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handoutMasterIdLst>
    <p:handoutMasterId r:id="rId77"/>
  </p:handoutMasterIdLst>
  <p:sldIdLst>
    <p:sldId id="781" r:id="rId2"/>
    <p:sldId id="788" r:id="rId3"/>
    <p:sldId id="789" r:id="rId4"/>
    <p:sldId id="848" r:id="rId5"/>
    <p:sldId id="912" r:id="rId6"/>
    <p:sldId id="908" r:id="rId7"/>
    <p:sldId id="914" r:id="rId8"/>
    <p:sldId id="915" r:id="rId9"/>
    <p:sldId id="917" r:id="rId10"/>
    <p:sldId id="918" r:id="rId11"/>
    <p:sldId id="919" r:id="rId12"/>
    <p:sldId id="920" r:id="rId13"/>
    <p:sldId id="916" r:id="rId14"/>
    <p:sldId id="921" r:id="rId15"/>
    <p:sldId id="922" r:id="rId16"/>
    <p:sldId id="928" r:id="rId17"/>
    <p:sldId id="923" r:id="rId18"/>
    <p:sldId id="939" r:id="rId19"/>
    <p:sldId id="940" r:id="rId20"/>
    <p:sldId id="941" r:id="rId21"/>
    <p:sldId id="946" r:id="rId22"/>
    <p:sldId id="942" r:id="rId23"/>
    <p:sldId id="947" r:id="rId24"/>
    <p:sldId id="949" r:id="rId25"/>
    <p:sldId id="943" r:id="rId26"/>
    <p:sldId id="951" r:id="rId27"/>
    <p:sldId id="952" r:id="rId28"/>
    <p:sldId id="953" r:id="rId29"/>
    <p:sldId id="954" r:id="rId30"/>
    <p:sldId id="955" r:id="rId31"/>
    <p:sldId id="956" r:id="rId32"/>
    <p:sldId id="945" r:id="rId33"/>
    <p:sldId id="958" r:id="rId34"/>
    <p:sldId id="964" r:id="rId35"/>
    <p:sldId id="959" r:id="rId36"/>
    <p:sldId id="960" r:id="rId37"/>
    <p:sldId id="965" r:id="rId38"/>
    <p:sldId id="961" r:id="rId39"/>
    <p:sldId id="966" r:id="rId40"/>
    <p:sldId id="967" r:id="rId41"/>
    <p:sldId id="968" r:id="rId42"/>
    <p:sldId id="969" r:id="rId43"/>
    <p:sldId id="973" r:id="rId44"/>
    <p:sldId id="974" r:id="rId45"/>
    <p:sldId id="975" r:id="rId46"/>
    <p:sldId id="976" r:id="rId47"/>
    <p:sldId id="977" r:id="rId48"/>
    <p:sldId id="1006" r:id="rId49"/>
    <p:sldId id="1007" r:id="rId50"/>
    <p:sldId id="1008" r:id="rId51"/>
    <p:sldId id="1009" r:id="rId52"/>
    <p:sldId id="1010" r:id="rId53"/>
    <p:sldId id="1011" r:id="rId54"/>
    <p:sldId id="979" r:id="rId55"/>
    <p:sldId id="985" r:id="rId56"/>
    <p:sldId id="986" r:id="rId57"/>
    <p:sldId id="990" r:id="rId58"/>
    <p:sldId id="991" r:id="rId59"/>
    <p:sldId id="992" r:id="rId60"/>
    <p:sldId id="993" r:id="rId61"/>
    <p:sldId id="994" r:id="rId62"/>
    <p:sldId id="995" r:id="rId63"/>
    <p:sldId id="996" r:id="rId64"/>
    <p:sldId id="997" r:id="rId65"/>
    <p:sldId id="998" r:id="rId66"/>
    <p:sldId id="999" r:id="rId67"/>
    <p:sldId id="1000" r:id="rId68"/>
    <p:sldId id="1005" r:id="rId69"/>
    <p:sldId id="1001" r:id="rId70"/>
    <p:sldId id="1002" r:id="rId71"/>
    <p:sldId id="1012" r:id="rId72"/>
    <p:sldId id="902" r:id="rId73"/>
    <p:sldId id="904" r:id="rId74"/>
    <p:sldId id="787" r:id="rId7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029">
          <p15:clr>
            <a:srgbClr val="A4A3A4"/>
          </p15:clr>
        </p15:guide>
        <p15:guide id="2" orient="horz" pos="1489">
          <p15:clr>
            <a:srgbClr val="A4A3A4"/>
          </p15:clr>
        </p15:guide>
        <p15:guide id="3" orient="horz" pos="792">
          <p15:clr>
            <a:srgbClr val="A4A3A4"/>
          </p15:clr>
        </p15:guide>
        <p15:guide id="4" pos="1823">
          <p15:clr>
            <a:srgbClr val="A4A3A4"/>
          </p15:clr>
        </p15:guide>
        <p15:guide id="5" pos="175">
          <p15:clr>
            <a:srgbClr val="A4A3A4"/>
          </p15:clr>
        </p15:guide>
        <p15:guide id="6" pos="5488">
          <p15:clr>
            <a:srgbClr val="A4A3A4"/>
          </p15:clr>
        </p15:guide>
        <p15:guide id="7" pos="1272">
          <p15:clr>
            <a:srgbClr val="A4A3A4"/>
          </p15:clr>
        </p15:guide>
      </p15:sldGuideLst>
    </p:ext>
    <p:ext uri="{2D200454-40CA-4A62-9FC3-DE9A4176ACB9}">
      <p15:notesGuideLst xmlns:p15="http://schemas.microsoft.com/office/powerpoint/2012/main" xmlns="">
        <p15:guide id="1" orient="horz" pos="2981">
          <p15:clr>
            <a:srgbClr val="A4A3A4"/>
          </p15:clr>
        </p15:guide>
        <p15:guide id="2" pos="211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66"/>
    <a:srgbClr val="003399"/>
    <a:srgbClr val="000099"/>
    <a:srgbClr val="3D89BC"/>
    <a:srgbClr val="008EC0"/>
    <a:srgbClr val="0099FF"/>
    <a:srgbClr val="33CCFF"/>
    <a:srgbClr val="E6E6E6"/>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000" autoAdjust="0"/>
    <p:restoredTop sz="88759" autoAdjust="0"/>
  </p:normalViewPr>
  <p:slideViewPr>
    <p:cSldViewPr snapToGrid="0" showGuides="1">
      <p:cViewPr varScale="1">
        <p:scale>
          <a:sx n="99" d="100"/>
          <a:sy n="99" d="100"/>
        </p:scale>
        <p:origin x="-778" y="-72"/>
      </p:cViewPr>
      <p:guideLst>
        <p:guide orient="horz" pos="4029"/>
        <p:guide orient="horz" pos="1489"/>
        <p:guide orient="horz" pos="792"/>
        <p:guide pos="1823"/>
        <p:guide pos="175"/>
        <p:guide pos="5488"/>
        <p:guide pos="1272"/>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981"/>
        <p:guide pos="211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4" Type="http://schemas.openxmlformats.org/officeDocument/2006/relationships/image" Target="../media/image7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80.wmf"/><Relationship Id="rId1" Type="http://schemas.openxmlformats.org/officeDocument/2006/relationships/image" Target="../media/image82.wmf"/><Relationship Id="rId5" Type="http://schemas.openxmlformats.org/officeDocument/2006/relationships/image" Target="../media/image83.wmf"/><Relationship Id="rId4" Type="http://schemas.openxmlformats.org/officeDocument/2006/relationships/image" Target="../media/image73.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image" Target="../media/image85.wmf"/><Relationship Id="rId1" Type="http://schemas.openxmlformats.org/officeDocument/2006/relationships/image" Target="../media/image84.wmf"/><Relationship Id="rId6" Type="http://schemas.openxmlformats.org/officeDocument/2006/relationships/image" Target="../media/image89.wmf"/><Relationship Id="rId5" Type="http://schemas.openxmlformats.org/officeDocument/2006/relationships/image" Target="../media/image88.wmf"/><Relationship Id="rId10" Type="http://schemas.openxmlformats.org/officeDocument/2006/relationships/image" Target="../media/image93.wmf"/><Relationship Id="rId4" Type="http://schemas.openxmlformats.org/officeDocument/2006/relationships/image" Target="../media/image87.wmf"/><Relationship Id="rId9" Type="http://schemas.openxmlformats.org/officeDocument/2006/relationships/image" Target="../media/image92.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image" Target="../media/image96.wmf"/><Relationship Id="rId7" Type="http://schemas.openxmlformats.org/officeDocument/2006/relationships/image" Target="../media/image100.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99.wmf"/><Relationship Id="rId11" Type="http://schemas.openxmlformats.org/officeDocument/2006/relationships/image" Target="../media/image104.wmf"/><Relationship Id="rId5" Type="http://schemas.openxmlformats.org/officeDocument/2006/relationships/image" Target="../media/image98.wmf"/><Relationship Id="rId10" Type="http://schemas.openxmlformats.org/officeDocument/2006/relationships/image" Target="../media/image103.wmf"/><Relationship Id="rId4" Type="http://schemas.openxmlformats.org/officeDocument/2006/relationships/image" Target="../media/image97.wmf"/><Relationship Id="rId9" Type="http://schemas.openxmlformats.org/officeDocument/2006/relationships/image" Target="../media/image10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5.wmf"/><Relationship Id="rId4" Type="http://schemas.openxmlformats.org/officeDocument/2006/relationships/image" Target="../media/image108.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image" Target="../media/image111.wmf"/><Relationship Id="rId7" Type="http://schemas.openxmlformats.org/officeDocument/2006/relationships/image" Target="../media/image115.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19.wmf"/><Relationship Id="rId7" Type="http://schemas.openxmlformats.org/officeDocument/2006/relationships/image" Target="../media/image123.wmf"/><Relationship Id="rId2" Type="http://schemas.openxmlformats.org/officeDocument/2006/relationships/image" Target="../media/image118.wmf"/><Relationship Id="rId1" Type="http://schemas.openxmlformats.org/officeDocument/2006/relationships/image" Target="../media/image117.wmf"/><Relationship Id="rId6" Type="http://schemas.openxmlformats.org/officeDocument/2006/relationships/image" Target="../media/image122.wmf"/><Relationship Id="rId5" Type="http://schemas.openxmlformats.org/officeDocument/2006/relationships/image" Target="../media/image121.wmf"/><Relationship Id="rId4" Type="http://schemas.openxmlformats.org/officeDocument/2006/relationships/image" Target="../media/image120.wmf"/><Relationship Id="rId9" Type="http://schemas.openxmlformats.org/officeDocument/2006/relationships/image" Target="../media/image12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image" Target="../media/image126.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image" Target="../media/image132.wmf"/><Relationship Id="rId7" Type="http://schemas.openxmlformats.org/officeDocument/2006/relationships/image" Target="../media/image136.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 Id="rId9" Type="http://schemas.openxmlformats.org/officeDocument/2006/relationships/image" Target="../media/image138.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41.wmf"/><Relationship Id="rId7" Type="http://schemas.openxmlformats.org/officeDocument/2006/relationships/image" Target="../media/image145.wmf"/><Relationship Id="rId2" Type="http://schemas.openxmlformats.org/officeDocument/2006/relationships/image" Target="../media/image140.wmf"/><Relationship Id="rId1" Type="http://schemas.openxmlformats.org/officeDocument/2006/relationships/image" Target="../media/image139.wmf"/><Relationship Id="rId6" Type="http://schemas.openxmlformats.org/officeDocument/2006/relationships/image" Target="../media/image144.wmf"/><Relationship Id="rId5" Type="http://schemas.openxmlformats.org/officeDocument/2006/relationships/image" Target="../media/image143.wmf"/><Relationship Id="rId4" Type="http://schemas.openxmlformats.org/officeDocument/2006/relationships/image" Target="../media/image142.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 Id="rId6" Type="http://schemas.openxmlformats.org/officeDocument/2006/relationships/image" Target="../media/image152.wmf"/><Relationship Id="rId5" Type="http://schemas.openxmlformats.org/officeDocument/2006/relationships/image" Target="../media/image151.wmf"/><Relationship Id="rId4" Type="http://schemas.openxmlformats.org/officeDocument/2006/relationships/image" Target="../media/image150.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image" Target="../media/image156.w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167.wmf"/><Relationship Id="rId3" Type="http://schemas.openxmlformats.org/officeDocument/2006/relationships/image" Target="../media/image162.wmf"/><Relationship Id="rId7" Type="http://schemas.openxmlformats.org/officeDocument/2006/relationships/image" Target="../media/image166.wmf"/><Relationship Id="rId2" Type="http://schemas.openxmlformats.org/officeDocument/2006/relationships/image" Target="../media/image161.wmf"/><Relationship Id="rId1" Type="http://schemas.openxmlformats.org/officeDocument/2006/relationships/image" Target="../media/image160.wmf"/><Relationship Id="rId6" Type="http://schemas.openxmlformats.org/officeDocument/2006/relationships/image" Target="../media/image165.wmf"/><Relationship Id="rId11" Type="http://schemas.openxmlformats.org/officeDocument/2006/relationships/image" Target="../media/image170.wmf"/><Relationship Id="rId5" Type="http://schemas.openxmlformats.org/officeDocument/2006/relationships/image" Target="../media/image164.wmf"/><Relationship Id="rId10" Type="http://schemas.openxmlformats.org/officeDocument/2006/relationships/image" Target="../media/image169.wmf"/><Relationship Id="rId4" Type="http://schemas.openxmlformats.org/officeDocument/2006/relationships/image" Target="../media/image163.wmf"/><Relationship Id="rId9" Type="http://schemas.openxmlformats.org/officeDocument/2006/relationships/image" Target="../media/image168.wmf"/></Relationships>
</file>

<file path=ppt/drawings/_rels/vmlDrawing28.v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image" Target="../media/image173.wmf"/><Relationship Id="rId7" Type="http://schemas.openxmlformats.org/officeDocument/2006/relationships/image" Target="../media/image177.wmf"/><Relationship Id="rId2" Type="http://schemas.openxmlformats.org/officeDocument/2006/relationships/image" Target="../media/image172.wmf"/><Relationship Id="rId1" Type="http://schemas.openxmlformats.org/officeDocument/2006/relationships/image" Target="../media/image171.wmf"/><Relationship Id="rId6" Type="http://schemas.openxmlformats.org/officeDocument/2006/relationships/image" Target="../media/image176.wmf"/><Relationship Id="rId5" Type="http://schemas.openxmlformats.org/officeDocument/2006/relationships/image" Target="../media/image175.wmf"/><Relationship Id="rId4" Type="http://schemas.openxmlformats.org/officeDocument/2006/relationships/image" Target="../media/image174.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image" Target="../media/image180.wmf"/><Relationship Id="rId1" Type="http://schemas.openxmlformats.org/officeDocument/2006/relationships/image" Target="../media/image179.wmf"/><Relationship Id="rId4" Type="http://schemas.openxmlformats.org/officeDocument/2006/relationships/image" Target="../media/image18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image" Target="../media/image184.wmf"/><Relationship Id="rId1" Type="http://schemas.openxmlformats.org/officeDocument/2006/relationships/image" Target="../media/image183.wmf"/><Relationship Id="rId6" Type="http://schemas.openxmlformats.org/officeDocument/2006/relationships/image" Target="../media/image188.wmf"/><Relationship Id="rId5" Type="http://schemas.openxmlformats.org/officeDocument/2006/relationships/image" Target="../media/image187.wmf"/><Relationship Id="rId4" Type="http://schemas.openxmlformats.org/officeDocument/2006/relationships/image" Target="../media/image186.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91.wmf"/><Relationship Id="rId7" Type="http://schemas.openxmlformats.org/officeDocument/2006/relationships/image" Target="../media/image195.wmf"/><Relationship Id="rId2" Type="http://schemas.openxmlformats.org/officeDocument/2006/relationships/image" Target="../media/image190.wmf"/><Relationship Id="rId1" Type="http://schemas.openxmlformats.org/officeDocument/2006/relationships/image" Target="../media/image189.wmf"/><Relationship Id="rId6" Type="http://schemas.openxmlformats.org/officeDocument/2006/relationships/image" Target="../media/image194.wmf"/><Relationship Id="rId5" Type="http://schemas.openxmlformats.org/officeDocument/2006/relationships/image" Target="../media/image193.wmf"/><Relationship Id="rId4" Type="http://schemas.openxmlformats.org/officeDocument/2006/relationships/image" Target="../media/image192.w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204.wmf"/><Relationship Id="rId3" Type="http://schemas.openxmlformats.org/officeDocument/2006/relationships/image" Target="../media/image199.wmf"/><Relationship Id="rId7" Type="http://schemas.openxmlformats.org/officeDocument/2006/relationships/image" Target="../media/image203.wmf"/><Relationship Id="rId2" Type="http://schemas.openxmlformats.org/officeDocument/2006/relationships/image" Target="../media/image198.wmf"/><Relationship Id="rId1" Type="http://schemas.openxmlformats.org/officeDocument/2006/relationships/image" Target="../media/image197.wmf"/><Relationship Id="rId6" Type="http://schemas.openxmlformats.org/officeDocument/2006/relationships/image" Target="../media/image202.wmf"/><Relationship Id="rId5" Type="http://schemas.openxmlformats.org/officeDocument/2006/relationships/image" Target="../media/image201.wmf"/><Relationship Id="rId4" Type="http://schemas.openxmlformats.org/officeDocument/2006/relationships/image" Target="../media/image200.wmf"/><Relationship Id="rId9" Type="http://schemas.openxmlformats.org/officeDocument/2006/relationships/image" Target="../media/image205.wmf"/></Relationships>
</file>

<file path=ppt/drawings/_rels/vmlDrawing33.vml.rels><?xml version="1.0" encoding="UTF-8" standalone="yes"?>
<Relationships xmlns="http://schemas.openxmlformats.org/package/2006/relationships"><Relationship Id="rId8" Type="http://schemas.openxmlformats.org/officeDocument/2006/relationships/image" Target="../media/image213.wmf"/><Relationship Id="rId13" Type="http://schemas.openxmlformats.org/officeDocument/2006/relationships/image" Target="../media/image218.wmf"/><Relationship Id="rId3" Type="http://schemas.openxmlformats.org/officeDocument/2006/relationships/image" Target="../media/image208.wmf"/><Relationship Id="rId7" Type="http://schemas.openxmlformats.org/officeDocument/2006/relationships/image" Target="../media/image212.wmf"/><Relationship Id="rId12" Type="http://schemas.openxmlformats.org/officeDocument/2006/relationships/image" Target="../media/image217.wmf"/><Relationship Id="rId2" Type="http://schemas.openxmlformats.org/officeDocument/2006/relationships/image" Target="../media/image207.wmf"/><Relationship Id="rId1" Type="http://schemas.openxmlformats.org/officeDocument/2006/relationships/image" Target="../media/image206.wmf"/><Relationship Id="rId6" Type="http://schemas.openxmlformats.org/officeDocument/2006/relationships/image" Target="../media/image211.wmf"/><Relationship Id="rId11" Type="http://schemas.openxmlformats.org/officeDocument/2006/relationships/image" Target="../media/image216.wmf"/><Relationship Id="rId5" Type="http://schemas.openxmlformats.org/officeDocument/2006/relationships/image" Target="../media/image210.wmf"/><Relationship Id="rId15" Type="http://schemas.openxmlformats.org/officeDocument/2006/relationships/image" Target="../media/image220.wmf"/><Relationship Id="rId10" Type="http://schemas.openxmlformats.org/officeDocument/2006/relationships/image" Target="../media/image215.wmf"/><Relationship Id="rId4" Type="http://schemas.openxmlformats.org/officeDocument/2006/relationships/image" Target="../media/image209.wmf"/><Relationship Id="rId9" Type="http://schemas.openxmlformats.org/officeDocument/2006/relationships/image" Target="../media/image214.wmf"/><Relationship Id="rId14" Type="http://schemas.openxmlformats.org/officeDocument/2006/relationships/image" Target="../media/image219.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22.wmf"/><Relationship Id="rId1" Type="http://schemas.openxmlformats.org/officeDocument/2006/relationships/image" Target="../media/image221.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25.wmf"/><Relationship Id="rId2" Type="http://schemas.openxmlformats.org/officeDocument/2006/relationships/image" Target="../media/image224.wmf"/><Relationship Id="rId1" Type="http://schemas.openxmlformats.org/officeDocument/2006/relationships/image" Target="../media/image223.wmf"/><Relationship Id="rId5" Type="http://schemas.openxmlformats.org/officeDocument/2006/relationships/image" Target="../media/image227.wmf"/><Relationship Id="rId4" Type="http://schemas.openxmlformats.org/officeDocument/2006/relationships/image" Target="../media/image226.wmf"/></Relationships>
</file>

<file path=ppt/drawings/_rels/vmlDrawing36.v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image" Target="../media/image231.wmf"/><Relationship Id="rId7" Type="http://schemas.openxmlformats.org/officeDocument/2006/relationships/image" Target="../media/image235.wmf"/><Relationship Id="rId2" Type="http://schemas.openxmlformats.org/officeDocument/2006/relationships/image" Target="../media/image230.wmf"/><Relationship Id="rId1" Type="http://schemas.openxmlformats.org/officeDocument/2006/relationships/image" Target="../media/image229.wmf"/><Relationship Id="rId6" Type="http://schemas.openxmlformats.org/officeDocument/2006/relationships/image" Target="../media/image234.wmf"/><Relationship Id="rId5" Type="http://schemas.openxmlformats.org/officeDocument/2006/relationships/image" Target="../media/image233.wmf"/><Relationship Id="rId4" Type="http://schemas.openxmlformats.org/officeDocument/2006/relationships/image" Target="../media/image232.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image" Target="../media/image238.wmf"/><Relationship Id="rId1" Type="http://schemas.openxmlformats.org/officeDocument/2006/relationships/image" Target="../media/image237.wmf"/><Relationship Id="rId6" Type="http://schemas.openxmlformats.org/officeDocument/2006/relationships/image" Target="../media/image242.wmf"/><Relationship Id="rId5" Type="http://schemas.openxmlformats.org/officeDocument/2006/relationships/image" Target="../media/image241.wmf"/><Relationship Id="rId4" Type="http://schemas.openxmlformats.org/officeDocument/2006/relationships/image" Target="../media/image240.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image" Target="../media/image244.wmf"/><Relationship Id="rId1" Type="http://schemas.openxmlformats.org/officeDocument/2006/relationships/image" Target="../media/image243.wmf"/><Relationship Id="rId5" Type="http://schemas.openxmlformats.org/officeDocument/2006/relationships/image" Target="../media/image247.wmf"/><Relationship Id="rId4" Type="http://schemas.openxmlformats.org/officeDocument/2006/relationships/image" Target="../media/image246.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9.wmf"/><Relationship Id="rId4" Type="http://schemas.openxmlformats.org/officeDocument/2006/relationships/image" Target="../media/image25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image" Target="../media/image254.wmf"/><Relationship Id="rId1" Type="http://schemas.openxmlformats.org/officeDocument/2006/relationships/image" Target="../media/image253.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58.wmf"/><Relationship Id="rId2" Type="http://schemas.openxmlformats.org/officeDocument/2006/relationships/image" Target="../media/image257.wmf"/><Relationship Id="rId1" Type="http://schemas.openxmlformats.org/officeDocument/2006/relationships/image" Target="../media/image256.wmf"/><Relationship Id="rId6" Type="http://schemas.openxmlformats.org/officeDocument/2006/relationships/image" Target="../media/image261.wmf"/><Relationship Id="rId5" Type="http://schemas.openxmlformats.org/officeDocument/2006/relationships/image" Target="../media/image260.wmf"/><Relationship Id="rId4" Type="http://schemas.openxmlformats.org/officeDocument/2006/relationships/image" Target="../media/image259.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64.wmf"/><Relationship Id="rId2" Type="http://schemas.openxmlformats.org/officeDocument/2006/relationships/image" Target="../media/image263.wmf"/><Relationship Id="rId1" Type="http://schemas.openxmlformats.org/officeDocument/2006/relationships/image" Target="../media/image262.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67.wmf"/><Relationship Id="rId2" Type="http://schemas.openxmlformats.org/officeDocument/2006/relationships/image" Target="../media/image266.wmf"/><Relationship Id="rId1" Type="http://schemas.openxmlformats.org/officeDocument/2006/relationships/image" Target="../media/image265.wmf"/><Relationship Id="rId5" Type="http://schemas.openxmlformats.org/officeDocument/2006/relationships/image" Target="../media/image269.wmf"/><Relationship Id="rId4" Type="http://schemas.openxmlformats.org/officeDocument/2006/relationships/image" Target="../media/image268.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273.wmf"/><Relationship Id="rId7" Type="http://schemas.openxmlformats.org/officeDocument/2006/relationships/image" Target="../media/image277.wmf"/><Relationship Id="rId2" Type="http://schemas.openxmlformats.org/officeDocument/2006/relationships/image" Target="../media/image272.wmf"/><Relationship Id="rId1" Type="http://schemas.openxmlformats.org/officeDocument/2006/relationships/image" Target="../media/image271.wmf"/><Relationship Id="rId6" Type="http://schemas.openxmlformats.org/officeDocument/2006/relationships/image" Target="../media/image276.wmf"/><Relationship Id="rId5" Type="http://schemas.openxmlformats.org/officeDocument/2006/relationships/image" Target="../media/image275.wmf"/><Relationship Id="rId4" Type="http://schemas.openxmlformats.org/officeDocument/2006/relationships/image" Target="../media/image274.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80.wmf"/><Relationship Id="rId2" Type="http://schemas.openxmlformats.org/officeDocument/2006/relationships/image" Target="../media/image279.wmf"/><Relationship Id="rId1" Type="http://schemas.openxmlformats.org/officeDocument/2006/relationships/image" Target="../media/image278.wmf"/><Relationship Id="rId4" Type="http://schemas.openxmlformats.org/officeDocument/2006/relationships/image" Target="../media/image28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 Id="rId5" Type="http://schemas.openxmlformats.org/officeDocument/2006/relationships/image" Target="../media/image286.wmf"/><Relationship Id="rId4" Type="http://schemas.openxmlformats.org/officeDocument/2006/relationships/image" Target="../media/image285.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89.wmf"/><Relationship Id="rId2" Type="http://schemas.openxmlformats.org/officeDocument/2006/relationships/image" Target="../media/image288.wmf"/><Relationship Id="rId1" Type="http://schemas.openxmlformats.org/officeDocument/2006/relationships/image" Target="../media/image287.wmf"/><Relationship Id="rId5" Type="http://schemas.openxmlformats.org/officeDocument/2006/relationships/image" Target="../media/image291.wmf"/><Relationship Id="rId4" Type="http://schemas.openxmlformats.org/officeDocument/2006/relationships/image" Target="../media/image290.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93.wmf"/><Relationship Id="rId2" Type="http://schemas.openxmlformats.org/officeDocument/2006/relationships/image" Target="../media/image292.wmf"/><Relationship Id="rId1" Type="http://schemas.openxmlformats.org/officeDocument/2006/relationships/image" Target="../media/image282.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94.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image" Target="../media/image21.wmf"/><Relationship Id="rId1" Type="http://schemas.openxmlformats.org/officeDocument/2006/relationships/image" Target="../media/image20.wmf"/><Relationship Id="rId6" Type="http://schemas.openxmlformats.org/officeDocument/2006/relationships/image" Target="../media/image25.wmf"/><Relationship Id="rId5" Type="http://schemas.openxmlformats.org/officeDocument/2006/relationships/image" Target="../media/image24.wmf"/><Relationship Id="rId10" Type="http://schemas.openxmlformats.org/officeDocument/2006/relationships/image" Target="../media/image29.wmf"/><Relationship Id="rId4" Type="http://schemas.openxmlformats.org/officeDocument/2006/relationships/image" Target="../media/image23.wmf"/><Relationship Id="rId9" Type="http://schemas.openxmlformats.org/officeDocument/2006/relationships/image" Target="../media/image28.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96.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99.wmf"/><Relationship Id="rId2" Type="http://schemas.openxmlformats.org/officeDocument/2006/relationships/image" Target="../media/image298.wmf"/><Relationship Id="rId1" Type="http://schemas.openxmlformats.org/officeDocument/2006/relationships/image" Target="../media/image297.wmf"/><Relationship Id="rId5" Type="http://schemas.openxmlformats.org/officeDocument/2006/relationships/image" Target="../media/image301.wmf"/><Relationship Id="rId4" Type="http://schemas.openxmlformats.org/officeDocument/2006/relationships/image" Target="../media/image30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t>2022/4/18</a:t>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t>‹#›</a:t>
            </a:fld>
            <a:endParaRPr lang="zh-CN" altLang="en-US">
              <a:ea typeface="微软雅黑" panose="020B0503020204020204" pitchFamily="34" charset="-122"/>
            </a:endParaRPr>
          </a:p>
        </p:txBody>
      </p:sp>
    </p:spTree>
    <p:extLst>
      <p:ext uri="{BB962C8B-B14F-4D97-AF65-F5344CB8AC3E}">
        <p14:creationId xmlns:p14="http://schemas.microsoft.com/office/powerpoint/2010/main" val="361046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t>2022/4/18</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t>‹#›</a:t>
            </a:fld>
            <a:endParaRPr lang="zh-CN" altLang="en-US"/>
          </a:p>
        </p:txBody>
      </p:sp>
    </p:spTree>
    <p:extLst>
      <p:ext uri="{BB962C8B-B14F-4D97-AF65-F5344CB8AC3E}">
        <p14:creationId xmlns:p14="http://schemas.microsoft.com/office/powerpoint/2010/main" val="3460771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t>2022/4/18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695A926-9446-4F62-9ECE-08A9B18F975E}" type="datetime1">
              <a:rPr lang="zh-CN" altLang="en-US" smtClean="0"/>
              <a:t>2022/4/18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CDE336F-82DC-4654-9554-07866832948F}" type="datetime1">
              <a:rPr lang="zh-CN" altLang="en-US" smtClean="0"/>
              <a:t>2022/4/18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t>2022/4/18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t>2022/4/18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t>2022/4/18</a:t>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a:t>单击此处编辑母版标题样式</a:t>
            </a:r>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t>2022/4/18</a:t>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t>‹#›</a:t>
            </a:fld>
            <a:endParaRPr lang="zh-CN" altLang="en-US"/>
          </a:p>
        </p:txBody>
      </p:sp>
    </p:spTree>
    <p:extLst>
      <p:ext uri="{BB962C8B-B14F-4D97-AF65-F5344CB8AC3E}">
        <p14:creationId xmlns:p14="http://schemas.microsoft.com/office/powerpoint/2010/main" val="110925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DEBA8EB-3E98-45DF-95F9-20499AB89BB5}" type="datetime1">
              <a:rPr lang="zh-CN" altLang="en-US" smtClean="0"/>
              <a:t>2022/4/18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t>2022/4/18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t>2022/4/18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t>2022/4/18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t>2022/4/18</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4.png"/><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4.wmf"/><Relationship Id="rId5" Type="http://schemas.openxmlformats.org/officeDocument/2006/relationships/oleObject" Target="../embeddings/oleObject26.bin"/><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6.wmf"/><Relationship Id="rId5" Type="http://schemas.openxmlformats.org/officeDocument/2006/relationships/oleObject" Target="../embeddings/oleObject28.bin"/><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33.bin"/><Relationship Id="rId18" Type="http://schemas.openxmlformats.org/officeDocument/2006/relationships/image" Target="../media/image44.wmf"/><Relationship Id="rId3" Type="http://schemas.openxmlformats.org/officeDocument/2006/relationships/image" Target="../media/image4.png"/><Relationship Id="rId7" Type="http://schemas.openxmlformats.org/officeDocument/2006/relationships/oleObject" Target="../embeddings/oleObject30.bin"/><Relationship Id="rId12" Type="http://schemas.openxmlformats.org/officeDocument/2006/relationships/image" Target="../media/image41.wmf"/><Relationship Id="rId17" Type="http://schemas.openxmlformats.org/officeDocument/2006/relationships/oleObject" Target="../embeddings/oleObject35.bin"/><Relationship Id="rId2" Type="http://schemas.openxmlformats.org/officeDocument/2006/relationships/slideLayout" Target="../slideLayouts/slideLayout2.xml"/><Relationship Id="rId16" Type="http://schemas.openxmlformats.org/officeDocument/2006/relationships/image" Target="../media/image43.wmf"/><Relationship Id="rId1" Type="http://schemas.openxmlformats.org/officeDocument/2006/relationships/vmlDrawing" Target="../drawings/vmlDrawing8.vml"/><Relationship Id="rId6" Type="http://schemas.openxmlformats.org/officeDocument/2006/relationships/image" Target="../media/image38.wmf"/><Relationship Id="rId11" Type="http://schemas.openxmlformats.org/officeDocument/2006/relationships/oleObject" Target="../embeddings/oleObject32.bin"/><Relationship Id="rId5" Type="http://schemas.openxmlformats.org/officeDocument/2006/relationships/oleObject" Target="../embeddings/oleObject29.bin"/><Relationship Id="rId15" Type="http://schemas.openxmlformats.org/officeDocument/2006/relationships/oleObject" Target="../embeddings/oleObject34.bin"/><Relationship Id="rId10" Type="http://schemas.openxmlformats.org/officeDocument/2006/relationships/image" Target="../media/image40.wmf"/><Relationship Id="rId4" Type="http://schemas.openxmlformats.org/officeDocument/2006/relationships/image" Target="../media/image5.png"/><Relationship Id="rId9" Type="http://schemas.openxmlformats.org/officeDocument/2006/relationships/oleObject" Target="../embeddings/oleObject31.bin"/><Relationship Id="rId14" Type="http://schemas.openxmlformats.org/officeDocument/2006/relationships/image" Target="../media/image42.wm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oleObject" Target="../embeddings/oleObject40.bin"/><Relationship Id="rId18" Type="http://schemas.openxmlformats.org/officeDocument/2006/relationships/image" Target="../media/image51.wmf"/><Relationship Id="rId26" Type="http://schemas.openxmlformats.org/officeDocument/2006/relationships/oleObject" Target="../embeddings/oleObject430.bin"/><Relationship Id="rId3" Type="http://schemas.openxmlformats.org/officeDocument/2006/relationships/image" Target="../media/image4.png"/><Relationship Id="rId21" Type="http://schemas.openxmlformats.org/officeDocument/2006/relationships/oleObject" Target="../embeddings/oleObject420.bin"/><Relationship Id="rId7" Type="http://schemas.openxmlformats.org/officeDocument/2006/relationships/oleObject" Target="../embeddings/oleObject37.bin"/><Relationship Id="rId12" Type="http://schemas.openxmlformats.org/officeDocument/2006/relationships/image" Target="../media/image49.wmf"/><Relationship Id="rId17" Type="http://schemas.openxmlformats.org/officeDocument/2006/relationships/oleObject" Target="../embeddings/oleObject410.bin"/><Relationship Id="rId25" Type="http://schemas.openxmlformats.org/officeDocument/2006/relationships/image" Target="../media/image53.wmf"/><Relationship Id="rId2" Type="http://schemas.openxmlformats.org/officeDocument/2006/relationships/slideLayout" Target="../slideLayouts/slideLayout2.xml"/><Relationship Id="rId16" Type="http://schemas.openxmlformats.org/officeDocument/2006/relationships/image" Target="../media/image51.wmf"/><Relationship Id="rId20" Type="http://schemas.openxmlformats.org/officeDocument/2006/relationships/image" Target="../media/image52.wmf"/><Relationship Id="rId1" Type="http://schemas.openxmlformats.org/officeDocument/2006/relationships/vmlDrawing" Target="../drawings/vmlDrawing9.vml"/><Relationship Id="rId6" Type="http://schemas.openxmlformats.org/officeDocument/2006/relationships/image" Target="../media/image46.wmf"/><Relationship Id="rId11" Type="http://schemas.openxmlformats.org/officeDocument/2006/relationships/oleObject" Target="../embeddings/oleObject39.bin"/><Relationship Id="rId24" Type="http://schemas.openxmlformats.org/officeDocument/2006/relationships/oleObject" Target="../embeddings/oleObject43.bin"/><Relationship Id="rId5" Type="http://schemas.openxmlformats.org/officeDocument/2006/relationships/oleObject" Target="../embeddings/oleObject36.bin"/><Relationship Id="rId15" Type="http://schemas.openxmlformats.org/officeDocument/2006/relationships/oleObject" Target="../embeddings/oleObject41.bin"/><Relationship Id="rId23" Type="http://schemas.openxmlformats.org/officeDocument/2006/relationships/image" Target="../media/image54.png"/><Relationship Id="rId10" Type="http://schemas.openxmlformats.org/officeDocument/2006/relationships/image" Target="../media/image48.wmf"/><Relationship Id="rId19" Type="http://schemas.openxmlformats.org/officeDocument/2006/relationships/oleObject" Target="../embeddings/oleObject42.bin"/><Relationship Id="rId4" Type="http://schemas.openxmlformats.org/officeDocument/2006/relationships/image" Target="../media/image5.png"/><Relationship Id="rId9" Type="http://schemas.openxmlformats.org/officeDocument/2006/relationships/oleObject" Target="../embeddings/oleObject38.bin"/><Relationship Id="rId14" Type="http://schemas.openxmlformats.org/officeDocument/2006/relationships/image" Target="../media/image50.wmf"/><Relationship Id="rId22" Type="http://schemas.openxmlformats.org/officeDocument/2006/relationships/image" Target="../media/image52.wmf"/><Relationship Id="rId27" Type="http://schemas.openxmlformats.org/officeDocument/2006/relationships/image" Target="../media/image53.wmf"/></Relationships>
</file>

<file path=ppt/slides/_rels/slide18.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oleObject" Target="../embeddings/oleObject48.bin"/><Relationship Id="rId18" Type="http://schemas.openxmlformats.org/officeDocument/2006/relationships/image" Target="../media/image60.wmf"/><Relationship Id="rId3" Type="http://schemas.openxmlformats.org/officeDocument/2006/relationships/image" Target="../media/image4.png"/><Relationship Id="rId7" Type="http://schemas.openxmlformats.org/officeDocument/2006/relationships/oleObject" Target="../embeddings/oleObject45.bin"/><Relationship Id="rId12" Type="http://schemas.openxmlformats.org/officeDocument/2006/relationships/image" Target="../media/image57.wmf"/><Relationship Id="rId17" Type="http://schemas.openxmlformats.org/officeDocument/2006/relationships/oleObject" Target="../embeddings/oleObject50.bin"/><Relationship Id="rId2" Type="http://schemas.openxmlformats.org/officeDocument/2006/relationships/slideLayout" Target="../slideLayouts/slideLayout2.xml"/><Relationship Id="rId16" Type="http://schemas.openxmlformats.org/officeDocument/2006/relationships/image" Target="../media/image59.wmf"/><Relationship Id="rId1" Type="http://schemas.openxmlformats.org/officeDocument/2006/relationships/vmlDrawing" Target="../drawings/vmlDrawing10.vml"/><Relationship Id="rId6" Type="http://schemas.openxmlformats.org/officeDocument/2006/relationships/image" Target="../media/image54.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oleObject" Target="../embeddings/oleObject49.bin"/><Relationship Id="rId10" Type="http://schemas.openxmlformats.org/officeDocument/2006/relationships/image" Target="../media/image56.wmf"/><Relationship Id="rId4" Type="http://schemas.openxmlformats.org/officeDocument/2006/relationships/image" Target="../media/image5.png"/><Relationship Id="rId9" Type="http://schemas.openxmlformats.org/officeDocument/2006/relationships/oleObject" Target="../embeddings/oleObject46.bin"/><Relationship Id="rId14" Type="http://schemas.openxmlformats.org/officeDocument/2006/relationships/image" Target="../media/image58.wmf"/></Relationships>
</file>

<file path=ppt/slides/_rels/slide19.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4.png"/><Relationship Id="rId7" Type="http://schemas.openxmlformats.org/officeDocument/2006/relationships/oleObject" Target="../embeddings/oleObject52.bin"/><Relationship Id="rId12" Type="http://schemas.openxmlformats.org/officeDocument/2006/relationships/image" Target="../media/image64.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61.wmf"/><Relationship Id="rId11" Type="http://schemas.openxmlformats.org/officeDocument/2006/relationships/oleObject" Target="../embeddings/oleObject54.bin"/><Relationship Id="rId5" Type="http://schemas.openxmlformats.org/officeDocument/2006/relationships/oleObject" Target="../embeddings/oleObject51.bin"/><Relationship Id="rId10" Type="http://schemas.openxmlformats.org/officeDocument/2006/relationships/image" Target="../media/image63.wmf"/><Relationship Id="rId4" Type="http://schemas.openxmlformats.org/officeDocument/2006/relationships/image" Target="../media/image5.png"/><Relationship Id="rId9" Type="http://schemas.openxmlformats.org/officeDocument/2006/relationships/oleObject" Target="../embeddings/oleObject53.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6.wmf"/><Relationship Id="rId13" Type="http://schemas.openxmlformats.org/officeDocument/2006/relationships/image" Target="../media/image68.wmf"/><Relationship Id="rId3" Type="http://schemas.openxmlformats.org/officeDocument/2006/relationships/image" Target="../media/image4.png"/><Relationship Id="rId7" Type="http://schemas.openxmlformats.org/officeDocument/2006/relationships/oleObject" Target="../embeddings/oleObject56.bin"/><Relationship Id="rId12" Type="http://schemas.openxmlformats.org/officeDocument/2006/relationships/oleObject" Target="../embeddings/oleObject59.bin"/><Relationship Id="rId17" Type="http://schemas.openxmlformats.org/officeDocument/2006/relationships/image" Target="../media/image70.wmf"/><Relationship Id="rId2" Type="http://schemas.openxmlformats.org/officeDocument/2006/relationships/slideLayout" Target="../slideLayouts/slideLayout2.xml"/><Relationship Id="rId16" Type="http://schemas.openxmlformats.org/officeDocument/2006/relationships/oleObject" Target="../embeddings/oleObject61.bin"/><Relationship Id="rId1" Type="http://schemas.openxmlformats.org/officeDocument/2006/relationships/vmlDrawing" Target="../drawings/vmlDrawing12.vml"/><Relationship Id="rId6" Type="http://schemas.openxmlformats.org/officeDocument/2006/relationships/image" Target="../media/image65.wmf"/><Relationship Id="rId11" Type="http://schemas.openxmlformats.org/officeDocument/2006/relationships/oleObject" Target="../embeddings/oleObject58.bin"/><Relationship Id="rId5" Type="http://schemas.openxmlformats.org/officeDocument/2006/relationships/oleObject" Target="../embeddings/oleObject55.bin"/><Relationship Id="rId15" Type="http://schemas.openxmlformats.org/officeDocument/2006/relationships/image" Target="../media/image69.wmf"/><Relationship Id="rId10" Type="http://schemas.openxmlformats.org/officeDocument/2006/relationships/image" Target="../media/image67.wmf"/><Relationship Id="rId4" Type="http://schemas.openxmlformats.org/officeDocument/2006/relationships/image" Target="../media/image5.png"/><Relationship Id="rId9" Type="http://schemas.openxmlformats.org/officeDocument/2006/relationships/oleObject" Target="../embeddings/oleObject57.bin"/><Relationship Id="rId14" Type="http://schemas.openxmlformats.org/officeDocument/2006/relationships/oleObject" Target="../embeddings/oleObject60.bin"/></Relationships>
</file>

<file path=ppt/slides/_rels/slide21.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image" Target="../media/image75.png"/><Relationship Id="rId3" Type="http://schemas.openxmlformats.org/officeDocument/2006/relationships/image" Target="../media/image4.png"/><Relationship Id="rId7" Type="http://schemas.openxmlformats.org/officeDocument/2006/relationships/oleObject" Target="../embeddings/oleObject63.bin"/><Relationship Id="rId12" Type="http://schemas.openxmlformats.org/officeDocument/2006/relationships/image" Target="../media/image74.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71.wmf"/><Relationship Id="rId11" Type="http://schemas.openxmlformats.org/officeDocument/2006/relationships/oleObject" Target="../embeddings/oleObject65.bin"/><Relationship Id="rId5" Type="http://schemas.openxmlformats.org/officeDocument/2006/relationships/oleObject" Target="../embeddings/oleObject62.bin"/><Relationship Id="rId10" Type="http://schemas.openxmlformats.org/officeDocument/2006/relationships/image" Target="../media/image73.wmf"/><Relationship Id="rId4" Type="http://schemas.openxmlformats.org/officeDocument/2006/relationships/image" Target="../media/image5.png"/><Relationship Id="rId9" Type="http://schemas.openxmlformats.org/officeDocument/2006/relationships/oleObject" Target="../embeddings/oleObject64.bin"/></Relationships>
</file>

<file path=ppt/slides/_rels/slide22.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oleObject" Target="../embeddings/oleObject70.bin"/><Relationship Id="rId18" Type="http://schemas.openxmlformats.org/officeDocument/2006/relationships/oleObject" Target="../embeddings/oleObject73.bin"/><Relationship Id="rId3" Type="http://schemas.openxmlformats.org/officeDocument/2006/relationships/image" Target="../media/image4.png"/><Relationship Id="rId7" Type="http://schemas.openxmlformats.org/officeDocument/2006/relationships/oleObject" Target="../embeddings/oleObject67.bin"/><Relationship Id="rId12" Type="http://schemas.openxmlformats.org/officeDocument/2006/relationships/image" Target="../media/image79.wmf"/><Relationship Id="rId17" Type="http://schemas.openxmlformats.org/officeDocument/2006/relationships/image" Target="../media/image81.wmf"/><Relationship Id="rId2" Type="http://schemas.openxmlformats.org/officeDocument/2006/relationships/slideLayout" Target="../slideLayouts/slideLayout2.xml"/><Relationship Id="rId16" Type="http://schemas.openxmlformats.org/officeDocument/2006/relationships/oleObject" Target="../embeddings/oleObject72.bin"/><Relationship Id="rId20" Type="http://schemas.openxmlformats.org/officeDocument/2006/relationships/oleObject" Target="../embeddings/oleObject75.bin"/><Relationship Id="rId1" Type="http://schemas.openxmlformats.org/officeDocument/2006/relationships/vmlDrawing" Target="../drawings/vmlDrawing14.vml"/><Relationship Id="rId6" Type="http://schemas.openxmlformats.org/officeDocument/2006/relationships/image" Target="../media/image76.wmf"/><Relationship Id="rId11" Type="http://schemas.openxmlformats.org/officeDocument/2006/relationships/oleObject" Target="../embeddings/oleObject69.bin"/><Relationship Id="rId5" Type="http://schemas.openxmlformats.org/officeDocument/2006/relationships/oleObject" Target="../embeddings/oleObject66.bin"/><Relationship Id="rId15" Type="http://schemas.openxmlformats.org/officeDocument/2006/relationships/oleObject" Target="../embeddings/oleObject71.bin"/><Relationship Id="rId10" Type="http://schemas.openxmlformats.org/officeDocument/2006/relationships/image" Target="../media/image78.wmf"/><Relationship Id="rId19" Type="http://schemas.openxmlformats.org/officeDocument/2006/relationships/oleObject" Target="../embeddings/oleObject74.bin"/><Relationship Id="rId4" Type="http://schemas.openxmlformats.org/officeDocument/2006/relationships/image" Target="../media/image5.png"/><Relationship Id="rId9" Type="http://schemas.openxmlformats.org/officeDocument/2006/relationships/oleObject" Target="../embeddings/oleObject68.bin"/><Relationship Id="rId14" Type="http://schemas.openxmlformats.org/officeDocument/2006/relationships/image" Target="../media/image80.wmf"/></Relationships>
</file>

<file path=ppt/slides/_rels/slide23.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80.bin"/><Relationship Id="rId3" Type="http://schemas.openxmlformats.org/officeDocument/2006/relationships/image" Target="../media/image4.png"/><Relationship Id="rId7" Type="http://schemas.openxmlformats.org/officeDocument/2006/relationships/oleObject" Target="../embeddings/oleObject77.bin"/><Relationship Id="rId12" Type="http://schemas.openxmlformats.org/officeDocument/2006/relationships/image" Target="../media/image73.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82.wmf"/><Relationship Id="rId11" Type="http://schemas.openxmlformats.org/officeDocument/2006/relationships/oleObject" Target="../embeddings/oleObject79.bin"/><Relationship Id="rId5" Type="http://schemas.openxmlformats.org/officeDocument/2006/relationships/oleObject" Target="../embeddings/oleObject76.bin"/><Relationship Id="rId10" Type="http://schemas.openxmlformats.org/officeDocument/2006/relationships/image" Target="../media/image72.wmf"/><Relationship Id="rId4" Type="http://schemas.openxmlformats.org/officeDocument/2006/relationships/image" Target="../media/image5.png"/><Relationship Id="rId9" Type="http://schemas.openxmlformats.org/officeDocument/2006/relationships/oleObject" Target="../embeddings/oleObject78.bin"/><Relationship Id="rId14" Type="http://schemas.openxmlformats.org/officeDocument/2006/relationships/image" Target="../media/image83.wm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5.wmf"/><Relationship Id="rId13" Type="http://schemas.openxmlformats.org/officeDocument/2006/relationships/oleObject" Target="../embeddings/oleObject85.bin"/><Relationship Id="rId18" Type="http://schemas.openxmlformats.org/officeDocument/2006/relationships/oleObject" Target="../embeddings/oleObject88.bin"/><Relationship Id="rId26" Type="http://schemas.openxmlformats.org/officeDocument/2006/relationships/oleObject" Target="../embeddings/oleObject93.bin"/><Relationship Id="rId3" Type="http://schemas.openxmlformats.org/officeDocument/2006/relationships/image" Target="../media/image4.png"/><Relationship Id="rId21" Type="http://schemas.openxmlformats.org/officeDocument/2006/relationships/oleObject" Target="../embeddings/oleObject90.bin"/><Relationship Id="rId7" Type="http://schemas.openxmlformats.org/officeDocument/2006/relationships/oleObject" Target="../embeddings/oleObject82.bin"/><Relationship Id="rId12" Type="http://schemas.openxmlformats.org/officeDocument/2006/relationships/image" Target="../media/image87.wmf"/><Relationship Id="rId17" Type="http://schemas.openxmlformats.org/officeDocument/2006/relationships/oleObject" Target="../embeddings/oleObject87.bin"/><Relationship Id="rId25" Type="http://schemas.openxmlformats.org/officeDocument/2006/relationships/image" Target="../media/image92.wmf"/><Relationship Id="rId2" Type="http://schemas.openxmlformats.org/officeDocument/2006/relationships/slideLayout" Target="../slideLayouts/slideLayout2.xml"/><Relationship Id="rId16" Type="http://schemas.openxmlformats.org/officeDocument/2006/relationships/image" Target="../media/image89.wmf"/><Relationship Id="rId20" Type="http://schemas.openxmlformats.org/officeDocument/2006/relationships/image" Target="../media/image90.wmf"/><Relationship Id="rId1" Type="http://schemas.openxmlformats.org/officeDocument/2006/relationships/vmlDrawing" Target="../drawings/vmlDrawing16.vml"/><Relationship Id="rId6" Type="http://schemas.openxmlformats.org/officeDocument/2006/relationships/image" Target="../media/image84.wmf"/><Relationship Id="rId11" Type="http://schemas.openxmlformats.org/officeDocument/2006/relationships/oleObject" Target="../embeddings/oleObject84.bin"/><Relationship Id="rId24" Type="http://schemas.openxmlformats.org/officeDocument/2006/relationships/oleObject" Target="../embeddings/oleObject92.bin"/><Relationship Id="rId5" Type="http://schemas.openxmlformats.org/officeDocument/2006/relationships/oleObject" Target="../embeddings/oleObject81.bin"/><Relationship Id="rId15" Type="http://schemas.openxmlformats.org/officeDocument/2006/relationships/oleObject" Target="../embeddings/oleObject86.bin"/><Relationship Id="rId23" Type="http://schemas.openxmlformats.org/officeDocument/2006/relationships/oleObject" Target="../embeddings/oleObject91.bin"/><Relationship Id="rId28" Type="http://schemas.openxmlformats.org/officeDocument/2006/relationships/oleObject" Target="../embeddings/oleObject94.bin"/><Relationship Id="rId10" Type="http://schemas.openxmlformats.org/officeDocument/2006/relationships/image" Target="../media/image86.wmf"/><Relationship Id="rId19" Type="http://schemas.openxmlformats.org/officeDocument/2006/relationships/oleObject" Target="../embeddings/oleObject89.bin"/><Relationship Id="rId4" Type="http://schemas.openxmlformats.org/officeDocument/2006/relationships/image" Target="../media/image5.png"/><Relationship Id="rId9" Type="http://schemas.openxmlformats.org/officeDocument/2006/relationships/oleObject" Target="../embeddings/oleObject83.bin"/><Relationship Id="rId14" Type="http://schemas.openxmlformats.org/officeDocument/2006/relationships/image" Target="../media/image88.wmf"/><Relationship Id="rId22" Type="http://schemas.openxmlformats.org/officeDocument/2006/relationships/image" Target="../media/image91.wmf"/><Relationship Id="rId27" Type="http://schemas.openxmlformats.org/officeDocument/2006/relationships/image" Target="../media/image93.wmf"/></Relationships>
</file>

<file path=ppt/slides/_rels/slide26.xml.rels><?xml version="1.0" encoding="UTF-8" standalone="yes"?>
<Relationships xmlns="http://schemas.openxmlformats.org/package/2006/relationships"><Relationship Id="rId8" Type="http://schemas.openxmlformats.org/officeDocument/2006/relationships/image" Target="../media/image95.wmf"/><Relationship Id="rId13" Type="http://schemas.openxmlformats.org/officeDocument/2006/relationships/oleObject" Target="../embeddings/oleObject100.bin"/><Relationship Id="rId18" Type="http://schemas.openxmlformats.org/officeDocument/2006/relationships/image" Target="../media/image99.wmf"/><Relationship Id="rId26" Type="http://schemas.openxmlformats.org/officeDocument/2006/relationships/image" Target="../media/image103.wmf"/><Relationship Id="rId3" Type="http://schemas.openxmlformats.org/officeDocument/2006/relationships/image" Target="../media/image4.png"/><Relationship Id="rId21" Type="http://schemas.openxmlformats.org/officeDocument/2006/relationships/oleObject" Target="../embeddings/oleObject104.bin"/><Relationship Id="rId7" Type="http://schemas.openxmlformats.org/officeDocument/2006/relationships/oleObject" Target="../embeddings/oleObject96.bin"/><Relationship Id="rId12" Type="http://schemas.openxmlformats.org/officeDocument/2006/relationships/oleObject" Target="../embeddings/oleObject99.bin"/><Relationship Id="rId17" Type="http://schemas.openxmlformats.org/officeDocument/2006/relationships/oleObject" Target="../embeddings/oleObject102.bin"/><Relationship Id="rId25" Type="http://schemas.openxmlformats.org/officeDocument/2006/relationships/oleObject" Target="../embeddings/oleObject106.bin"/><Relationship Id="rId2" Type="http://schemas.openxmlformats.org/officeDocument/2006/relationships/slideLayout" Target="../slideLayouts/slideLayout2.xml"/><Relationship Id="rId16" Type="http://schemas.openxmlformats.org/officeDocument/2006/relationships/image" Target="../media/image98.wmf"/><Relationship Id="rId20" Type="http://schemas.openxmlformats.org/officeDocument/2006/relationships/image" Target="../media/image100.wmf"/><Relationship Id="rId1" Type="http://schemas.openxmlformats.org/officeDocument/2006/relationships/vmlDrawing" Target="../drawings/vmlDrawing17.vml"/><Relationship Id="rId6" Type="http://schemas.openxmlformats.org/officeDocument/2006/relationships/image" Target="../media/image94.wmf"/><Relationship Id="rId11" Type="http://schemas.openxmlformats.org/officeDocument/2006/relationships/oleObject" Target="../embeddings/oleObject98.bin"/><Relationship Id="rId24" Type="http://schemas.openxmlformats.org/officeDocument/2006/relationships/image" Target="../media/image102.wmf"/><Relationship Id="rId5" Type="http://schemas.openxmlformats.org/officeDocument/2006/relationships/oleObject" Target="../embeddings/oleObject95.bin"/><Relationship Id="rId15" Type="http://schemas.openxmlformats.org/officeDocument/2006/relationships/oleObject" Target="../embeddings/oleObject101.bin"/><Relationship Id="rId23" Type="http://schemas.openxmlformats.org/officeDocument/2006/relationships/oleObject" Target="../embeddings/oleObject105.bin"/><Relationship Id="rId28" Type="http://schemas.openxmlformats.org/officeDocument/2006/relationships/image" Target="../media/image104.wmf"/><Relationship Id="rId10" Type="http://schemas.openxmlformats.org/officeDocument/2006/relationships/image" Target="../media/image96.wmf"/><Relationship Id="rId19" Type="http://schemas.openxmlformats.org/officeDocument/2006/relationships/oleObject" Target="../embeddings/oleObject103.bin"/><Relationship Id="rId4" Type="http://schemas.openxmlformats.org/officeDocument/2006/relationships/image" Target="../media/image5.png"/><Relationship Id="rId9" Type="http://schemas.openxmlformats.org/officeDocument/2006/relationships/oleObject" Target="../embeddings/oleObject97.bin"/><Relationship Id="rId14" Type="http://schemas.openxmlformats.org/officeDocument/2006/relationships/image" Target="../media/image97.wmf"/><Relationship Id="rId22" Type="http://schemas.openxmlformats.org/officeDocument/2006/relationships/image" Target="../media/image101.wmf"/><Relationship Id="rId27" Type="http://schemas.openxmlformats.org/officeDocument/2006/relationships/oleObject" Target="../embeddings/oleObject107.bin"/></Relationships>
</file>

<file path=ppt/slides/_rels/slide27.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4.png"/><Relationship Id="rId7" Type="http://schemas.openxmlformats.org/officeDocument/2006/relationships/oleObject" Target="../embeddings/oleObject109.bin"/><Relationship Id="rId12" Type="http://schemas.openxmlformats.org/officeDocument/2006/relationships/image" Target="../media/image108.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05.wmf"/><Relationship Id="rId11" Type="http://schemas.openxmlformats.org/officeDocument/2006/relationships/oleObject" Target="../embeddings/oleObject111.bin"/><Relationship Id="rId5" Type="http://schemas.openxmlformats.org/officeDocument/2006/relationships/oleObject" Target="../embeddings/oleObject108.bin"/><Relationship Id="rId10" Type="http://schemas.openxmlformats.org/officeDocument/2006/relationships/image" Target="../media/image107.wmf"/><Relationship Id="rId4" Type="http://schemas.openxmlformats.org/officeDocument/2006/relationships/image" Target="../media/image5.png"/><Relationship Id="rId9" Type="http://schemas.openxmlformats.org/officeDocument/2006/relationships/oleObject" Target="../embeddings/oleObject110.bin"/></Relationships>
</file>

<file path=ppt/slides/_rels/slide28.xml.rels><?xml version="1.0" encoding="UTF-8" standalone="yes"?>
<Relationships xmlns="http://schemas.openxmlformats.org/package/2006/relationships"><Relationship Id="rId8" Type="http://schemas.openxmlformats.org/officeDocument/2006/relationships/image" Target="../media/image110.wmf"/><Relationship Id="rId13" Type="http://schemas.openxmlformats.org/officeDocument/2006/relationships/oleObject" Target="../embeddings/oleObject116.bin"/><Relationship Id="rId18" Type="http://schemas.openxmlformats.org/officeDocument/2006/relationships/image" Target="../media/image115.wmf"/><Relationship Id="rId3" Type="http://schemas.openxmlformats.org/officeDocument/2006/relationships/image" Target="../media/image4.png"/><Relationship Id="rId7" Type="http://schemas.openxmlformats.org/officeDocument/2006/relationships/oleObject" Target="../embeddings/oleObject113.bin"/><Relationship Id="rId12" Type="http://schemas.openxmlformats.org/officeDocument/2006/relationships/image" Target="../media/image112.wmf"/><Relationship Id="rId17" Type="http://schemas.openxmlformats.org/officeDocument/2006/relationships/oleObject" Target="../embeddings/oleObject118.bin"/><Relationship Id="rId2" Type="http://schemas.openxmlformats.org/officeDocument/2006/relationships/slideLayout" Target="../slideLayouts/slideLayout2.xml"/><Relationship Id="rId16" Type="http://schemas.openxmlformats.org/officeDocument/2006/relationships/image" Target="../media/image114.wmf"/><Relationship Id="rId20" Type="http://schemas.openxmlformats.org/officeDocument/2006/relationships/image" Target="../media/image116.wmf"/><Relationship Id="rId1" Type="http://schemas.openxmlformats.org/officeDocument/2006/relationships/vmlDrawing" Target="../drawings/vmlDrawing19.vml"/><Relationship Id="rId6" Type="http://schemas.openxmlformats.org/officeDocument/2006/relationships/image" Target="../media/image109.wmf"/><Relationship Id="rId11" Type="http://schemas.openxmlformats.org/officeDocument/2006/relationships/oleObject" Target="../embeddings/oleObject115.bin"/><Relationship Id="rId5" Type="http://schemas.openxmlformats.org/officeDocument/2006/relationships/oleObject" Target="../embeddings/oleObject112.bin"/><Relationship Id="rId15" Type="http://schemas.openxmlformats.org/officeDocument/2006/relationships/oleObject" Target="../embeddings/oleObject117.bin"/><Relationship Id="rId10" Type="http://schemas.openxmlformats.org/officeDocument/2006/relationships/image" Target="../media/image111.wmf"/><Relationship Id="rId19" Type="http://schemas.openxmlformats.org/officeDocument/2006/relationships/oleObject" Target="../embeddings/oleObject119.bin"/><Relationship Id="rId4" Type="http://schemas.openxmlformats.org/officeDocument/2006/relationships/image" Target="../media/image5.png"/><Relationship Id="rId9" Type="http://schemas.openxmlformats.org/officeDocument/2006/relationships/oleObject" Target="../embeddings/oleObject114.bin"/><Relationship Id="rId14" Type="http://schemas.openxmlformats.org/officeDocument/2006/relationships/image" Target="../media/image113.wmf"/></Relationships>
</file>

<file path=ppt/slides/_rels/slide29.xml.rels><?xml version="1.0" encoding="UTF-8" standalone="yes"?>
<Relationships xmlns="http://schemas.openxmlformats.org/package/2006/relationships"><Relationship Id="rId8" Type="http://schemas.openxmlformats.org/officeDocument/2006/relationships/image" Target="../media/image118.wmf"/><Relationship Id="rId13" Type="http://schemas.openxmlformats.org/officeDocument/2006/relationships/oleObject" Target="../embeddings/oleObject124.bin"/><Relationship Id="rId18" Type="http://schemas.openxmlformats.org/officeDocument/2006/relationships/image" Target="../media/image123.wmf"/><Relationship Id="rId3" Type="http://schemas.openxmlformats.org/officeDocument/2006/relationships/image" Target="../media/image4.png"/><Relationship Id="rId21" Type="http://schemas.openxmlformats.org/officeDocument/2006/relationships/oleObject" Target="../embeddings/oleObject128.bin"/><Relationship Id="rId7" Type="http://schemas.openxmlformats.org/officeDocument/2006/relationships/oleObject" Target="../embeddings/oleObject121.bin"/><Relationship Id="rId12" Type="http://schemas.openxmlformats.org/officeDocument/2006/relationships/image" Target="../media/image120.wmf"/><Relationship Id="rId17" Type="http://schemas.openxmlformats.org/officeDocument/2006/relationships/oleObject" Target="../embeddings/oleObject126.bin"/><Relationship Id="rId2" Type="http://schemas.openxmlformats.org/officeDocument/2006/relationships/slideLayout" Target="../slideLayouts/slideLayout2.xml"/><Relationship Id="rId16" Type="http://schemas.openxmlformats.org/officeDocument/2006/relationships/image" Target="../media/image122.wmf"/><Relationship Id="rId20" Type="http://schemas.openxmlformats.org/officeDocument/2006/relationships/image" Target="../media/image124.wmf"/><Relationship Id="rId1" Type="http://schemas.openxmlformats.org/officeDocument/2006/relationships/vmlDrawing" Target="../drawings/vmlDrawing20.vml"/><Relationship Id="rId6" Type="http://schemas.openxmlformats.org/officeDocument/2006/relationships/image" Target="../media/image117.wmf"/><Relationship Id="rId11" Type="http://schemas.openxmlformats.org/officeDocument/2006/relationships/oleObject" Target="../embeddings/oleObject123.bin"/><Relationship Id="rId5" Type="http://schemas.openxmlformats.org/officeDocument/2006/relationships/oleObject" Target="../embeddings/oleObject120.bin"/><Relationship Id="rId15" Type="http://schemas.openxmlformats.org/officeDocument/2006/relationships/oleObject" Target="../embeddings/oleObject125.bin"/><Relationship Id="rId10" Type="http://schemas.openxmlformats.org/officeDocument/2006/relationships/image" Target="../media/image119.wmf"/><Relationship Id="rId19" Type="http://schemas.openxmlformats.org/officeDocument/2006/relationships/oleObject" Target="../embeddings/oleObject127.bin"/><Relationship Id="rId4" Type="http://schemas.openxmlformats.org/officeDocument/2006/relationships/image" Target="../media/image5.png"/><Relationship Id="rId9" Type="http://schemas.openxmlformats.org/officeDocument/2006/relationships/oleObject" Target="../embeddings/oleObject122.bin"/><Relationship Id="rId14" Type="http://schemas.openxmlformats.org/officeDocument/2006/relationships/image" Target="../media/image121.wmf"/><Relationship Id="rId22" Type="http://schemas.openxmlformats.org/officeDocument/2006/relationships/image" Target="../media/image125.wmf"/></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4.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10" Type="http://schemas.openxmlformats.org/officeDocument/2006/relationships/image" Target="../media/image8.wmf"/><Relationship Id="rId4" Type="http://schemas.openxmlformats.org/officeDocument/2006/relationships/image" Target="../media/image5.png"/><Relationship Id="rId9"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4.png"/><Relationship Id="rId7" Type="http://schemas.openxmlformats.org/officeDocument/2006/relationships/oleObject" Target="../embeddings/oleObject130.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26.wmf"/><Relationship Id="rId5" Type="http://schemas.openxmlformats.org/officeDocument/2006/relationships/oleObject" Target="../embeddings/oleObject129.bin"/><Relationship Id="rId10" Type="http://schemas.openxmlformats.org/officeDocument/2006/relationships/image" Target="../media/image129.png"/><Relationship Id="rId4" Type="http://schemas.openxmlformats.org/officeDocument/2006/relationships/image" Target="../media/image5.png"/><Relationship Id="rId9" Type="http://schemas.openxmlformats.org/officeDocument/2006/relationships/image" Target="../media/image12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oleObject" Target="../embeddings/oleObject135.bin"/><Relationship Id="rId18" Type="http://schemas.openxmlformats.org/officeDocument/2006/relationships/oleObject" Target="../embeddings/oleObject138.bin"/><Relationship Id="rId3" Type="http://schemas.openxmlformats.org/officeDocument/2006/relationships/image" Target="../media/image4.png"/><Relationship Id="rId21" Type="http://schemas.openxmlformats.org/officeDocument/2006/relationships/image" Target="../media/image137.wmf"/><Relationship Id="rId7" Type="http://schemas.openxmlformats.org/officeDocument/2006/relationships/oleObject" Target="../embeddings/oleObject132.bin"/><Relationship Id="rId12" Type="http://schemas.openxmlformats.org/officeDocument/2006/relationships/image" Target="../media/image133.wmf"/><Relationship Id="rId17" Type="http://schemas.openxmlformats.org/officeDocument/2006/relationships/image" Target="../media/image135.wmf"/><Relationship Id="rId2" Type="http://schemas.openxmlformats.org/officeDocument/2006/relationships/slideLayout" Target="../slideLayouts/slideLayout2.xml"/><Relationship Id="rId16" Type="http://schemas.openxmlformats.org/officeDocument/2006/relationships/oleObject" Target="../embeddings/oleObject137.bin"/><Relationship Id="rId20" Type="http://schemas.openxmlformats.org/officeDocument/2006/relationships/oleObject" Target="../embeddings/oleObject139.bin"/><Relationship Id="rId1" Type="http://schemas.openxmlformats.org/officeDocument/2006/relationships/vmlDrawing" Target="../drawings/vmlDrawing22.vml"/><Relationship Id="rId6" Type="http://schemas.openxmlformats.org/officeDocument/2006/relationships/image" Target="../media/image130.wmf"/><Relationship Id="rId11" Type="http://schemas.openxmlformats.org/officeDocument/2006/relationships/oleObject" Target="../embeddings/oleObject134.bin"/><Relationship Id="rId5" Type="http://schemas.openxmlformats.org/officeDocument/2006/relationships/oleObject" Target="../embeddings/oleObject131.bin"/><Relationship Id="rId15" Type="http://schemas.openxmlformats.org/officeDocument/2006/relationships/image" Target="../media/image134.wmf"/><Relationship Id="rId23" Type="http://schemas.openxmlformats.org/officeDocument/2006/relationships/image" Target="../media/image138.wmf"/><Relationship Id="rId10" Type="http://schemas.openxmlformats.org/officeDocument/2006/relationships/image" Target="../media/image132.wmf"/><Relationship Id="rId19" Type="http://schemas.openxmlformats.org/officeDocument/2006/relationships/image" Target="../media/image136.wmf"/><Relationship Id="rId4" Type="http://schemas.openxmlformats.org/officeDocument/2006/relationships/image" Target="../media/image5.png"/><Relationship Id="rId9" Type="http://schemas.openxmlformats.org/officeDocument/2006/relationships/oleObject" Target="../embeddings/oleObject133.bin"/><Relationship Id="rId14" Type="http://schemas.openxmlformats.org/officeDocument/2006/relationships/oleObject" Target="../embeddings/oleObject136.bin"/><Relationship Id="rId22" Type="http://schemas.openxmlformats.org/officeDocument/2006/relationships/oleObject" Target="../embeddings/oleObject140.bin"/></Relationships>
</file>

<file path=ppt/slides/_rels/slide33.xml.rels><?xml version="1.0" encoding="UTF-8" standalone="yes"?>
<Relationships xmlns="http://schemas.openxmlformats.org/package/2006/relationships"><Relationship Id="rId8" Type="http://schemas.openxmlformats.org/officeDocument/2006/relationships/image" Target="../media/image140.wmf"/><Relationship Id="rId13" Type="http://schemas.openxmlformats.org/officeDocument/2006/relationships/oleObject" Target="../embeddings/oleObject145.bin"/><Relationship Id="rId18" Type="http://schemas.openxmlformats.org/officeDocument/2006/relationships/oleObject" Target="../embeddings/oleObject148.bin"/><Relationship Id="rId3" Type="http://schemas.openxmlformats.org/officeDocument/2006/relationships/image" Target="../media/image4.png"/><Relationship Id="rId21" Type="http://schemas.openxmlformats.org/officeDocument/2006/relationships/image" Target="../media/image146.wmf"/><Relationship Id="rId7" Type="http://schemas.openxmlformats.org/officeDocument/2006/relationships/oleObject" Target="../embeddings/oleObject142.bin"/><Relationship Id="rId12" Type="http://schemas.openxmlformats.org/officeDocument/2006/relationships/image" Target="../media/image142.wmf"/><Relationship Id="rId17" Type="http://schemas.openxmlformats.org/officeDocument/2006/relationships/image" Target="../media/image144.wmf"/><Relationship Id="rId2" Type="http://schemas.openxmlformats.org/officeDocument/2006/relationships/slideLayout" Target="../slideLayouts/slideLayout2.xml"/><Relationship Id="rId16" Type="http://schemas.openxmlformats.org/officeDocument/2006/relationships/oleObject" Target="../embeddings/oleObject147.bin"/><Relationship Id="rId20" Type="http://schemas.openxmlformats.org/officeDocument/2006/relationships/oleObject" Target="../embeddings/oleObject149.bin"/><Relationship Id="rId1" Type="http://schemas.openxmlformats.org/officeDocument/2006/relationships/vmlDrawing" Target="../drawings/vmlDrawing23.vml"/><Relationship Id="rId6" Type="http://schemas.openxmlformats.org/officeDocument/2006/relationships/image" Target="../media/image139.wmf"/><Relationship Id="rId11" Type="http://schemas.openxmlformats.org/officeDocument/2006/relationships/oleObject" Target="../embeddings/oleObject144.bin"/><Relationship Id="rId5" Type="http://schemas.openxmlformats.org/officeDocument/2006/relationships/oleObject" Target="../embeddings/oleObject141.bin"/><Relationship Id="rId15" Type="http://schemas.openxmlformats.org/officeDocument/2006/relationships/image" Target="../media/image143.wmf"/><Relationship Id="rId10" Type="http://schemas.openxmlformats.org/officeDocument/2006/relationships/image" Target="../media/image141.wmf"/><Relationship Id="rId19" Type="http://schemas.openxmlformats.org/officeDocument/2006/relationships/image" Target="../media/image145.wmf"/><Relationship Id="rId4" Type="http://schemas.openxmlformats.org/officeDocument/2006/relationships/image" Target="../media/image5.png"/><Relationship Id="rId9" Type="http://schemas.openxmlformats.org/officeDocument/2006/relationships/oleObject" Target="../embeddings/oleObject143.bin"/><Relationship Id="rId14" Type="http://schemas.openxmlformats.org/officeDocument/2006/relationships/oleObject" Target="../embeddings/oleObject146.bin"/></Relationships>
</file>

<file path=ppt/slides/_rels/slide34.xml.rels><?xml version="1.0" encoding="UTF-8" standalone="yes"?>
<Relationships xmlns="http://schemas.openxmlformats.org/package/2006/relationships"><Relationship Id="rId8" Type="http://schemas.openxmlformats.org/officeDocument/2006/relationships/image" Target="../media/image148.wmf"/><Relationship Id="rId13" Type="http://schemas.openxmlformats.org/officeDocument/2006/relationships/oleObject" Target="../embeddings/oleObject154.bin"/><Relationship Id="rId3" Type="http://schemas.openxmlformats.org/officeDocument/2006/relationships/image" Target="../media/image4.png"/><Relationship Id="rId7" Type="http://schemas.openxmlformats.org/officeDocument/2006/relationships/oleObject" Target="../embeddings/oleObject151.bin"/><Relationship Id="rId12" Type="http://schemas.openxmlformats.org/officeDocument/2006/relationships/image" Target="../media/image150.wmf"/><Relationship Id="rId2" Type="http://schemas.openxmlformats.org/officeDocument/2006/relationships/slideLayout" Target="../slideLayouts/slideLayout2.xml"/><Relationship Id="rId16" Type="http://schemas.openxmlformats.org/officeDocument/2006/relationships/image" Target="../media/image152.wmf"/><Relationship Id="rId1" Type="http://schemas.openxmlformats.org/officeDocument/2006/relationships/vmlDrawing" Target="../drawings/vmlDrawing24.vml"/><Relationship Id="rId6" Type="http://schemas.openxmlformats.org/officeDocument/2006/relationships/image" Target="../media/image147.wmf"/><Relationship Id="rId11" Type="http://schemas.openxmlformats.org/officeDocument/2006/relationships/oleObject" Target="../embeddings/oleObject153.bin"/><Relationship Id="rId5" Type="http://schemas.openxmlformats.org/officeDocument/2006/relationships/oleObject" Target="../embeddings/oleObject150.bin"/><Relationship Id="rId15" Type="http://schemas.openxmlformats.org/officeDocument/2006/relationships/oleObject" Target="../embeddings/oleObject155.bin"/><Relationship Id="rId10" Type="http://schemas.openxmlformats.org/officeDocument/2006/relationships/image" Target="../media/image149.wmf"/><Relationship Id="rId4" Type="http://schemas.openxmlformats.org/officeDocument/2006/relationships/image" Target="../media/image5.png"/><Relationship Id="rId9" Type="http://schemas.openxmlformats.org/officeDocument/2006/relationships/oleObject" Target="../embeddings/oleObject152.bin"/><Relationship Id="rId14" Type="http://schemas.openxmlformats.org/officeDocument/2006/relationships/image" Target="../media/image151.wmf"/></Relationships>
</file>

<file path=ppt/slides/_rels/slide3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4.png"/><Relationship Id="rId7"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53.wmf"/><Relationship Id="rId5" Type="http://schemas.openxmlformats.org/officeDocument/2006/relationships/oleObject" Target="../embeddings/oleObject156.bin"/><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157.wmf"/><Relationship Id="rId3" Type="http://schemas.openxmlformats.org/officeDocument/2006/relationships/image" Target="../media/image4.png"/><Relationship Id="rId7" Type="http://schemas.openxmlformats.org/officeDocument/2006/relationships/oleObject" Target="../embeddings/oleObject158.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56.wmf"/><Relationship Id="rId5" Type="http://schemas.openxmlformats.org/officeDocument/2006/relationships/oleObject" Target="../embeddings/oleObject157.bin"/><Relationship Id="rId10" Type="http://schemas.openxmlformats.org/officeDocument/2006/relationships/image" Target="../media/image159.png"/><Relationship Id="rId4" Type="http://schemas.openxmlformats.org/officeDocument/2006/relationships/image" Target="../media/image5.png"/><Relationship Id="rId9" Type="http://schemas.openxmlformats.org/officeDocument/2006/relationships/image" Target="../media/image158.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61.wmf"/><Relationship Id="rId13" Type="http://schemas.openxmlformats.org/officeDocument/2006/relationships/oleObject" Target="../embeddings/oleObject163.bin"/><Relationship Id="rId18" Type="http://schemas.openxmlformats.org/officeDocument/2006/relationships/image" Target="../media/image166.wmf"/><Relationship Id="rId26" Type="http://schemas.openxmlformats.org/officeDocument/2006/relationships/oleObject" Target="../embeddings/oleObject170.bin"/><Relationship Id="rId3" Type="http://schemas.openxmlformats.org/officeDocument/2006/relationships/image" Target="../media/image4.png"/><Relationship Id="rId21" Type="http://schemas.openxmlformats.org/officeDocument/2006/relationships/oleObject" Target="../embeddings/oleObject167.bin"/><Relationship Id="rId7" Type="http://schemas.openxmlformats.org/officeDocument/2006/relationships/oleObject" Target="../embeddings/oleObject160.bin"/><Relationship Id="rId12" Type="http://schemas.openxmlformats.org/officeDocument/2006/relationships/image" Target="../media/image163.wmf"/><Relationship Id="rId17" Type="http://schemas.openxmlformats.org/officeDocument/2006/relationships/oleObject" Target="../embeddings/oleObject165.bin"/><Relationship Id="rId25" Type="http://schemas.openxmlformats.org/officeDocument/2006/relationships/image" Target="../media/image169.wmf"/><Relationship Id="rId2" Type="http://schemas.openxmlformats.org/officeDocument/2006/relationships/slideLayout" Target="../slideLayouts/slideLayout2.xml"/><Relationship Id="rId16" Type="http://schemas.openxmlformats.org/officeDocument/2006/relationships/image" Target="../media/image165.wmf"/><Relationship Id="rId20" Type="http://schemas.openxmlformats.org/officeDocument/2006/relationships/image" Target="../media/image167.wmf"/><Relationship Id="rId1" Type="http://schemas.openxmlformats.org/officeDocument/2006/relationships/vmlDrawing" Target="../drawings/vmlDrawing27.vml"/><Relationship Id="rId6" Type="http://schemas.openxmlformats.org/officeDocument/2006/relationships/image" Target="../media/image160.wmf"/><Relationship Id="rId11" Type="http://schemas.openxmlformats.org/officeDocument/2006/relationships/oleObject" Target="../embeddings/oleObject162.bin"/><Relationship Id="rId24" Type="http://schemas.openxmlformats.org/officeDocument/2006/relationships/oleObject" Target="../embeddings/oleObject169.bin"/><Relationship Id="rId5" Type="http://schemas.openxmlformats.org/officeDocument/2006/relationships/oleObject" Target="../embeddings/oleObject159.bin"/><Relationship Id="rId15" Type="http://schemas.openxmlformats.org/officeDocument/2006/relationships/oleObject" Target="../embeddings/oleObject164.bin"/><Relationship Id="rId23" Type="http://schemas.openxmlformats.org/officeDocument/2006/relationships/image" Target="../media/image168.wmf"/><Relationship Id="rId10" Type="http://schemas.openxmlformats.org/officeDocument/2006/relationships/image" Target="../media/image162.wmf"/><Relationship Id="rId19" Type="http://schemas.openxmlformats.org/officeDocument/2006/relationships/oleObject" Target="../embeddings/oleObject166.bin"/><Relationship Id="rId4" Type="http://schemas.openxmlformats.org/officeDocument/2006/relationships/image" Target="../media/image5.png"/><Relationship Id="rId9" Type="http://schemas.openxmlformats.org/officeDocument/2006/relationships/oleObject" Target="../embeddings/oleObject161.bin"/><Relationship Id="rId14" Type="http://schemas.openxmlformats.org/officeDocument/2006/relationships/image" Target="../media/image164.wmf"/><Relationship Id="rId22" Type="http://schemas.openxmlformats.org/officeDocument/2006/relationships/oleObject" Target="../embeddings/oleObject168.bin"/><Relationship Id="rId27" Type="http://schemas.openxmlformats.org/officeDocument/2006/relationships/image" Target="../media/image170.wmf"/></Relationships>
</file>

<file path=ppt/slides/_rels/slide39.xml.rels><?xml version="1.0" encoding="UTF-8" standalone="yes"?>
<Relationships xmlns="http://schemas.openxmlformats.org/package/2006/relationships"><Relationship Id="rId8" Type="http://schemas.openxmlformats.org/officeDocument/2006/relationships/image" Target="../media/image172.wmf"/><Relationship Id="rId13" Type="http://schemas.openxmlformats.org/officeDocument/2006/relationships/oleObject" Target="../embeddings/oleObject175.bin"/><Relationship Id="rId18" Type="http://schemas.openxmlformats.org/officeDocument/2006/relationships/image" Target="../media/image177.wmf"/><Relationship Id="rId3" Type="http://schemas.openxmlformats.org/officeDocument/2006/relationships/image" Target="../media/image4.png"/><Relationship Id="rId7" Type="http://schemas.openxmlformats.org/officeDocument/2006/relationships/oleObject" Target="../embeddings/oleObject172.bin"/><Relationship Id="rId12" Type="http://schemas.openxmlformats.org/officeDocument/2006/relationships/image" Target="../media/image174.wmf"/><Relationship Id="rId17" Type="http://schemas.openxmlformats.org/officeDocument/2006/relationships/oleObject" Target="../embeddings/oleObject177.bin"/><Relationship Id="rId2" Type="http://schemas.openxmlformats.org/officeDocument/2006/relationships/slideLayout" Target="../slideLayouts/slideLayout2.xml"/><Relationship Id="rId16" Type="http://schemas.openxmlformats.org/officeDocument/2006/relationships/image" Target="../media/image176.wmf"/><Relationship Id="rId20" Type="http://schemas.openxmlformats.org/officeDocument/2006/relationships/image" Target="../media/image178.wmf"/><Relationship Id="rId1" Type="http://schemas.openxmlformats.org/officeDocument/2006/relationships/vmlDrawing" Target="../drawings/vmlDrawing28.vml"/><Relationship Id="rId6" Type="http://schemas.openxmlformats.org/officeDocument/2006/relationships/image" Target="../media/image171.wmf"/><Relationship Id="rId11" Type="http://schemas.openxmlformats.org/officeDocument/2006/relationships/oleObject" Target="../embeddings/oleObject174.bin"/><Relationship Id="rId5" Type="http://schemas.openxmlformats.org/officeDocument/2006/relationships/oleObject" Target="../embeddings/oleObject171.bin"/><Relationship Id="rId15" Type="http://schemas.openxmlformats.org/officeDocument/2006/relationships/oleObject" Target="../embeddings/oleObject176.bin"/><Relationship Id="rId10" Type="http://schemas.openxmlformats.org/officeDocument/2006/relationships/image" Target="../media/image173.wmf"/><Relationship Id="rId19" Type="http://schemas.openxmlformats.org/officeDocument/2006/relationships/oleObject" Target="../embeddings/oleObject178.bin"/><Relationship Id="rId4" Type="http://schemas.openxmlformats.org/officeDocument/2006/relationships/image" Target="../media/image5.png"/><Relationship Id="rId9" Type="http://schemas.openxmlformats.org/officeDocument/2006/relationships/oleObject" Target="../embeddings/oleObject173.bin"/><Relationship Id="rId14" Type="http://schemas.openxmlformats.org/officeDocument/2006/relationships/image" Target="../media/image175.wmf"/></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8.bin"/><Relationship Id="rId18" Type="http://schemas.openxmlformats.org/officeDocument/2006/relationships/oleObject" Target="../embeddings/oleObject11.bin"/><Relationship Id="rId3" Type="http://schemas.openxmlformats.org/officeDocument/2006/relationships/image" Target="../media/image4.png"/><Relationship Id="rId7" Type="http://schemas.openxmlformats.org/officeDocument/2006/relationships/oleObject" Target="../embeddings/oleObject5.bin"/><Relationship Id="rId12" Type="http://schemas.openxmlformats.org/officeDocument/2006/relationships/image" Target="../media/image12.wmf"/><Relationship Id="rId17" Type="http://schemas.openxmlformats.org/officeDocument/2006/relationships/image" Target="../media/image14.wmf"/><Relationship Id="rId2" Type="http://schemas.openxmlformats.org/officeDocument/2006/relationships/slideLayout" Target="../slideLayouts/slideLayout2.xml"/><Relationship Id="rId16"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image" Target="../media/image9.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oleObject" Target="../embeddings/oleObject9.bin"/><Relationship Id="rId10" Type="http://schemas.openxmlformats.org/officeDocument/2006/relationships/image" Target="../media/image11.wmf"/><Relationship Id="rId19" Type="http://schemas.openxmlformats.org/officeDocument/2006/relationships/image" Target="../media/image15.tif"/><Relationship Id="rId4" Type="http://schemas.openxmlformats.org/officeDocument/2006/relationships/image" Target="../media/image5.png"/><Relationship Id="rId9" Type="http://schemas.openxmlformats.org/officeDocument/2006/relationships/oleObject" Target="../embeddings/oleObject6.bin"/><Relationship Id="rId14" Type="http://schemas.openxmlformats.org/officeDocument/2006/relationships/image" Target="../media/image13.wmf"/></Relationships>
</file>

<file path=ppt/slides/_rels/slide40.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image" Target="../media/image4.png"/><Relationship Id="rId7" Type="http://schemas.openxmlformats.org/officeDocument/2006/relationships/oleObject" Target="../embeddings/oleObject180.bin"/><Relationship Id="rId12" Type="http://schemas.openxmlformats.org/officeDocument/2006/relationships/image" Target="../media/image182.w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79.wmf"/><Relationship Id="rId11" Type="http://schemas.openxmlformats.org/officeDocument/2006/relationships/oleObject" Target="../embeddings/oleObject182.bin"/><Relationship Id="rId5" Type="http://schemas.openxmlformats.org/officeDocument/2006/relationships/oleObject" Target="../embeddings/oleObject179.bin"/><Relationship Id="rId10" Type="http://schemas.openxmlformats.org/officeDocument/2006/relationships/image" Target="../media/image181.wmf"/><Relationship Id="rId4" Type="http://schemas.openxmlformats.org/officeDocument/2006/relationships/image" Target="../media/image5.png"/><Relationship Id="rId9" Type="http://schemas.openxmlformats.org/officeDocument/2006/relationships/oleObject" Target="../embeddings/oleObject181.bin"/></Relationships>
</file>

<file path=ppt/slides/_rels/slide41.xml.rels><?xml version="1.0" encoding="UTF-8" standalone="yes"?>
<Relationships xmlns="http://schemas.openxmlformats.org/package/2006/relationships"><Relationship Id="rId8" Type="http://schemas.openxmlformats.org/officeDocument/2006/relationships/image" Target="../media/image184.wmf"/><Relationship Id="rId13" Type="http://schemas.openxmlformats.org/officeDocument/2006/relationships/oleObject" Target="../embeddings/oleObject187.bin"/><Relationship Id="rId3" Type="http://schemas.openxmlformats.org/officeDocument/2006/relationships/image" Target="../media/image4.png"/><Relationship Id="rId7" Type="http://schemas.openxmlformats.org/officeDocument/2006/relationships/oleObject" Target="../embeddings/oleObject184.bin"/><Relationship Id="rId12" Type="http://schemas.openxmlformats.org/officeDocument/2006/relationships/image" Target="../media/image186.wmf"/><Relationship Id="rId2" Type="http://schemas.openxmlformats.org/officeDocument/2006/relationships/slideLayout" Target="../slideLayouts/slideLayout2.xml"/><Relationship Id="rId16" Type="http://schemas.openxmlformats.org/officeDocument/2006/relationships/image" Target="../media/image188.wmf"/><Relationship Id="rId1" Type="http://schemas.openxmlformats.org/officeDocument/2006/relationships/vmlDrawing" Target="../drawings/vmlDrawing30.vml"/><Relationship Id="rId6" Type="http://schemas.openxmlformats.org/officeDocument/2006/relationships/image" Target="../media/image183.wmf"/><Relationship Id="rId11" Type="http://schemas.openxmlformats.org/officeDocument/2006/relationships/oleObject" Target="../embeddings/oleObject186.bin"/><Relationship Id="rId5" Type="http://schemas.openxmlformats.org/officeDocument/2006/relationships/oleObject" Target="../embeddings/oleObject183.bin"/><Relationship Id="rId15" Type="http://schemas.openxmlformats.org/officeDocument/2006/relationships/oleObject" Target="../embeddings/oleObject188.bin"/><Relationship Id="rId10" Type="http://schemas.openxmlformats.org/officeDocument/2006/relationships/image" Target="../media/image185.wmf"/><Relationship Id="rId4" Type="http://schemas.openxmlformats.org/officeDocument/2006/relationships/image" Target="../media/image5.png"/><Relationship Id="rId9" Type="http://schemas.openxmlformats.org/officeDocument/2006/relationships/oleObject" Target="../embeddings/oleObject185.bin"/><Relationship Id="rId14" Type="http://schemas.openxmlformats.org/officeDocument/2006/relationships/image" Target="../media/image187.wmf"/></Relationships>
</file>

<file path=ppt/slides/_rels/slide42.xml.rels><?xml version="1.0" encoding="UTF-8" standalone="yes"?>
<Relationships xmlns="http://schemas.openxmlformats.org/package/2006/relationships"><Relationship Id="rId8" Type="http://schemas.openxmlformats.org/officeDocument/2006/relationships/image" Target="../media/image190.wmf"/><Relationship Id="rId13" Type="http://schemas.openxmlformats.org/officeDocument/2006/relationships/oleObject" Target="../embeddings/oleObject193.bin"/><Relationship Id="rId18" Type="http://schemas.openxmlformats.org/officeDocument/2006/relationships/image" Target="../media/image195.wmf"/><Relationship Id="rId3" Type="http://schemas.openxmlformats.org/officeDocument/2006/relationships/image" Target="../media/image4.png"/><Relationship Id="rId7" Type="http://schemas.openxmlformats.org/officeDocument/2006/relationships/oleObject" Target="../embeddings/oleObject190.bin"/><Relationship Id="rId12" Type="http://schemas.openxmlformats.org/officeDocument/2006/relationships/image" Target="../media/image192.wmf"/><Relationship Id="rId17" Type="http://schemas.openxmlformats.org/officeDocument/2006/relationships/oleObject" Target="../embeddings/oleObject195.bin"/><Relationship Id="rId2" Type="http://schemas.openxmlformats.org/officeDocument/2006/relationships/slideLayout" Target="../slideLayouts/slideLayout2.xml"/><Relationship Id="rId16" Type="http://schemas.openxmlformats.org/officeDocument/2006/relationships/image" Target="../media/image194.wmf"/><Relationship Id="rId1" Type="http://schemas.openxmlformats.org/officeDocument/2006/relationships/vmlDrawing" Target="../drawings/vmlDrawing31.vml"/><Relationship Id="rId6" Type="http://schemas.openxmlformats.org/officeDocument/2006/relationships/image" Target="../media/image189.wmf"/><Relationship Id="rId11" Type="http://schemas.openxmlformats.org/officeDocument/2006/relationships/oleObject" Target="../embeddings/oleObject192.bin"/><Relationship Id="rId5" Type="http://schemas.openxmlformats.org/officeDocument/2006/relationships/oleObject" Target="../embeddings/oleObject189.bin"/><Relationship Id="rId15" Type="http://schemas.openxmlformats.org/officeDocument/2006/relationships/oleObject" Target="../embeddings/oleObject194.bin"/><Relationship Id="rId10" Type="http://schemas.openxmlformats.org/officeDocument/2006/relationships/image" Target="../media/image191.wmf"/><Relationship Id="rId4" Type="http://schemas.openxmlformats.org/officeDocument/2006/relationships/image" Target="../media/image5.png"/><Relationship Id="rId9" Type="http://schemas.openxmlformats.org/officeDocument/2006/relationships/oleObject" Target="../embeddings/oleObject191.bin"/><Relationship Id="rId14" Type="http://schemas.openxmlformats.org/officeDocument/2006/relationships/image" Target="../media/image193.wmf"/></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baike.baidu.com/item/%E5%B7%A5%E7%A5%9E%E7%BB%8F%E7%BD%91%E7%BB%9C" TargetMode="External"/><Relationship Id="rId4" Type="http://schemas.openxmlformats.org/officeDocument/2006/relationships/hyperlink" Target="https://baike.baidu.com/item/%E6%95%B0%E5%AD%A6%E6%A8%A1%E5%9E%8B"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6.tif"/></Relationships>
</file>

<file path=ppt/slides/_rels/slide47.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200.bin"/><Relationship Id="rId18" Type="http://schemas.openxmlformats.org/officeDocument/2006/relationships/image" Target="../media/image203.wmf"/><Relationship Id="rId3" Type="http://schemas.openxmlformats.org/officeDocument/2006/relationships/image" Target="../media/image4.png"/><Relationship Id="rId21" Type="http://schemas.openxmlformats.org/officeDocument/2006/relationships/oleObject" Target="../embeddings/oleObject204.bin"/><Relationship Id="rId7" Type="http://schemas.openxmlformats.org/officeDocument/2006/relationships/oleObject" Target="../embeddings/oleObject197.bin"/><Relationship Id="rId12" Type="http://schemas.openxmlformats.org/officeDocument/2006/relationships/image" Target="../media/image200.wmf"/><Relationship Id="rId17" Type="http://schemas.openxmlformats.org/officeDocument/2006/relationships/oleObject" Target="../embeddings/oleObject202.bin"/><Relationship Id="rId2" Type="http://schemas.openxmlformats.org/officeDocument/2006/relationships/slideLayout" Target="../slideLayouts/slideLayout2.xml"/><Relationship Id="rId16" Type="http://schemas.openxmlformats.org/officeDocument/2006/relationships/image" Target="../media/image202.wmf"/><Relationship Id="rId20" Type="http://schemas.openxmlformats.org/officeDocument/2006/relationships/image" Target="../media/image204.wmf"/><Relationship Id="rId1" Type="http://schemas.openxmlformats.org/officeDocument/2006/relationships/vmlDrawing" Target="../drawings/vmlDrawing32.vml"/><Relationship Id="rId6" Type="http://schemas.openxmlformats.org/officeDocument/2006/relationships/image" Target="../media/image197.wmf"/><Relationship Id="rId11" Type="http://schemas.openxmlformats.org/officeDocument/2006/relationships/oleObject" Target="../embeddings/oleObject199.bin"/><Relationship Id="rId5" Type="http://schemas.openxmlformats.org/officeDocument/2006/relationships/oleObject" Target="../embeddings/oleObject196.bin"/><Relationship Id="rId15" Type="http://schemas.openxmlformats.org/officeDocument/2006/relationships/oleObject" Target="../embeddings/oleObject201.bin"/><Relationship Id="rId10" Type="http://schemas.openxmlformats.org/officeDocument/2006/relationships/image" Target="../media/image199.wmf"/><Relationship Id="rId19" Type="http://schemas.openxmlformats.org/officeDocument/2006/relationships/oleObject" Target="../embeddings/oleObject203.bin"/><Relationship Id="rId4" Type="http://schemas.openxmlformats.org/officeDocument/2006/relationships/image" Target="../media/image5.png"/><Relationship Id="rId9" Type="http://schemas.openxmlformats.org/officeDocument/2006/relationships/oleObject" Target="../embeddings/oleObject198.bin"/><Relationship Id="rId14" Type="http://schemas.openxmlformats.org/officeDocument/2006/relationships/image" Target="../media/image201.wmf"/><Relationship Id="rId22" Type="http://schemas.openxmlformats.org/officeDocument/2006/relationships/image" Target="../media/image205.wmf"/></Relationships>
</file>

<file path=ppt/slides/_rels/slide48.xml.rels><?xml version="1.0" encoding="UTF-8" standalone="yes"?>
<Relationships xmlns="http://schemas.openxmlformats.org/package/2006/relationships"><Relationship Id="rId8" Type="http://schemas.openxmlformats.org/officeDocument/2006/relationships/image" Target="../media/image207.wmf"/><Relationship Id="rId13" Type="http://schemas.openxmlformats.org/officeDocument/2006/relationships/oleObject" Target="../embeddings/oleObject209.bin"/><Relationship Id="rId18" Type="http://schemas.openxmlformats.org/officeDocument/2006/relationships/image" Target="../media/image212.wmf"/><Relationship Id="rId26" Type="http://schemas.openxmlformats.org/officeDocument/2006/relationships/image" Target="../media/image216.wmf"/><Relationship Id="rId3" Type="http://schemas.openxmlformats.org/officeDocument/2006/relationships/image" Target="../media/image4.png"/><Relationship Id="rId21" Type="http://schemas.openxmlformats.org/officeDocument/2006/relationships/oleObject" Target="../embeddings/oleObject213.bin"/><Relationship Id="rId34" Type="http://schemas.openxmlformats.org/officeDocument/2006/relationships/image" Target="../media/image220.wmf"/><Relationship Id="rId7" Type="http://schemas.openxmlformats.org/officeDocument/2006/relationships/oleObject" Target="../embeddings/oleObject206.bin"/><Relationship Id="rId12" Type="http://schemas.openxmlformats.org/officeDocument/2006/relationships/image" Target="../media/image209.wmf"/><Relationship Id="rId17" Type="http://schemas.openxmlformats.org/officeDocument/2006/relationships/oleObject" Target="../embeddings/oleObject211.bin"/><Relationship Id="rId25" Type="http://schemas.openxmlformats.org/officeDocument/2006/relationships/oleObject" Target="../embeddings/oleObject215.bin"/><Relationship Id="rId33" Type="http://schemas.openxmlformats.org/officeDocument/2006/relationships/oleObject" Target="../embeddings/oleObject219.bin"/><Relationship Id="rId2" Type="http://schemas.openxmlformats.org/officeDocument/2006/relationships/slideLayout" Target="../slideLayouts/slideLayout2.xml"/><Relationship Id="rId16" Type="http://schemas.openxmlformats.org/officeDocument/2006/relationships/image" Target="../media/image211.wmf"/><Relationship Id="rId20" Type="http://schemas.openxmlformats.org/officeDocument/2006/relationships/image" Target="../media/image213.wmf"/><Relationship Id="rId29" Type="http://schemas.openxmlformats.org/officeDocument/2006/relationships/oleObject" Target="../embeddings/oleObject217.bin"/><Relationship Id="rId1" Type="http://schemas.openxmlformats.org/officeDocument/2006/relationships/vmlDrawing" Target="../drawings/vmlDrawing33.vml"/><Relationship Id="rId6" Type="http://schemas.openxmlformats.org/officeDocument/2006/relationships/image" Target="../media/image206.wmf"/><Relationship Id="rId11" Type="http://schemas.openxmlformats.org/officeDocument/2006/relationships/oleObject" Target="../embeddings/oleObject208.bin"/><Relationship Id="rId24" Type="http://schemas.openxmlformats.org/officeDocument/2006/relationships/image" Target="../media/image215.wmf"/><Relationship Id="rId32" Type="http://schemas.openxmlformats.org/officeDocument/2006/relationships/image" Target="../media/image219.wmf"/><Relationship Id="rId5" Type="http://schemas.openxmlformats.org/officeDocument/2006/relationships/oleObject" Target="../embeddings/oleObject205.bin"/><Relationship Id="rId15" Type="http://schemas.openxmlformats.org/officeDocument/2006/relationships/oleObject" Target="../embeddings/oleObject210.bin"/><Relationship Id="rId23" Type="http://schemas.openxmlformats.org/officeDocument/2006/relationships/oleObject" Target="../embeddings/oleObject214.bin"/><Relationship Id="rId28" Type="http://schemas.openxmlformats.org/officeDocument/2006/relationships/image" Target="../media/image217.wmf"/><Relationship Id="rId10" Type="http://schemas.openxmlformats.org/officeDocument/2006/relationships/image" Target="../media/image208.wmf"/><Relationship Id="rId19" Type="http://schemas.openxmlformats.org/officeDocument/2006/relationships/oleObject" Target="../embeddings/oleObject212.bin"/><Relationship Id="rId31" Type="http://schemas.openxmlformats.org/officeDocument/2006/relationships/oleObject" Target="../embeddings/oleObject218.bin"/><Relationship Id="rId4" Type="http://schemas.openxmlformats.org/officeDocument/2006/relationships/image" Target="../media/image5.png"/><Relationship Id="rId9" Type="http://schemas.openxmlformats.org/officeDocument/2006/relationships/oleObject" Target="../embeddings/oleObject207.bin"/><Relationship Id="rId14" Type="http://schemas.openxmlformats.org/officeDocument/2006/relationships/image" Target="../media/image210.wmf"/><Relationship Id="rId22" Type="http://schemas.openxmlformats.org/officeDocument/2006/relationships/image" Target="../media/image214.wmf"/><Relationship Id="rId27" Type="http://schemas.openxmlformats.org/officeDocument/2006/relationships/oleObject" Target="../embeddings/oleObject216.bin"/><Relationship Id="rId30" Type="http://schemas.openxmlformats.org/officeDocument/2006/relationships/image" Target="../media/image218.wmf"/></Relationships>
</file>

<file path=ppt/slides/_rels/slide49.xml.rels><?xml version="1.0" encoding="UTF-8" standalone="yes"?>
<Relationships xmlns="http://schemas.openxmlformats.org/package/2006/relationships"><Relationship Id="rId8" Type="http://schemas.openxmlformats.org/officeDocument/2006/relationships/image" Target="../media/image222.wmf"/><Relationship Id="rId3" Type="http://schemas.openxmlformats.org/officeDocument/2006/relationships/image" Target="../media/image4.png"/><Relationship Id="rId7" Type="http://schemas.openxmlformats.org/officeDocument/2006/relationships/oleObject" Target="../embeddings/oleObject221.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221.wmf"/><Relationship Id="rId5" Type="http://schemas.openxmlformats.org/officeDocument/2006/relationships/oleObject" Target="../embeddings/oleObject220.bin"/><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24.wmf"/><Relationship Id="rId13" Type="http://schemas.openxmlformats.org/officeDocument/2006/relationships/oleObject" Target="../embeddings/oleObject226.bin"/><Relationship Id="rId3" Type="http://schemas.openxmlformats.org/officeDocument/2006/relationships/image" Target="../media/image4.png"/><Relationship Id="rId7" Type="http://schemas.openxmlformats.org/officeDocument/2006/relationships/oleObject" Target="../embeddings/oleObject223.bin"/><Relationship Id="rId12" Type="http://schemas.openxmlformats.org/officeDocument/2006/relationships/image" Target="../media/image226.w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223.wmf"/><Relationship Id="rId11" Type="http://schemas.openxmlformats.org/officeDocument/2006/relationships/oleObject" Target="../embeddings/oleObject225.bin"/><Relationship Id="rId5" Type="http://schemas.openxmlformats.org/officeDocument/2006/relationships/oleObject" Target="../embeddings/oleObject222.bin"/><Relationship Id="rId10" Type="http://schemas.openxmlformats.org/officeDocument/2006/relationships/image" Target="../media/image225.wmf"/><Relationship Id="rId4" Type="http://schemas.openxmlformats.org/officeDocument/2006/relationships/image" Target="../media/image5.png"/><Relationship Id="rId9" Type="http://schemas.openxmlformats.org/officeDocument/2006/relationships/oleObject" Target="../embeddings/oleObject224.bin"/><Relationship Id="rId14" Type="http://schemas.openxmlformats.org/officeDocument/2006/relationships/image" Target="../media/image227.wmf"/></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8.tif"/></Relationships>
</file>

<file path=ppt/slides/_rels/slide52.xml.rels><?xml version="1.0" encoding="UTF-8" standalone="yes"?>
<Relationships xmlns="http://schemas.openxmlformats.org/package/2006/relationships"><Relationship Id="rId8" Type="http://schemas.openxmlformats.org/officeDocument/2006/relationships/image" Target="../media/image230.wmf"/><Relationship Id="rId13" Type="http://schemas.openxmlformats.org/officeDocument/2006/relationships/oleObject" Target="../embeddings/oleObject231.bin"/><Relationship Id="rId18" Type="http://schemas.openxmlformats.org/officeDocument/2006/relationships/image" Target="../media/image235.wmf"/><Relationship Id="rId3" Type="http://schemas.openxmlformats.org/officeDocument/2006/relationships/image" Target="../media/image4.png"/><Relationship Id="rId7" Type="http://schemas.openxmlformats.org/officeDocument/2006/relationships/oleObject" Target="../embeddings/oleObject228.bin"/><Relationship Id="rId12" Type="http://schemas.openxmlformats.org/officeDocument/2006/relationships/image" Target="../media/image232.wmf"/><Relationship Id="rId17" Type="http://schemas.openxmlformats.org/officeDocument/2006/relationships/oleObject" Target="../embeddings/oleObject233.bin"/><Relationship Id="rId2" Type="http://schemas.openxmlformats.org/officeDocument/2006/relationships/slideLayout" Target="../slideLayouts/slideLayout2.xml"/><Relationship Id="rId16" Type="http://schemas.openxmlformats.org/officeDocument/2006/relationships/image" Target="../media/image234.wmf"/><Relationship Id="rId20" Type="http://schemas.openxmlformats.org/officeDocument/2006/relationships/image" Target="../media/image236.wmf"/><Relationship Id="rId1" Type="http://schemas.openxmlformats.org/officeDocument/2006/relationships/vmlDrawing" Target="../drawings/vmlDrawing36.vml"/><Relationship Id="rId6" Type="http://schemas.openxmlformats.org/officeDocument/2006/relationships/image" Target="../media/image229.wmf"/><Relationship Id="rId11" Type="http://schemas.openxmlformats.org/officeDocument/2006/relationships/oleObject" Target="../embeddings/oleObject230.bin"/><Relationship Id="rId5" Type="http://schemas.openxmlformats.org/officeDocument/2006/relationships/oleObject" Target="../embeddings/oleObject227.bin"/><Relationship Id="rId15" Type="http://schemas.openxmlformats.org/officeDocument/2006/relationships/oleObject" Target="../embeddings/oleObject232.bin"/><Relationship Id="rId10" Type="http://schemas.openxmlformats.org/officeDocument/2006/relationships/image" Target="../media/image231.wmf"/><Relationship Id="rId19" Type="http://schemas.openxmlformats.org/officeDocument/2006/relationships/oleObject" Target="../embeddings/oleObject234.bin"/><Relationship Id="rId4" Type="http://schemas.openxmlformats.org/officeDocument/2006/relationships/image" Target="../media/image5.png"/><Relationship Id="rId9" Type="http://schemas.openxmlformats.org/officeDocument/2006/relationships/oleObject" Target="../embeddings/oleObject229.bin"/><Relationship Id="rId14" Type="http://schemas.openxmlformats.org/officeDocument/2006/relationships/image" Target="../media/image233.wmf"/></Relationships>
</file>

<file path=ppt/slides/_rels/slide53.xml.rels><?xml version="1.0" encoding="UTF-8" standalone="yes"?>
<Relationships xmlns="http://schemas.openxmlformats.org/package/2006/relationships"><Relationship Id="rId8" Type="http://schemas.openxmlformats.org/officeDocument/2006/relationships/image" Target="../media/image238.wmf"/><Relationship Id="rId13" Type="http://schemas.openxmlformats.org/officeDocument/2006/relationships/oleObject" Target="../embeddings/oleObject239.bin"/><Relationship Id="rId3" Type="http://schemas.openxmlformats.org/officeDocument/2006/relationships/image" Target="../media/image4.png"/><Relationship Id="rId7" Type="http://schemas.openxmlformats.org/officeDocument/2006/relationships/oleObject" Target="../embeddings/oleObject236.bin"/><Relationship Id="rId12" Type="http://schemas.openxmlformats.org/officeDocument/2006/relationships/image" Target="../media/image240.wmf"/><Relationship Id="rId2" Type="http://schemas.openxmlformats.org/officeDocument/2006/relationships/slideLayout" Target="../slideLayouts/slideLayout2.xml"/><Relationship Id="rId16" Type="http://schemas.openxmlformats.org/officeDocument/2006/relationships/image" Target="../media/image242.wmf"/><Relationship Id="rId1" Type="http://schemas.openxmlformats.org/officeDocument/2006/relationships/vmlDrawing" Target="../drawings/vmlDrawing37.vml"/><Relationship Id="rId6" Type="http://schemas.openxmlformats.org/officeDocument/2006/relationships/image" Target="../media/image237.wmf"/><Relationship Id="rId11" Type="http://schemas.openxmlformats.org/officeDocument/2006/relationships/oleObject" Target="../embeddings/oleObject238.bin"/><Relationship Id="rId5" Type="http://schemas.openxmlformats.org/officeDocument/2006/relationships/oleObject" Target="../embeddings/oleObject235.bin"/><Relationship Id="rId15" Type="http://schemas.openxmlformats.org/officeDocument/2006/relationships/oleObject" Target="../embeddings/oleObject240.bin"/><Relationship Id="rId10" Type="http://schemas.openxmlformats.org/officeDocument/2006/relationships/image" Target="../media/image239.wmf"/><Relationship Id="rId4" Type="http://schemas.openxmlformats.org/officeDocument/2006/relationships/image" Target="../media/image5.png"/><Relationship Id="rId9" Type="http://schemas.openxmlformats.org/officeDocument/2006/relationships/oleObject" Target="../embeddings/oleObject237.bin"/><Relationship Id="rId14" Type="http://schemas.openxmlformats.org/officeDocument/2006/relationships/image" Target="../media/image241.wmf"/></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242.bin"/><Relationship Id="rId13" Type="http://schemas.openxmlformats.org/officeDocument/2006/relationships/image" Target="../media/image246.wmf"/><Relationship Id="rId3" Type="http://schemas.openxmlformats.org/officeDocument/2006/relationships/image" Target="../media/image4.png"/><Relationship Id="rId7" Type="http://schemas.openxmlformats.org/officeDocument/2006/relationships/image" Target="../media/image248.tif"/><Relationship Id="rId12" Type="http://schemas.openxmlformats.org/officeDocument/2006/relationships/oleObject" Target="../embeddings/oleObject244.bin"/><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image" Target="../media/image243.wmf"/><Relationship Id="rId11" Type="http://schemas.openxmlformats.org/officeDocument/2006/relationships/image" Target="../media/image245.wmf"/><Relationship Id="rId5" Type="http://schemas.openxmlformats.org/officeDocument/2006/relationships/oleObject" Target="../embeddings/oleObject241.bin"/><Relationship Id="rId15" Type="http://schemas.openxmlformats.org/officeDocument/2006/relationships/image" Target="../media/image247.wmf"/><Relationship Id="rId10" Type="http://schemas.openxmlformats.org/officeDocument/2006/relationships/oleObject" Target="../embeddings/oleObject243.bin"/><Relationship Id="rId4" Type="http://schemas.openxmlformats.org/officeDocument/2006/relationships/image" Target="../media/image5.png"/><Relationship Id="rId9" Type="http://schemas.openxmlformats.org/officeDocument/2006/relationships/image" Target="../media/image244.wmf"/><Relationship Id="rId14" Type="http://schemas.openxmlformats.org/officeDocument/2006/relationships/oleObject" Target="../embeddings/oleObject245.bin"/></Relationships>
</file>

<file path=ppt/slides/_rels/slide57.xml.rels><?xml version="1.0" encoding="UTF-8" standalone="yes"?>
<Relationships xmlns="http://schemas.openxmlformats.org/package/2006/relationships"><Relationship Id="rId8" Type="http://schemas.openxmlformats.org/officeDocument/2006/relationships/image" Target="../media/image250.wmf"/><Relationship Id="rId3" Type="http://schemas.openxmlformats.org/officeDocument/2006/relationships/image" Target="../media/image4.png"/><Relationship Id="rId7" Type="http://schemas.openxmlformats.org/officeDocument/2006/relationships/oleObject" Target="../embeddings/oleObject247.bin"/><Relationship Id="rId12" Type="http://schemas.openxmlformats.org/officeDocument/2006/relationships/image" Target="../media/image252.wmf"/><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249.wmf"/><Relationship Id="rId11" Type="http://schemas.openxmlformats.org/officeDocument/2006/relationships/oleObject" Target="../embeddings/oleObject249.bin"/><Relationship Id="rId5" Type="http://schemas.openxmlformats.org/officeDocument/2006/relationships/oleObject" Target="../embeddings/oleObject246.bin"/><Relationship Id="rId10" Type="http://schemas.openxmlformats.org/officeDocument/2006/relationships/image" Target="../media/image251.wmf"/><Relationship Id="rId4" Type="http://schemas.openxmlformats.org/officeDocument/2006/relationships/image" Target="../media/image5.png"/><Relationship Id="rId9" Type="http://schemas.openxmlformats.org/officeDocument/2006/relationships/oleObject" Target="../embeddings/oleObject248.bin"/></Relationships>
</file>

<file path=ppt/slides/_rels/slide58.xml.rels><?xml version="1.0" encoding="UTF-8" standalone="yes"?>
<Relationships xmlns="http://schemas.openxmlformats.org/package/2006/relationships"><Relationship Id="rId8" Type="http://schemas.openxmlformats.org/officeDocument/2006/relationships/image" Target="../media/image254.wmf"/><Relationship Id="rId3" Type="http://schemas.openxmlformats.org/officeDocument/2006/relationships/image" Target="../media/image4.png"/><Relationship Id="rId7" Type="http://schemas.openxmlformats.org/officeDocument/2006/relationships/oleObject" Target="../embeddings/oleObject251.bin"/><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253.wmf"/><Relationship Id="rId5" Type="http://schemas.openxmlformats.org/officeDocument/2006/relationships/oleObject" Target="../embeddings/oleObject250.bin"/><Relationship Id="rId10" Type="http://schemas.openxmlformats.org/officeDocument/2006/relationships/image" Target="../media/image255.wmf"/><Relationship Id="rId4" Type="http://schemas.openxmlformats.org/officeDocument/2006/relationships/image" Target="../media/image5.png"/><Relationship Id="rId9" Type="http://schemas.openxmlformats.org/officeDocument/2006/relationships/oleObject" Target="../embeddings/oleObject252.bin"/></Relationships>
</file>

<file path=ppt/slides/_rels/slide59.xml.rels><?xml version="1.0" encoding="UTF-8" standalone="yes"?>
<Relationships xmlns="http://schemas.openxmlformats.org/package/2006/relationships"><Relationship Id="rId8" Type="http://schemas.openxmlformats.org/officeDocument/2006/relationships/image" Target="../media/image257.wmf"/><Relationship Id="rId13" Type="http://schemas.openxmlformats.org/officeDocument/2006/relationships/oleObject" Target="../embeddings/oleObject257.bin"/><Relationship Id="rId3" Type="http://schemas.openxmlformats.org/officeDocument/2006/relationships/image" Target="../media/image4.png"/><Relationship Id="rId7" Type="http://schemas.openxmlformats.org/officeDocument/2006/relationships/oleObject" Target="../embeddings/oleObject254.bin"/><Relationship Id="rId12" Type="http://schemas.openxmlformats.org/officeDocument/2006/relationships/image" Target="../media/image259.wmf"/><Relationship Id="rId2" Type="http://schemas.openxmlformats.org/officeDocument/2006/relationships/slideLayout" Target="../slideLayouts/slideLayout2.xml"/><Relationship Id="rId16" Type="http://schemas.openxmlformats.org/officeDocument/2006/relationships/image" Target="../media/image261.wmf"/><Relationship Id="rId1" Type="http://schemas.openxmlformats.org/officeDocument/2006/relationships/vmlDrawing" Target="../drawings/vmlDrawing41.vml"/><Relationship Id="rId6" Type="http://schemas.openxmlformats.org/officeDocument/2006/relationships/image" Target="../media/image256.wmf"/><Relationship Id="rId11" Type="http://schemas.openxmlformats.org/officeDocument/2006/relationships/oleObject" Target="../embeddings/oleObject256.bin"/><Relationship Id="rId5" Type="http://schemas.openxmlformats.org/officeDocument/2006/relationships/oleObject" Target="../embeddings/oleObject253.bin"/><Relationship Id="rId15" Type="http://schemas.openxmlformats.org/officeDocument/2006/relationships/oleObject" Target="../embeddings/oleObject258.bin"/><Relationship Id="rId10" Type="http://schemas.openxmlformats.org/officeDocument/2006/relationships/image" Target="../media/image258.wmf"/><Relationship Id="rId4" Type="http://schemas.openxmlformats.org/officeDocument/2006/relationships/image" Target="../media/image5.png"/><Relationship Id="rId9" Type="http://schemas.openxmlformats.org/officeDocument/2006/relationships/oleObject" Target="../embeddings/oleObject255.bin"/><Relationship Id="rId14" Type="http://schemas.openxmlformats.org/officeDocument/2006/relationships/image" Target="../media/image260.w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63.wmf"/><Relationship Id="rId3" Type="http://schemas.openxmlformats.org/officeDocument/2006/relationships/image" Target="../media/image4.png"/><Relationship Id="rId7" Type="http://schemas.openxmlformats.org/officeDocument/2006/relationships/oleObject" Target="../embeddings/oleObject260.bin"/><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262.wmf"/><Relationship Id="rId5" Type="http://schemas.openxmlformats.org/officeDocument/2006/relationships/oleObject" Target="../embeddings/oleObject259.bin"/><Relationship Id="rId10" Type="http://schemas.openxmlformats.org/officeDocument/2006/relationships/image" Target="../media/image264.wmf"/><Relationship Id="rId4" Type="http://schemas.openxmlformats.org/officeDocument/2006/relationships/image" Target="../media/image5.png"/><Relationship Id="rId9" Type="http://schemas.openxmlformats.org/officeDocument/2006/relationships/oleObject" Target="../embeddings/oleObject261.bin"/></Relationships>
</file>

<file path=ppt/slides/_rels/slide61.xml.rels><?xml version="1.0" encoding="UTF-8" standalone="yes"?>
<Relationships xmlns="http://schemas.openxmlformats.org/package/2006/relationships"><Relationship Id="rId8" Type="http://schemas.openxmlformats.org/officeDocument/2006/relationships/image" Target="../media/image266.wmf"/><Relationship Id="rId13" Type="http://schemas.openxmlformats.org/officeDocument/2006/relationships/oleObject" Target="../embeddings/oleObject266.bin"/><Relationship Id="rId3" Type="http://schemas.openxmlformats.org/officeDocument/2006/relationships/image" Target="../media/image4.png"/><Relationship Id="rId7" Type="http://schemas.openxmlformats.org/officeDocument/2006/relationships/oleObject" Target="../embeddings/oleObject263.bin"/><Relationship Id="rId12" Type="http://schemas.openxmlformats.org/officeDocument/2006/relationships/image" Target="../media/image268.wmf"/><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image" Target="../media/image265.wmf"/><Relationship Id="rId11" Type="http://schemas.openxmlformats.org/officeDocument/2006/relationships/oleObject" Target="../embeddings/oleObject265.bin"/><Relationship Id="rId5" Type="http://schemas.openxmlformats.org/officeDocument/2006/relationships/oleObject" Target="../embeddings/oleObject262.bin"/><Relationship Id="rId10" Type="http://schemas.openxmlformats.org/officeDocument/2006/relationships/image" Target="../media/image267.wmf"/><Relationship Id="rId4" Type="http://schemas.openxmlformats.org/officeDocument/2006/relationships/image" Target="../media/image5.png"/><Relationship Id="rId9" Type="http://schemas.openxmlformats.org/officeDocument/2006/relationships/oleObject" Target="../embeddings/oleObject264.bin"/><Relationship Id="rId14" Type="http://schemas.openxmlformats.org/officeDocument/2006/relationships/image" Target="../media/image269.wmf"/></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0.tif"/></Relationships>
</file>

<file path=ppt/slides/_rels/slide63.xml.rels><?xml version="1.0" encoding="UTF-8" standalone="yes"?>
<Relationships xmlns="http://schemas.openxmlformats.org/package/2006/relationships"><Relationship Id="rId8" Type="http://schemas.openxmlformats.org/officeDocument/2006/relationships/image" Target="../media/image272.wmf"/><Relationship Id="rId13" Type="http://schemas.openxmlformats.org/officeDocument/2006/relationships/oleObject" Target="../embeddings/oleObject271.bin"/><Relationship Id="rId18" Type="http://schemas.openxmlformats.org/officeDocument/2006/relationships/image" Target="../media/image277.wmf"/><Relationship Id="rId3" Type="http://schemas.openxmlformats.org/officeDocument/2006/relationships/image" Target="../media/image4.png"/><Relationship Id="rId7" Type="http://schemas.openxmlformats.org/officeDocument/2006/relationships/oleObject" Target="../embeddings/oleObject268.bin"/><Relationship Id="rId12" Type="http://schemas.openxmlformats.org/officeDocument/2006/relationships/image" Target="../media/image274.wmf"/><Relationship Id="rId17" Type="http://schemas.openxmlformats.org/officeDocument/2006/relationships/oleObject" Target="../embeddings/oleObject273.bin"/><Relationship Id="rId2" Type="http://schemas.openxmlformats.org/officeDocument/2006/relationships/slideLayout" Target="../slideLayouts/slideLayout2.xml"/><Relationship Id="rId16" Type="http://schemas.openxmlformats.org/officeDocument/2006/relationships/image" Target="../media/image276.wmf"/><Relationship Id="rId1" Type="http://schemas.openxmlformats.org/officeDocument/2006/relationships/vmlDrawing" Target="../drawings/vmlDrawing44.vml"/><Relationship Id="rId6" Type="http://schemas.openxmlformats.org/officeDocument/2006/relationships/image" Target="../media/image271.wmf"/><Relationship Id="rId11" Type="http://schemas.openxmlformats.org/officeDocument/2006/relationships/oleObject" Target="../embeddings/oleObject270.bin"/><Relationship Id="rId5" Type="http://schemas.openxmlformats.org/officeDocument/2006/relationships/oleObject" Target="../embeddings/oleObject267.bin"/><Relationship Id="rId15" Type="http://schemas.openxmlformats.org/officeDocument/2006/relationships/oleObject" Target="../embeddings/oleObject272.bin"/><Relationship Id="rId10" Type="http://schemas.openxmlformats.org/officeDocument/2006/relationships/image" Target="../media/image273.wmf"/><Relationship Id="rId4" Type="http://schemas.openxmlformats.org/officeDocument/2006/relationships/image" Target="../media/image5.png"/><Relationship Id="rId9" Type="http://schemas.openxmlformats.org/officeDocument/2006/relationships/oleObject" Target="../embeddings/oleObject269.bin"/><Relationship Id="rId14" Type="http://schemas.openxmlformats.org/officeDocument/2006/relationships/image" Target="../media/image275.wmf"/></Relationships>
</file>

<file path=ppt/slides/_rels/slide64.xml.rels><?xml version="1.0" encoding="UTF-8" standalone="yes"?>
<Relationships xmlns="http://schemas.openxmlformats.org/package/2006/relationships"><Relationship Id="rId8" Type="http://schemas.openxmlformats.org/officeDocument/2006/relationships/image" Target="../media/image279.wmf"/><Relationship Id="rId3" Type="http://schemas.openxmlformats.org/officeDocument/2006/relationships/image" Target="../media/image4.png"/><Relationship Id="rId7" Type="http://schemas.openxmlformats.org/officeDocument/2006/relationships/oleObject" Target="../embeddings/oleObject275.bin"/><Relationship Id="rId12" Type="http://schemas.openxmlformats.org/officeDocument/2006/relationships/image" Target="../media/image281.wmf"/><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image" Target="../media/image278.wmf"/><Relationship Id="rId11" Type="http://schemas.openxmlformats.org/officeDocument/2006/relationships/oleObject" Target="../embeddings/oleObject277.bin"/><Relationship Id="rId5" Type="http://schemas.openxmlformats.org/officeDocument/2006/relationships/oleObject" Target="../embeddings/oleObject274.bin"/><Relationship Id="rId10" Type="http://schemas.openxmlformats.org/officeDocument/2006/relationships/image" Target="../media/image280.wmf"/><Relationship Id="rId4" Type="http://schemas.openxmlformats.org/officeDocument/2006/relationships/image" Target="../media/image5.png"/><Relationship Id="rId9" Type="http://schemas.openxmlformats.org/officeDocument/2006/relationships/oleObject" Target="../embeddings/oleObject276.bin"/></Relationships>
</file>

<file path=ppt/slides/_rels/slide65.xml.rels><?xml version="1.0" encoding="UTF-8" standalone="yes"?>
<Relationships xmlns="http://schemas.openxmlformats.org/package/2006/relationships"><Relationship Id="rId8" Type="http://schemas.openxmlformats.org/officeDocument/2006/relationships/image" Target="../media/image283.wmf"/><Relationship Id="rId13" Type="http://schemas.openxmlformats.org/officeDocument/2006/relationships/oleObject" Target="../embeddings/oleObject282.bin"/><Relationship Id="rId3" Type="http://schemas.openxmlformats.org/officeDocument/2006/relationships/image" Target="../media/image4.png"/><Relationship Id="rId7" Type="http://schemas.openxmlformats.org/officeDocument/2006/relationships/oleObject" Target="../embeddings/oleObject279.bin"/><Relationship Id="rId12" Type="http://schemas.openxmlformats.org/officeDocument/2006/relationships/image" Target="../media/image285.wmf"/><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image" Target="../media/image282.wmf"/><Relationship Id="rId11" Type="http://schemas.openxmlformats.org/officeDocument/2006/relationships/oleObject" Target="../embeddings/oleObject281.bin"/><Relationship Id="rId5" Type="http://schemas.openxmlformats.org/officeDocument/2006/relationships/oleObject" Target="../embeddings/oleObject278.bin"/><Relationship Id="rId10" Type="http://schemas.openxmlformats.org/officeDocument/2006/relationships/image" Target="../media/image284.wmf"/><Relationship Id="rId4" Type="http://schemas.openxmlformats.org/officeDocument/2006/relationships/image" Target="../media/image5.png"/><Relationship Id="rId9" Type="http://schemas.openxmlformats.org/officeDocument/2006/relationships/oleObject" Target="../embeddings/oleObject280.bin"/><Relationship Id="rId14" Type="http://schemas.openxmlformats.org/officeDocument/2006/relationships/image" Target="../media/image286.wmf"/></Relationships>
</file>

<file path=ppt/slides/_rels/slide66.xml.rels><?xml version="1.0" encoding="UTF-8" standalone="yes"?>
<Relationships xmlns="http://schemas.openxmlformats.org/package/2006/relationships"><Relationship Id="rId8" Type="http://schemas.openxmlformats.org/officeDocument/2006/relationships/image" Target="../media/image288.wmf"/><Relationship Id="rId13" Type="http://schemas.openxmlformats.org/officeDocument/2006/relationships/oleObject" Target="../embeddings/oleObject287.bin"/><Relationship Id="rId3" Type="http://schemas.openxmlformats.org/officeDocument/2006/relationships/image" Target="../media/image4.png"/><Relationship Id="rId7" Type="http://schemas.openxmlformats.org/officeDocument/2006/relationships/oleObject" Target="../embeddings/oleObject284.bin"/><Relationship Id="rId12" Type="http://schemas.openxmlformats.org/officeDocument/2006/relationships/image" Target="../media/image290.wmf"/><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image" Target="../media/image287.wmf"/><Relationship Id="rId11" Type="http://schemas.openxmlformats.org/officeDocument/2006/relationships/oleObject" Target="../embeddings/oleObject286.bin"/><Relationship Id="rId5" Type="http://schemas.openxmlformats.org/officeDocument/2006/relationships/oleObject" Target="../embeddings/oleObject283.bin"/><Relationship Id="rId15" Type="http://schemas.openxmlformats.org/officeDocument/2006/relationships/oleObject" Target="../embeddings/oleObject288.bin"/><Relationship Id="rId10" Type="http://schemas.openxmlformats.org/officeDocument/2006/relationships/image" Target="../media/image289.wmf"/><Relationship Id="rId4" Type="http://schemas.openxmlformats.org/officeDocument/2006/relationships/image" Target="../media/image5.png"/><Relationship Id="rId9" Type="http://schemas.openxmlformats.org/officeDocument/2006/relationships/oleObject" Target="../embeddings/oleObject285.bin"/><Relationship Id="rId14" Type="http://schemas.openxmlformats.org/officeDocument/2006/relationships/image" Target="../media/image291.wmf"/></Relationships>
</file>

<file path=ppt/slides/_rels/slide67.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image" Target="../media/image4.png"/><Relationship Id="rId7" Type="http://schemas.openxmlformats.org/officeDocument/2006/relationships/oleObject" Target="../embeddings/oleObject290.bin"/><Relationship Id="rId2" Type="http://schemas.openxmlformats.org/officeDocument/2006/relationships/slideLayout" Target="../slideLayouts/slideLayout2.xml"/><Relationship Id="rId1" Type="http://schemas.openxmlformats.org/officeDocument/2006/relationships/vmlDrawing" Target="../drawings/vmlDrawing48.vml"/><Relationship Id="rId6" Type="http://schemas.openxmlformats.org/officeDocument/2006/relationships/image" Target="../media/image282.wmf"/><Relationship Id="rId5" Type="http://schemas.openxmlformats.org/officeDocument/2006/relationships/oleObject" Target="../embeddings/oleObject289.bin"/><Relationship Id="rId10" Type="http://schemas.openxmlformats.org/officeDocument/2006/relationships/image" Target="../media/image293.wmf"/><Relationship Id="rId4" Type="http://schemas.openxmlformats.org/officeDocument/2006/relationships/image" Target="../media/image5.png"/><Relationship Id="rId9" Type="http://schemas.openxmlformats.org/officeDocument/2006/relationships/oleObject" Target="../embeddings/oleObject291.bin"/></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4.wmf"/><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oleObject" Target="../embeddings/oleObject292.bin"/><Relationship Id="rId5" Type="http://schemas.openxmlformats.org/officeDocument/2006/relationships/image" Target="../media/image295.tif"/><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image" Target="../media/image296.wmf"/><Relationship Id="rId5" Type="http://schemas.openxmlformats.org/officeDocument/2006/relationships/oleObject" Target="../embeddings/oleObject293.bin"/><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4.png"/><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12.bin"/><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image" Target="../media/image298.wmf"/><Relationship Id="rId13" Type="http://schemas.openxmlformats.org/officeDocument/2006/relationships/oleObject" Target="../embeddings/oleObject298.bin"/><Relationship Id="rId3" Type="http://schemas.openxmlformats.org/officeDocument/2006/relationships/image" Target="../media/image4.png"/><Relationship Id="rId7" Type="http://schemas.openxmlformats.org/officeDocument/2006/relationships/oleObject" Target="../embeddings/oleObject295.bin"/><Relationship Id="rId12" Type="http://schemas.openxmlformats.org/officeDocument/2006/relationships/image" Target="../media/image300.wmf"/><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image" Target="../media/image297.wmf"/><Relationship Id="rId11" Type="http://schemas.openxmlformats.org/officeDocument/2006/relationships/oleObject" Target="../embeddings/oleObject297.bin"/><Relationship Id="rId5" Type="http://schemas.openxmlformats.org/officeDocument/2006/relationships/oleObject" Target="../embeddings/oleObject294.bin"/><Relationship Id="rId10" Type="http://schemas.openxmlformats.org/officeDocument/2006/relationships/image" Target="../media/image299.wmf"/><Relationship Id="rId4" Type="http://schemas.openxmlformats.org/officeDocument/2006/relationships/image" Target="../media/image5.png"/><Relationship Id="rId9" Type="http://schemas.openxmlformats.org/officeDocument/2006/relationships/oleObject" Target="../embeddings/oleObject296.bin"/><Relationship Id="rId14" Type="http://schemas.openxmlformats.org/officeDocument/2006/relationships/image" Target="../media/image301.wmf"/></Relationships>
</file>

<file path=ppt/slides/_rels/slide71.xml.rels><?xml version="1.0" encoding="UTF-8" standalone="yes"?>
<Relationships xmlns="http://schemas.openxmlformats.org/package/2006/relationships"><Relationship Id="rId3" Type="http://schemas.openxmlformats.org/officeDocument/2006/relationships/image" Target="../media/image302.jpeg"/><Relationship Id="rId7" Type="http://schemas.openxmlformats.org/officeDocument/2006/relationships/image" Target="../media/image304.jpeg"/><Relationship Id="rId2" Type="http://schemas.openxmlformats.org/officeDocument/2006/relationships/hyperlink" Target="http://www.cstor.cn/proTextdetail_10766.html" TargetMode="External"/><Relationship Id="rId1" Type="http://schemas.openxmlformats.org/officeDocument/2006/relationships/slideLayout" Target="../slideLayouts/slideLayout18.xml"/><Relationship Id="rId6" Type="http://schemas.openxmlformats.org/officeDocument/2006/relationships/hyperlink" Target="http://www.cstor.cn/proTextdetail_11007.html" TargetMode="External"/><Relationship Id="rId5" Type="http://schemas.openxmlformats.org/officeDocument/2006/relationships/image" Target="../media/image303.jpeg"/><Relationship Id="rId4" Type="http://schemas.openxmlformats.org/officeDocument/2006/relationships/hyperlink" Target="http://www.cstor.cn/proTextdetail_12031.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307.png"/><Relationship Id="rId13" Type="http://schemas.openxmlformats.org/officeDocument/2006/relationships/hyperlink" Target="http://www.pm25.org.cn/" TargetMode="External"/><Relationship Id="rId18" Type="http://schemas.openxmlformats.org/officeDocument/2006/relationships/image" Target="../media/image312.png"/><Relationship Id="rId26" Type="http://schemas.openxmlformats.org/officeDocument/2006/relationships/image" Target="../media/image317.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309.png"/><Relationship Id="rId17" Type="http://schemas.openxmlformats.org/officeDocument/2006/relationships/hyperlink" Target="http://www.thebigdata.cn/" TargetMode="External"/><Relationship Id="rId25" Type="http://schemas.openxmlformats.org/officeDocument/2006/relationships/image" Target="../media/image316.png"/><Relationship Id="rId2" Type="http://schemas.openxmlformats.org/officeDocument/2006/relationships/hyperlink" Target="http://www.wanwuyun.com/" TargetMode="External"/><Relationship Id="rId16" Type="http://schemas.openxmlformats.org/officeDocument/2006/relationships/image" Target="../media/image311.png"/><Relationship Id="rId20" Type="http://schemas.openxmlformats.org/officeDocument/2006/relationships/image" Target="../media/image313.png"/><Relationship Id="rId29"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06.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315.png"/><Relationship Id="rId28" Type="http://schemas.openxmlformats.org/officeDocument/2006/relationships/image" Target="../media/image319.png"/><Relationship Id="rId10" Type="http://schemas.openxmlformats.org/officeDocument/2006/relationships/image" Target="../media/image308.png"/><Relationship Id="rId19" Type="http://schemas.openxmlformats.org/officeDocument/2006/relationships/hyperlink" Target="http://www.netofthings.cn/" TargetMode="External"/><Relationship Id="rId4" Type="http://schemas.openxmlformats.org/officeDocument/2006/relationships/image" Target="../media/image305.png"/><Relationship Id="rId9" Type="http://schemas.openxmlformats.org/officeDocument/2006/relationships/hyperlink" Target="http://www.chinarobots.cn/" TargetMode="External"/><Relationship Id="rId14" Type="http://schemas.openxmlformats.org/officeDocument/2006/relationships/image" Target="../media/image310.png"/><Relationship Id="rId22" Type="http://schemas.openxmlformats.org/officeDocument/2006/relationships/image" Target="../media/image314.png"/><Relationship Id="rId27" Type="http://schemas.openxmlformats.org/officeDocument/2006/relationships/image" Target="../media/image318.jpeg"/></Relationships>
</file>

<file path=ppt/slides/_rels/slide73.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322.png"/><Relationship Id="rId39" Type="http://schemas.openxmlformats.org/officeDocument/2006/relationships/image" Target="../media/image335.png"/><Relationship Id="rId21" Type="http://schemas.openxmlformats.org/officeDocument/2006/relationships/tags" Target="../tags/tag21.xml"/><Relationship Id="rId34" Type="http://schemas.openxmlformats.org/officeDocument/2006/relationships/image" Target="../media/image330.png"/><Relationship Id="rId42" Type="http://schemas.openxmlformats.org/officeDocument/2006/relationships/image" Target="../media/image338.png"/><Relationship Id="rId47" Type="http://schemas.openxmlformats.org/officeDocument/2006/relationships/image" Target="../media/image343.png"/><Relationship Id="rId50" Type="http://schemas.openxmlformats.org/officeDocument/2006/relationships/image" Target="../media/image346.png"/><Relationship Id="rId55" Type="http://schemas.openxmlformats.org/officeDocument/2006/relationships/image" Target="../media/image351.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321.png"/><Relationship Id="rId33" Type="http://schemas.openxmlformats.org/officeDocument/2006/relationships/image" Target="../media/image329.png"/><Relationship Id="rId38" Type="http://schemas.openxmlformats.org/officeDocument/2006/relationships/image" Target="../media/image334.png"/><Relationship Id="rId46" Type="http://schemas.openxmlformats.org/officeDocument/2006/relationships/image" Target="../media/image342.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325.png"/><Relationship Id="rId41" Type="http://schemas.openxmlformats.org/officeDocument/2006/relationships/image" Target="../media/image337.png"/><Relationship Id="rId54" Type="http://schemas.openxmlformats.org/officeDocument/2006/relationships/image" Target="../media/image350.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slideLayout" Target="../slideLayouts/slideLayout2.xml"/><Relationship Id="rId32" Type="http://schemas.openxmlformats.org/officeDocument/2006/relationships/image" Target="../media/image328.png"/><Relationship Id="rId37" Type="http://schemas.openxmlformats.org/officeDocument/2006/relationships/image" Target="../media/image333.png"/><Relationship Id="rId40" Type="http://schemas.openxmlformats.org/officeDocument/2006/relationships/image" Target="../media/image336.png"/><Relationship Id="rId45" Type="http://schemas.openxmlformats.org/officeDocument/2006/relationships/image" Target="../media/image341.png"/><Relationship Id="rId53" Type="http://schemas.openxmlformats.org/officeDocument/2006/relationships/image" Target="../media/image349.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324.png"/><Relationship Id="rId36" Type="http://schemas.openxmlformats.org/officeDocument/2006/relationships/image" Target="../media/image332.png"/><Relationship Id="rId49" Type="http://schemas.openxmlformats.org/officeDocument/2006/relationships/image" Target="../media/image345.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327.png"/><Relationship Id="rId44" Type="http://schemas.openxmlformats.org/officeDocument/2006/relationships/image" Target="../media/image340.png"/><Relationship Id="rId52" Type="http://schemas.openxmlformats.org/officeDocument/2006/relationships/image" Target="../media/image348.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323.png"/><Relationship Id="rId30" Type="http://schemas.openxmlformats.org/officeDocument/2006/relationships/image" Target="../media/image326.png"/><Relationship Id="rId35" Type="http://schemas.openxmlformats.org/officeDocument/2006/relationships/image" Target="../media/image331.png"/><Relationship Id="rId43" Type="http://schemas.openxmlformats.org/officeDocument/2006/relationships/image" Target="../media/image339.png"/><Relationship Id="rId48" Type="http://schemas.openxmlformats.org/officeDocument/2006/relationships/image" Target="../media/image344.png"/><Relationship Id="rId8" Type="http://schemas.openxmlformats.org/officeDocument/2006/relationships/tags" Target="../tags/tag8.xml"/><Relationship Id="rId51" Type="http://schemas.openxmlformats.org/officeDocument/2006/relationships/image" Target="../media/image347.png"/><Relationship Id="rId3" Type="http://schemas.openxmlformats.org/officeDocument/2006/relationships/tags" Target="../tags/tag3.xml"/></Relationships>
</file>

<file path=ppt/slides/_rels/slide74.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4.png"/><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8.wmf"/><Relationship Id="rId5" Type="http://schemas.openxmlformats.org/officeDocument/2006/relationships/oleObject" Target="../embeddings/oleObject14.bin"/><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20.bin"/><Relationship Id="rId18" Type="http://schemas.openxmlformats.org/officeDocument/2006/relationships/image" Target="../media/image26.wmf"/><Relationship Id="rId3" Type="http://schemas.openxmlformats.org/officeDocument/2006/relationships/image" Target="../media/image4.png"/><Relationship Id="rId21" Type="http://schemas.openxmlformats.org/officeDocument/2006/relationships/oleObject" Target="../embeddings/oleObject24.bin"/><Relationship Id="rId7" Type="http://schemas.openxmlformats.org/officeDocument/2006/relationships/oleObject" Target="../embeddings/oleObject17.bin"/><Relationship Id="rId12" Type="http://schemas.openxmlformats.org/officeDocument/2006/relationships/image" Target="../media/image23.wmf"/><Relationship Id="rId17" Type="http://schemas.openxmlformats.org/officeDocument/2006/relationships/oleObject" Target="../embeddings/oleObject22.bin"/><Relationship Id="rId2" Type="http://schemas.openxmlformats.org/officeDocument/2006/relationships/slideLayout" Target="../slideLayouts/slideLayout2.xml"/><Relationship Id="rId16" Type="http://schemas.openxmlformats.org/officeDocument/2006/relationships/image" Target="../media/image25.wmf"/><Relationship Id="rId20" Type="http://schemas.openxmlformats.org/officeDocument/2006/relationships/image" Target="../media/image27.wmf"/><Relationship Id="rId1" Type="http://schemas.openxmlformats.org/officeDocument/2006/relationships/vmlDrawing" Target="../drawings/vmlDrawing5.vml"/><Relationship Id="rId6" Type="http://schemas.openxmlformats.org/officeDocument/2006/relationships/image" Target="../media/image20.wmf"/><Relationship Id="rId11" Type="http://schemas.openxmlformats.org/officeDocument/2006/relationships/oleObject" Target="../embeddings/oleObject19.bin"/><Relationship Id="rId24" Type="http://schemas.openxmlformats.org/officeDocument/2006/relationships/image" Target="../media/image29.wmf"/><Relationship Id="rId5" Type="http://schemas.openxmlformats.org/officeDocument/2006/relationships/oleObject" Target="../embeddings/oleObject16.bin"/><Relationship Id="rId15" Type="http://schemas.openxmlformats.org/officeDocument/2006/relationships/oleObject" Target="../embeddings/oleObject21.bin"/><Relationship Id="rId23" Type="http://schemas.openxmlformats.org/officeDocument/2006/relationships/oleObject" Target="../embeddings/oleObject25.bin"/><Relationship Id="rId10" Type="http://schemas.openxmlformats.org/officeDocument/2006/relationships/image" Target="../media/image22.wmf"/><Relationship Id="rId19" Type="http://schemas.openxmlformats.org/officeDocument/2006/relationships/oleObject" Target="../embeddings/oleObject23.bin"/><Relationship Id="rId4" Type="http://schemas.openxmlformats.org/officeDocument/2006/relationships/image" Target="../media/image5.png"/><Relationship Id="rId9" Type="http://schemas.openxmlformats.org/officeDocument/2006/relationships/oleObject" Target="../embeddings/oleObject18.bin"/><Relationship Id="rId14" Type="http://schemas.openxmlformats.org/officeDocument/2006/relationships/image" Target="../media/image24.wmf"/><Relationship Id="rId22" Type="http://schemas.openxmlformats.org/officeDocument/2006/relationships/image" Target="../media/image2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3435350"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8554"/>
          </a:xfrm>
          <a:prstGeom prst="rect">
            <a:avLst/>
          </a:prstGeom>
          <a:noFill/>
        </p:spPr>
        <p:txBody>
          <a:bodyPr wrap="square" rtlCol="0">
            <a:spAutoFit/>
          </a:bodyPr>
          <a:lstStyle/>
          <a:p>
            <a:r>
              <a:rPr lang="zh-CN" altLang="en-US" sz="1600" dirty="0">
                <a:solidFill>
                  <a:schemeClr val="tx1">
                    <a:lumMod val="75000"/>
                    <a:lumOff val="25000"/>
                  </a:schemeClr>
                </a:solidFill>
              </a:rPr>
              <a:t>邱  硕    林洪伟   主编                赵海峰  张国印     副主编</a:t>
            </a:r>
          </a:p>
        </p:txBody>
      </p:sp>
      <p:sp>
        <p:nvSpPr>
          <p:cNvPr id="23" name="Freeform 25"/>
          <p:cNvSpPr>
            <a:spLocks noEditPoints="1"/>
          </p:cNvSpPr>
          <p:nvPr/>
        </p:nvSpPr>
        <p:spPr bwMode="auto">
          <a:xfrm>
            <a:off x="3199590" y="258584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TextBox 2"/>
          <p:cNvSpPr txBox="1"/>
          <p:nvPr/>
        </p:nvSpPr>
        <p:spPr>
          <a:xfrm rot="16200000">
            <a:off x="7025005" y="697865"/>
            <a:ext cx="921385" cy="1005840"/>
          </a:xfrm>
          <a:prstGeom prst="rect">
            <a:avLst/>
          </a:prstGeom>
          <a:noFill/>
        </p:spPr>
        <p:txBody>
          <a:bodyPr vert="eaVert" wrap="square" rtlCol="0">
            <a:spAutoFit/>
          </a:bodyPr>
          <a:lstStyle/>
          <a:p>
            <a:r>
              <a:rPr lang="en-US" altLang="zh-CN" sz="2400" b="1" dirty="0">
                <a:solidFill>
                  <a:srgbClr val="000066"/>
                </a:solidFill>
              </a:rPr>
              <a:t>BIG </a:t>
            </a:r>
          </a:p>
          <a:p>
            <a:r>
              <a:rPr lang="en-US" altLang="zh-CN" sz="2400" b="1" dirty="0">
                <a:solidFill>
                  <a:srgbClr val="000066"/>
                </a:solidFill>
              </a:rPr>
              <a:t>DATA</a:t>
            </a:r>
          </a:p>
        </p:txBody>
      </p:sp>
      <p:sp>
        <p:nvSpPr>
          <p:cNvPr id="28" name="TextBox 6"/>
          <p:cNvSpPr txBox="1"/>
          <p:nvPr/>
        </p:nvSpPr>
        <p:spPr>
          <a:xfrm>
            <a:off x="1719235" y="2127968"/>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9" name="Freeform 25"/>
          <p:cNvSpPr>
            <a:spLocks noEditPoints="1"/>
          </p:cNvSpPr>
          <p:nvPr/>
        </p:nvSpPr>
        <p:spPr bwMode="auto">
          <a:xfrm>
            <a:off x="3196118" y="221863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459230" y="786130"/>
            <a:ext cx="5650865" cy="829945"/>
          </a:xfrm>
          <a:prstGeom prst="rect">
            <a:avLst/>
          </a:prstGeom>
          <a:effectLst/>
        </p:spPr>
        <p:txBody>
          <a:bodyPr wrap="square">
            <a:spAutoFit/>
          </a:bodyPr>
          <a:lstStyle/>
          <a:p>
            <a:pPr algn="ctr">
              <a:defRPr/>
            </a:pPr>
            <a:r>
              <a:rPr lang="zh-CN" altLang="en-US" sz="4800" b="1" spc="300" dirty="0">
                <a:ln w="11430"/>
                <a:solidFill>
                  <a:srgbClr val="000066"/>
                </a:solidFill>
                <a:latin typeface="微软雅黑" panose="020B0503020204020204" pitchFamily="34" charset="-122"/>
                <a:ea typeface="微软雅黑" panose="020B0503020204020204" pitchFamily="34" charset="-122"/>
              </a:rPr>
              <a:t>大数据数学基础</a:t>
            </a:r>
          </a:p>
        </p:txBody>
      </p:sp>
      <p:sp>
        <p:nvSpPr>
          <p:cNvPr id="4" name="Freeform 25"/>
          <p:cNvSpPr>
            <a:spLocks noEditPoints="1"/>
          </p:cNvSpPr>
          <p:nvPr/>
        </p:nvSpPr>
        <p:spPr bwMode="auto">
          <a:xfrm>
            <a:off x="6200201"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230" y="3163735"/>
            <a:ext cx="6529705" cy="30571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10</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a:extLst>
              <a:ext uri="{FF2B5EF4-FFF2-40B4-BE49-F238E27FC236}">
                <a16:creationId xmlns:a16="http://schemas.microsoft.com/office/drawing/2014/main" xmlns="" id="{6148778C-84F2-4E97-9B18-F4F24722BC51}"/>
              </a:ext>
            </a:extLst>
          </p:cNvPr>
          <p:cNvSpPr txBox="1"/>
          <p:nvPr/>
        </p:nvSpPr>
        <p:spPr>
          <a:xfrm>
            <a:off x="335659" y="912362"/>
            <a:ext cx="718204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求解线性规划问题的</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常用</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软件</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LINGO</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软件、</a:t>
            </a:r>
            <a:r>
              <a:rPr lang="en-US" altLang="zh-CN" sz="1800" kern="500" dirty="0">
                <a:effectLst/>
                <a:latin typeface="Times New Roman" panose="02020603050405020304" pitchFamily="18" charset="0"/>
                <a:ea typeface="宋体" panose="02010600030101010101" pitchFamily="2" charset="-122"/>
              </a:rPr>
              <a:t>MATLAB</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软件等</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25" name="文本框 24">
            <a:extLst>
              <a:ext uri="{FF2B5EF4-FFF2-40B4-BE49-F238E27FC236}">
                <a16:creationId xmlns:a16="http://schemas.microsoft.com/office/drawing/2014/main" xmlns="" id="{97C545FC-F338-46C3-A2BC-6BB1AB776232}"/>
              </a:ext>
            </a:extLst>
          </p:cNvPr>
          <p:cNvSpPr txBox="1"/>
          <p:nvPr/>
        </p:nvSpPr>
        <p:spPr>
          <a:xfrm>
            <a:off x="335659" y="1542164"/>
            <a:ext cx="7182044"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MATLAB</a:t>
            </a:r>
            <a:r>
              <a:rPr lang="zh-CN" altLang="en-US" sz="1800" kern="500" dirty="0">
                <a:effectLst/>
                <a:latin typeface="Times New Roman" panose="02020603050405020304" pitchFamily="18" charset="0"/>
                <a:ea typeface="宋体" panose="02010600030101010101" pitchFamily="2" charset="-122"/>
              </a:rPr>
              <a:t>求解算例的代码和结果如下图所示</a:t>
            </a:r>
            <a:r>
              <a:rPr lang="zh-CN" altLang="en-US" kern="500" dirty="0">
                <a:latin typeface="Times New Roman" panose="02020603050405020304" pitchFamily="18" charset="0"/>
                <a:ea typeface="宋体" panose="02010600030101010101" pitchFamily="2" charset="-122"/>
              </a:rPr>
              <a:t>：</a:t>
            </a:r>
            <a:endParaRPr lang="zh-CN" altLang="en-US" dirty="0"/>
          </a:p>
        </p:txBody>
      </p:sp>
      <p:pic>
        <p:nvPicPr>
          <p:cNvPr id="19" name="图片 18">
            <a:extLst>
              <a:ext uri="{FF2B5EF4-FFF2-40B4-BE49-F238E27FC236}">
                <a16:creationId xmlns:a16="http://schemas.microsoft.com/office/drawing/2014/main" xmlns="" id="{55E515C6-4A1C-48C9-B25B-7E2B6F342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89" y="2203305"/>
            <a:ext cx="4667250" cy="2743200"/>
          </a:xfrm>
          <a:prstGeom prst="rect">
            <a:avLst/>
          </a:prstGeom>
        </p:spPr>
      </p:pic>
      <p:pic>
        <p:nvPicPr>
          <p:cNvPr id="22" name="图片 21">
            <a:extLst>
              <a:ext uri="{FF2B5EF4-FFF2-40B4-BE49-F238E27FC236}">
                <a16:creationId xmlns:a16="http://schemas.microsoft.com/office/drawing/2014/main" xmlns="" id="{738446A5-113B-4150-B8C1-1AFA11ADA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2238" y="2882307"/>
            <a:ext cx="7182044" cy="3165711"/>
          </a:xfrm>
          <a:prstGeom prst="rect">
            <a:avLst/>
          </a:prstGeom>
        </p:spPr>
      </p:pic>
    </p:spTree>
    <p:extLst>
      <p:ext uri="{BB962C8B-B14F-4D97-AF65-F5344CB8AC3E}">
        <p14:creationId xmlns:p14="http://schemas.microsoft.com/office/powerpoint/2010/main" val="551404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11</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a:extLst>
              <a:ext uri="{FF2B5EF4-FFF2-40B4-BE49-F238E27FC236}">
                <a16:creationId xmlns:a16="http://schemas.microsoft.com/office/drawing/2014/main" xmlns="" id="{56EAB2EB-7969-4635-924E-9F0EBCA1D6B9}"/>
              </a:ext>
            </a:extLst>
          </p:cNvPr>
          <p:cNvSpPr txBox="1"/>
          <p:nvPr/>
        </p:nvSpPr>
        <p:spPr>
          <a:xfrm>
            <a:off x="0" y="898619"/>
            <a:ext cx="9029700" cy="1025281"/>
          </a:xfrm>
          <a:prstGeom prst="rect">
            <a:avLst/>
          </a:prstGeom>
          <a:noFill/>
        </p:spPr>
        <p:txBody>
          <a:bodyPr wrap="square">
            <a:spAutoFit/>
          </a:bodyPr>
          <a:lstStyle/>
          <a:p>
            <a:pPr algn="just">
              <a:lnSpc>
                <a:spcPts val="25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LINGO</a:t>
            </a:r>
            <a:r>
              <a:rPr lang="zh-CN" altLang="zh-CN" sz="1800" kern="500" dirty="0">
                <a:effectLst/>
                <a:latin typeface="Times New Roman" panose="02020603050405020304" pitchFamily="18" charset="0"/>
                <a:ea typeface="宋体" panose="02010600030101010101" pitchFamily="2" charset="-122"/>
              </a:rPr>
              <a:t>是一个利用线性规划和非线性规划来简洁地阐述、分析和解决复杂问题的工具。其特点是程序执行速度很快，易于输入、修改、分析和求解一个数学规划问题，因此在教育、科研和工业界得到了广泛应用。</a:t>
            </a:r>
          </a:p>
        </p:txBody>
      </p:sp>
      <p:sp>
        <p:nvSpPr>
          <p:cNvPr id="21" name="文本框 20">
            <a:extLst>
              <a:ext uri="{FF2B5EF4-FFF2-40B4-BE49-F238E27FC236}">
                <a16:creationId xmlns:a16="http://schemas.microsoft.com/office/drawing/2014/main" xmlns="" id="{041B4F66-F9B2-438D-8BFC-2F8EDD29206F}"/>
              </a:ext>
            </a:extLst>
          </p:cNvPr>
          <p:cNvSpPr txBox="1"/>
          <p:nvPr/>
        </p:nvSpPr>
        <p:spPr>
          <a:xfrm>
            <a:off x="0" y="1958118"/>
            <a:ext cx="7182044"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LINGO</a:t>
            </a:r>
            <a:r>
              <a:rPr lang="zh-CN" altLang="en-US" sz="1800" kern="500" dirty="0">
                <a:effectLst/>
                <a:latin typeface="Times New Roman" panose="02020603050405020304" pitchFamily="18" charset="0"/>
                <a:ea typeface="宋体" panose="02010600030101010101" pitchFamily="2" charset="-122"/>
              </a:rPr>
              <a:t>求解算例的代码和结果如下图所示</a:t>
            </a:r>
            <a:r>
              <a:rPr lang="zh-CN" altLang="en-US" kern="500" dirty="0">
                <a:latin typeface="Times New Roman" panose="02020603050405020304" pitchFamily="18" charset="0"/>
                <a:ea typeface="宋体" panose="02010600030101010101" pitchFamily="2" charset="-122"/>
              </a:rPr>
              <a:t>：</a:t>
            </a:r>
            <a:endParaRPr lang="zh-CN" altLang="en-US" dirty="0"/>
          </a:p>
        </p:txBody>
      </p:sp>
      <p:pic>
        <p:nvPicPr>
          <p:cNvPr id="17" name="图片 16">
            <a:extLst>
              <a:ext uri="{FF2B5EF4-FFF2-40B4-BE49-F238E27FC236}">
                <a16:creationId xmlns:a16="http://schemas.microsoft.com/office/drawing/2014/main" xmlns="" id="{B004FD82-E7DE-4489-8260-A09B42DFB5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37" y="2495844"/>
            <a:ext cx="2838450" cy="2247900"/>
          </a:xfrm>
          <a:prstGeom prst="rect">
            <a:avLst/>
          </a:prstGeom>
        </p:spPr>
      </p:pic>
      <p:pic>
        <p:nvPicPr>
          <p:cNvPr id="19" name="图片 18">
            <a:extLst>
              <a:ext uri="{FF2B5EF4-FFF2-40B4-BE49-F238E27FC236}">
                <a16:creationId xmlns:a16="http://schemas.microsoft.com/office/drawing/2014/main" xmlns="" id="{480DF96F-F387-4B8A-866E-B71239ED8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0900" y="2282622"/>
            <a:ext cx="5014979" cy="3759155"/>
          </a:xfrm>
          <a:prstGeom prst="rect">
            <a:avLst/>
          </a:prstGeom>
        </p:spPr>
      </p:pic>
    </p:spTree>
    <p:extLst>
      <p:ext uri="{BB962C8B-B14F-4D97-AF65-F5344CB8AC3E}">
        <p14:creationId xmlns:p14="http://schemas.microsoft.com/office/powerpoint/2010/main" val="1640868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12</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a:extLst>
              <a:ext uri="{FF2B5EF4-FFF2-40B4-BE49-F238E27FC236}">
                <a16:creationId xmlns:a16="http://schemas.microsoft.com/office/drawing/2014/main" xmlns="" id="{98DE2FA4-D52F-4072-8232-F78D79C5C5F9}"/>
              </a:ext>
            </a:extLst>
          </p:cNvPr>
          <p:cNvSpPr txBox="1"/>
          <p:nvPr/>
        </p:nvSpPr>
        <p:spPr>
          <a:xfrm>
            <a:off x="114106" y="887296"/>
            <a:ext cx="8896544" cy="646331"/>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LINGO</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软件不但可以用于解决简单的线性规划问题，还可以用于求解</a:t>
            </a:r>
            <a:r>
              <a:rPr lang="zh-CN" altLang="zh-CN" sz="1800" kern="500" spc="-10" dirty="0">
                <a:effectLst/>
                <a:latin typeface="Times New Roman" panose="02020603050405020304" pitchFamily="18" charset="0"/>
                <a:ea typeface="宋体" panose="02010600030101010101" pitchFamily="2" charset="-122"/>
                <a:cs typeface="Times New Roman" panose="02020603050405020304" pitchFamily="18" charset="0"/>
              </a:rPr>
              <a:t>一些其他软件难于求解的问题，如整数规划问题、</a:t>
            </a:r>
            <a:r>
              <a:rPr lang="en-US" altLang="zh-CN" sz="1800" kern="500" spc="-10" dirty="0">
                <a:effectLst/>
                <a:latin typeface="Times New Roman" panose="02020603050405020304" pitchFamily="18" charset="0"/>
                <a:ea typeface="宋体" panose="02010600030101010101" pitchFamily="2" charset="-122"/>
              </a:rPr>
              <a:t>0-1</a:t>
            </a:r>
            <a:r>
              <a:rPr lang="zh-CN" altLang="zh-CN" sz="1800" kern="500" spc="-10" dirty="0">
                <a:effectLst/>
                <a:latin typeface="Times New Roman" panose="02020603050405020304" pitchFamily="18" charset="0"/>
                <a:ea typeface="宋体" panose="02010600030101010101" pitchFamily="2" charset="-122"/>
                <a:cs typeface="Times New Roman" panose="02020603050405020304" pitchFamily="18" charset="0"/>
              </a:rPr>
              <a:t>规划问题等</a:t>
            </a:r>
            <a:r>
              <a:rPr lang="zh-CN" altLang="en-US" sz="1800" kern="500" spc="-1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22" name="文本框 21">
            <a:extLst>
              <a:ext uri="{FF2B5EF4-FFF2-40B4-BE49-F238E27FC236}">
                <a16:creationId xmlns:a16="http://schemas.microsoft.com/office/drawing/2014/main" xmlns="" id="{D31172F7-C86F-46C2-BD9E-0B89FD30C35A}"/>
              </a:ext>
            </a:extLst>
          </p:cNvPr>
          <p:cNvSpPr txBox="1"/>
          <p:nvPr/>
        </p:nvSpPr>
        <p:spPr>
          <a:xfrm>
            <a:off x="114106" y="1706702"/>
            <a:ext cx="8732244" cy="1025281"/>
          </a:xfrm>
          <a:prstGeom prst="rect">
            <a:avLst/>
          </a:prstGeom>
          <a:noFill/>
        </p:spPr>
        <p:txBody>
          <a:bodyPr wrap="square">
            <a:spAutoFit/>
          </a:bodyPr>
          <a:lstStyle/>
          <a:p>
            <a:pPr algn="just">
              <a:lnSpc>
                <a:spcPts val="2500"/>
              </a:lnSpc>
              <a:tabLst>
                <a:tab pos="2628265" algn="ctr"/>
                <a:tab pos="5292725" algn="r"/>
              </a:tabLst>
            </a:pPr>
            <a:r>
              <a:rPr lang="zh-CN" altLang="zh-CN" sz="1800" b="1" kern="500" spc="-30" dirty="0">
                <a:effectLst/>
                <a:latin typeface="Times New Roman" panose="02020603050405020304" pitchFamily="18" charset="0"/>
                <a:ea typeface="宋体" panose="02010600030101010101" pitchFamily="2" charset="-122"/>
              </a:rPr>
              <a:t>例</a:t>
            </a:r>
            <a:r>
              <a:rPr lang="en-US" altLang="zh-CN" sz="1800" b="1" kern="500" dirty="0">
                <a:effectLst/>
                <a:latin typeface="Times New Roman" panose="02020603050405020304" pitchFamily="18" charset="0"/>
                <a:ea typeface="宋体" panose="02010600030101010101" pitchFamily="2" charset="-122"/>
              </a:rPr>
              <a:t>5-2 </a:t>
            </a:r>
            <a:r>
              <a:rPr lang="zh-CN" altLang="zh-CN" sz="1800" b="1" kern="500" dirty="0">
                <a:effectLst/>
                <a:latin typeface="Times New Roman" panose="02020603050405020304" pitchFamily="18" charset="0"/>
                <a:ea typeface="宋体" panose="02010600030101010101" pitchFamily="2" charset="-122"/>
              </a:rPr>
              <a:t>（生产计划的安排）</a:t>
            </a:r>
            <a:r>
              <a:rPr lang="zh-CN" altLang="zh-CN" sz="1800" kern="500" dirty="0">
                <a:effectLst/>
                <a:latin typeface="Times New Roman" panose="02020603050405020304" pitchFamily="18" charset="0"/>
                <a:ea typeface="宋体" panose="02010600030101010101" pitchFamily="2" charset="-122"/>
              </a:rPr>
              <a:t>一工厂生产三种型号的同一产品（大小不同），已知三类产品对原料、劳动时间的需求，利润，以及每个周期原料的供应量、拥有的劳动时间量如</a:t>
            </a:r>
            <a:r>
              <a:rPr lang="zh-CN" altLang="en-US" sz="1800" kern="500" dirty="0">
                <a:effectLst/>
                <a:latin typeface="Times New Roman" panose="02020603050405020304" pitchFamily="18" charset="0"/>
                <a:ea typeface="宋体" panose="02010600030101010101" pitchFamily="2" charset="-122"/>
              </a:rPr>
              <a:t>下</a:t>
            </a:r>
            <a:r>
              <a:rPr lang="zh-CN" altLang="zh-CN" sz="1800" kern="500" dirty="0">
                <a:effectLst/>
                <a:latin typeface="Times New Roman" panose="02020603050405020304" pitchFamily="18" charset="0"/>
                <a:ea typeface="宋体" panose="02010600030101010101" pitchFamily="2" charset="-122"/>
              </a:rPr>
              <a:t>表所示，试制订一个周期的生产计划，使得工厂的利润最大。</a:t>
            </a:r>
          </a:p>
        </p:txBody>
      </p:sp>
      <p:graphicFrame>
        <p:nvGraphicFramePr>
          <p:cNvPr id="15" name="表格 14">
            <a:extLst>
              <a:ext uri="{FF2B5EF4-FFF2-40B4-BE49-F238E27FC236}">
                <a16:creationId xmlns:a16="http://schemas.microsoft.com/office/drawing/2014/main" xmlns="" id="{0CC61C26-377A-418A-801C-1FC7D5F1BA07}"/>
              </a:ext>
            </a:extLst>
          </p:cNvPr>
          <p:cNvGraphicFramePr>
            <a:graphicFrameLocks noGrp="1"/>
          </p:cNvGraphicFramePr>
          <p:nvPr>
            <p:extLst>
              <p:ext uri="{D42A27DB-BD31-4B8C-83A1-F6EECF244321}">
                <p14:modId xmlns:p14="http://schemas.microsoft.com/office/powerpoint/2010/main" val="1682371827"/>
              </p:ext>
            </p:extLst>
          </p:nvPr>
        </p:nvGraphicFramePr>
        <p:xfrm>
          <a:off x="771525" y="2841818"/>
          <a:ext cx="7200899" cy="1876492"/>
        </p:xfrm>
        <a:graphic>
          <a:graphicData uri="http://schemas.openxmlformats.org/drawingml/2006/table">
            <a:tbl>
              <a:tblPr firstRow="1" firstCol="1" bandRow="1">
                <a:tableStyleId>{5C22544A-7EE6-4342-B048-85BDC9FD1C3A}</a:tableStyleId>
              </a:tblPr>
              <a:tblGrid>
                <a:gridCol w="2011311">
                  <a:extLst>
                    <a:ext uri="{9D8B030D-6E8A-4147-A177-3AD203B41FA5}">
                      <a16:colId xmlns:a16="http://schemas.microsoft.com/office/drawing/2014/main" xmlns="" val="344246627"/>
                    </a:ext>
                  </a:extLst>
                </a:gridCol>
                <a:gridCol w="1406755">
                  <a:extLst>
                    <a:ext uri="{9D8B030D-6E8A-4147-A177-3AD203B41FA5}">
                      <a16:colId xmlns:a16="http://schemas.microsoft.com/office/drawing/2014/main" xmlns="" val="992047599"/>
                    </a:ext>
                  </a:extLst>
                </a:gridCol>
                <a:gridCol w="1441633">
                  <a:extLst>
                    <a:ext uri="{9D8B030D-6E8A-4147-A177-3AD203B41FA5}">
                      <a16:colId xmlns:a16="http://schemas.microsoft.com/office/drawing/2014/main" xmlns="" val="3069156330"/>
                    </a:ext>
                  </a:extLst>
                </a:gridCol>
                <a:gridCol w="1236723">
                  <a:extLst>
                    <a:ext uri="{9D8B030D-6E8A-4147-A177-3AD203B41FA5}">
                      <a16:colId xmlns:a16="http://schemas.microsoft.com/office/drawing/2014/main" xmlns="" val="3657863417"/>
                    </a:ext>
                  </a:extLst>
                </a:gridCol>
                <a:gridCol w="1104477">
                  <a:extLst>
                    <a:ext uri="{9D8B030D-6E8A-4147-A177-3AD203B41FA5}">
                      <a16:colId xmlns:a16="http://schemas.microsoft.com/office/drawing/2014/main" xmlns="" val="321265513"/>
                    </a:ext>
                  </a:extLst>
                </a:gridCol>
              </a:tblGrid>
              <a:tr h="469123">
                <a:tc>
                  <a:txBody>
                    <a:bodyPr/>
                    <a:lstStyle/>
                    <a:p>
                      <a:pPr indent="267970" algn="ctr">
                        <a:lnSpc>
                          <a:spcPts val="1200"/>
                        </a:lnSpc>
                        <a:spcAft>
                          <a:spcPts val="100"/>
                        </a:spcAft>
                        <a:tabLst>
                          <a:tab pos="2628265" algn="ctr"/>
                          <a:tab pos="5292725" algn="r"/>
                        </a:tabLst>
                      </a:pPr>
                      <a:r>
                        <a:rPr lang="zh-CN" sz="750" kern="100">
                          <a:effectLst/>
                        </a:rPr>
                        <a:t>已知量</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7970" algn="ctr">
                        <a:lnSpc>
                          <a:spcPts val="1200"/>
                        </a:lnSpc>
                        <a:spcAft>
                          <a:spcPts val="100"/>
                        </a:spcAft>
                        <a:tabLst>
                          <a:tab pos="2628265" algn="ctr"/>
                          <a:tab pos="5292725" algn="r"/>
                        </a:tabLst>
                      </a:pPr>
                      <a:r>
                        <a:rPr lang="zh-CN" sz="750" kern="100">
                          <a:effectLst/>
                        </a:rPr>
                        <a:t>型号一</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7970" algn="ctr">
                        <a:lnSpc>
                          <a:spcPts val="1200"/>
                        </a:lnSpc>
                        <a:spcAft>
                          <a:spcPts val="100"/>
                        </a:spcAft>
                        <a:tabLst>
                          <a:tab pos="2628265" algn="ctr"/>
                          <a:tab pos="5292725" algn="r"/>
                        </a:tabLst>
                      </a:pPr>
                      <a:r>
                        <a:rPr lang="zh-CN" sz="750" kern="100">
                          <a:effectLst/>
                        </a:rPr>
                        <a:t>型号二</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7970" algn="ctr">
                        <a:lnSpc>
                          <a:spcPts val="1200"/>
                        </a:lnSpc>
                        <a:spcAft>
                          <a:spcPts val="100"/>
                        </a:spcAft>
                        <a:tabLst>
                          <a:tab pos="2628265" algn="ctr"/>
                          <a:tab pos="5292725" algn="r"/>
                        </a:tabLst>
                      </a:pPr>
                      <a:r>
                        <a:rPr lang="zh-CN" sz="750" kern="100">
                          <a:effectLst/>
                        </a:rPr>
                        <a:t>型号三</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7970" algn="ctr">
                        <a:lnSpc>
                          <a:spcPts val="1200"/>
                        </a:lnSpc>
                        <a:spcAft>
                          <a:spcPts val="100"/>
                        </a:spcAft>
                        <a:tabLst>
                          <a:tab pos="2628265" algn="ctr"/>
                          <a:tab pos="5292725" algn="r"/>
                        </a:tabLst>
                      </a:pPr>
                      <a:r>
                        <a:rPr lang="zh-CN" sz="750" kern="100">
                          <a:effectLst/>
                        </a:rPr>
                        <a:t>现有量</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3319888667"/>
                  </a:ext>
                </a:extLst>
              </a:tr>
              <a:tr h="469123">
                <a:tc>
                  <a:txBody>
                    <a:bodyPr/>
                    <a:lstStyle/>
                    <a:p>
                      <a:pPr indent="266700" algn="ctr">
                        <a:lnSpc>
                          <a:spcPts val="1200"/>
                        </a:lnSpc>
                        <a:spcAft>
                          <a:spcPts val="100"/>
                        </a:spcAft>
                        <a:tabLst>
                          <a:tab pos="2628265" algn="ctr"/>
                          <a:tab pos="5292725" algn="r"/>
                        </a:tabLst>
                      </a:pPr>
                      <a:r>
                        <a:rPr lang="zh-CN" sz="750" kern="100">
                          <a:effectLst/>
                        </a:rPr>
                        <a:t>原料</a:t>
                      </a:r>
                      <a:r>
                        <a:rPr lang="en-US" sz="750" kern="100">
                          <a:effectLst/>
                        </a:rPr>
                        <a:t>/kg</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15</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30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50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6000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548449195"/>
                  </a:ext>
                </a:extLst>
              </a:tr>
              <a:tr h="469123">
                <a:tc>
                  <a:txBody>
                    <a:bodyPr/>
                    <a:lstStyle/>
                    <a:p>
                      <a:pPr indent="266700" algn="ctr">
                        <a:lnSpc>
                          <a:spcPts val="1200"/>
                        </a:lnSpc>
                        <a:spcAft>
                          <a:spcPts val="100"/>
                        </a:spcAft>
                        <a:tabLst>
                          <a:tab pos="2628265" algn="ctr"/>
                          <a:tab pos="5292725" algn="r"/>
                        </a:tabLst>
                      </a:pPr>
                      <a:r>
                        <a:rPr lang="zh-CN" sz="750" kern="100">
                          <a:effectLst/>
                        </a:rPr>
                        <a:t>劳动时间</a:t>
                      </a:r>
                      <a:r>
                        <a:rPr lang="en-US" sz="750" kern="100">
                          <a:effectLst/>
                        </a:rPr>
                        <a:t>/h</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28</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25</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40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6000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2888626321"/>
                  </a:ext>
                </a:extLst>
              </a:tr>
              <a:tr h="469123">
                <a:tc>
                  <a:txBody>
                    <a:bodyPr/>
                    <a:lstStyle/>
                    <a:p>
                      <a:pPr indent="266700" algn="ctr">
                        <a:lnSpc>
                          <a:spcPts val="1200"/>
                        </a:lnSpc>
                        <a:spcAft>
                          <a:spcPts val="100"/>
                        </a:spcAft>
                        <a:tabLst>
                          <a:tab pos="2628265" algn="ctr"/>
                          <a:tab pos="5292725" algn="r"/>
                        </a:tabLst>
                      </a:pPr>
                      <a:r>
                        <a:rPr lang="zh-CN" sz="750" kern="100">
                          <a:effectLst/>
                        </a:rPr>
                        <a:t>利润</a:t>
                      </a:r>
                      <a:r>
                        <a:rPr lang="en-US" sz="750" kern="100">
                          <a:effectLst/>
                        </a:rPr>
                        <a:t>/</a:t>
                      </a:r>
                      <a:r>
                        <a:rPr lang="zh-CN" sz="750" kern="100">
                          <a:effectLst/>
                        </a:rPr>
                        <a:t>元</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2000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3000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4000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dirty="0">
                          <a:effectLst/>
                        </a:rPr>
                        <a:t> </a:t>
                      </a:r>
                      <a:endParaRPr lang="zh-CN" sz="75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3967920739"/>
                  </a:ext>
                </a:extLst>
              </a:tr>
            </a:tbl>
          </a:graphicData>
        </a:graphic>
      </p:graphicFrame>
      <p:sp>
        <p:nvSpPr>
          <p:cNvPr id="25" name="文本框 24">
            <a:extLst>
              <a:ext uri="{FF2B5EF4-FFF2-40B4-BE49-F238E27FC236}">
                <a16:creationId xmlns:a16="http://schemas.microsoft.com/office/drawing/2014/main" xmlns="" id="{CA8A296F-649A-4FE3-955F-77E5FA3445D3}"/>
              </a:ext>
            </a:extLst>
          </p:cNvPr>
          <p:cNvSpPr txBox="1"/>
          <p:nvPr/>
        </p:nvSpPr>
        <p:spPr>
          <a:xfrm>
            <a:off x="0" y="4949351"/>
            <a:ext cx="5059576" cy="369332"/>
          </a:xfrm>
          <a:prstGeom prst="rect">
            <a:avLst/>
          </a:prstGeom>
          <a:noFill/>
        </p:spPr>
        <p:txBody>
          <a:bodyPr wrap="square">
            <a:spAutoFit/>
          </a:bodyPr>
          <a:lstStyle/>
          <a:p>
            <a:r>
              <a:rPr lang="zh-CN" altLang="zh-CN" sz="1800" b="1" kern="500" dirty="0">
                <a:effectLst/>
                <a:latin typeface="Times New Roman" panose="02020603050405020304" pitchFamily="18" charset="0"/>
                <a:ea typeface="宋体" panose="02010600030101010101" pitchFamily="2" charset="-122"/>
                <a:cs typeface="Times New Roman" panose="02020603050405020304" pitchFamily="18" charset="0"/>
              </a:rPr>
              <a:t>解：</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设每个周期生产三种型号产品的数量分别为</a:t>
            </a:r>
            <a:endParaRPr lang="zh-CN" altLang="en-US" dirty="0"/>
          </a:p>
        </p:txBody>
      </p:sp>
      <p:graphicFrame>
        <p:nvGraphicFramePr>
          <p:cNvPr id="18" name="对象 17">
            <a:extLst>
              <a:ext uri="{FF2B5EF4-FFF2-40B4-BE49-F238E27FC236}">
                <a16:creationId xmlns:a16="http://schemas.microsoft.com/office/drawing/2014/main" xmlns="" id="{0359C567-9C26-4524-9E2D-95ED4A7982AA}"/>
              </a:ext>
            </a:extLst>
          </p:cNvPr>
          <p:cNvGraphicFramePr>
            <a:graphicFrameLocks noChangeAspect="1"/>
          </p:cNvGraphicFramePr>
          <p:nvPr>
            <p:extLst>
              <p:ext uri="{D42A27DB-BD31-4B8C-83A1-F6EECF244321}">
                <p14:modId xmlns:p14="http://schemas.microsoft.com/office/powerpoint/2010/main" val="2073415107"/>
              </p:ext>
            </p:extLst>
          </p:nvPr>
        </p:nvGraphicFramePr>
        <p:xfrm>
          <a:off x="4991101" y="4904223"/>
          <a:ext cx="975984" cy="414459"/>
        </p:xfrm>
        <a:graphic>
          <a:graphicData uri="http://schemas.openxmlformats.org/presentationml/2006/ole">
            <mc:AlternateContent xmlns:mc="http://schemas.openxmlformats.org/markup-compatibility/2006">
              <mc:Choice xmlns:v="urn:schemas-microsoft-com:vml" Requires="v">
                <p:oleObj spid="_x0000_s6415" name="Equation" r:id="rId5" imgW="469696" imgH="203112" progId="Equation.DSMT4">
                  <p:embed/>
                </p:oleObj>
              </mc:Choice>
              <mc:Fallback>
                <p:oleObj name="Equation" r:id="rId5" imgW="469696" imgH="203112"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101" y="4904223"/>
                        <a:ext cx="975984" cy="414459"/>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CAE1D018-9C14-42C8-AF0A-E99A56BA3F3A}"/>
              </a:ext>
            </a:extLst>
          </p:cNvPr>
          <p:cNvSpPr txBox="1"/>
          <p:nvPr/>
        </p:nvSpPr>
        <p:spPr>
          <a:xfrm>
            <a:off x="5967085" y="4966632"/>
            <a:ext cx="110999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总利润为</a:t>
            </a:r>
            <a:endParaRPr lang="zh-CN" altLang="en-US" dirty="0"/>
          </a:p>
        </p:txBody>
      </p:sp>
      <p:graphicFrame>
        <p:nvGraphicFramePr>
          <p:cNvPr id="23" name="对象 22">
            <a:extLst>
              <a:ext uri="{FF2B5EF4-FFF2-40B4-BE49-F238E27FC236}">
                <a16:creationId xmlns:a16="http://schemas.microsoft.com/office/drawing/2014/main" xmlns="" id="{4E90793C-943B-49AA-83E8-04EFF653CEC4}"/>
              </a:ext>
            </a:extLst>
          </p:cNvPr>
          <p:cNvGraphicFramePr>
            <a:graphicFrameLocks noChangeAspect="1"/>
          </p:cNvGraphicFramePr>
          <p:nvPr>
            <p:extLst>
              <p:ext uri="{D42A27DB-BD31-4B8C-83A1-F6EECF244321}">
                <p14:modId xmlns:p14="http://schemas.microsoft.com/office/powerpoint/2010/main" val="1999398233"/>
              </p:ext>
            </p:extLst>
          </p:nvPr>
        </p:nvGraphicFramePr>
        <p:xfrm>
          <a:off x="7077075" y="5045562"/>
          <a:ext cx="161082" cy="241050"/>
        </p:xfrm>
        <a:graphic>
          <a:graphicData uri="http://schemas.openxmlformats.org/presentationml/2006/ole">
            <mc:AlternateContent xmlns:mc="http://schemas.openxmlformats.org/markup-compatibility/2006">
              <mc:Choice xmlns:v="urn:schemas-microsoft-com:vml" Requires="v">
                <p:oleObj spid="_x0000_s6416" name="Equation" r:id="rId7" imgW="114102" imgH="114102" progId="Equation.DSMT4">
                  <p:embed/>
                </p:oleObj>
              </mc:Choice>
              <mc:Fallback>
                <p:oleObj name="Equation" r:id="rId7" imgW="114102" imgH="114102"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075" y="5045562"/>
                        <a:ext cx="161082" cy="241050"/>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8D2E48F3-4F69-4C79-8D63-B24DD09D3D73}"/>
              </a:ext>
            </a:extLst>
          </p:cNvPr>
          <p:cNvSpPr txBox="1"/>
          <p:nvPr/>
        </p:nvSpPr>
        <p:spPr>
          <a:xfrm>
            <a:off x="504227" y="5501578"/>
            <a:ext cx="459581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线性整数规划模型</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为：</a:t>
            </a:r>
            <a:endParaRPr lang="zh-CN" altLang="en-US" dirty="0"/>
          </a:p>
        </p:txBody>
      </p:sp>
    </p:spTree>
    <p:extLst>
      <p:ext uri="{BB962C8B-B14F-4D97-AF65-F5344CB8AC3E}">
        <p14:creationId xmlns:p14="http://schemas.microsoft.com/office/powerpoint/2010/main" val="1107395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13</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4" name="对象 13">
            <a:extLst>
              <a:ext uri="{FF2B5EF4-FFF2-40B4-BE49-F238E27FC236}">
                <a16:creationId xmlns:a16="http://schemas.microsoft.com/office/drawing/2014/main" xmlns="" id="{BFC2ACE5-47BD-4326-BFD0-441E8E90B30C}"/>
              </a:ext>
            </a:extLst>
          </p:cNvPr>
          <p:cNvGraphicFramePr>
            <a:graphicFrameLocks noChangeAspect="1"/>
          </p:cNvGraphicFramePr>
          <p:nvPr>
            <p:extLst>
              <p:ext uri="{D42A27DB-BD31-4B8C-83A1-F6EECF244321}">
                <p14:modId xmlns:p14="http://schemas.microsoft.com/office/powerpoint/2010/main" val="42192659"/>
              </p:ext>
            </p:extLst>
          </p:nvPr>
        </p:nvGraphicFramePr>
        <p:xfrm>
          <a:off x="6001268" y="879589"/>
          <a:ext cx="3010054" cy="1692522"/>
        </p:xfrm>
        <a:graphic>
          <a:graphicData uri="http://schemas.openxmlformats.org/presentationml/2006/ole">
            <mc:AlternateContent xmlns:mc="http://schemas.openxmlformats.org/markup-compatibility/2006">
              <mc:Choice xmlns:v="urn:schemas-microsoft-com:vml" Requires="v">
                <p:oleObj spid="_x0000_s7304" name="Equation" r:id="rId5" imgW="1879600" imgH="1054100" progId="Equation.DSMT4">
                  <p:embed/>
                </p:oleObj>
              </mc:Choice>
              <mc:Fallback>
                <p:oleObj name="Equation" r:id="rId5" imgW="1879600" imgH="10541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1268" y="879589"/>
                        <a:ext cx="3010054" cy="1692522"/>
                      </a:xfrm>
                      <a:prstGeom prst="rect">
                        <a:avLst/>
                      </a:prstGeom>
                      <a:noFill/>
                    </p:spPr>
                  </p:pic>
                </p:oleObj>
              </mc:Fallback>
            </mc:AlternateContent>
          </a:graphicData>
        </a:graphic>
      </p:graphicFrame>
      <p:sp>
        <p:nvSpPr>
          <p:cNvPr id="22" name="文本框 21">
            <a:extLst>
              <a:ext uri="{FF2B5EF4-FFF2-40B4-BE49-F238E27FC236}">
                <a16:creationId xmlns:a16="http://schemas.microsoft.com/office/drawing/2014/main" xmlns="" id="{AC9A21B5-9CC8-4024-8A11-54752883DE08}"/>
              </a:ext>
            </a:extLst>
          </p:cNvPr>
          <p:cNvSpPr txBox="1"/>
          <p:nvPr/>
        </p:nvSpPr>
        <p:spPr>
          <a:xfrm>
            <a:off x="40463" y="934872"/>
            <a:ext cx="4572000"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LINGO</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求解的代码</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和结果如下图：</a:t>
            </a:r>
            <a:endParaRPr lang="zh-CN" altLang="en-US" dirty="0"/>
          </a:p>
        </p:txBody>
      </p:sp>
      <p:pic>
        <p:nvPicPr>
          <p:cNvPr id="17" name="图片 16">
            <a:extLst>
              <a:ext uri="{FF2B5EF4-FFF2-40B4-BE49-F238E27FC236}">
                <a16:creationId xmlns:a16="http://schemas.microsoft.com/office/drawing/2014/main" xmlns="" id="{0C1E818D-C20F-45D1-96CD-F05A0879D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27" y="1348885"/>
            <a:ext cx="5901641" cy="4145200"/>
          </a:xfrm>
          <a:prstGeom prst="rect">
            <a:avLst/>
          </a:prstGeom>
        </p:spPr>
      </p:pic>
    </p:spTree>
    <p:extLst>
      <p:ext uri="{BB962C8B-B14F-4D97-AF65-F5344CB8AC3E}">
        <p14:creationId xmlns:p14="http://schemas.microsoft.com/office/powerpoint/2010/main" val="4310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14</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a:extLst>
              <a:ext uri="{FF2B5EF4-FFF2-40B4-BE49-F238E27FC236}">
                <a16:creationId xmlns:a16="http://schemas.microsoft.com/office/drawing/2014/main" xmlns="" id="{EF4D42DA-4364-46CF-90CC-6007166EC4DD}"/>
              </a:ext>
            </a:extLst>
          </p:cNvPr>
          <p:cNvSpPr txBox="1"/>
          <p:nvPr/>
        </p:nvSpPr>
        <p:spPr>
          <a:xfrm>
            <a:off x="157199" y="934872"/>
            <a:ext cx="8862976" cy="704680"/>
          </a:xfrm>
          <a:prstGeom prst="rect">
            <a:avLst/>
          </a:prstGeom>
          <a:noFill/>
        </p:spPr>
        <p:txBody>
          <a:bodyPr wrap="square">
            <a:spAutoFit/>
          </a:bodyPr>
          <a:lstStyle/>
          <a:p>
            <a:pPr algn="just">
              <a:lnSpc>
                <a:spcPts val="2500"/>
              </a:lnSpc>
              <a:tabLst>
                <a:tab pos="2628265" algn="ctr"/>
                <a:tab pos="5292725" algn="r"/>
              </a:tabLst>
            </a:pPr>
            <a:r>
              <a:rPr lang="zh-CN" altLang="zh-CN" sz="1800" b="1" kern="500" dirty="0">
                <a:effectLst/>
                <a:latin typeface="Times New Roman" panose="02020603050405020304" pitchFamily="18" charset="0"/>
                <a:ea typeface="宋体" panose="02010600030101010101" pitchFamily="2" charset="-122"/>
              </a:rPr>
              <a:t>例</a:t>
            </a:r>
            <a:r>
              <a:rPr lang="en-US" altLang="zh-CN" sz="1800" b="1" kern="500" dirty="0">
                <a:effectLst/>
                <a:latin typeface="Times New Roman" panose="02020603050405020304" pitchFamily="18" charset="0"/>
                <a:ea typeface="宋体" panose="02010600030101010101" pitchFamily="2" charset="-122"/>
              </a:rPr>
              <a:t>5-3 </a:t>
            </a:r>
            <a:r>
              <a:rPr lang="zh-CN" altLang="zh-CN" sz="1800" b="1" kern="500" dirty="0">
                <a:effectLst/>
                <a:latin typeface="Times New Roman" panose="02020603050405020304" pitchFamily="18" charset="0"/>
                <a:ea typeface="宋体" panose="02010600030101010101" pitchFamily="2" charset="-122"/>
              </a:rPr>
              <a:t>（任务安排）</a:t>
            </a:r>
            <a:r>
              <a:rPr lang="en-US" altLang="zh-CN" sz="1800" kern="500" dirty="0">
                <a:effectLst/>
                <a:latin typeface="Times New Roman" panose="02020603050405020304" pitchFamily="18" charset="0"/>
                <a:ea typeface="宋体" panose="02010600030101010101" pitchFamily="2" charset="-122"/>
              </a:rPr>
              <a:t>4</a:t>
            </a:r>
            <a:r>
              <a:rPr lang="zh-CN" altLang="zh-CN" sz="1800" kern="500" dirty="0">
                <a:effectLst/>
                <a:latin typeface="Times New Roman" panose="02020603050405020304" pitchFamily="18" charset="0"/>
                <a:ea typeface="宋体" panose="02010600030101010101" pitchFamily="2" charset="-122"/>
              </a:rPr>
              <a:t>名工人完成</a:t>
            </a:r>
            <a:r>
              <a:rPr lang="en-US" altLang="zh-CN" sz="1800" kern="500" dirty="0">
                <a:effectLst/>
                <a:latin typeface="Times New Roman" panose="02020603050405020304" pitchFamily="18" charset="0"/>
                <a:ea typeface="宋体" panose="02010600030101010101" pitchFamily="2" charset="-122"/>
              </a:rPr>
              <a:t>4</a:t>
            </a:r>
            <a:r>
              <a:rPr lang="zh-CN" altLang="zh-CN" sz="1800" kern="500" dirty="0">
                <a:effectLst/>
                <a:latin typeface="Times New Roman" panose="02020603050405020304" pitchFamily="18" charset="0"/>
                <a:ea typeface="宋体" panose="02010600030101010101" pitchFamily="2" charset="-122"/>
              </a:rPr>
              <a:t>项任务所需时间如表所示，要求每人完成一项任务，每项任务一人完成，则如何安排生产计划，可使</a:t>
            </a:r>
            <a:r>
              <a:rPr lang="en-US" altLang="zh-CN" sz="1800" kern="500" dirty="0">
                <a:effectLst/>
                <a:latin typeface="Times New Roman" panose="02020603050405020304" pitchFamily="18" charset="0"/>
                <a:ea typeface="宋体" panose="02010600030101010101" pitchFamily="2" charset="-122"/>
              </a:rPr>
              <a:t>4</a:t>
            </a:r>
            <a:r>
              <a:rPr lang="zh-CN" altLang="zh-CN" sz="1800" kern="500" dirty="0">
                <a:effectLst/>
                <a:latin typeface="Times New Roman" panose="02020603050405020304" pitchFamily="18" charset="0"/>
                <a:ea typeface="宋体" panose="02010600030101010101" pitchFamily="2" charset="-122"/>
              </a:rPr>
              <a:t>项任务的完工总时间最短？</a:t>
            </a:r>
          </a:p>
        </p:txBody>
      </p:sp>
      <p:graphicFrame>
        <p:nvGraphicFramePr>
          <p:cNvPr id="14" name="表格 13">
            <a:extLst>
              <a:ext uri="{FF2B5EF4-FFF2-40B4-BE49-F238E27FC236}">
                <a16:creationId xmlns:a16="http://schemas.microsoft.com/office/drawing/2014/main" xmlns="" id="{E00E68C2-8327-4282-9672-45AADC2B0879}"/>
              </a:ext>
            </a:extLst>
          </p:cNvPr>
          <p:cNvGraphicFramePr>
            <a:graphicFrameLocks noGrp="1"/>
          </p:cNvGraphicFramePr>
          <p:nvPr>
            <p:extLst>
              <p:ext uri="{D42A27DB-BD31-4B8C-83A1-F6EECF244321}">
                <p14:modId xmlns:p14="http://schemas.microsoft.com/office/powerpoint/2010/main" val="3914385199"/>
              </p:ext>
            </p:extLst>
          </p:nvPr>
        </p:nvGraphicFramePr>
        <p:xfrm>
          <a:off x="278405" y="1673770"/>
          <a:ext cx="8370295" cy="1117055"/>
        </p:xfrm>
        <a:graphic>
          <a:graphicData uri="http://schemas.openxmlformats.org/drawingml/2006/table">
            <a:tbl>
              <a:tblPr firstRow="1" firstCol="1" bandRow="1">
                <a:tableStyleId>{5C22544A-7EE6-4342-B048-85BDC9FD1C3A}</a:tableStyleId>
              </a:tblPr>
              <a:tblGrid>
                <a:gridCol w="1674059">
                  <a:extLst>
                    <a:ext uri="{9D8B030D-6E8A-4147-A177-3AD203B41FA5}">
                      <a16:colId xmlns:a16="http://schemas.microsoft.com/office/drawing/2014/main" xmlns="" val="445515117"/>
                    </a:ext>
                  </a:extLst>
                </a:gridCol>
                <a:gridCol w="1674059">
                  <a:extLst>
                    <a:ext uri="{9D8B030D-6E8A-4147-A177-3AD203B41FA5}">
                      <a16:colId xmlns:a16="http://schemas.microsoft.com/office/drawing/2014/main" xmlns="" val="1577958857"/>
                    </a:ext>
                  </a:extLst>
                </a:gridCol>
                <a:gridCol w="1674059">
                  <a:extLst>
                    <a:ext uri="{9D8B030D-6E8A-4147-A177-3AD203B41FA5}">
                      <a16:colId xmlns:a16="http://schemas.microsoft.com/office/drawing/2014/main" xmlns="" val="1104416544"/>
                    </a:ext>
                  </a:extLst>
                </a:gridCol>
                <a:gridCol w="1674059">
                  <a:extLst>
                    <a:ext uri="{9D8B030D-6E8A-4147-A177-3AD203B41FA5}">
                      <a16:colId xmlns:a16="http://schemas.microsoft.com/office/drawing/2014/main" xmlns="" val="1482825606"/>
                    </a:ext>
                  </a:extLst>
                </a:gridCol>
                <a:gridCol w="1674059">
                  <a:extLst>
                    <a:ext uri="{9D8B030D-6E8A-4147-A177-3AD203B41FA5}">
                      <a16:colId xmlns:a16="http://schemas.microsoft.com/office/drawing/2014/main" xmlns="" val="1509331206"/>
                    </a:ext>
                  </a:extLst>
                </a:gridCol>
              </a:tblGrid>
              <a:tr h="223411">
                <a:tc>
                  <a:txBody>
                    <a:bodyPr/>
                    <a:lstStyle/>
                    <a:p>
                      <a:pPr indent="267970" algn="ctr">
                        <a:lnSpc>
                          <a:spcPts val="1200"/>
                        </a:lnSpc>
                        <a:spcAft>
                          <a:spcPts val="100"/>
                        </a:spcAft>
                        <a:tabLst>
                          <a:tab pos="2628265" algn="ctr"/>
                          <a:tab pos="5292725" algn="r"/>
                        </a:tabLst>
                      </a:pPr>
                      <a:r>
                        <a:rPr lang="zh-CN" sz="750" kern="100">
                          <a:effectLst/>
                        </a:rPr>
                        <a:t>工人</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7970" algn="ctr">
                        <a:lnSpc>
                          <a:spcPts val="1200"/>
                        </a:lnSpc>
                        <a:spcAft>
                          <a:spcPts val="100"/>
                        </a:spcAft>
                        <a:tabLst>
                          <a:tab pos="2628265" algn="ctr"/>
                          <a:tab pos="5292725" algn="r"/>
                        </a:tabLst>
                      </a:pPr>
                      <a:r>
                        <a:rPr lang="zh-CN" sz="750" kern="100">
                          <a:effectLst/>
                        </a:rPr>
                        <a:t>任务</a:t>
                      </a:r>
                      <a:r>
                        <a:rPr lang="en-US" sz="750" kern="100">
                          <a:effectLst/>
                        </a:rPr>
                        <a:t>1</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7970" algn="ctr">
                        <a:lnSpc>
                          <a:spcPts val="1200"/>
                        </a:lnSpc>
                        <a:spcAft>
                          <a:spcPts val="100"/>
                        </a:spcAft>
                        <a:tabLst>
                          <a:tab pos="2628265" algn="ctr"/>
                          <a:tab pos="5292725" algn="r"/>
                        </a:tabLst>
                      </a:pPr>
                      <a:r>
                        <a:rPr lang="zh-CN" sz="750" kern="100">
                          <a:effectLst/>
                        </a:rPr>
                        <a:t>任务</a:t>
                      </a:r>
                      <a:r>
                        <a:rPr lang="en-US" sz="750" kern="100">
                          <a:effectLst/>
                        </a:rPr>
                        <a:t>2</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7970" algn="ctr">
                        <a:lnSpc>
                          <a:spcPts val="1200"/>
                        </a:lnSpc>
                        <a:spcAft>
                          <a:spcPts val="100"/>
                        </a:spcAft>
                        <a:tabLst>
                          <a:tab pos="2628265" algn="ctr"/>
                          <a:tab pos="5292725" algn="r"/>
                        </a:tabLst>
                      </a:pPr>
                      <a:r>
                        <a:rPr lang="zh-CN" sz="750" kern="100">
                          <a:effectLst/>
                        </a:rPr>
                        <a:t>任务</a:t>
                      </a:r>
                      <a:r>
                        <a:rPr lang="en-US" sz="750" kern="100">
                          <a:effectLst/>
                        </a:rPr>
                        <a:t>3</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7970" algn="ctr">
                        <a:lnSpc>
                          <a:spcPts val="1200"/>
                        </a:lnSpc>
                        <a:spcAft>
                          <a:spcPts val="100"/>
                        </a:spcAft>
                        <a:tabLst>
                          <a:tab pos="2628265" algn="ctr"/>
                          <a:tab pos="5292725" algn="r"/>
                        </a:tabLst>
                      </a:pPr>
                      <a:r>
                        <a:rPr lang="zh-CN" sz="750" kern="100">
                          <a:effectLst/>
                        </a:rPr>
                        <a:t>任务</a:t>
                      </a:r>
                      <a:r>
                        <a:rPr lang="en-US" sz="750" kern="100">
                          <a:effectLst/>
                        </a:rPr>
                        <a:t>4</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xmlns="" val="2402130997"/>
                  </a:ext>
                </a:extLst>
              </a:tr>
              <a:tr h="223411">
                <a:tc>
                  <a:txBody>
                    <a:bodyPr/>
                    <a:lstStyle/>
                    <a:p>
                      <a:pPr indent="266700" algn="ctr">
                        <a:lnSpc>
                          <a:spcPts val="1200"/>
                        </a:lnSpc>
                        <a:spcAft>
                          <a:spcPts val="100"/>
                        </a:spcAft>
                        <a:tabLst>
                          <a:tab pos="2628265" algn="ctr"/>
                          <a:tab pos="5292725" algn="r"/>
                        </a:tabLst>
                      </a:pPr>
                      <a:r>
                        <a:rPr lang="zh-CN" sz="750" kern="100">
                          <a:effectLst/>
                        </a:rPr>
                        <a:t>工人</a:t>
                      </a:r>
                      <a:r>
                        <a:rPr lang="en-US" sz="750" kern="100">
                          <a:effectLst/>
                        </a:rPr>
                        <a:t>1</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66</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75</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87</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58</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xmlns="" val="1630078899"/>
                  </a:ext>
                </a:extLst>
              </a:tr>
              <a:tr h="223411">
                <a:tc>
                  <a:txBody>
                    <a:bodyPr/>
                    <a:lstStyle/>
                    <a:p>
                      <a:pPr indent="266700" algn="ctr">
                        <a:lnSpc>
                          <a:spcPts val="1200"/>
                        </a:lnSpc>
                        <a:spcAft>
                          <a:spcPts val="100"/>
                        </a:spcAft>
                        <a:tabLst>
                          <a:tab pos="2628265" algn="ctr"/>
                          <a:tab pos="5292725" algn="r"/>
                        </a:tabLst>
                      </a:pPr>
                      <a:r>
                        <a:rPr lang="zh-CN" sz="750" kern="100">
                          <a:effectLst/>
                        </a:rPr>
                        <a:t>工人</a:t>
                      </a:r>
                      <a:r>
                        <a:rPr lang="en-US" sz="750" kern="100">
                          <a:effectLst/>
                        </a:rPr>
                        <a:t>2</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57</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66</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76</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53</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xmlns="" val="1120971184"/>
                  </a:ext>
                </a:extLst>
              </a:tr>
              <a:tr h="223411">
                <a:tc>
                  <a:txBody>
                    <a:bodyPr/>
                    <a:lstStyle/>
                    <a:p>
                      <a:pPr indent="266700" algn="ctr">
                        <a:lnSpc>
                          <a:spcPts val="1200"/>
                        </a:lnSpc>
                        <a:spcAft>
                          <a:spcPts val="100"/>
                        </a:spcAft>
                        <a:tabLst>
                          <a:tab pos="2628265" algn="ctr"/>
                          <a:tab pos="5292725" algn="r"/>
                        </a:tabLst>
                      </a:pPr>
                      <a:r>
                        <a:rPr lang="zh-CN" sz="750" kern="100">
                          <a:effectLst/>
                        </a:rPr>
                        <a:t>工人</a:t>
                      </a:r>
                      <a:r>
                        <a:rPr lang="en-US" sz="750" kern="100">
                          <a:effectLst/>
                        </a:rPr>
                        <a:t>3</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78</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67</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84</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59</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xmlns="" val="167190360"/>
                  </a:ext>
                </a:extLst>
              </a:tr>
              <a:tr h="223411">
                <a:tc>
                  <a:txBody>
                    <a:bodyPr/>
                    <a:lstStyle/>
                    <a:p>
                      <a:pPr indent="266700" algn="ctr">
                        <a:lnSpc>
                          <a:spcPts val="1200"/>
                        </a:lnSpc>
                        <a:spcAft>
                          <a:spcPts val="100"/>
                        </a:spcAft>
                        <a:tabLst>
                          <a:tab pos="2628265" algn="ctr"/>
                          <a:tab pos="5292725" algn="r"/>
                        </a:tabLst>
                      </a:pPr>
                      <a:r>
                        <a:rPr lang="zh-CN" sz="750" kern="100">
                          <a:effectLst/>
                        </a:rPr>
                        <a:t>工人</a:t>
                      </a:r>
                      <a:r>
                        <a:rPr lang="en-US" sz="750" kern="100">
                          <a:effectLst/>
                        </a:rPr>
                        <a:t>4</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70</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74</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a:effectLst/>
                        </a:rPr>
                        <a:t>69</a:t>
                      </a:r>
                      <a:r>
                        <a:rPr lang="zh-CN" sz="750" kern="100">
                          <a:effectLst/>
                        </a:rPr>
                        <a:t>分钟</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ts val="1200"/>
                        </a:lnSpc>
                        <a:spcAft>
                          <a:spcPts val="100"/>
                        </a:spcAft>
                        <a:tabLst>
                          <a:tab pos="2628265" algn="ctr"/>
                          <a:tab pos="5292725" algn="r"/>
                        </a:tabLst>
                      </a:pPr>
                      <a:r>
                        <a:rPr lang="en-US" sz="750" kern="100" dirty="0">
                          <a:effectLst/>
                        </a:rPr>
                        <a:t>57</a:t>
                      </a:r>
                      <a:r>
                        <a:rPr lang="zh-CN" sz="750" kern="100" dirty="0">
                          <a:effectLst/>
                        </a:rPr>
                        <a:t>分钟</a:t>
                      </a:r>
                      <a:endParaRPr lang="zh-CN" sz="75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xmlns="" val="1814685123"/>
                  </a:ext>
                </a:extLst>
              </a:tr>
            </a:tbl>
          </a:graphicData>
        </a:graphic>
      </p:graphicFrame>
      <p:sp>
        <p:nvSpPr>
          <p:cNvPr id="19" name="Rectangle 4">
            <a:extLst>
              <a:ext uri="{FF2B5EF4-FFF2-40B4-BE49-F238E27FC236}">
                <a16:creationId xmlns:a16="http://schemas.microsoft.com/office/drawing/2014/main" xmlns="" id="{7663CBD7-97CE-44F3-A3BE-BBB89765C817}"/>
              </a:ext>
            </a:extLst>
          </p:cNvPr>
          <p:cNvSpPr>
            <a:spLocks noChangeArrowheads="1"/>
          </p:cNvSpPr>
          <p:nvPr/>
        </p:nvSpPr>
        <p:spPr bwMode="auto">
          <a:xfrm>
            <a:off x="0" y="0"/>
            <a:ext cx="250564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pSp>
        <p:nvGrpSpPr>
          <p:cNvPr id="39" name="组合 38">
            <a:extLst>
              <a:ext uri="{FF2B5EF4-FFF2-40B4-BE49-F238E27FC236}">
                <a16:creationId xmlns:a16="http://schemas.microsoft.com/office/drawing/2014/main" xmlns="" id="{E87B3C6D-9E54-4B64-9E90-6C4E2E7EBE0A}"/>
              </a:ext>
            </a:extLst>
          </p:cNvPr>
          <p:cNvGrpSpPr/>
          <p:nvPr/>
        </p:nvGrpSpPr>
        <p:grpSpPr>
          <a:xfrm>
            <a:off x="211138" y="2801124"/>
            <a:ext cx="8670130" cy="1035140"/>
            <a:chOff x="211138" y="2801124"/>
            <a:chExt cx="8670130" cy="1035140"/>
          </a:xfrm>
        </p:grpSpPr>
        <p:grpSp>
          <p:nvGrpSpPr>
            <p:cNvPr id="36" name="组合 35">
              <a:extLst>
                <a:ext uri="{FF2B5EF4-FFF2-40B4-BE49-F238E27FC236}">
                  <a16:creationId xmlns:a16="http://schemas.microsoft.com/office/drawing/2014/main" xmlns="" id="{C32C9C4E-C04E-4BAF-96F7-3BCC05E9F507}"/>
                </a:ext>
              </a:extLst>
            </p:cNvPr>
            <p:cNvGrpSpPr/>
            <p:nvPr/>
          </p:nvGrpSpPr>
          <p:grpSpPr>
            <a:xfrm>
              <a:off x="211138" y="2801124"/>
              <a:ext cx="8670130" cy="583109"/>
              <a:chOff x="211138" y="2801124"/>
              <a:chExt cx="8670130" cy="583109"/>
            </a:xfrm>
          </p:grpSpPr>
          <p:sp>
            <p:nvSpPr>
              <p:cNvPr id="23" name="文本框 22">
                <a:extLst>
                  <a:ext uri="{FF2B5EF4-FFF2-40B4-BE49-F238E27FC236}">
                    <a16:creationId xmlns:a16="http://schemas.microsoft.com/office/drawing/2014/main" xmlns="" id="{71B9455C-BD4A-404B-A445-EC17859F6D7F}"/>
                  </a:ext>
                </a:extLst>
              </p:cNvPr>
              <p:cNvSpPr txBox="1"/>
              <p:nvPr/>
            </p:nvSpPr>
            <p:spPr>
              <a:xfrm>
                <a:off x="211138" y="2890408"/>
                <a:ext cx="1331912" cy="369332"/>
              </a:xfrm>
              <a:prstGeom prst="rect">
                <a:avLst/>
              </a:prstGeom>
              <a:noFill/>
            </p:spPr>
            <p:txBody>
              <a:bodyPr wrap="square">
                <a:spAutoFit/>
              </a:bodyPr>
              <a:lstStyle/>
              <a:p>
                <a:r>
                  <a:rPr lang="zh-CN" altLang="zh-CN" sz="1800" b="1" kern="500" dirty="0">
                    <a:effectLst/>
                    <a:latin typeface="Times New Roman" panose="02020603050405020304" pitchFamily="18" charset="0"/>
                    <a:ea typeface="宋体" panose="02010600030101010101" pitchFamily="2" charset="-122"/>
                    <a:cs typeface="Times New Roman" panose="02020603050405020304" pitchFamily="18" charset="0"/>
                  </a:rPr>
                  <a:t>解：</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记工人</a:t>
                </a:r>
                <a:endParaRPr lang="zh-CN" altLang="en-US" dirty="0"/>
              </a:p>
            </p:txBody>
          </p:sp>
          <p:graphicFrame>
            <p:nvGraphicFramePr>
              <p:cNvPr id="17" name="对象 16">
                <a:extLst>
                  <a:ext uri="{FF2B5EF4-FFF2-40B4-BE49-F238E27FC236}">
                    <a16:creationId xmlns:a16="http://schemas.microsoft.com/office/drawing/2014/main" xmlns="" id="{031E1098-896E-4C72-8D7D-A7A63A9E0A22}"/>
                  </a:ext>
                </a:extLst>
              </p:cNvPr>
              <p:cNvGraphicFramePr>
                <a:graphicFrameLocks noChangeAspect="1"/>
              </p:cNvGraphicFramePr>
              <p:nvPr>
                <p:extLst>
                  <p:ext uri="{D42A27DB-BD31-4B8C-83A1-F6EECF244321}">
                    <p14:modId xmlns:p14="http://schemas.microsoft.com/office/powerpoint/2010/main" val="1204694871"/>
                  </p:ext>
                </p:extLst>
              </p:nvPr>
            </p:nvGraphicFramePr>
            <p:xfrm>
              <a:off x="1461183" y="2912310"/>
              <a:ext cx="328601" cy="325528"/>
            </p:xfrm>
            <a:graphic>
              <a:graphicData uri="http://schemas.openxmlformats.org/presentationml/2006/ole">
                <mc:AlternateContent xmlns:mc="http://schemas.openxmlformats.org/markup-compatibility/2006">
                  <mc:Choice xmlns:v="urn:schemas-microsoft-com:vml" Requires="v">
                    <p:oleObj spid="_x0000_s9069" name="Equation" r:id="rId5" imgW="88746" imgH="152136" progId="Equation.DSMT4">
                      <p:embed/>
                    </p:oleObj>
                  </mc:Choice>
                  <mc:Fallback>
                    <p:oleObj name="Equation" r:id="rId5" imgW="88746" imgH="152136"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1183" y="2912310"/>
                            <a:ext cx="328601" cy="325528"/>
                          </a:xfrm>
                          <a:prstGeom prst="rect">
                            <a:avLst/>
                          </a:prstGeom>
                          <a:noFill/>
                        </p:spPr>
                      </p:pic>
                    </p:oleObj>
                  </mc:Fallback>
                </mc:AlternateContent>
              </a:graphicData>
            </a:graphic>
          </p:graphicFrame>
          <p:sp>
            <p:nvSpPr>
              <p:cNvPr id="27" name="文本框 26">
                <a:extLst>
                  <a:ext uri="{FF2B5EF4-FFF2-40B4-BE49-F238E27FC236}">
                    <a16:creationId xmlns:a16="http://schemas.microsoft.com/office/drawing/2014/main" xmlns="" id="{57335BC4-2DDE-4660-BA54-56B31FDFB988}"/>
                  </a:ext>
                </a:extLst>
              </p:cNvPr>
              <p:cNvSpPr txBox="1"/>
              <p:nvPr/>
            </p:nvSpPr>
            <p:spPr>
              <a:xfrm>
                <a:off x="1625483" y="2877570"/>
                <a:ext cx="116761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完成任务</a:t>
                </a:r>
                <a:endParaRPr lang="zh-CN" altLang="en-US" dirty="0"/>
              </a:p>
            </p:txBody>
          </p:sp>
          <p:graphicFrame>
            <p:nvGraphicFramePr>
              <p:cNvPr id="21" name="对象 20">
                <a:extLst>
                  <a:ext uri="{FF2B5EF4-FFF2-40B4-BE49-F238E27FC236}">
                    <a16:creationId xmlns:a16="http://schemas.microsoft.com/office/drawing/2014/main" xmlns="" id="{BF5D8009-2F1C-45E4-9C42-AF3F066E4C89}"/>
                  </a:ext>
                </a:extLst>
              </p:cNvPr>
              <p:cNvGraphicFramePr>
                <a:graphicFrameLocks noChangeAspect="1"/>
              </p:cNvGraphicFramePr>
              <p:nvPr>
                <p:extLst>
                  <p:ext uri="{D42A27DB-BD31-4B8C-83A1-F6EECF244321}">
                    <p14:modId xmlns:p14="http://schemas.microsoft.com/office/powerpoint/2010/main" val="3069109525"/>
                  </p:ext>
                </p:extLst>
              </p:nvPr>
            </p:nvGraphicFramePr>
            <p:xfrm>
              <a:off x="2589632" y="2906411"/>
              <a:ext cx="406925" cy="342594"/>
            </p:xfrm>
            <a:graphic>
              <a:graphicData uri="http://schemas.openxmlformats.org/presentationml/2006/ole">
                <mc:AlternateContent xmlns:mc="http://schemas.openxmlformats.org/markup-compatibility/2006">
                  <mc:Choice xmlns:v="urn:schemas-microsoft-com:vml" Requires="v">
                    <p:oleObj spid="_x0000_s9070" name="Equation" r:id="rId7" imgW="114102" imgH="177492" progId="Equation.DSMT4">
                      <p:embed/>
                    </p:oleObj>
                  </mc:Choice>
                  <mc:Fallback>
                    <p:oleObj name="Equation" r:id="rId7" imgW="114102" imgH="177492"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9632" y="2906411"/>
                            <a:ext cx="406925" cy="342594"/>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4F0E137E-9842-430D-A4A3-F5C682A785C1}"/>
                  </a:ext>
                </a:extLst>
              </p:cNvPr>
              <p:cNvSpPr txBox="1"/>
              <p:nvPr/>
            </p:nvSpPr>
            <p:spPr>
              <a:xfrm>
                <a:off x="2836366" y="2890408"/>
                <a:ext cx="111863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的时间为</a:t>
                </a:r>
                <a:endParaRPr lang="zh-CN" altLang="en-US" dirty="0"/>
              </a:p>
            </p:txBody>
          </p:sp>
          <p:graphicFrame>
            <p:nvGraphicFramePr>
              <p:cNvPr id="25" name="对象 24">
                <a:extLst>
                  <a:ext uri="{FF2B5EF4-FFF2-40B4-BE49-F238E27FC236}">
                    <a16:creationId xmlns:a16="http://schemas.microsoft.com/office/drawing/2014/main" xmlns="" id="{05C15017-0108-480D-BA6B-EC4309E4387C}"/>
                  </a:ext>
                </a:extLst>
              </p:cNvPr>
              <p:cNvGraphicFramePr>
                <a:graphicFrameLocks noChangeAspect="1"/>
              </p:cNvGraphicFramePr>
              <p:nvPr>
                <p:extLst>
                  <p:ext uri="{D42A27DB-BD31-4B8C-83A1-F6EECF244321}">
                    <p14:modId xmlns:p14="http://schemas.microsoft.com/office/powerpoint/2010/main" val="3306723566"/>
                  </p:ext>
                </p:extLst>
              </p:nvPr>
            </p:nvGraphicFramePr>
            <p:xfrm>
              <a:off x="3906249" y="2801124"/>
              <a:ext cx="383624" cy="583109"/>
            </p:xfrm>
            <a:graphic>
              <a:graphicData uri="http://schemas.openxmlformats.org/presentationml/2006/ole">
                <mc:AlternateContent xmlns:mc="http://schemas.openxmlformats.org/markup-compatibility/2006">
                  <mc:Choice xmlns:v="urn:schemas-microsoft-com:vml" Requires="v">
                    <p:oleObj spid="_x0000_s9071" name="Equation" r:id="rId9" imgW="152334" imgH="228501" progId="Equation.DSMT4">
                      <p:embed/>
                    </p:oleObj>
                  </mc:Choice>
                  <mc:Fallback>
                    <p:oleObj name="Equation" r:id="rId9" imgW="152334" imgH="228501"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6249" y="2801124"/>
                            <a:ext cx="383624" cy="583109"/>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91AF5C6D-CAA8-48B4-83A2-4A7EB217AB2F}"/>
                  </a:ext>
                </a:extLst>
              </p:cNvPr>
              <p:cNvSpPr txBox="1"/>
              <p:nvPr/>
            </p:nvSpPr>
            <p:spPr>
              <a:xfrm>
                <a:off x="4309268" y="2920363"/>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引入</a:t>
                </a:r>
                <a:r>
                  <a:rPr lang="en-US" altLang="zh-CN" sz="1800" kern="500" dirty="0">
                    <a:effectLst/>
                    <a:latin typeface="Times New Roman" panose="02020603050405020304" pitchFamily="18" charset="0"/>
                    <a:ea typeface="宋体" panose="02010600030101010101" pitchFamily="2" charset="-122"/>
                  </a:rPr>
                  <a:t>0-1</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变量：</a:t>
                </a:r>
                <a:endParaRPr lang="zh-CN" altLang="en-US" dirty="0"/>
              </a:p>
            </p:txBody>
          </p:sp>
        </p:grpSp>
        <p:graphicFrame>
          <p:nvGraphicFramePr>
            <p:cNvPr id="38" name="对象 37">
              <a:extLst>
                <a:ext uri="{FF2B5EF4-FFF2-40B4-BE49-F238E27FC236}">
                  <a16:creationId xmlns:a16="http://schemas.microsoft.com/office/drawing/2014/main" xmlns="" id="{D4E9DDFD-A878-4B8A-A3AA-7B44AEF82A85}"/>
                </a:ext>
              </a:extLst>
            </p:cNvPr>
            <p:cNvGraphicFramePr>
              <a:graphicFrameLocks noChangeAspect="1"/>
            </p:cNvGraphicFramePr>
            <p:nvPr>
              <p:extLst>
                <p:ext uri="{D42A27DB-BD31-4B8C-83A1-F6EECF244321}">
                  <p14:modId xmlns:p14="http://schemas.microsoft.com/office/powerpoint/2010/main" val="2498051728"/>
                </p:ext>
              </p:extLst>
            </p:nvPr>
          </p:nvGraphicFramePr>
          <p:xfrm>
            <a:off x="5655374" y="3105029"/>
            <a:ext cx="2882550" cy="731235"/>
          </p:xfrm>
          <a:graphic>
            <a:graphicData uri="http://schemas.openxmlformats.org/presentationml/2006/ole">
              <mc:AlternateContent xmlns:mc="http://schemas.openxmlformats.org/markup-compatibility/2006">
                <mc:Choice xmlns:v="urn:schemas-microsoft-com:vml" Requires="v">
                  <p:oleObj spid="_x0000_s9072" name="Equation" r:id="rId11" imgW="1714500" imgH="431800" progId="Equation.DSMT4">
                    <p:embed/>
                  </p:oleObj>
                </mc:Choice>
                <mc:Fallback>
                  <p:oleObj name="Equation" r:id="rId11" imgW="1714500" imgH="431800"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5374" y="3105029"/>
                          <a:ext cx="2882550" cy="731235"/>
                        </a:xfrm>
                        <a:prstGeom prst="rect">
                          <a:avLst/>
                        </a:prstGeom>
                        <a:noFill/>
                      </p:spPr>
                    </p:pic>
                  </p:oleObj>
                </mc:Fallback>
              </mc:AlternateContent>
            </a:graphicData>
          </a:graphic>
        </p:graphicFrame>
      </p:grpSp>
      <p:grpSp>
        <p:nvGrpSpPr>
          <p:cNvPr id="47" name="组合 46">
            <a:extLst>
              <a:ext uri="{FF2B5EF4-FFF2-40B4-BE49-F238E27FC236}">
                <a16:creationId xmlns:a16="http://schemas.microsoft.com/office/drawing/2014/main" xmlns="" id="{DBF3FF9E-0168-4864-9A12-3E4869A00D26}"/>
              </a:ext>
            </a:extLst>
          </p:cNvPr>
          <p:cNvGrpSpPr/>
          <p:nvPr/>
        </p:nvGrpSpPr>
        <p:grpSpPr>
          <a:xfrm>
            <a:off x="199886" y="3560843"/>
            <a:ext cx="5480994" cy="2281310"/>
            <a:chOff x="199886" y="3560843"/>
            <a:chExt cx="5480994" cy="2281310"/>
          </a:xfrm>
        </p:grpSpPr>
        <p:sp>
          <p:nvSpPr>
            <p:cNvPr id="41" name="文本框 40">
              <a:extLst>
                <a:ext uri="{FF2B5EF4-FFF2-40B4-BE49-F238E27FC236}">
                  <a16:creationId xmlns:a16="http://schemas.microsoft.com/office/drawing/2014/main" xmlns="" id="{850FA0D6-5740-43F7-8E17-FBB98E9C351A}"/>
                </a:ext>
              </a:extLst>
            </p:cNvPr>
            <p:cNvSpPr txBox="1"/>
            <p:nvPr/>
          </p:nvSpPr>
          <p:spPr>
            <a:xfrm>
              <a:off x="199886" y="3629491"/>
              <a:ext cx="28825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问题</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可</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表示为</a:t>
              </a:r>
              <a:r>
                <a:rPr lang="en-US" altLang="zh-CN" sz="1800" kern="500" dirty="0">
                  <a:effectLst/>
                  <a:latin typeface="Times New Roman" panose="02020603050405020304" pitchFamily="18" charset="0"/>
                  <a:ea typeface="宋体" panose="02010600030101010101" pitchFamily="2" charset="-122"/>
                </a:rPr>
                <a:t>0-1</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规划模型：</a:t>
              </a:r>
              <a:endParaRPr lang="zh-CN" altLang="en-US" dirty="0"/>
            </a:p>
          </p:txBody>
        </p:sp>
        <p:graphicFrame>
          <p:nvGraphicFramePr>
            <p:cNvPr id="43" name="对象 42">
              <a:extLst>
                <a:ext uri="{FF2B5EF4-FFF2-40B4-BE49-F238E27FC236}">
                  <a16:creationId xmlns:a16="http://schemas.microsoft.com/office/drawing/2014/main" xmlns="" id="{D531B956-05B9-40AE-AD4C-4806FFC26559}"/>
                </a:ext>
              </a:extLst>
            </p:cNvPr>
            <p:cNvGraphicFramePr>
              <a:graphicFrameLocks noChangeAspect="1"/>
            </p:cNvGraphicFramePr>
            <p:nvPr>
              <p:extLst>
                <p:ext uri="{D42A27DB-BD31-4B8C-83A1-F6EECF244321}">
                  <p14:modId xmlns:p14="http://schemas.microsoft.com/office/powerpoint/2010/main" val="348916873"/>
                </p:ext>
              </p:extLst>
            </p:nvPr>
          </p:nvGraphicFramePr>
          <p:xfrm>
            <a:off x="3209924" y="3560843"/>
            <a:ext cx="1573213" cy="629285"/>
          </p:xfrm>
          <a:graphic>
            <a:graphicData uri="http://schemas.openxmlformats.org/presentationml/2006/ole">
              <mc:AlternateContent xmlns:mc="http://schemas.openxmlformats.org/markup-compatibility/2006">
                <mc:Choice xmlns:v="urn:schemas-microsoft-com:vml" Requires="v">
                  <p:oleObj spid="_x0000_s9073" name="Equation" r:id="rId13" imgW="1015559" imgH="406224" progId="Equation.DSMT4">
                    <p:embed/>
                  </p:oleObj>
                </mc:Choice>
                <mc:Fallback>
                  <p:oleObj name="Equation" r:id="rId13" imgW="1015559" imgH="406224" progId="Equation.DSMT4">
                    <p:embed/>
                    <p:pic>
                      <p:nvPicPr>
                        <p:cNvPr id="0" name="Object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9924" y="3560843"/>
                          <a:ext cx="1573213" cy="629285"/>
                        </a:xfrm>
                        <a:prstGeom prst="rect">
                          <a:avLst/>
                        </a:prstGeom>
                        <a:noFill/>
                      </p:spPr>
                    </p:pic>
                  </p:oleObj>
                </mc:Fallback>
              </mc:AlternateContent>
            </a:graphicData>
          </a:graphic>
        </p:graphicFrame>
        <p:graphicFrame>
          <p:nvGraphicFramePr>
            <p:cNvPr id="44" name="对象 43">
              <a:extLst>
                <a:ext uri="{FF2B5EF4-FFF2-40B4-BE49-F238E27FC236}">
                  <a16:creationId xmlns:a16="http://schemas.microsoft.com/office/drawing/2014/main" xmlns="" id="{C7D1DF57-21C5-4528-ADB4-2A3FF2E821DC}"/>
                </a:ext>
              </a:extLst>
            </p:cNvPr>
            <p:cNvGraphicFramePr>
              <a:graphicFrameLocks noChangeAspect="1"/>
            </p:cNvGraphicFramePr>
            <p:nvPr>
              <p:extLst>
                <p:ext uri="{D42A27DB-BD31-4B8C-83A1-F6EECF244321}">
                  <p14:modId xmlns:p14="http://schemas.microsoft.com/office/powerpoint/2010/main" val="671342843"/>
                </p:ext>
              </p:extLst>
            </p:nvPr>
          </p:nvGraphicFramePr>
          <p:xfrm>
            <a:off x="3209924" y="4279884"/>
            <a:ext cx="429624" cy="1562269"/>
          </p:xfrm>
          <a:graphic>
            <a:graphicData uri="http://schemas.openxmlformats.org/presentationml/2006/ole">
              <mc:AlternateContent xmlns:mc="http://schemas.openxmlformats.org/markup-compatibility/2006">
                <mc:Choice xmlns:v="urn:schemas-microsoft-com:vml" Requires="v">
                  <p:oleObj spid="_x0000_s9074" name="Equation" r:id="rId15" imgW="342751" imgH="1028254" progId="Equation.DSMT4">
                    <p:embed/>
                  </p:oleObj>
                </mc:Choice>
                <mc:Fallback>
                  <p:oleObj name="Equation" r:id="rId15" imgW="342751" imgH="1028254" progId="Equation.DSMT4">
                    <p:embed/>
                    <p:pic>
                      <p:nvPicPr>
                        <p:cNvPr id="0" name="Object 28"/>
                        <p:cNvPicPr>
                          <a:picLocks noChangeAspect="1" noChangeArrowheads="1"/>
                        </p:cNvPicPr>
                        <p:nvPr/>
                      </p:nvPicPr>
                      <p:blipFill>
                        <a:blip r:embed="rId16">
                          <a:extLst>
                            <a:ext uri="{28A0092B-C50C-407E-A947-70E740481C1C}">
                              <a14:useLocalDpi xmlns:a14="http://schemas.microsoft.com/office/drawing/2010/main" val="0"/>
                            </a:ext>
                          </a:extLst>
                        </a:blip>
                        <a:srcRect r="19038"/>
                        <a:stretch>
                          <a:fillRect/>
                        </a:stretch>
                      </p:blipFill>
                      <p:spPr bwMode="auto">
                        <a:xfrm>
                          <a:off x="3209924" y="4279884"/>
                          <a:ext cx="429624" cy="1562269"/>
                        </a:xfrm>
                        <a:prstGeom prst="rect">
                          <a:avLst/>
                        </a:prstGeom>
                        <a:noFill/>
                      </p:spPr>
                    </p:pic>
                  </p:oleObj>
                </mc:Fallback>
              </mc:AlternateContent>
            </a:graphicData>
          </a:graphic>
        </p:graphicFrame>
        <p:graphicFrame>
          <p:nvGraphicFramePr>
            <p:cNvPr id="45" name="对象 44">
              <a:extLst>
                <a:ext uri="{FF2B5EF4-FFF2-40B4-BE49-F238E27FC236}">
                  <a16:creationId xmlns:a16="http://schemas.microsoft.com/office/drawing/2014/main" xmlns="" id="{722CC8E2-9D6E-47B9-BA40-312ADBD9A339}"/>
                </a:ext>
              </a:extLst>
            </p:cNvPr>
            <p:cNvGraphicFramePr>
              <a:graphicFrameLocks noChangeAspect="1"/>
            </p:cNvGraphicFramePr>
            <p:nvPr>
              <p:extLst>
                <p:ext uri="{D42A27DB-BD31-4B8C-83A1-F6EECF244321}">
                  <p14:modId xmlns:p14="http://schemas.microsoft.com/office/powerpoint/2010/main" val="2591593586"/>
                </p:ext>
              </p:extLst>
            </p:nvPr>
          </p:nvGraphicFramePr>
          <p:xfrm>
            <a:off x="3777518" y="4124846"/>
            <a:ext cx="1903362" cy="1628544"/>
          </p:xfrm>
          <a:graphic>
            <a:graphicData uri="http://schemas.openxmlformats.org/presentationml/2006/ole">
              <mc:AlternateContent xmlns:mc="http://schemas.openxmlformats.org/markup-compatibility/2006">
                <mc:Choice xmlns:v="urn:schemas-microsoft-com:vml" Requires="v">
                  <p:oleObj spid="_x0000_s9075" name="Equation" r:id="rId17" imgW="1181100" imgH="1016000" progId="Equation.DSMT4">
                    <p:embed/>
                  </p:oleObj>
                </mc:Choice>
                <mc:Fallback>
                  <p:oleObj name="Equation" r:id="rId17" imgW="1181100" imgH="1016000" progId="Equation.DSMT4">
                    <p:embed/>
                    <p:pic>
                      <p:nvPicPr>
                        <p:cNvPr id="0" name="Object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7518" y="4124846"/>
                          <a:ext cx="1903362" cy="1628544"/>
                        </a:xfrm>
                        <a:prstGeom prst="rect">
                          <a:avLst/>
                        </a:prstGeom>
                        <a:noFill/>
                      </p:spPr>
                    </p:pic>
                  </p:oleObj>
                </mc:Fallback>
              </mc:AlternateContent>
            </a:graphicData>
          </a:graphic>
        </p:graphicFrame>
      </p:grpSp>
      <p:sp>
        <p:nvSpPr>
          <p:cNvPr id="46" name="Rectangle 29">
            <a:extLst>
              <a:ext uri="{FF2B5EF4-FFF2-40B4-BE49-F238E27FC236}">
                <a16:creationId xmlns:a16="http://schemas.microsoft.com/office/drawing/2014/main" xmlns="" id="{2A69A82E-4B54-420C-A819-EFBF5728583B}"/>
              </a:ext>
            </a:extLst>
          </p:cNvPr>
          <p:cNvSpPr>
            <a:spLocks noChangeArrowheads="1"/>
          </p:cNvSpPr>
          <p:nvPr/>
        </p:nvSpPr>
        <p:spPr bwMode="auto">
          <a:xfrm>
            <a:off x="3476625" y="36785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743744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15</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a:extLst>
              <a:ext uri="{FF2B5EF4-FFF2-40B4-BE49-F238E27FC236}">
                <a16:creationId xmlns:a16="http://schemas.microsoft.com/office/drawing/2014/main" xmlns="" id="{6D48F93A-E22D-49D1-B3EB-1F2F104F7FEB}"/>
              </a:ext>
            </a:extLst>
          </p:cNvPr>
          <p:cNvSpPr txBox="1"/>
          <p:nvPr/>
        </p:nvSpPr>
        <p:spPr>
          <a:xfrm>
            <a:off x="53181" y="842311"/>
            <a:ext cx="4572000"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LINGO</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求解的代码</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和结果</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如下：</a:t>
            </a:r>
            <a:endParaRPr lang="zh-CN" altLang="en-US" dirty="0"/>
          </a:p>
        </p:txBody>
      </p:sp>
      <p:pic>
        <p:nvPicPr>
          <p:cNvPr id="15" name="图片 14">
            <a:extLst>
              <a:ext uri="{FF2B5EF4-FFF2-40B4-BE49-F238E27FC236}">
                <a16:creationId xmlns:a16="http://schemas.microsoft.com/office/drawing/2014/main" xmlns="" id="{9B7CE9FA-E477-43F4-B530-69CF97082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1" y="1256772"/>
            <a:ext cx="9005094" cy="3053076"/>
          </a:xfrm>
          <a:prstGeom prst="rect">
            <a:avLst/>
          </a:prstGeom>
        </p:spPr>
      </p:pic>
    </p:spTree>
    <p:extLst>
      <p:ext uri="{BB962C8B-B14F-4D97-AF65-F5344CB8AC3E}">
        <p14:creationId xmlns:p14="http://schemas.microsoft.com/office/powerpoint/2010/main" val="894126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84024" y="2911824"/>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2"/>
                </a:solidFill>
              </a:endParaRPr>
            </a:p>
          </p:txBody>
        </p:sp>
        <p:sp>
          <p:nvSpPr>
            <p:cNvPr id="47" name="矩形 46"/>
            <p:cNvSpPr/>
            <p:nvPr/>
          </p:nvSpPr>
          <p:spPr>
            <a:xfrm>
              <a:off x="1881814" y="3877080"/>
              <a:ext cx="3634328" cy="368619"/>
            </a:xfrm>
            <a:prstGeom prst="rect">
              <a:avLst/>
            </a:prstGeom>
            <a:grpFill/>
          </p:spPr>
          <p:txBody>
            <a:bodyPr wrap="none">
              <a:spAutoFit/>
            </a:bodyPr>
            <a:lstStyle/>
            <a:p>
              <a:pPr algn="l"/>
              <a:r>
                <a:rPr lang="en-US" altLang="zh-CN" sz="2100" spc="225" dirty="0">
                  <a:solidFill>
                    <a:schemeClr val="bg2"/>
                  </a:solidFill>
                  <a:latin typeface="微软雅黑" panose="020B0503020204020204" pitchFamily="34" charset="-122"/>
                  <a:ea typeface="微软雅黑" panose="020B0503020204020204" pitchFamily="34" charset="-122"/>
                </a:rPr>
                <a:t>5.3</a:t>
              </a:r>
              <a:r>
                <a:rPr lang="zh-CN" altLang="en-US" sz="2100" spc="225" dirty="0">
                  <a:solidFill>
                    <a:schemeClr val="bg2"/>
                  </a:solidFill>
                  <a:latin typeface="微软雅黑" panose="020B0503020204020204" pitchFamily="34" charset="-122"/>
                  <a:ea typeface="微软雅黑" panose="020B0503020204020204" pitchFamily="34" charset="-122"/>
                </a:rPr>
                <a:t>　非线性优化问题基础</a:t>
              </a:r>
              <a:endParaRPr altLang="en-US" sz="2100" spc="225" dirty="0">
                <a:solidFill>
                  <a:schemeClr val="bg2"/>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84025" y="1815265"/>
            <a:ext cx="5693399" cy="444332"/>
            <a:chOff x="1807265" y="2935090"/>
            <a:chExt cx="5693399" cy="394200"/>
          </a:xfrm>
        </p:grpSpPr>
        <p:sp>
          <p:nvSpPr>
            <p:cNvPr id="74" name="圆角矩形 73"/>
            <p:cNvSpPr/>
            <p:nvPr/>
          </p:nvSpPr>
          <p:spPr>
            <a:xfrm>
              <a:off x="1807265" y="293509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最优化问题</a:t>
              </a:r>
            </a:p>
          </p:txBody>
        </p:sp>
      </p:grpSp>
      <p:grpSp>
        <p:nvGrpSpPr>
          <p:cNvPr id="58" name="组合 57"/>
          <p:cNvGrpSpPr/>
          <p:nvPr/>
        </p:nvGrpSpPr>
        <p:grpSpPr>
          <a:xfrm>
            <a:off x="1692947" y="2388511"/>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43536"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线性规划</a:t>
              </a:r>
            </a:p>
          </p:txBody>
        </p:sp>
      </p:grpSp>
      <p:grpSp>
        <p:nvGrpSpPr>
          <p:cNvPr id="60" name="组合 59"/>
          <p:cNvGrpSpPr/>
          <p:nvPr/>
        </p:nvGrpSpPr>
        <p:grpSpPr>
          <a:xfrm>
            <a:off x="1734905" y="551718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59" y="4342604"/>
              <a:ext cx="5577773"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5.8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回归分析中的优化模型及求解</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16</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42" y="1169836"/>
              <a:ext cx="2311308" cy="523220"/>
            </a:xfrm>
            <a:prstGeom prst="rect">
              <a:avLst/>
            </a:prstGeom>
            <a:noFill/>
          </p:spPr>
          <p:txBody>
            <a:bodyPr wrap="none" rtlCol="0">
              <a:spAutoFit/>
            </a:bodyPr>
            <a:lstStyle/>
            <a:p>
              <a:pPr algn="ctr"/>
              <a:r>
                <a:rPr lang="zh-CN" altLang="en-US" sz="2800" dirty="0">
                  <a:solidFill>
                    <a:schemeClr val="accent4"/>
                  </a:solidFill>
                </a:rPr>
                <a:t>第五章　</a:t>
              </a:r>
              <a:r>
                <a:rPr lang="zh-CN" altLang="zh-CN" sz="2800" dirty="0">
                  <a:solidFill>
                    <a:schemeClr val="accent4"/>
                  </a:solidFill>
                </a:rPr>
                <a:t>大数据中的优化问题</a:t>
              </a:r>
              <a:endParaRPr lang="zh-CN" altLang="en-US" sz="2800" dirty="0">
                <a:solidFill>
                  <a:schemeClr val="accent4"/>
                </a:solidFill>
              </a:endParaRPr>
            </a:p>
          </p:txBody>
        </p:sp>
      </p:grpSp>
      <p:grpSp>
        <p:nvGrpSpPr>
          <p:cNvPr id="41" name="组合 40">
            <a:extLst>
              <a:ext uri="{FF2B5EF4-FFF2-40B4-BE49-F238E27FC236}">
                <a16:creationId xmlns:a16="http://schemas.microsoft.com/office/drawing/2014/main" xmlns="" id="{32A9278D-15DB-4EDA-B2AC-7170196E5C4C}"/>
              </a:ext>
            </a:extLst>
          </p:cNvPr>
          <p:cNvGrpSpPr/>
          <p:nvPr/>
        </p:nvGrpSpPr>
        <p:grpSpPr>
          <a:xfrm>
            <a:off x="1721266" y="3944441"/>
            <a:ext cx="5693399" cy="444635"/>
            <a:chOff x="1807265" y="3400425"/>
            <a:chExt cx="5693399" cy="394468"/>
          </a:xfrm>
          <a:solidFill>
            <a:schemeClr val="bg2"/>
          </a:solidFill>
        </p:grpSpPr>
        <p:sp>
          <p:nvSpPr>
            <p:cNvPr id="42" name="圆角矩形 70">
              <a:extLst>
                <a:ext uri="{FF2B5EF4-FFF2-40B4-BE49-F238E27FC236}">
                  <a16:creationId xmlns:a16="http://schemas.microsoft.com/office/drawing/2014/main" xmlns="" id="{BB60C9FA-B710-482A-8A80-6429475819CD}"/>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a:extLst>
                <a:ext uri="{FF2B5EF4-FFF2-40B4-BE49-F238E27FC236}">
                  <a16:creationId xmlns:a16="http://schemas.microsoft.com/office/drawing/2014/main" xmlns="" id="{C29AA04C-60AA-4258-A108-1EDD0E6BF1D9}"/>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约束非线性优化问题</a:t>
              </a:r>
            </a:p>
          </p:txBody>
        </p:sp>
      </p:grpSp>
      <p:grpSp>
        <p:nvGrpSpPr>
          <p:cNvPr id="44" name="组合 43">
            <a:extLst>
              <a:ext uri="{FF2B5EF4-FFF2-40B4-BE49-F238E27FC236}">
                <a16:creationId xmlns:a16="http://schemas.microsoft.com/office/drawing/2014/main" xmlns="" id="{9B015240-FA0F-4DCA-9392-06A4D0AB7A13}"/>
              </a:ext>
            </a:extLst>
          </p:cNvPr>
          <p:cNvGrpSpPr/>
          <p:nvPr/>
        </p:nvGrpSpPr>
        <p:grpSpPr>
          <a:xfrm>
            <a:off x="1693574" y="3403838"/>
            <a:ext cx="5693399" cy="444635"/>
            <a:chOff x="1807265" y="3400425"/>
            <a:chExt cx="5693399" cy="394468"/>
          </a:xfrm>
          <a:solidFill>
            <a:schemeClr val="bg2"/>
          </a:solidFill>
        </p:grpSpPr>
        <p:sp>
          <p:nvSpPr>
            <p:cNvPr id="45" name="圆角矩形 70">
              <a:extLst>
                <a:ext uri="{FF2B5EF4-FFF2-40B4-BE49-F238E27FC236}">
                  <a16:creationId xmlns:a16="http://schemas.microsoft.com/office/drawing/2014/main" xmlns="" id="{F350B506-DA50-48A0-AD61-99043EE3E3B4}"/>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a:extLst>
                <a:ext uri="{FF2B5EF4-FFF2-40B4-BE49-F238E27FC236}">
                  <a16:creationId xmlns:a16="http://schemas.microsoft.com/office/drawing/2014/main" xmlns="" id="{67F89748-5541-4ECB-8F4B-2C281A6AC277}"/>
                </a:ext>
              </a:extLst>
            </p:cNvPr>
            <p:cNvSpPr/>
            <p:nvPr/>
          </p:nvSpPr>
          <p:spPr>
            <a:xfrm>
              <a:off x="1881687" y="3400425"/>
              <a:ext cx="393248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无约束非线性优化问题</a:t>
              </a:r>
            </a:p>
          </p:txBody>
        </p:sp>
      </p:grpSp>
      <p:grpSp>
        <p:nvGrpSpPr>
          <p:cNvPr id="48" name="组合 47">
            <a:extLst>
              <a:ext uri="{FF2B5EF4-FFF2-40B4-BE49-F238E27FC236}">
                <a16:creationId xmlns:a16="http://schemas.microsoft.com/office/drawing/2014/main" xmlns="" id="{1EF6ED32-31C3-458C-8B17-6D70CA27736D}"/>
              </a:ext>
            </a:extLst>
          </p:cNvPr>
          <p:cNvGrpSpPr/>
          <p:nvPr/>
        </p:nvGrpSpPr>
        <p:grpSpPr>
          <a:xfrm>
            <a:off x="1732920" y="4515569"/>
            <a:ext cx="5693399" cy="444635"/>
            <a:chOff x="1807265" y="3400425"/>
            <a:chExt cx="5693399" cy="394468"/>
          </a:xfrm>
          <a:solidFill>
            <a:schemeClr val="bg2"/>
          </a:solidFill>
        </p:grpSpPr>
        <p:sp>
          <p:nvSpPr>
            <p:cNvPr id="49" name="圆角矩形 70">
              <a:extLst>
                <a:ext uri="{FF2B5EF4-FFF2-40B4-BE49-F238E27FC236}">
                  <a16:creationId xmlns:a16="http://schemas.microsoft.com/office/drawing/2014/main" xmlns="" id="{EA79137E-0536-4E9C-9668-3C927F111E97}"/>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a:extLst>
                <a:ext uri="{FF2B5EF4-FFF2-40B4-BE49-F238E27FC236}">
                  <a16:creationId xmlns:a16="http://schemas.microsoft.com/office/drawing/2014/main" xmlns="" id="{166BFF50-FCD8-4E75-8BFF-46752CAE9AAC}"/>
                </a:ext>
              </a:extLst>
            </p:cNvPr>
            <p:cNvSpPr/>
            <p:nvPr/>
          </p:nvSpPr>
          <p:spPr>
            <a:xfrm>
              <a:off x="1881687" y="3400425"/>
              <a:ext cx="4826962"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支持向量机的优化模型及求解</a:t>
              </a:r>
            </a:p>
          </p:txBody>
        </p:sp>
      </p:grpSp>
      <p:grpSp>
        <p:nvGrpSpPr>
          <p:cNvPr id="59" name="组合 58">
            <a:extLst>
              <a:ext uri="{FF2B5EF4-FFF2-40B4-BE49-F238E27FC236}">
                <a16:creationId xmlns:a16="http://schemas.microsoft.com/office/drawing/2014/main" xmlns="" id="{FDFC0562-99AE-447E-A9C9-2F5F3CEBF44C}"/>
              </a:ext>
            </a:extLst>
          </p:cNvPr>
          <p:cNvGrpSpPr/>
          <p:nvPr/>
        </p:nvGrpSpPr>
        <p:grpSpPr>
          <a:xfrm>
            <a:off x="1721265" y="5029982"/>
            <a:ext cx="5693399" cy="444635"/>
            <a:chOff x="1807265" y="3400425"/>
            <a:chExt cx="5693399" cy="394468"/>
          </a:xfrm>
          <a:solidFill>
            <a:schemeClr val="bg2"/>
          </a:solidFill>
        </p:grpSpPr>
        <p:sp>
          <p:nvSpPr>
            <p:cNvPr id="61" name="圆角矩形 70">
              <a:extLst>
                <a:ext uri="{FF2B5EF4-FFF2-40B4-BE49-F238E27FC236}">
                  <a16:creationId xmlns:a16="http://schemas.microsoft.com/office/drawing/2014/main" xmlns="" id="{3EA6E340-7FF2-41F2-B78E-188F42772253}"/>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矩形 61">
              <a:extLst>
                <a:ext uri="{FF2B5EF4-FFF2-40B4-BE49-F238E27FC236}">
                  <a16:creationId xmlns:a16="http://schemas.microsoft.com/office/drawing/2014/main" xmlns="" id="{ADB0BD43-AA46-4145-BFB1-29E6BB6DFED2}"/>
                </a:ext>
              </a:extLst>
            </p:cNvPr>
            <p:cNvSpPr/>
            <p:nvPr/>
          </p:nvSpPr>
          <p:spPr>
            <a:xfrm>
              <a:off x="1881687" y="3400425"/>
              <a:ext cx="491993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5.7</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BP</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神经网络的优化模型及求解</a:t>
              </a:r>
            </a:p>
          </p:txBody>
        </p:sp>
      </p:grpSp>
    </p:spTree>
    <p:extLst>
      <p:ext uri="{BB962C8B-B14F-4D97-AF65-F5344CB8AC3E}">
        <p14:creationId xmlns:p14="http://schemas.microsoft.com/office/powerpoint/2010/main" val="224860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pPr algn="l"/>
            <a:r>
              <a:rPr lang="en-US" altLang="zh-CN" sz="2100" b="1" spc="225" dirty="0">
                <a:solidFill>
                  <a:prstClr val="white"/>
                </a:solidFill>
              </a:rPr>
              <a:t>5.3</a:t>
            </a:r>
            <a:r>
              <a:rPr lang="zh-CN" altLang="en-US" sz="2100" b="1" spc="225" dirty="0">
                <a:solidFill>
                  <a:prstClr val="white"/>
                </a:solidFill>
              </a:rPr>
              <a:t>非线性优化问题基础</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17</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a:extLst>
              <a:ext uri="{FF2B5EF4-FFF2-40B4-BE49-F238E27FC236}">
                <a16:creationId xmlns:a16="http://schemas.microsoft.com/office/drawing/2014/main" xmlns="" id="{B5C4436B-325A-4C80-BB93-C683C75B8DB5}"/>
              </a:ext>
            </a:extLst>
          </p:cNvPr>
          <p:cNvSpPr/>
          <p:nvPr/>
        </p:nvSpPr>
        <p:spPr>
          <a:xfrm>
            <a:off x="185532" y="808316"/>
            <a:ext cx="2454518" cy="369332"/>
          </a:xfrm>
          <a:prstGeom prst="rect">
            <a:avLst/>
          </a:prstGeom>
        </p:spPr>
        <p:txBody>
          <a:bodyPr wrap="none">
            <a:spAutoFit/>
          </a:bodyPr>
          <a:lstStyle/>
          <a:p>
            <a:pPr algn="l"/>
            <a:r>
              <a:rPr lang="en-US" altLang="zh-CN" dirty="0">
                <a:solidFill>
                  <a:schemeClr val="accent1">
                    <a:lumMod val="75000"/>
                  </a:schemeClr>
                </a:solidFill>
                <a:sym typeface="+mn-ea"/>
              </a:rPr>
              <a:t>5.3.1  </a:t>
            </a:r>
            <a:r>
              <a:rPr lang="zh-CN" altLang="en-US" dirty="0">
                <a:solidFill>
                  <a:schemeClr val="accent1">
                    <a:lumMod val="75000"/>
                  </a:schemeClr>
                </a:solidFill>
                <a:sym typeface="+mn-ea"/>
              </a:rPr>
              <a:t>向量和矩阵范数</a:t>
            </a:r>
          </a:p>
        </p:txBody>
      </p:sp>
      <p:grpSp>
        <p:nvGrpSpPr>
          <p:cNvPr id="22" name="组合 21">
            <a:extLst>
              <a:ext uri="{FF2B5EF4-FFF2-40B4-BE49-F238E27FC236}">
                <a16:creationId xmlns:a16="http://schemas.microsoft.com/office/drawing/2014/main" xmlns="" id="{AFDBEA4D-004D-45F8-940B-C3378F5A3046}"/>
              </a:ext>
            </a:extLst>
          </p:cNvPr>
          <p:cNvGrpSpPr/>
          <p:nvPr/>
        </p:nvGrpSpPr>
        <p:grpSpPr>
          <a:xfrm>
            <a:off x="211138" y="1289687"/>
            <a:ext cx="7174901" cy="395770"/>
            <a:chOff x="211138" y="1289687"/>
            <a:chExt cx="7174901" cy="395770"/>
          </a:xfrm>
        </p:grpSpPr>
        <p:sp>
          <p:nvSpPr>
            <p:cNvPr id="21" name="文本框 20">
              <a:extLst>
                <a:ext uri="{FF2B5EF4-FFF2-40B4-BE49-F238E27FC236}">
                  <a16:creationId xmlns:a16="http://schemas.microsoft.com/office/drawing/2014/main" xmlns="" id="{FEE9F2E3-5B64-425D-B971-F042C7A5CD1F}"/>
                </a:ext>
              </a:extLst>
            </p:cNvPr>
            <p:cNvSpPr txBox="1"/>
            <p:nvPr/>
          </p:nvSpPr>
          <p:spPr>
            <a:xfrm>
              <a:off x="211138" y="1316125"/>
              <a:ext cx="703262"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向量</a:t>
              </a:r>
              <a:endParaRPr lang="zh-CN" altLang="en-US" dirty="0">
                <a:solidFill>
                  <a:srgbClr val="C00000"/>
                </a:solidFill>
              </a:endParaRPr>
            </a:p>
          </p:txBody>
        </p:sp>
        <p:graphicFrame>
          <p:nvGraphicFramePr>
            <p:cNvPr id="15" name="对象 14">
              <a:extLst>
                <a:ext uri="{FF2B5EF4-FFF2-40B4-BE49-F238E27FC236}">
                  <a16:creationId xmlns:a16="http://schemas.microsoft.com/office/drawing/2014/main" xmlns="" id="{01331947-34BA-4E8B-A05A-338F4E8A8872}"/>
                </a:ext>
              </a:extLst>
            </p:cNvPr>
            <p:cNvGraphicFramePr>
              <a:graphicFrameLocks noChangeAspect="1"/>
            </p:cNvGraphicFramePr>
            <p:nvPr>
              <p:extLst>
                <p:ext uri="{D42A27DB-BD31-4B8C-83A1-F6EECF244321}">
                  <p14:modId xmlns:p14="http://schemas.microsoft.com/office/powerpoint/2010/main" val="670682472"/>
                </p:ext>
              </p:extLst>
            </p:nvPr>
          </p:nvGraphicFramePr>
          <p:xfrm>
            <a:off x="890575" y="1289687"/>
            <a:ext cx="718407" cy="325528"/>
          </p:xfrm>
          <a:graphic>
            <a:graphicData uri="http://schemas.openxmlformats.org/presentationml/2006/ole">
              <mc:AlternateContent xmlns:mc="http://schemas.openxmlformats.org/markup-compatibility/2006">
                <mc:Choice xmlns:v="urn:schemas-microsoft-com:vml" Requires="v">
                  <p:oleObj spid="_x0000_s10131" name="Equation" r:id="rId5" imgW="406224" imgH="190417" progId="Equation.DSMT4">
                    <p:embed/>
                  </p:oleObj>
                </mc:Choice>
                <mc:Fallback>
                  <p:oleObj name="Equation" r:id="rId5" imgW="406224" imgH="190417"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575" y="1289687"/>
                          <a:ext cx="718407" cy="325528"/>
                        </a:xfrm>
                        <a:prstGeom prst="rect">
                          <a:avLst/>
                        </a:prstGeom>
                        <a:noFill/>
                      </p:spPr>
                    </p:pic>
                  </p:oleObj>
                </mc:Fallback>
              </mc:AlternateContent>
            </a:graphicData>
          </a:graphic>
        </p:graphicFrame>
        <p:sp>
          <p:nvSpPr>
            <p:cNvPr id="25" name="文本框 24">
              <a:extLst>
                <a:ext uri="{FF2B5EF4-FFF2-40B4-BE49-F238E27FC236}">
                  <a16:creationId xmlns:a16="http://schemas.microsoft.com/office/drawing/2014/main" xmlns="" id="{2A0C456D-6F52-41D1-820E-562403B0D261}"/>
                </a:ext>
              </a:extLst>
            </p:cNvPr>
            <p:cNvSpPr txBox="1"/>
            <p:nvPr/>
          </p:nvSpPr>
          <p:spPr>
            <a:xfrm>
              <a:off x="1659369" y="1289687"/>
              <a:ext cx="9123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范数</a:t>
              </a:r>
              <a:endParaRPr lang="zh-CN" altLang="en-US" dirty="0">
                <a:solidFill>
                  <a:srgbClr val="C00000"/>
                </a:solidFill>
              </a:endParaRPr>
            </a:p>
          </p:txBody>
        </p:sp>
        <p:graphicFrame>
          <p:nvGraphicFramePr>
            <p:cNvPr id="18" name="对象 17">
              <a:extLst>
                <a:ext uri="{FF2B5EF4-FFF2-40B4-BE49-F238E27FC236}">
                  <a16:creationId xmlns:a16="http://schemas.microsoft.com/office/drawing/2014/main" xmlns="" id="{BF1DDF15-1A44-45BC-93D5-682DE816F3E8}"/>
                </a:ext>
              </a:extLst>
            </p:cNvPr>
            <p:cNvGraphicFramePr>
              <a:graphicFrameLocks noChangeAspect="1"/>
            </p:cNvGraphicFramePr>
            <p:nvPr>
              <p:extLst>
                <p:ext uri="{D42A27DB-BD31-4B8C-83A1-F6EECF244321}">
                  <p14:modId xmlns:p14="http://schemas.microsoft.com/office/powerpoint/2010/main" val="308663228"/>
                </p:ext>
              </p:extLst>
            </p:nvPr>
          </p:nvGraphicFramePr>
          <p:xfrm>
            <a:off x="2475749" y="1318857"/>
            <a:ext cx="328601" cy="328601"/>
          </p:xfrm>
          <a:graphic>
            <a:graphicData uri="http://schemas.openxmlformats.org/presentationml/2006/ole">
              <mc:AlternateContent xmlns:mc="http://schemas.openxmlformats.org/markup-compatibility/2006">
                <mc:Choice xmlns:v="urn:schemas-microsoft-com:vml" Requires="v">
                  <p:oleObj spid="_x0000_s10132" name="Equation" r:id="rId7" imgW="215619" imgH="215619" progId="Equation.DSMT4">
                    <p:embed/>
                  </p:oleObj>
                </mc:Choice>
                <mc:Fallback>
                  <p:oleObj name="Equation" r:id="rId7" imgW="215619" imgH="215619"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5749" y="1318857"/>
                          <a:ext cx="328601" cy="328601"/>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EB971E36-8DD3-4115-A3A8-6BD3B6C5CA7E}"/>
                </a:ext>
              </a:extLst>
            </p:cNvPr>
            <p:cNvSpPr txBox="1"/>
            <p:nvPr/>
          </p:nvSpPr>
          <p:spPr>
            <a:xfrm>
              <a:off x="2814039" y="1298491"/>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是一个非负实数，且满足下面的条件：</a:t>
              </a:r>
              <a:endParaRPr lang="zh-CN" altLang="en-US" dirty="0"/>
            </a:p>
          </p:txBody>
        </p:sp>
      </p:grpSp>
      <p:grpSp>
        <p:nvGrpSpPr>
          <p:cNvPr id="42" name="组合 41">
            <a:extLst>
              <a:ext uri="{FF2B5EF4-FFF2-40B4-BE49-F238E27FC236}">
                <a16:creationId xmlns:a16="http://schemas.microsoft.com/office/drawing/2014/main" xmlns="" id="{291F80C6-6CCD-492C-96BE-C64EFC52A594}"/>
              </a:ext>
            </a:extLst>
          </p:cNvPr>
          <p:cNvGrpSpPr/>
          <p:nvPr/>
        </p:nvGrpSpPr>
        <p:grpSpPr>
          <a:xfrm>
            <a:off x="211138" y="1796966"/>
            <a:ext cx="4593563" cy="1374784"/>
            <a:chOff x="211138" y="1796966"/>
            <a:chExt cx="4593563" cy="1374784"/>
          </a:xfrm>
        </p:grpSpPr>
        <p:graphicFrame>
          <p:nvGraphicFramePr>
            <p:cNvPr id="23" name="对象 22">
              <a:extLst>
                <a:ext uri="{FF2B5EF4-FFF2-40B4-BE49-F238E27FC236}">
                  <a16:creationId xmlns:a16="http://schemas.microsoft.com/office/drawing/2014/main" xmlns="" id="{18A3FD1F-80C4-4EE0-AB16-AC4778D4537A}"/>
                </a:ext>
              </a:extLst>
            </p:cNvPr>
            <p:cNvGraphicFramePr>
              <a:graphicFrameLocks noChangeAspect="1"/>
            </p:cNvGraphicFramePr>
            <p:nvPr>
              <p:extLst>
                <p:ext uri="{D42A27DB-BD31-4B8C-83A1-F6EECF244321}">
                  <p14:modId xmlns:p14="http://schemas.microsoft.com/office/powerpoint/2010/main" val="31694210"/>
                </p:ext>
              </p:extLst>
            </p:nvPr>
          </p:nvGraphicFramePr>
          <p:xfrm>
            <a:off x="889832" y="1796966"/>
            <a:ext cx="2362934" cy="407816"/>
          </p:xfrm>
          <a:graphic>
            <a:graphicData uri="http://schemas.openxmlformats.org/presentationml/2006/ole">
              <mc:AlternateContent xmlns:mc="http://schemas.openxmlformats.org/markup-compatibility/2006">
                <mc:Choice xmlns:v="urn:schemas-microsoft-com:vml" Requires="v">
                  <p:oleObj spid="_x0000_s10133" name="Equation" r:id="rId9" imgW="1256755" imgH="215806" progId="Equation.DSMT4">
                    <p:embed/>
                  </p:oleObj>
                </mc:Choice>
                <mc:Fallback>
                  <p:oleObj name="Equation" r:id="rId9" imgW="1256755" imgH="215806"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832" y="1796966"/>
                          <a:ext cx="2362934" cy="407816"/>
                        </a:xfrm>
                        <a:prstGeom prst="rect">
                          <a:avLst/>
                        </a:prstGeom>
                        <a:noFill/>
                      </p:spPr>
                    </p:pic>
                  </p:oleObj>
                </mc:Fallback>
              </mc:AlternateContent>
            </a:graphicData>
          </a:graphic>
        </p:graphicFrame>
        <p:graphicFrame>
          <p:nvGraphicFramePr>
            <p:cNvPr id="24" name="对象 23">
              <a:extLst>
                <a:ext uri="{FF2B5EF4-FFF2-40B4-BE49-F238E27FC236}">
                  <a16:creationId xmlns:a16="http://schemas.microsoft.com/office/drawing/2014/main" xmlns="" id="{BEDD9E59-92B3-4BAC-AEBC-D3457C551534}"/>
                </a:ext>
              </a:extLst>
            </p:cNvPr>
            <p:cNvGraphicFramePr>
              <a:graphicFrameLocks noChangeAspect="1"/>
            </p:cNvGraphicFramePr>
            <p:nvPr>
              <p:extLst>
                <p:ext uri="{D42A27DB-BD31-4B8C-83A1-F6EECF244321}">
                  <p14:modId xmlns:p14="http://schemas.microsoft.com/office/powerpoint/2010/main" val="1183534900"/>
                </p:ext>
              </p:extLst>
            </p:nvPr>
          </p:nvGraphicFramePr>
          <p:xfrm>
            <a:off x="924381" y="2316290"/>
            <a:ext cx="2018844" cy="377147"/>
          </p:xfrm>
          <a:graphic>
            <a:graphicData uri="http://schemas.openxmlformats.org/presentationml/2006/ole">
              <mc:AlternateContent xmlns:mc="http://schemas.openxmlformats.org/markup-compatibility/2006">
                <mc:Choice xmlns:v="urn:schemas-microsoft-com:vml" Requires="v">
                  <p:oleObj spid="_x0000_s10134" name="Equation" r:id="rId11" imgW="1155199" imgH="215806" progId="Equation.DSMT4">
                    <p:embed/>
                  </p:oleObj>
                </mc:Choice>
                <mc:Fallback>
                  <p:oleObj name="Equation" r:id="rId11" imgW="1155199" imgH="215806" progId="Equation.DSMT4">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381" y="2316290"/>
                          <a:ext cx="2018844" cy="377147"/>
                        </a:xfrm>
                        <a:prstGeom prst="rect">
                          <a:avLst/>
                        </a:prstGeom>
                        <a:noFill/>
                      </p:spPr>
                    </p:pic>
                  </p:oleObj>
                </mc:Fallback>
              </mc:AlternateContent>
            </a:graphicData>
          </a:graphic>
        </p:graphicFrame>
        <p:graphicFrame>
          <p:nvGraphicFramePr>
            <p:cNvPr id="26" name="对象 25">
              <a:extLst>
                <a:ext uri="{FF2B5EF4-FFF2-40B4-BE49-F238E27FC236}">
                  <a16:creationId xmlns:a16="http://schemas.microsoft.com/office/drawing/2014/main" xmlns="" id="{62503B79-2562-4B4E-A447-BFCECF4BFE4F}"/>
                </a:ext>
              </a:extLst>
            </p:cNvPr>
            <p:cNvGraphicFramePr>
              <a:graphicFrameLocks noChangeAspect="1"/>
            </p:cNvGraphicFramePr>
            <p:nvPr>
              <p:extLst>
                <p:ext uri="{D42A27DB-BD31-4B8C-83A1-F6EECF244321}">
                  <p14:modId xmlns:p14="http://schemas.microsoft.com/office/powerpoint/2010/main" val="2488650552"/>
                </p:ext>
              </p:extLst>
            </p:nvPr>
          </p:nvGraphicFramePr>
          <p:xfrm>
            <a:off x="914400" y="2740014"/>
            <a:ext cx="1899639" cy="431736"/>
          </p:xfrm>
          <a:graphic>
            <a:graphicData uri="http://schemas.openxmlformats.org/presentationml/2006/ole">
              <mc:AlternateContent xmlns:mc="http://schemas.openxmlformats.org/markup-compatibility/2006">
                <mc:Choice xmlns:v="urn:schemas-microsoft-com:vml" Requires="v">
                  <p:oleObj spid="_x0000_s10135" name="Equation" r:id="rId13" imgW="977476" imgH="215806" progId="Equation.DSMT4">
                    <p:embed/>
                  </p:oleObj>
                </mc:Choice>
                <mc:Fallback>
                  <p:oleObj name="Equation" r:id="rId13" imgW="977476" imgH="215806" progId="Equation.DSMT4">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4400" y="2740014"/>
                          <a:ext cx="1899639" cy="431736"/>
                        </a:xfrm>
                        <a:prstGeom prst="rect">
                          <a:avLst/>
                        </a:prstGeom>
                        <a:noFill/>
                      </p:spPr>
                    </p:pic>
                  </p:oleObj>
                </mc:Fallback>
              </mc:AlternateContent>
            </a:graphicData>
          </a:graphic>
        </p:graphicFrame>
        <p:sp>
          <p:nvSpPr>
            <p:cNvPr id="27" name="Rectangle 10">
              <a:extLst>
                <a:ext uri="{FF2B5EF4-FFF2-40B4-BE49-F238E27FC236}">
                  <a16:creationId xmlns:a16="http://schemas.microsoft.com/office/drawing/2014/main" xmlns="" id="{C32063E5-59BE-4E8C-8452-120D86107044}"/>
                </a:ext>
              </a:extLst>
            </p:cNvPr>
            <p:cNvSpPr>
              <a:spLocks noChangeArrowheads="1"/>
            </p:cNvSpPr>
            <p:nvPr/>
          </p:nvSpPr>
          <p:spPr bwMode="auto">
            <a:xfrm>
              <a:off x="211138" y="1806991"/>
              <a:ext cx="903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algn="l" defTabSz="914400" rtl="0" eaLnBrk="0" fontAlgn="base" latinLnBrk="0" hangingPunct="0">
                <a:lnSpc>
                  <a:spcPct val="100000"/>
                </a:lnSpc>
                <a:spcBef>
                  <a:spcPct val="0"/>
                </a:spcBef>
                <a:spcAft>
                  <a:spcPct val="0"/>
                </a:spcAft>
                <a:buClrTx/>
                <a:buSzTx/>
                <a:buFontTx/>
                <a:buNone/>
                <a:tabLst/>
              </a:pPr>
              <a:r>
                <a:rPr kumimoji="0" lang="zh-CN"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a:t>
              </a:r>
              <a:r>
                <a:rPr kumimoji="0" lang="zh-CN" altLang="en-US"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b="0" i="0" u="none" strike="noStrike" cap="none" normalizeH="0" baseline="0" dirty="0">
                <a:ln>
                  <a:noFill/>
                </a:ln>
                <a:solidFill>
                  <a:schemeClr val="tx1"/>
                </a:solidFill>
                <a:effectLst/>
                <a:latin typeface="Arial" panose="020B0604020202020204" pitchFamily="34" charset="0"/>
              </a:endParaRPr>
            </a:p>
          </p:txBody>
        </p:sp>
        <p:sp>
          <p:nvSpPr>
            <p:cNvPr id="39" name="文本框 38">
              <a:extLst>
                <a:ext uri="{FF2B5EF4-FFF2-40B4-BE49-F238E27FC236}">
                  <a16:creationId xmlns:a16="http://schemas.microsoft.com/office/drawing/2014/main" xmlns="" id="{A62D513A-9C03-491D-ADE1-BA401B8C3CEB}"/>
                </a:ext>
              </a:extLst>
            </p:cNvPr>
            <p:cNvSpPr txBox="1"/>
            <p:nvPr/>
          </p:nvSpPr>
          <p:spPr>
            <a:xfrm>
              <a:off x="211138" y="2320270"/>
              <a:ext cx="70326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2</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41" name="文本框 40">
              <a:extLst>
                <a:ext uri="{FF2B5EF4-FFF2-40B4-BE49-F238E27FC236}">
                  <a16:creationId xmlns:a16="http://schemas.microsoft.com/office/drawing/2014/main" xmlns="" id="{F42E437F-3990-4723-959E-7E2F036D6EA7}"/>
                </a:ext>
              </a:extLst>
            </p:cNvPr>
            <p:cNvSpPr txBox="1"/>
            <p:nvPr/>
          </p:nvSpPr>
          <p:spPr>
            <a:xfrm>
              <a:off x="232701" y="2739892"/>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3</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sp>
        <p:nvSpPr>
          <p:cNvPr id="44" name="文本框 43">
            <a:extLst>
              <a:ext uri="{FF2B5EF4-FFF2-40B4-BE49-F238E27FC236}">
                <a16:creationId xmlns:a16="http://schemas.microsoft.com/office/drawing/2014/main" xmlns="" id="{165B73B8-A34D-4BE6-81CB-6AE966B110EE}"/>
              </a:ext>
            </a:extLst>
          </p:cNvPr>
          <p:cNvSpPr txBox="1"/>
          <p:nvPr/>
        </p:nvSpPr>
        <p:spPr>
          <a:xfrm>
            <a:off x="274319" y="3305888"/>
            <a:ext cx="2297431" cy="297517"/>
          </a:xfrm>
          <a:prstGeom prst="rect">
            <a:avLst/>
          </a:prstGeom>
          <a:noFill/>
        </p:spPr>
        <p:txBody>
          <a:bodyPr wrap="square">
            <a:spAutoFit/>
          </a:bodyPr>
          <a:lstStyle/>
          <a:p>
            <a:pPr algn="just">
              <a:lnSpc>
                <a:spcPts val="16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常用的向量范数：</a:t>
            </a:r>
          </a:p>
        </p:txBody>
      </p:sp>
      <p:grpSp>
        <p:nvGrpSpPr>
          <p:cNvPr id="57" name="组合 56">
            <a:extLst>
              <a:ext uri="{FF2B5EF4-FFF2-40B4-BE49-F238E27FC236}">
                <a16:creationId xmlns:a16="http://schemas.microsoft.com/office/drawing/2014/main" xmlns="" id="{7433D1D2-34DD-4515-9A19-1699509F7B83}"/>
              </a:ext>
            </a:extLst>
          </p:cNvPr>
          <p:cNvGrpSpPr/>
          <p:nvPr/>
        </p:nvGrpSpPr>
        <p:grpSpPr>
          <a:xfrm>
            <a:off x="354049" y="3644334"/>
            <a:ext cx="2328570" cy="1774297"/>
            <a:chOff x="354049" y="3644334"/>
            <a:chExt cx="2328570" cy="1774297"/>
          </a:xfrm>
        </p:grpSpPr>
        <p:sp>
          <p:nvSpPr>
            <p:cNvPr id="46" name="文本框 45">
              <a:extLst>
                <a:ext uri="{FF2B5EF4-FFF2-40B4-BE49-F238E27FC236}">
                  <a16:creationId xmlns:a16="http://schemas.microsoft.com/office/drawing/2014/main" xmlns="" id="{DDBCC5F7-5FB7-4521-A01A-78A3566F685D}"/>
                </a:ext>
              </a:extLst>
            </p:cNvPr>
            <p:cNvSpPr txBox="1"/>
            <p:nvPr/>
          </p:nvSpPr>
          <p:spPr>
            <a:xfrm>
              <a:off x="354049" y="3818300"/>
              <a:ext cx="874676"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1-</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范数：</a:t>
              </a:r>
              <a:endParaRPr lang="zh-CN" altLang="en-US" dirty="0"/>
            </a:p>
          </p:txBody>
        </p:sp>
        <mc:AlternateContent xmlns:mc="http://schemas.openxmlformats.org/markup-compatibility/2006" xmlns:a14="http://schemas.microsoft.com/office/drawing/2010/main">
          <mc:Choice Requires="a14">
            <p:graphicFrame>
              <p:nvGraphicFramePr>
                <p:cNvPr id="48" name="对象 47">
                  <a:extLst>
                    <a:ext uri="{FF2B5EF4-FFF2-40B4-BE49-F238E27FC236}">
                      <a16:creationId xmlns:a16="http://schemas.microsoft.com/office/drawing/2014/main" xmlns="" id="{22BAAE8A-861E-4AE4-B4C2-4B89878616D0}"/>
                    </a:ext>
                  </a:extLst>
                </p:cNvPr>
                <p:cNvGraphicFramePr>
                  <a:graphicFrameLocks noChangeAspect="1"/>
                </p:cNvGraphicFramePr>
                <p:nvPr>
                  <p:extLst>
                    <p:ext uri="{D42A27DB-BD31-4B8C-83A1-F6EECF244321}">
                      <p14:modId xmlns:p14="http://schemas.microsoft.com/office/powerpoint/2010/main" val="904798700"/>
                    </p:ext>
                  </p:extLst>
                </p:nvPr>
              </p:nvGraphicFramePr>
              <p:xfrm>
                <a:off x="1255935" y="3644334"/>
                <a:ext cx="1161299" cy="668295"/>
              </p:xfrm>
              <a:graphic>
                <a:graphicData uri="http://schemas.openxmlformats.org/presentationml/2006/ole">
                  <mc:AlternateContent>
                    <mc:Choice xmlns:v="urn:schemas-microsoft-com:vml" Requires="v">
                      <p:oleObj spid="_x0000_s10136" name="Equation" r:id="rId15" imgW="685800" imgH="393700" progId="Equation.DSMT4">
                        <p:embed/>
                      </p:oleObj>
                    </mc:Choice>
                    <mc:Fallback>
                      <p:oleObj name="Equation" r:id="rId15" imgW="685800" imgH="393700" progId="Equation.DSMT4">
                        <p:embed/>
                        <p:pic>
                          <p:nvPicPr>
                            <p:cNvPr id="0" name="Object 29"/>
                            <p:cNvPicPr>
                              <a:picLocks noChangeAspect="1" noChangeArrowheads="1"/>
                            </p:cNvPicPr>
                            <p:nvPr/>
                          </p:nvPicPr>
                          <p:blipFill>
                            <a:blip r:embed="rId16">
                              <a:extLst>
                                <a:ext uri="{28A0092B-C50C-407E-A947-70E740481C1C}">
                                  <a14:useLocalDpi val="0"/>
                                </a:ext>
                              </a:extLst>
                            </a:blip>
                            <a:srcRect/>
                            <a:stretch>
                              <a:fillRect/>
                            </a:stretch>
                          </p:blipFill>
                          <p:spPr bwMode="auto">
                            <a:xfrm>
                              <a:off x="1255935" y="3644334"/>
                              <a:ext cx="1161299" cy="668295"/>
                            </a:xfrm>
                            <a:prstGeom prst="rect">
                              <a:avLst/>
                            </a:prstGeom>
                            <a:noFill/>
                          </p:spPr>
                        </p:pic>
                      </p:oleObj>
                    </mc:Fallback>
                  </mc:AlternateContent>
                </a:graphicData>
              </a:graphic>
            </p:graphicFrame>
          </mc:Choice>
          <mc:Fallback xmlns="">
            <p:graphicFrame>
              <p:nvGraphicFramePr>
                <p:cNvPr id="48" name="对象 47">
                  <a:extLst>
                    <a:ext uri="{FF2B5EF4-FFF2-40B4-BE49-F238E27FC236}">
                      <a16:creationId xmlns:a16="http://schemas.microsoft.com/office/drawing/2014/main" id="{22BAAE8A-861E-4AE4-B4C2-4B89878616D0}"/>
                    </a:ext>
                  </a:extLst>
                </p:cNvPr>
                <p:cNvGraphicFramePr>
                  <a:graphicFrameLocks noChangeAspect="1"/>
                </p:cNvGraphicFramePr>
                <p:nvPr>
                  <p:extLst>
                    <p:ext uri="{D42A27DB-BD31-4B8C-83A1-F6EECF244321}">
                      <p14:modId xmlns:p14="http://schemas.microsoft.com/office/powerpoint/2010/main" val="904798700"/>
                    </p:ext>
                  </p:extLst>
                </p:nvPr>
              </p:nvGraphicFramePr>
              <p:xfrm>
                <a:off x="1255935" y="3644334"/>
                <a:ext cx="1161299" cy="668295"/>
              </p:xfrm>
              <a:graphic>
                <a:graphicData uri="http://schemas.openxmlformats.org/presentationml/2006/ole">
                  <mc:AlternateContent>
                    <mc:Choice xmlns:v="urn:schemas-microsoft-com:vml" Requires="v">
                      <p:oleObj spid="_x0000_s9808" name="Equation" r:id="rId17" imgW="685800" imgH="393700" progId="Equation.DSMT4">
                        <p:embed/>
                      </p:oleObj>
                    </mc:Choice>
                    <mc:Fallback>
                      <p:oleObj name="Equation" r:id="rId17" imgW="685800" imgH="393700" progId="Equation.DSMT4">
                        <p:embed/>
                        <p:pic>
                          <p:nvPicPr>
                            <p:cNvPr id="0" name="Object 2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55935" y="3644334"/>
                              <a:ext cx="1161299" cy="668295"/>
                            </a:xfrm>
                            <a:prstGeom prst="rect">
                              <a:avLst/>
                            </a:prstGeom>
                            <a:noFill/>
                          </p:spPr>
                        </p:pic>
                      </p:oleObj>
                    </mc:Fallback>
                  </mc:AlternateContent>
                </a:graphicData>
              </a:graphic>
            </p:graphicFrame>
          </mc:Fallback>
        </mc:AlternateContent>
        <p:sp>
          <p:nvSpPr>
            <p:cNvPr id="50" name="文本框 49">
              <a:extLst>
                <a:ext uri="{FF2B5EF4-FFF2-40B4-BE49-F238E27FC236}">
                  <a16:creationId xmlns:a16="http://schemas.microsoft.com/office/drawing/2014/main" xmlns="" id="{8661F041-A780-4177-B565-A9312EAA36DE}"/>
                </a:ext>
              </a:extLst>
            </p:cNvPr>
            <p:cNvSpPr txBox="1"/>
            <p:nvPr/>
          </p:nvSpPr>
          <p:spPr>
            <a:xfrm>
              <a:off x="354049" y="4408638"/>
              <a:ext cx="901886"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2-</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范数：</a:t>
              </a:r>
              <a:endParaRPr lang="zh-CN" altLang="en-US" dirty="0"/>
            </a:p>
          </p:txBody>
        </p:sp>
        <mc:AlternateContent xmlns:mc="http://schemas.openxmlformats.org/markup-compatibility/2006" xmlns:a14="http://schemas.microsoft.com/office/drawing/2010/main">
          <mc:Choice Requires="a14">
            <p:graphicFrame>
              <p:nvGraphicFramePr>
                <p:cNvPr id="52" name="对象 51">
                  <a:extLst>
                    <a:ext uri="{FF2B5EF4-FFF2-40B4-BE49-F238E27FC236}">
                      <a16:creationId xmlns:a16="http://schemas.microsoft.com/office/drawing/2014/main" xmlns="" id="{E05A1E01-5B6C-4F24-A9C1-3BEA41386C37}"/>
                    </a:ext>
                  </a:extLst>
                </p:cNvPr>
                <p:cNvGraphicFramePr>
                  <a:graphicFrameLocks noChangeAspect="1"/>
                </p:cNvGraphicFramePr>
                <p:nvPr>
                  <p:extLst>
                    <p:ext uri="{D42A27DB-BD31-4B8C-83A1-F6EECF244321}">
                      <p14:modId xmlns:p14="http://schemas.microsoft.com/office/powerpoint/2010/main" val="3262727160"/>
                    </p:ext>
                  </p:extLst>
                </p:nvPr>
              </p:nvGraphicFramePr>
              <p:xfrm>
                <a:off x="1228725" y="4241965"/>
                <a:ext cx="1315815" cy="677844"/>
              </p:xfrm>
              <a:graphic>
                <a:graphicData uri="http://schemas.openxmlformats.org/presentationml/2006/ole">
                  <mc:AlternateContent>
                    <mc:Choice xmlns:v="urn:schemas-microsoft-com:vml" Requires="v">
                      <p:oleObj spid="_x0000_s10137" name="Equation" r:id="rId19" imgW="838200" imgH="419100" progId="Equation.DSMT4">
                        <p:embed/>
                      </p:oleObj>
                    </mc:Choice>
                    <mc:Fallback>
                      <p:oleObj name="Equation" r:id="rId19" imgW="838200" imgH="419100" progId="Equation.DSMT4">
                        <p:embed/>
                        <p:pic>
                          <p:nvPicPr>
                            <p:cNvPr id="0" name="Object 31"/>
                            <p:cNvPicPr>
                              <a:picLocks noChangeAspect="1" noChangeArrowheads="1"/>
                            </p:cNvPicPr>
                            <p:nvPr/>
                          </p:nvPicPr>
                          <p:blipFill>
                            <a:blip r:embed="rId20">
                              <a:extLst>
                                <a:ext uri="{28A0092B-C50C-407E-A947-70E740481C1C}">
                                  <a14:useLocalDpi val="0"/>
                                </a:ext>
                              </a:extLst>
                            </a:blip>
                            <a:srcRect/>
                            <a:stretch>
                              <a:fillRect/>
                            </a:stretch>
                          </p:blipFill>
                          <p:spPr bwMode="auto">
                            <a:xfrm>
                              <a:off x="1228725" y="4241965"/>
                              <a:ext cx="1315815" cy="677844"/>
                            </a:xfrm>
                            <a:prstGeom prst="rect">
                              <a:avLst/>
                            </a:prstGeom>
                            <a:noFill/>
                          </p:spPr>
                        </p:pic>
                      </p:oleObj>
                    </mc:Fallback>
                  </mc:AlternateContent>
                </a:graphicData>
              </a:graphic>
            </p:graphicFrame>
          </mc:Choice>
          <mc:Fallback xmlns="">
            <p:graphicFrame>
              <p:nvGraphicFramePr>
                <p:cNvPr id="52" name="对象 51">
                  <a:extLst>
                    <a:ext uri="{FF2B5EF4-FFF2-40B4-BE49-F238E27FC236}">
                      <a16:creationId xmlns:a16="http://schemas.microsoft.com/office/drawing/2014/main" id="{E05A1E01-5B6C-4F24-A9C1-3BEA41386C37}"/>
                    </a:ext>
                  </a:extLst>
                </p:cNvPr>
                <p:cNvGraphicFramePr>
                  <a:graphicFrameLocks noChangeAspect="1"/>
                </p:cNvGraphicFramePr>
                <p:nvPr>
                  <p:extLst>
                    <p:ext uri="{D42A27DB-BD31-4B8C-83A1-F6EECF244321}">
                      <p14:modId xmlns:p14="http://schemas.microsoft.com/office/powerpoint/2010/main" val="3262727160"/>
                    </p:ext>
                  </p:extLst>
                </p:nvPr>
              </p:nvGraphicFramePr>
              <p:xfrm>
                <a:off x="1228725" y="4241965"/>
                <a:ext cx="1315815" cy="677844"/>
              </p:xfrm>
              <a:graphic>
                <a:graphicData uri="http://schemas.openxmlformats.org/presentationml/2006/ole">
                  <mc:AlternateContent>
                    <mc:Choice xmlns:v="urn:schemas-microsoft-com:vml" Requires="v">
                      <p:oleObj spid="_x0000_s9809" name="Equation" r:id="rId21" imgW="838200" imgH="419100" progId="Equation.DSMT4">
                        <p:embed/>
                      </p:oleObj>
                    </mc:Choice>
                    <mc:Fallback>
                      <p:oleObj name="Equation" r:id="rId21" imgW="838200" imgH="419100" progId="Equation.DSMT4">
                        <p:embed/>
                        <p:pic>
                          <p:nvPicPr>
                            <p:cNvPr id="0" name="Object 3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28725" y="4241965"/>
                              <a:ext cx="1315815" cy="677844"/>
                            </a:xfrm>
                            <a:prstGeom prst="rect">
                              <a:avLst/>
                            </a:prstGeom>
                            <a:noFill/>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xmlns="" id="{257447C6-5D1D-4D15-8A22-6B526BB911B4}"/>
                    </a:ext>
                  </a:extLst>
                </p:cNvPr>
                <p:cNvSpPr txBox="1"/>
                <p:nvPr/>
              </p:nvSpPr>
              <p:spPr>
                <a:xfrm>
                  <a:off x="354049" y="5005647"/>
                  <a:ext cx="988976" cy="369332"/>
                </a:xfrm>
                <a:prstGeom prst="rect">
                  <a:avLst/>
                </a:prstGeom>
                <a:noFill/>
              </p:spPr>
              <p:txBody>
                <a:bodyPr wrap="square">
                  <a:spAutoFit/>
                </a:bodyPr>
                <a:lstStyle/>
                <a:p>
                  <a14:m>
                    <m:oMath xmlns:m="http://schemas.openxmlformats.org/officeDocument/2006/math">
                      <m:r>
                        <a:rPr lang="en-US" altLang="zh-CN" sz="1800" kern="500" smtClean="0">
                          <a:effectLst/>
                          <a:latin typeface="Cambria Math" panose="02040503050406030204" pitchFamily="18" charset="0"/>
                          <a:ea typeface="宋体" panose="02010600030101010101" pitchFamily="2" charset="-122"/>
                          <a:cs typeface="Times New Roman" panose="02020603050405020304" pitchFamily="18" charset="0"/>
                        </a:rPr>
                        <m:t>∞</m:t>
                      </m:r>
                    </m:oMath>
                  </a14:m>
                  <a:r>
                    <a:rPr lang="en-US" altLang="zh-CN" sz="1800" kern="500" dirty="0">
                      <a:effectLst/>
                      <a:latin typeface="Times New Roman" panose="02020603050405020304" pitchFamily="18" charset="0"/>
                      <a:ea typeface="宋体" panose="02010600030101010101" pitchFamily="2" charset="-122"/>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范数：</a:t>
                  </a:r>
                  <a:endParaRPr lang="zh-CN" altLang="en-US" dirty="0"/>
                </a:p>
              </p:txBody>
            </p:sp>
          </mc:Choice>
          <mc:Fallback xmlns="">
            <p:sp>
              <p:nvSpPr>
                <p:cNvPr id="54" name="文本框 53">
                  <a:extLst>
                    <a:ext uri="{FF2B5EF4-FFF2-40B4-BE49-F238E27FC236}">
                      <a16:creationId xmlns:a16="http://schemas.microsoft.com/office/drawing/2014/main" id="{257447C6-5D1D-4D15-8A22-6B526BB911B4}"/>
                    </a:ext>
                  </a:extLst>
                </p:cNvPr>
                <p:cNvSpPr txBox="1">
                  <a:spLocks noRot="1" noChangeAspect="1" noMove="1" noResize="1" noEditPoints="1" noAdjustHandles="1" noChangeArrowheads="1" noChangeShapeType="1" noTextEdit="1"/>
                </p:cNvSpPr>
                <p:nvPr/>
              </p:nvSpPr>
              <p:spPr>
                <a:xfrm>
                  <a:off x="354049" y="5005647"/>
                  <a:ext cx="988976" cy="369332"/>
                </a:xfrm>
                <a:prstGeom prst="rect">
                  <a:avLst/>
                </a:prstGeom>
                <a:blipFill>
                  <a:blip r:embed="rId23"/>
                  <a:stretch>
                    <a:fillRect t="-11475" r="-28395" b="-262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graphicFrame>
              <p:nvGraphicFramePr>
                <p:cNvPr id="56" name="对象 55">
                  <a:extLst>
                    <a:ext uri="{FF2B5EF4-FFF2-40B4-BE49-F238E27FC236}">
                      <a16:creationId xmlns:a16="http://schemas.microsoft.com/office/drawing/2014/main" xmlns="" id="{AC911A7F-D8D2-48B8-A43B-A62AAAE7F660}"/>
                    </a:ext>
                  </a:extLst>
                </p:cNvPr>
                <p:cNvGraphicFramePr>
                  <a:graphicFrameLocks noChangeAspect="1"/>
                </p:cNvGraphicFramePr>
                <p:nvPr>
                  <p:extLst>
                    <p:ext uri="{D42A27DB-BD31-4B8C-83A1-F6EECF244321}">
                      <p14:modId xmlns:p14="http://schemas.microsoft.com/office/powerpoint/2010/main" val="3628965436"/>
                    </p:ext>
                  </p:extLst>
                </p:nvPr>
              </p:nvGraphicFramePr>
              <p:xfrm>
                <a:off x="1343025" y="5004933"/>
                <a:ext cx="1339594" cy="413698"/>
              </p:xfrm>
              <a:graphic>
                <a:graphicData uri="http://schemas.openxmlformats.org/presentationml/2006/ole">
                  <mc:AlternateContent>
                    <mc:Choice xmlns:v="urn:schemas-microsoft-com:vml" Requires="v">
                      <p:oleObj spid="_x0000_s10138" name="Equation" r:id="rId24" imgW="850531" imgH="253890" progId="Equation.DSMT4">
                        <p:embed/>
                      </p:oleObj>
                    </mc:Choice>
                    <mc:Fallback>
                      <p:oleObj name="Equation" r:id="rId24" imgW="850531" imgH="253890" progId="Equation.DSMT4">
                        <p:embed/>
                        <p:pic>
                          <p:nvPicPr>
                            <p:cNvPr id="0" name="Object 33"/>
                            <p:cNvPicPr>
                              <a:picLocks noChangeAspect="1" noChangeArrowheads="1"/>
                            </p:cNvPicPr>
                            <p:nvPr/>
                          </p:nvPicPr>
                          <p:blipFill>
                            <a:blip r:embed="rId25">
                              <a:extLst>
                                <a:ext uri="{28A0092B-C50C-407E-A947-70E740481C1C}">
                                  <a14:useLocalDpi val="0"/>
                                </a:ext>
                              </a:extLst>
                            </a:blip>
                            <a:srcRect/>
                            <a:stretch>
                              <a:fillRect/>
                            </a:stretch>
                          </p:blipFill>
                          <p:spPr bwMode="auto">
                            <a:xfrm>
                              <a:off x="1343025" y="5004933"/>
                              <a:ext cx="1339594" cy="413698"/>
                            </a:xfrm>
                            <a:prstGeom prst="rect">
                              <a:avLst/>
                            </a:prstGeom>
                            <a:noFill/>
                          </p:spPr>
                        </p:pic>
                      </p:oleObj>
                    </mc:Fallback>
                  </mc:AlternateContent>
                </a:graphicData>
              </a:graphic>
            </p:graphicFrame>
          </mc:Choice>
          <mc:Fallback xmlns="">
            <p:graphicFrame>
              <p:nvGraphicFramePr>
                <p:cNvPr id="56" name="对象 55">
                  <a:extLst>
                    <a:ext uri="{FF2B5EF4-FFF2-40B4-BE49-F238E27FC236}">
                      <a16:creationId xmlns:a16="http://schemas.microsoft.com/office/drawing/2014/main" id="{AC911A7F-D8D2-48B8-A43B-A62AAAE7F660}"/>
                    </a:ext>
                  </a:extLst>
                </p:cNvPr>
                <p:cNvGraphicFramePr>
                  <a:graphicFrameLocks noChangeAspect="1"/>
                </p:cNvGraphicFramePr>
                <p:nvPr>
                  <p:extLst>
                    <p:ext uri="{D42A27DB-BD31-4B8C-83A1-F6EECF244321}">
                      <p14:modId xmlns:p14="http://schemas.microsoft.com/office/powerpoint/2010/main" val="3628965436"/>
                    </p:ext>
                  </p:extLst>
                </p:nvPr>
              </p:nvGraphicFramePr>
              <p:xfrm>
                <a:off x="1343025" y="5004933"/>
                <a:ext cx="1339594" cy="413698"/>
              </p:xfrm>
              <a:graphic>
                <a:graphicData uri="http://schemas.openxmlformats.org/presentationml/2006/ole">
                  <mc:AlternateContent>
                    <mc:Choice xmlns:v="urn:schemas-microsoft-com:vml" Requires="v">
                      <p:oleObj spid="_x0000_s9810" name="Equation" r:id="rId26" imgW="850531" imgH="253890" progId="Equation.DSMT4">
                        <p:embed/>
                      </p:oleObj>
                    </mc:Choice>
                    <mc:Fallback>
                      <p:oleObj name="Equation" r:id="rId26" imgW="850531" imgH="253890" progId="Equation.DSMT4">
                        <p:embed/>
                        <p:pic>
                          <p:nvPicPr>
                            <p:cNvPr id="0" name="Object 3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43025" y="5004933"/>
                              <a:ext cx="1339594" cy="413698"/>
                            </a:xfrm>
                            <a:prstGeom prst="rect">
                              <a:avLst/>
                            </a:prstGeom>
                            <a:noFill/>
                          </p:spPr>
                        </p:pic>
                      </p:oleObj>
                    </mc:Fallback>
                  </mc:AlternateContent>
                </a:graphicData>
              </a:graphic>
            </p:graphicFrame>
          </mc:Fallback>
        </mc:AlternateContent>
      </p:grpSp>
    </p:spTree>
    <p:extLst>
      <p:ext uri="{BB962C8B-B14F-4D97-AF65-F5344CB8AC3E}">
        <p14:creationId xmlns:p14="http://schemas.microsoft.com/office/powerpoint/2010/main" val="884150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pPr algn="l"/>
            <a:r>
              <a:rPr lang="en-US" altLang="zh-CN" sz="2100" b="1" spc="225" dirty="0">
                <a:solidFill>
                  <a:prstClr val="white"/>
                </a:solidFill>
              </a:rPr>
              <a:t>5.3</a:t>
            </a:r>
            <a:r>
              <a:rPr lang="zh-CN" altLang="en-US" sz="2100" b="1" spc="225" dirty="0">
                <a:solidFill>
                  <a:prstClr val="white"/>
                </a:solidFill>
              </a:rPr>
              <a:t>非线性优化问题基础</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18</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a:extLst>
              <a:ext uri="{FF2B5EF4-FFF2-40B4-BE49-F238E27FC236}">
                <a16:creationId xmlns:a16="http://schemas.microsoft.com/office/drawing/2014/main" xmlns="" id="{B5C4436B-325A-4C80-BB93-C683C75B8DB5}"/>
              </a:ext>
            </a:extLst>
          </p:cNvPr>
          <p:cNvSpPr/>
          <p:nvPr/>
        </p:nvSpPr>
        <p:spPr>
          <a:xfrm>
            <a:off x="185532" y="808316"/>
            <a:ext cx="2454518" cy="369332"/>
          </a:xfrm>
          <a:prstGeom prst="rect">
            <a:avLst/>
          </a:prstGeom>
        </p:spPr>
        <p:txBody>
          <a:bodyPr wrap="none">
            <a:spAutoFit/>
          </a:bodyPr>
          <a:lstStyle/>
          <a:p>
            <a:pPr algn="l"/>
            <a:r>
              <a:rPr lang="en-US" altLang="zh-CN" dirty="0">
                <a:solidFill>
                  <a:schemeClr val="accent1">
                    <a:lumMod val="75000"/>
                  </a:schemeClr>
                </a:solidFill>
                <a:sym typeface="+mn-ea"/>
              </a:rPr>
              <a:t>5.3.1  </a:t>
            </a:r>
            <a:r>
              <a:rPr lang="zh-CN" altLang="en-US" dirty="0">
                <a:solidFill>
                  <a:schemeClr val="accent1">
                    <a:lumMod val="75000"/>
                  </a:schemeClr>
                </a:solidFill>
                <a:sym typeface="+mn-ea"/>
              </a:rPr>
              <a:t>向量和矩阵范数</a:t>
            </a:r>
          </a:p>
        </p:txBody>
      </p:sp>
      <p:sp>
        <p:nvSpPr>
          <p:cNvPr id="12" name="Rectangle 2">
            <a:extLst>
              <a:ext uri="{FF2B5EF4-FFF2-40B4-BE49-F238E27FC236}">
                <a16:creationId xmlns:a16="http://schemas.microsoft.com/office/drawing/2014/main" xmlns="" id="{B2BE7E8A-ECCA-41A7-BD20-FBE9F1782D5F}"/>
              </a:ext>
            </a:extLst>
          </p:cNvPr>
          <p:cNvSpPr>
            <a:spLocks noChangeArrowheads="1"/>
          </p:cNvSpPr>
          <p:nvPr/>
        </p:nvSpPr>
        <p:spPr bwMode="auto">
          <a:xfrm>
            <a:off x="855406" y="792147"/>
            <a:ext cx="12424410" cy="95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pSp>
        <p:nvGrpSpPr>
          <p:cNvPr id="18" name="组合 17">
            <a:extLst>
              <a:ext uri="{FF2B5EF4-FFF2-40B4-BE49-F238E27FC236}">
                <a16:creationId xmlns:a16="http://schemas.microsoft.com/office/drawing/2014/main" xmlns="" id="{49F4D03A-43AA-4903-8BE0-B84E8747BAB9}"/>
              </a:ext>
            </a:extLst>
          </p:cNvPr>
          <p:cNvGrpSpPr/>
          <p:nvPr/>
        </p:nvGrpSpPr>
        <p:grpSpPr>
          <a:xfrm>
            <a:off x="104189" y="1297510"/>
            <a:ext cx="9357897" cy="448552"/>
            <a:chOff x="278406" y="1277637"/>
            <a:chExt cx="9357897" cy="448552"/>
          </a:xfrm>
        </p:grpSpPr>
        <p:sp>
          <p:nvSpPr>
            <p:cNvPr id="20" name="文本框 19">
              <a:extLst>
                <a:ext uri="{FF2B5EF4-FFF2-40B4-BE49-F238E27FC236}">
                  <a16:creationId xmlns:a16="http://schemas.microsoft.com/office/drawing/2014/main" xmlns="" id="{DB223D9C-9623-4FE0-ABF7-6B88FAABF48A}"/>
                </a:ext>
              </a:extLst>
            </p:cNvPr>
            <p:cNvSpPr txBox="1"/>
            <p:nvPr/>
          </p:nvSpPr>
          <p:spPr>
            <a:xfrm>
              <a:off x="278406" y="1316125"/>
              <a:ext cx="655044"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矩阵</a:t>
              </a:r>
              <a:endParaRPr lang="zh-CN" altLang="en-US" dirty="0">
                <a:solidFill>
                  <a:srgbClr val="C00000"/>
                </a:solidFill>
              </a:endParaRPr>
            </a:p>
          </p:txBody>
        </p:sp>
        <p:graphicFrame>
          <p:nvGraphicFramePr>
            <p:cNvPr id="13" name="对象 12">
              <a:extLst>
                <a:ext uri="{FF2B5EF4-FFF2-40B4-BE49-F238E27FC236}">
                  <a16:creationId xmlns:a16="http://schemas.microsoft.com/office/drawing/2014/main" xmlns="" id="{D918AFDD-0E38-4393-9553-417DB08816A1}"/>
                </a:ext>
              </a:extLst>
            </p:cNvPr>
            <p:cNvGraphicFramePr>
              <a:graphicFrameLocks noChangeAspect="1"/>
            </p:cNvGraphicFramePr>
            <p:nvPr>
              <p:extLst>
                <p:ext uri="{D42A27DB-BD31-4B8C-83A1-F6EECF244321}">
                  <p14:modId xmlns:p14="http://schemas.microsoft.com/office/powerpoint/2010/main" val="859790175"/>
                </p:ext>
              </p:extLst>
            </p:nvPr>
          </p:nvGraphicFramePr>
          <p:xfrm>
            <a:off x="933450" y="1277637"/>
            <a:ext cx="940802" cy="341041"/>
          </p:xfrm>
          <a:graphic>
            <a:graphicData uri="http://schemas.openxmlformats.org/presentationml/2006/ole">
              <mc:AlternateContent xmlns:mc="http://schemas.openxmlformats.org/markup-compatibility/2006">
                <mc:Choice xmlns:v="urn:schemas-microsoft-com:vml" Requires="v">
                  <p:oleObj spid="_x0000_s11021" name="Equation" r:id="rId5" imgW="507780" imgH="177723" progId="Equation.DSMT4">
                    <p:embed/>
                  </p:oleObj>
                </mc:Choice>
                <mc:Fallback>
                  <p:oleObj name="Equation" r:id="rId5" imgW="507780" imgH="177723"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 y="1277637"/>
                          <a:ext cx="940802" cy="341041"/>
                        </a:xfrm>
                        <a:prstGeom prst="rect">
                          <a:avLst/>
                        </a:prstGeom>
                        <a:noFill/>
                      </p:spPr>
                    </p:pic>
                  </p:oleObj>
                </mc:Fallback>
              </mc:AlternateContent>
            </a:graphicData>
          </a:graphic>
        </p:graphicFrame>
        <p:sp>
          <p:nvSpPr>
            <p:cNvPr id="23" name="文本框 22">
              <a:extLst>
                <a:ext uri="{FF2B5EF4-FFF2-40B4-BE49-F238E27FC236}">
                  <a16:creationId xmlns:a16="http://schemas.microsoft.com/office/drawing/2014/main" xmlns="" id="{94545664-EACF-4D33-AD69-058A44C18742}"/>
                </a:ext>
              </a:extLst>
            </p:cNvPr>
            <p:cNvSpPr txBox="1"/>
            <p:nvPr/>
          </p:nvSpPr>
          <p:spPr>
            <a:xfrm>
              <a:off x="1887742" y="1316125"/>
              <a:ext cx="94080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范数</a:t>
              </a:r>
              <a:endParaRPr lang="zh-CN" altLang="en-US" dirty="0">
                <a:solidFill>
                  <a:srgbClr val="C00000"/>
                </a:solidFill>
              </a:endParaRPr>
            </a:p>
          </p:txBody>
        </p:sp>
        <p:graphicFrame>
          <p:nvGraphicFramePr>
            <p:cNvPr id="16" name="对象 15">
              <a:extLst>
                <a:ext uri="{FF2B5EF4-FFF2-40B4-BE49-F238E27FC236}">
                  <a16:creationId xmlns:a16="http://schemas.microsoft.com/office/drawing/2014/main" xmlns="" id="{5579CB53-6F42-4D77-BAFA-4A5642703869}"/>
                </a:ext>
              </a:extLst>
            </p:cNvPr>
            <p:cNvGraphicFramePr>
              <a:graphicFrameLocks noChangeAspect="1"/>
            </p:cNvGraphicFramePr>
            <p:nvPr>
              <p:extLst>
                <p:ext uri="{D42A27DB-BD31-4B8C-83A1-F6EECF244321}">
                  <p14:modId xmlns:p14="http://schemas.microsoft.com/office/powerpoint/2010/main" val="1432019907"/>
                </p:ext>
              </p:extLst>
            </p:nvPr>
          </p:nvGraphicFramePr>
          <p:xfrm>
            <a:off x="2651985" y="1346091"/>
            <a:ext cx="380098" cy="380098"/>
          </p:xfrm>
          <a:graphic>
            <a:graphicData uri="http://schemas.openxmlformats.org/presentationml/2006/ole">
              <mc:AlternateContent xmlns:mc="http://schemas.openxmlformats.org/markup-compatibility/2006">
                <mc:Choice xmlns:v="urn:schemas-microsoft-com:vml" Requires="v">
                  <p:oleObj spid="_x0000_s11022" name="Equation" r:id="rId7" imgW="228501" imgH="215806" progId="Equation.DSMT4">
                    <p:embed/>
                  </p:oleObj>
                </mc:Choice>
                <mc:Fallback>
                  <p:oleObj name="Equation" r:id="rId7" imgW="228501" imgH="215806"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1985" y="1346091"/>
                          <a:ext cx="380098" cy="380098"/>
                        </a:xfrm>
                        <a:prstGeom prst="rect">
                          <a:avLst/>
                        </a:prstGeom>
                        <a:noFill/>
                      </p:spPr>
                    </p:pic>
                  </p:oleObj>
                </mc:Fallback>
              </mc:AlternateContent>
            </a:graphicData>
          </a:graphic>
        </p:graphicFrame>
        <p:sp>
          <p:nvSpPr>
            <p:cNvPr id="27" name="文本框 26">
              <a:extLst>
                <a:ext uri="{FF2B5EF4-FFF2-40B4-BE49-F238E27FC236}">
                  <a16:creationId xmlns:a16="http://schemas.microsoft.com/office/drawing/2014/main" xmlns="" id="{4A4895F3-8952-4C62-A35D-7C6A558FDA4C}"/>
                </a:ext>
              </a:extLst>
            </p:cNvPr>
            <p:cNvSpPr txBox="1"/>
            <p:nvPr/>
          </p:nvSpPr>
          <p:spPr>
            <a:xfrm>
              <a:off x="2994613" y="1337461"/>
              <a:ext cx="664169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为非负实数，则除了满足</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向量</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范数的三个条件，还必须满足：</a:t>
              </a:r>
              <a:endParaRPr lang="zh-CN" altLang="en-US" dirty="0"/>
            </a:p>
          </p:txBody>
        </p:sp>
      </p:grpSp>
      <p:graphicFrame>
        <p:nvGraphicFramePr>
          <p:cNvPr id="22" name="对象 21">
            <a:extLst>
              <a:ext uri="{FF2B5EF4-FFF2-40B4-BE49-F238E27FC236}">
                <a16:creationId xmlns:a16="http://schemas.microsoft.com/office/drawing/2014/main" xmlns="" id="{07A7A9F3-FCF4-4FF6-AC87-AC612811E54B}"/>
              </a:ext>
            </a:extLst>
          </p:cNvPr>
          <p:cNvGraphicFramePr>
            <a:graphicFrameLocks noChangeAspect="1"/>
          </p:cNvGraphicFramePr>
          <p:nvPr>
            <p:extLst>
              <p:ext uri="{D42A27DB-BD31-4B8C-83A1-F6EECF244321}">
                <p14:modId xmlns:p14="http://schemas.microsoft.com/office/powerpoint/2010/main" val="3932105527"/>
              </p:ext>
            </p:extLst>
          </p:nvPr>
        </p:nvGraphicFramePr>
        <p:xfrm>
          <a:off x="2573756" y="1883495"/>
          <a:ext cx="2916985" cy="458039"/>
        </p:xfrm>
        <a:graphic>
          <a:graphicData uri="http://schemas.openxmlformats.org/presentationml/2006/ole">
            <mc:AlternateContent xmlns:mc="http://schemas.openxmlformats.org/markup-compatibility/2006">
              <mc:Choice xmlns:v="urn:schemas-microsoft-com:vml" Requires="v">
                <p:oleObj spid="_x0000_s11023" name="Equation" r:id="rId9" imgW="1524000" imgH="228600" progId="Equation.DSMT4">
                  <p:embed/>
                </p:oleObj>
              </mc:Choice>
              <mc:Fallback>
                <p:oleObj name="Equation" r:id="rId9" imgW="1524000" imgH="2286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3756" y="1883495"/>
                        <a:ext cx="2916985" cy="458039"/>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54D92C68-0E76-4BBB-8A9A-45B1849EE000}"/>
              </a:ext>
            </a:extLst>
          </p:cNvPr>
          <p:cNvSpPr txBox="1"/>
          <p:nvPr/>
        </p:nvSpPr>
        <p:spPr>
          <a:xfrm>
            <a:off x="144540" y="2374084"/>
            <a:ext cx="193989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常用的矩阵范数</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nvGrpSpPr>
          <p:cNvPr id="45" name="组合 44">
            <a:extLst>
              <a:ext uri="{FF2B5EF4-FFF2-40B4-BE49-F238E27FC236}">
                <a16:creationId xmlns:a16="http://schemas.microsoft.com/office/drawing/2014/main" xmlns="" id="{242C1BDB-0C64-4B98-837C-53139BF5A393}"/>
              </a:ext>
            </a:extLst>
          </p:cNvPr>
          <p:cNvGrpSpPr/>
          <p:nvPr/>
        </p:nvGrpSpPr>
        <p:grpSpPr>
          <a:xfrm>
            <a:off x="394735" y="2751091"/>
            <a:ext cx="4070912" cy="1738421"/>
            <a:chOff x="394735" y="2751091"/>
            <a:chExt cx="4070912" cy="1738421"/>
          </a:xfrm>
        </p:grpSpPr>
        <p:sp>
          <p:nvSpPr>
            <p:cNvPr id="35" name="文本框 34">
              <a:extLst>
                <a:ext uri="{FF2B5EF4-FFF2-40B4-BE49-F238E27FC236}">
                  <a16:creationId xmlns:a16="http://schemas.microsoft.com/office/drawing/2014/main" xmlns="" id="{21AE3A11-35FD-444D-814F-3D92DF565558}"/>
                </a:ext>
              </a:extLst>
            </p:cNvPr>
            <p:cNvSpPr txBox="1"/>
            <p:nvPr/>
          </p:nvSpPr>
          <p:spPr>
            <a:xfrm>
              <a:off x="394735" y="2862567"/>
              <a:ext cx="108010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列范数：</a:t>
              </a:r>
              <a:endParaRPr lang="zh-CN" altLang="en-US" dirty="0"/>
            </a:p>
          </p:txBody>
        </p:sp>
        <p:graphicFrame>
          <p:nvGraphicFramePr>
            <p:cNvPr id="36" name="对象 35">
              <a:extLst>
                <a:ext uri="{FF2B5EF4-FFF2-40B4-BE49-F238E27FC236}">
                  <a16:creationId xmlns:a16="http://schemas.microsoft.com/office/drawing/2014/main" xmlns="" id="{D00D2DCF-6F20-43DB-B8A5-23FBFCCAF0F3}"/>
                </a:ext>
              </a:extLst>
            </p:cNvPr>
            <p:cNvGraphicFramePr>
              <a:graphicFrameLocks noChangeAspect="1"/>
            </p:cNvGraphicFramePr>
            <p:nvPr>
              <p:extLst>
                <p:ext uri="{D42A27DB-BD31-4B8C-83A1-F6EECF244321}">
                  <p14:modId xmlns:p14="http://schemas.microsoft.com/office/powerpoint/2010/main" val="2288144219"/>
                </p:ext>
              </p:extLst>
            </p:nvPr>
          </p:nvGraphicFramePr>
          <p:xfrm>
            <a:off x="1415847" y="2751091"/>
            <a:ext cx="1670626" cy="651952"/>
          </p:xfrm>
          <a:graphic>
            <a:graphicData uri="http://schemas.openxmlformats.org/presentationml/2006/ole">
              <mc:AlternateContent xmlns:mc="http://schemas.openxmlformats.org/markup-compatibility/2006">
                <mc:Choice xmlns:v="urn:schemas-microsoft-com:vml" Requires="v">
                  <p:oleObj spid="_x0000_s11024" name="Equation" r:id="rId11" imgW="1040948" imgH="406224" progId="Equation.DSMT4">
                    <p:embed/>
                  </p:oleObj>
                </mc:Choice>
                <mc:Fallback>
                  <p:oleObj name="Equation" r:id="rId11" imgW="1040948" imgH="406224"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5847" y="2751091"/>
                          <a:ext cx="1670626" cy="651952"/>
                        </a:xfrm>
                        <a:prstGeom prst="rect">
                          <a:avLst/>
                        </a:prstGeom>
                        <a:noFill/>
                      </p:spPr>
                    </p:pic>
                  </p:oleObj>
                </mc:Fallback>
              </mc:AlternateContent>
            </a:graphicData>
          </a:graphic>
        </p:graphicFrame>
        <p:sp>
          <p:nvSpPr>
            <p:cNvPr id="38" name="文本框 37">
              <a:extLst>
                <a:ext uri="{FF2B5EF4-FFF2-40B4-BE49-F238E27FC236}">
                  <a16:creationId xmlns:a16="http://schemas.microsoft.com/office/drawing/2014/main" xmlns="" id="{D3AAED98-E8AD-43FC-A4CF-1F2D2A294902}"/>
                </a:ext>
              </a:extLst>
            </p:cNvPr>
            <p:cNvSpPr txBox="1"/>
            <p:nvPr/>
          </p:nvSpPr>
          <p:spPr>
            <a:xfrm>
              <a:off x="394735" y="3432840"/>
              <a:ext cx="93262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行范数：</a:t>
              </a:r>
              <a:endParaRPr lang="zh-CN" altLang="en-US" dirty="0"/>
            </a:p>
          </p:txBody>
        </p:sp>
        <p:graphicFrame>
          <p:nvGraphicFramePr>
            <p:cNvPr id="40" name="对象 39">
              <a:extLst>
                <a:ext uri="{FF2B5EF4-FFF2-40B4-BE49-F238E27FC236}">
                  <a16:creationId xmlns:a16="http://schemas.microsoft.com/office/drawing/2014/main" xmlns="" id="{2DCAA14E-31EE-4318-8999-A00EAD1AE1F0}"/>
                </a:ext>
              </a:extLst>
            </p:cNvPr>
            <p:cNvGraphicFramePr>
              <a:graphicFrameLocks noChangeAspect="1"/>
            </p:cNvGraphicFramePr>
            <p:nvPr>
              <p:extLst>
                <p:ext uri="{D42A27DB-BD31-4B8C-83A1-F6EECF244321}">
                  <p14:modId xmlns:p14="http://schemas.microsoft.com/office/powerpoint/2010/main" val="483042719"/>
                </p:ext>
              </p:extLst>
            </p:nvPr>
          </p:nvGraphicFramePr>
          <p:xfrm>
            <a:off x="1364869" y="3306358"/>
            <a:ext cx="1772581" cy="693125"/>
          </p:xfrm>
          <a:graphic>
            <a:graphicData uri="http://schemas.openxmlformats.org/presentationml/2006/ole">
              <mc:AlternateContent xmlns:mc="http://schemas.openxmlformats.org/markup-compatibility/2006">
                <mc:Choice xmlns:v="urn:schemas-microsoft-com:vml" Requires="v">
                  <p:oleObj spid="_x0000_s11025" name="Equation" r:id="rId13" imgW="1002865" imgH="393529" progId="Equation.DSMT4">
                    <p:embed/>
                  </p:oleObj>
                </mc:Choice>
                <mc:Fallback>
                  <p:oleObj name="Equation" r:id="rId13" imgW="1002865" imgH="393529" progId="Equation.DSMT4">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4869" y="3306358"/>
                          <a:ext cx="1772581" cy="693125"/>
                        </a:xfrm>
                        <a:prstGeom prst="rect">
                          <a:avLst/>
                        </a:prstGeom>
                        <a:noFill/>
                      </p:spPr>
                    </p:pic>
                  </p:oleObj>
                </mc:Fallback>
              </mc:AlternateContent>
            </a:graphicData>
          </a:graphic>
        </p:graphicFrame>
        <p:sp>
          <p:nvSpPr>
            <p:cNvPr id="42" name="文本框 41">
              <a:extLst>
                <a:ext uri="{FF2B5EF4-FFF2-40B4-BE49-F238E27FC236}">
                  <a16:creationId xmlns:a16="http://schemas.microsoft.com/office/drawing/2014/main" xmlns="" id="{6A89A061-7CCB-4CA6-A5BE-32B5B3D622AF}"/>
                </a:ext>
              </a:extLst>
            </p:cNvPr>
            <p:cNvSpPr txBox="1"/>
            <p:nvPr/>
          </p:nvSpPr>
          <p:spPr>
            <a:xfrm>
              <a:off x="394735" y="4080860"/>
              <a:ext cx="97013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谱范数：</a:t>
              </a:r>
              <a:endParaRPr lang="zh-CN" altLang="en-US" dirty="0"/>
            </a:p>
          </p:txBody>
        </p:sp>
        <p:graphicFrame>
          <p:nvGraphicFramePr>
            <p:cNvPr id="44" name="对象 43">
              <a:extLst>
                <a:ext uri="{FF2B5EF4-FFF2-40B4-BE49-F238E27FC236}">
                  <a16:creationId xmlns:a16="http://schemas.microsoft.com/office/drawing/2014/main" xmlns="" id="{DB579BBE-5BD5-46D5-8550-07AC8837D089}"/>
                </a:ext>
              </a:extLst>
            </p:cNvPr>
            <p:cNvGraphicFramePr>
              <a:graphicFrameLocks noChangeAspect="1"/>
            </p:cNvGraphicFramePr>
            <p:nvPr>
              <p:extLst>
                <p:ext uri="{D42A27DB-BD31-4B8C-83A1-F6EECF244321}">
                  <p14:modId xmlns:p14="http://schemas.microsoft.com/office/powerpoint/2010/main" val="2688633455"/>
                </p:ext>
              </p:extLst>
            </p:nvPr>
          </p:nvGraphicFramePr>
          <p:xfrm>
            <a:off x="1412791" y="4067104"/>
            <a:ext cx="3052856" cy="422408"/>
          </p:xfrm>
          <a:graphic>
            <a:graphicData uri="http://schemas.openxmlformats.org/presentationml/2006/ole">
              <mc:AlternateContent xmlns:mc="http://schemas.openxmlformats.org/markup-compatibility/2006">
                <mc:Choice xmlns:v="urn:schemas-microsoft-com:vml" Requires="v">
                  <p:oleObj spid="_x0000_s11026" name="Equation" r:id="rId15" imgW="2019300" imgH="279400" progId="Equation.DSMT4">
                    <p:embed/>
                  </p:oleObj>
                </mc:Choice>
                <mc:Fallback>
                  <p:oleObj name="Equation" r:id="rId15" imgW="2019300" imgH="279400" progId="Equation.DSMT4">
                    <p:embed/>
                    <p:pic>
                      <p:nvPicPr>
                        <p:cNvPr id="0"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2791" y="4067104"/>
                          <a:ext cx="3052856" cy="422408"/>
                        </a:xfrm>
                        <a:prstGeom prst="rect">
                          <a:avLst/>
                        </a:prstGeom>
                        <a:noFill/>
                      </p:spPr>
                    </p:pic>
                  </p:oleObj>
                </mc:Fallback>
              </mc:AlternateContent>
            </a:graphicData>
          </a:graphic>
        </p:graphicFrame>
      </p:grpSp>
      <p:sp>
        <p:nvSpPr>
          <p:cNvPr id="47" name="文本框 46">
            <a:extLst>
              <a:ext uri="{FF2B5EF4-FFF2-40B4-BE49-F238E27FC236}">
                <a16:creationId xmlns:a16="http://schemas.microsoft.com/office/drawing/2014/main" xmlns="" id="{FE76D734-0B66-4BCC-9B85-9195E844932B}"/>
              </a:ext>
            </a:extLst>
          </p:cNvPr>
          <p:cNvSpPr txBox="1"/>
          <p:nvPr/>
        </p:nvSpPr>
        <p:spPr>
          <a:xfrm>
            <a:off x="394735" y="4706733"/>
            <a:ext cx="274271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向量范数和矩阵范数关系：</a:t>
            </a:r>
            <a:endParaRPr lang="zh-CN" altLang="en-US" dirty="0"/>
          </a:p>
        </p:txBody>
      </p:sp>
      <p:graphicFrame>
        <p:nvGraphicFramePr>
          <p:cNvPr id="49" name="对象 48">
            <a:extLst>
              <a:ext uri="{FF2B5EF4-FFF2-40B4-BE49-F238E27FC236}">
                <a16:creationId xmlns:a16="http://schemas.microsoft.com/office/drawing/2014/main" xmlns="" id="{585A7C15-BC0B-4E9B-85AC-6619EF9946FF}"/>
              </a:ext>
            </a:extLst>
          </p:cNvPr>
          <p:cNvGraphicFramePr>
            <a:graphicFrameLocks noChangeAspect="1"/>
          </p:cNvGraphicFramePr>
          <p:nvPr>
            <p:extLst>
              <p:ext uri="{D42A27DB-BD31-4B8C-83A1-F6EECF244321}">
                <p14:modId xmlns:p14="http://schemas.microsoft.com/office/powerpoint/2010/main" val="843242226"/>
              </p:ext>
            </p:extLst>
          </p:nvPr>
        </p:nvGraphicFramePr>
        <p:xfrm>
          <a:off x="1104294" y="5122256"/>
          <a:ext cx="5127075" cy="815417"/>
        </p:xfrm>
        <a:graphic>
          <a:graphicData uri="http://schemas.openxmlformats.org/presentationml/2006/ole">
            <mc:AlternateContent xmlns:mc="http://schemas.openxmlformats.org/markup-compatibility/2006">
              <mc:Choice xmlns:v="urn:schemas-microsoft-com:vml" Requires="v">
                <p:oleObj spid="_x0000_s11027" name="Equation" r:id="rId17" imgW="2908300" imgH="469900" progId="Equation.DSMT4">
                  <p:embed/>
                </p:oleObj>
              </mc:Choice>
              <mc:Fallback>
                <p:oleObj name="Equation" r:id="rId17" imgW="2908300" imgH="469900" progId="Equation.DSMT4">
                  <p:embed/>
                  <p:pic>
                    <p:nvPicPr>
                      <p:cNvPr id="0" name="Object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04294" y="5122256"/>
                        <a:ext cx="5127075" cy="815417"/>
                      </a:xfrm>
                      <a:prstGeom prst="rect">
                        <a:avLst/>
                      </a:prstGeom>
                      <a:noFill/>
                    </p:spPr>
                  </p:pic>
                </p:oleObj>
              </mc:Fallback>
            </mc:AlternateContent>
          </a:graphicData>
        </a:graphic>
      </p:graphicFrame>
    </p:spTree>
    <p:extLst>
      <p:ext uri="{BB962C8B-B14F-4D97-AF65-F5344CB8AC3E}">
        <p14:creationId xmlns:p14="http://schemas.microsoft.com/office/powerpoint/2010/main" val="247376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pPr algn="l"/>
            <a:r>
              <a:rPr lang="en-US" altLang="zh-CN" sz="2100" b="1" spc="225" dirty="0">
                <a:solidFill>
                  <a:prstClr val="white"/>
                </a:solidFill>
              </a:rPr>
              <a:t>5.3</a:t>
            </a:r>
            <a:r>
              <a:rPr lang="zh-CN" altLang="en-US" sz="2100" b="1" spc="225" dirty="0">
                <a:solidFill>
                  <a:prstClr val="white"/>
                </a:solidFill>
              </a:rPr>
              <a:t>非线性优化问题基础</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19</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矩形 18">
            <a:extLst>
              <a:ext uri="{FF2B5EF4-FFF2-40B4-BE49-F238E27FC236}">
                <a16:creationId xmlns:a16="http://schemas.microsoft.com/office/drawing/2014/main" xmlns="" id="{B5C4436B-325A-4C80-BB93-C683C75B8DB5}"/>
              </a:ext>
            </a:extLst>
          </p:cNvPr>
          <p:cNvSpPr/>
          <p:nvPr/>
        </p:nvSpPr>
        <p:spPr>
          <a:xfrm>
            <a:off x="442707" y="815554"/>
            <a:ext cx="2605293" cy="369332"/>
          </a:xfrm>
          <a:prstGeom prst="rect">
            <a:avLst/>
          </a:prstGeom>
        </p:spPr>
        <p:txBody>
          <a:bodyPr wrap="square">
            <a:spAutoFit/>
          </a:bodyPr>
          <a:lstStyle/>
          <a:p>
            <a:r>
              <a:rPr lang="en-US" altLang="zh-CN" dirty="0">
                <a:solidFill>
                  <a:schemeClr val="accent1">
                    <a:lumMod val="75000"/>
                  </a:schemeClr>
                </a:solidFill>
                <a:sym typeface="+mn-ea"/>
              </a:rPr>
              <a:t> </a:t>
            </a:r>
            <a:r>
              <a:rPr lang="en-US" altLang="zh-CN" dirty="0">
                <a:solidFill>
                  <a:schemeClr val="accent1">
                    <a:lumMod val="75000"/>
                  </a:schemeClr>
                </a:solidFill>
              </a:rPr>
              <a:t>5.3.2  </a:t>
            </a:r>
            <a:r>
              <a:rPr lang="zh-CN" altLang="zh-CN" dirty="0">
                <a:solidFill>
                  <a:schemeClr val="accent1">
                    <a:lumMod val="75000"/>
                  </a:schemeClr>
                </a:solidFill>
              </a:rPr>
              <a:t>函数的可微性</a:t>
            </a:r>
            <a:endParaRPr lang="zh-CN" altLang="en-US" dirty="0">
              <a:solidFill>
                <a:schemeClr val="accent1">
                  <a:lumMod val="75000"/>
                </a:schemeClr>
              </a:solidFill>
              <a:sym typeface="+mn-ea"/>
            </a:endParaRPr>
          </a:p>
        </p:txBody>
      </p:sp>
      <p:sp>
        <p:nvSpPr>
          <p:cNvPr id="21" name="文本框 20">
            <a:extLst>
              <a:ext uri="{FF2B5EF4-FFF2-40B4-BE49-F238E27FC236}">
                <a16:creationId xmlns:a16="http://schemas.microsoft.com/office/drawing/2014/main" xmlns="" id="{CC5D6F0F-0685-4DAE-8C57-E866A69D4F2F}"/>
              </a:ext>
            </a:extLst>
          </p:cNvPr>
          <p:cNvSpPr txBox="1"/>
          <p:nvPr/>
        </p:nvSpPr>
        <p:spPr>
          <a:xfrm>
            <a:off x="528039" y="1219104"/>
            <a:ext cx="1510311" cy="369332"/>
          </a:xfrm>
          <a:prstGeom prst="rect">
            <a:avLst/>
          </a:prstGeom>
          <a:noFill/>
        </p:spPr>
        <p:txBody>
          <a:bodyPr wrap="square">
            <a:spAutoFit/>
          </a:bodyPr>
          <a:lstStyle/>
          <a:p>
            <a:r>
              <a:rPr lang="en-US" altLang="zh-CN" sz="1800" i="1" kern="500" dirty="0">
                <a:effectLst/>
                <a:latin typeface="Times New Roman" panose="02020603050405020304" pitchFamily="18" charset="0"/>
                <a:ea typeface="宋体" panose="02010600030101010101" pitchFamily="2" charset="-122"/>
              </a:rPr>
              <a:t>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元实值函数</a:t>
            </a:r>
            <a:endParaRPr lang="zh-CN" altLang="en-US" dirty="0"/>
          </a:p>
        </p:txBody>
      </p:sp>
      <p:graphicFrame>
        <p:nvGraphicFramePr>
          <p:cNvPr id="14" name="对象 13">
            <a:extLst>
              <a:ext uri="{FF2B5EF4-FFF2-40B4-BE49-F238E27FC236}">
                <a16:creationId xmlns:a16="http://schemas.microsoft.com/office/drawing/2014/main" xmlns="" id="{94549B91-CE49-425F-B819-4B41A44A42DB}"/>
              </a:ext>
            </a:extLst>
          </p:cNvPr>
          <p:cNvGraphicFramePr>
            <a:graphicFrameLocks noChangeAspect="1"/>
          </p:cNvGraphicFramePr>
          <p:nvPr>
            <p:extLst>
              <p:ext uri="{D42A27DB-BD31-4B8C-83A1-F6EECF244321}">
                <p14:modId xmlns:p14="http://schemas.microsoft.com/office/powerpoint/2010/main" val="2822927707"/>
              </p:ext>
            </p:extLst>
          </p:nvPr>
        </p:nvGraphicFramePr>
        <p:xfrm>
          <a:off x="1952624" y="1224223"/>
          <a:ext cx="619125" cy="359093"/>
        </p:xfrm>
        <a:graphic>
          <a:graphicData uri="http://schemas.openxmlformats.org/presentationml/2006/ole">
            <mc:AlternateContent xmlns:mc="http://schemas.openxmlformats.org/markup-compatibility/2006">
              <mc:Choice xmlns:v="urn:schemas-microsoft-com:vml" Requires="v">
                <p:oleObj spid="_x0000_s11696" name="Equation" r:id="rId5" imgW="317225" imgH="190335" progId="Equation.DSMT4">
                  <p:embed/>
                </p:oleObj>
              </mc:Choice>
              <mc:Fallback>
                <p:oleObj name="Equation" r:id="rId5" imgW="317225" imgH="19033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624" y="1224223"/>
                        <a:ext cx="619125" cy="359093"/>
                      </a:xfrm>
                      <a:prstGeom prst="rect">
                        <a:avLst/>
                      </a:prstGeom>
                      <a:noFill/>
                    </p:spPr>
                  </p:pic>
                </p:oleObj>
              </mc:Fallback>
            </mc:AlternateContent>
          </a:graphicData>
        </a:graphic>
      </p:graphicFrame>
      <p:sp>
        <p:nvSpPr>
          <p:cNvPr id="25" name="文本框 24">
            <a:extLst>
              <a:ext uri="{FF2B5EF4-FFF2-40B4-BE49-F238E27FC236}">
                <a16:creationId xmlns:a16="http://schemas.microsoft.com/office/drawing/2014/main" xmlns="" id="{AB37925D-8AA4-4A50-AF5F-680045AC8FE6}"/>
              </a:ext>
            </a:extLst>
          </p:cNvPr>
          <p:cNvSpPr txBox="1"/>
          <p:nvPr/>
        </p:nvSpPr>
        <p:spPr>
          <a:xfrm>
            <a:off x="2497138" y="1236971"/>
            <a:ext cx="149919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其中自变量</a:t>
            </a:r>
            <a:endParaRPr lang="zh-CN" altLang="en-US" dirty="0"/>
          </a:p>
        </p:txBody>
      </p:sp>
      <p:graphicFrame>
        <p:nvGraphicFramePr>
          <p:cNvPr id="17" name="对象 16">
            <a:extLst>
              <a:ext uri="{FF2B5EF4-FFF2-40B4-BE49-F238E27FC236}">
                <a16:creationId xmlns:a16="http://schemas.microsoft.com/office/drawing/2014/main" xmlns="" id="{8571EA8B-BC80-4785-B815-0ADF9D31A8BE}"/>
              </a:ext>
            </a:extLst>
          </p:cNvPr>
          <p:cNvGraphicFramePr>
            <a:graphicFrameLocks noChangeAspect="1"/>
          </p:cNvGraphicFramePr>
          <p:nvPr>
            <p:extLst>
              <p:ext uri="{D42A27DB-BD31-4B8C-83A1-F6EECF244321}">
                <p14:modId xmlns:p14="http://schemas.microsoft.com/office/powerpoint/2010/main" val="2014467474"/>
              </p:ext>
            </p:extLst>
          </p:nvPr>
        </p:nvGraphicFramePr>
        <p:xfrm>
          <a:off x="3780338" y="1219103"/>
          <a:ext cx="1753687" cy="383619"/>
        </p:xfrm>
        <a:graphic>
          <a:graphicData uri="http://schemas.openxmlformats.org/presentationml/2006/ole">
            <mc:AlternateContent xmlns:mc="http://schemas.openxmlformats.org/markup-compatibility/2006">
              <mc:Choice xmlns:v="urn:schemas-microsoft-com:vml" Requires="v">
                <p:oleObj spid="_x0000_s11697" name="Equation" r:id="rId7" imgW="1015559" imgH="215806" progId="Equation.DSMT4">
                  <p:embed/>
                </p:oleObj>
              </mc:Choice>
              <mc:Fallback>
                <p:oleObj name="Equation" r:id="rId7" imgW="1015559" imgH="215806"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0338" y="1219103"/>
                        <a:ext cx="1753687" cy="383619"/>
                      </a:xfrm>
                      <a:prstGeom prst="rect">
                        <a:avLst/>
                      </a:prstGeom>
                      <a:noFill/>
                    </p:spPr>
                  </p:pic>
                </p:oleObj>
              </mc:Fallback>
            </mc:AlternateContent>
          </a:graphicData>
        </a:graphic>
      </p:graphicFrame>
      <p:grpSp>
        <p:nvGrpSpPr>
          <p:cNvPr id="24" name="组合 23">
            <a:extLst>
              <a:ext uri="{FF2B5EF4-FFF2-40B4-BE49-F238E27FC236}">
                <a16:creationId xmlns:a16="http://schemas.microsoft.com/office/drawing/2014/main" xmlns="" id="{0CF34A9D-0324-4554-AA97-065D9D3404A4}"/>
              </a:ext>
            </a:extLst>
          </p:cNvPr>
          <p:cNvGrpSpPr/>
          <p:nvPr/>
        </p:nvGrpSpPr>
        <p:grpSpPr>
          <a:xfrm>
            <a:off x="528039" y="1589476"/>
            <a:ext cx="5245698" cy="785352"/>
            <a:chOff x="528039" y="1589476"/>
            <a:chExt cx="5245698" cy="785352"/>
          </a:xfrm>
        </p:grpSpPr>
        <p:sp>
          <p:nvSpPr>
            <p:cNvPr id="34" name="文本框 33">
              <a:extLst>
                <a:ext uri="{FF2B5EF4-FFF2-40B4-BE49-F238E27FC236}">
                  <a16:creationId xmlns:a16="http://schemas.microsoft.com/office/drawing/2014/main" xmlns="" id="{D95882B5-B450-43FF-8AF1-B3140E333D53}"/>
                </a:ext>
              </a:extLst>
            </p:cNvPr>
            <p:cNvSpPr txBox="1"/>
            <p:nvPr/>
          </p:nvSpPr>
          <p:spPr>
            <a:xfrm>
              <a:off x="528039" y="1801009"/>
              <a:ext cx="235803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一阶导数（</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梯度</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为：</a:t>
              </a:r>
              <a:endParaRPr lang="zh-CN" altLang="en-US" dirty="0"/>
            </a:p>
          </p:txBody>
        </p:sp>
        <p:graphicFrame>
          <p:nvGraphicFramePr>
            <p:cNvPr id="23" name="对象 22">
              <a:extLst>
                <a:ext uri="{FF2B5EF4-FFF2-40B4-BE49-F238E27FC236}">
                  <a16:creationId xmlns:a16="http://schemas.microsoft.com/office/drawing/2014/main" xmlns="" id="{9B8DC531-5CBA-46F3-9E0E-2D2867FCD368}"/>
                </a:ext>
              </a:extLst>
            </p:cNvPr>
            <p:cNvGraphicFramePr>
              <a:graphicFrameLocks noChangeAspect="1"/>
            </p:cNvGraphicFramePr>
            <p:nvPr>
              <p:extLst>
                <p:ext uri="{D42A27DB-BD31-4B8C-83A1-F6EECF244321}">
                  <p14:modId xmlns:p14="http://schemas.microsoft.com/office/powerpoint/2010/main" val="1170788947"/>
                </p:ext>
              </p:extLst>
            </p:nvPr>
          </p:nvGraphicFramePr>
          <p:xfrm>
            <a:off x="3030537" y="1589476"/>
            <a:ext cx="2743200" cy="785352"/>
          </p:xfrm>
          <a:graphic>
            <a:graphicData uri="http://schemas.openxmlformats.org/presentationml/2006/ole">
              <mc:AlternateContent xmlns:mc="http://schemas.openxmlformats.org/markup-compatibility/2006">
                <mc:Choice xmlns:v="urn:schemas-microsoft-com:vml" Requires="v">
                  <p:oleObj spid="_x0000_s11698" name="Equation" r:id="rId9" imgW="1574800" imgH="457200" progId="Equation.DSMT4">
                    <p:embed/>
                  </p:oleObj>
                </mc:Choice>
                <mc:Fallback>
                  <p:oleObj name="Equation" r:id="rId9" imgW="1574800" imgH="457200"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0537" y="1589476"/>
                          <a:ext cx="2743200" cy="785352"/>
                        </a:xfrm>
                        <a:prstGeom prst="rect">
                          <a:avLst/>
                        </a:prstGeom>
                        <a:noFill/>
                      </p:spPr>
                    </p:pic>
                  </p:oleObj>
                </mc:Fallback>
              </mc:AlternateContent>
            </a:graphicData>
          </a:graphic>
        </p:graphicFrame>
      </p:grpSp>
      <p:sp>
        <p:nvSpPr>
          <p:cNvPr id="35" name="文本框 34">
            <a:extLst>
              <a:ext uri="{FF2B5EF4-FFF2-40B4-BE49-F238E27FC236}">
                <a16:creationId xmlns:a16="http://schemas.microsoft.com/office/drawing/2014/main" xmlns="" id="{81C75AB0-756E-4EEE-AF8E-0F989FF3FD28}"/>
              </a:ext>
            </a:extLst>
          </p:cNvPr>
          <p:cNvSpPr txBox="1"/>
          <p:nvPr/>
        </p:nvSpPr>
        <p:spPr>
          <a:xfrm>
            <a:off x="548676" y="2663204"/>
            <a:ext cx="287079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二阶导数（</a:t>
            </a:r>
            <a:r>
              <a:rPr lang="en-US" altLang="zh-CN" sz="1800" kern="500" dirty="0">
                <a:solidFill>
                  <a:srgbClr val="C00000"/>
                </a:solidFill>
                <a:effectLst/>
                <a:latin typeface="Times New Roman" panose="02020603050405020304" pitchFamily="18" charset="0"/>
                <a:ea typeface="宋体" panose="02010600030101010101" pitchFamily="2" charset="-122"/>
              </a:rPr>
              <a:t>Hesse</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矩阵</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为：</a:t>
            </a:r>
            <a:endParaRPr lang="zh-CN" altLang="en-US" dirty="0"/>
          </a:p>
        </p:txBody>
      </p:sp>
      <p:graphicFrame>
        <p:nvGraphicFramePr>
          <p:cNvPr id="36" name="对象 35">
            <a:extLst>
              <a:ext uri="{FF2B5EF4-FFF2-40B4-BE49-F238E27FC236}">
                <a16:creationId xmlns:a16="http://schemas.microsoft.com/office/drawing/2014/main" xmlns="" id="{5A014ED7-679B-4E02-9A24-0D83A2E0E46D}"/>
              </a:ext>
            </a:extLst>
          </p:cNvPr>
          <p:cNvGraphicFramePr>
            <a:graphicFrameLocks noChangeAspect="1"/>
          </p:cNvGraphicFramePr>
          <p:nvPr>
            <p:extLst>
              <p:ext uri="{D42A27DB-BD31-4B8C-83A1-F6EECF244321}">
                <p14:modId xmlns:p14="http://schemas.microsoft.com/office/powerpoint/2010/main" val="4000519904"/>
              </p:ext>
            </p:extLst>
          </p:nvPr>
        </p:nvGraphicFramePr>
        <p:xfrm>
          <a:off x="3594894" y="2663204"/>
          <a:ext cx="3878262" cy="2479903"/>
        </p:xfrm>
        <a:graphic>
          <a:graphicData uri="http://schemas.openxmlformats.org/presentationml/2006/ole">
            <mc:AlternateContent xmlns:mc="http://schemas.openxmlformats.org/markup-compatibility/2006">
              <mc:Choice xmlns:v="urn:schemas-microsoft-com:vml" Requires="v">
                <p:oleObj spid="_x0000_s11699" name="Equation" r:id="rId11" imgW="2298700" imgH="1473200" progId="Equation.DSMT4">
                  <p:embed/>
                </p:oleObj>
              </mc:Choice>
              <mc:Fallback>
                <p:oleObj name="Equation" r:id="rId11" imgW="2298700" imgH="1473200" progId="Equation.DSMT4">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94894" y="2663204"/>
                        <a:ext cx="3878262" cy="2479903"/>
                      </a:xfrm>
                      <a:prstGeom prst="rect">
                        <a:avLst/>
                      </a:prstGeom>
                      <a:noFill/>
                    </p:spPr>
                  </p:pic>
                </p:oleObj>
              </mc:Fallback>
            </mc:AlternateContent>
          </a:graphicData>
        </a:graphic>
      </p:graphicFrame>
    </p:spTree>
    <p:extLst>
      <p:ext uri="{BB962C8B-B14F-4D97-AF65-F5344CB8AC3E}">
        <p14:creationId xmlns:p14="http://schemas.microsoft.com/office/powerpoint/2010/main" val="1435519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1796786"/>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7" name="矩形 46"/>
            <p:cNvSpPr/>
            <p:nvPr/>
          </p:nvSpPr>
          <p:spPr>
            <a:xfrm>
              <a:off x="1881814" y="3877080"/>
              <a:ext cx="2441694" cy="368619"/>
            </a:xfrm>
            <a:prstGeom prst="rect">
              <a:avLst/>
            </a:prstGeom>
            <a:grpFill/>
          </p:spPr>
          <p:txBody>
            <a:bodyPr wrap="none">
              <a:spAutoFit/>
            </a:bodyPr>
            <a:lstStyle/>
            <a:p>
              <a:pPr algn="l"/>
              <a:r>
                <a:rPr lang="en-US" altLang="zh-CN" sz="2100" spc="225" dirty="0">
                  <a:solidFill>
                    <a:schemeClr val="bg1"/>
                  </a:solidFill>
                  <a:latin typeface="微软雅黑" panose="020B0503020204020204" pitchFamily="34" charset="-122"/>
                  <a:ea typeface="微软雅黑" panose="020B0503020204020204" pitchFamily="34" charset="-122"/>
                </a:rPr>
                <a:t>5.1</a:t>
              </a:r>
              <a:r>
                <a:rPr lang="zh-CN" altLang="en-US" sz="2100" spc="225" dirty="0">
                  <a:solidFill>
                    <a:schemeClr val="bg1"/>
                  </a:solidFill>
                  <a:latin typeface="微软雅黑" panose="020B0503020204020204" pitchFamily="34" charset="-122"/>
                  <a:ea typeface="微软雅黑" panose="020B0503020204020204" pitchFamily="34" charset="-122"/>
                </a:rPr>
                <a:t>　最优化问题</a:t>
              </a:r>
              <a:endParaRPr altLang="en-US" sz="2100" spc="225" dirty="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93574" y="2338545"/>
            <a:ext cx="5693399" cy="444332"/>
            <a:chOff x="1807265" y="2935089"/>
            <a:chExt cx="5693399" cy="394200"/>
          </a:xfrm>
        </p:grpSpPr>
        <p:sp>
          <p:nvSpPr>
            <p:cNvPr id="74" name="圆角矩形 73"/>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线性规划</a:t>
              </a:r>
            </a:p>
          </p:txBody>
        </p:sp>
      </p:grpSp>
      <p:grpSp>
        <p:nvGrpSpPr>
          <p:cNvPr id="58" name="组合 57"/>
          <p:cNvGrpSpPr/>
          <p:nvPr/>
        </p:nvGrpSpPr>
        <p:grpSpPr>
          <a:xfrm>
            <a:off x="1693574" y="2863537"/>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非线性优化问题基础</a:t>
              </a:r>
            </a:p>
          </p:txBody>
        </p:sp>
      </p:grpSp>
      <p:grpSp>
        <p:nvGrpSpPr>
          <p:cNvPr id="60" name="组合 59"/>
          <p:cNvGrpSpPr/>
          <p:nvPr/>
        </p:nvGrpSpPr>
        <p:grpSpPr>
          <a:xfrm>
            <a:off x="1734905" y="551718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59" y="4342604"/>
              <a:ext cx="5577773"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5.8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回归分析中的优化模型及求解方法</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42" y="1169836"/>
              <a:ext cx="2311308" cy="523220"/>
            </a:xfrm>
            <a:prstGeom prst="rect">
              <a:avLst/>
            </a:prstGeom>
            <a:noFill/>
          </p:spPr>
          <p:txBody>
            <a:bodyPr wrap="none" rtlCol="0">
              <a:spAutoFit/>
            </a:bodyPr>
            <a:lstStyle/>
            <a:p>
              <a:pPr algn="ctr"/>
              <a:r>
                <a:rPr lang="zh-CN" altLang="en-US" sz="2800" dirty="0">
                  <a:solidFill>
                    <a:schemeClr val="accent4"/>
                  </a:solidFill>
                </a:rPr>
                <a:t>第五章　</a:t>
              </a:r>
              <a:r>
                <a:rPr lang="zh-CN" altLang="zh-CN" sz="2800" dirty="0">
                  <a:solidFill>
                    <a:schemeClr val="accent4"/>
                  </a:solidFill>
                </a:rPr>
                <a:t>大数据中的优化问题</a:t>
              </a:r>
              <a:endParaRPr lang="zh-CN" altLang="en-US" sz="2800" dirty="0">
                <a:solidFill>
                  <a:schemeClr val="accent4"/>
                </a:solidFill>
              </a:endParaRPr>
            </a:p>
          </p:txBody>
        </p:sp>
      </p:grpSp>
      <p:grpSp>
        <p:nvGrpSpPr>
          <p:cNvPr id="41" name="组合 40">
            <a:extLst>
              <a:ext uri="{FF2B5EF4-FFF2-40B4-BE49-F238E27FC236}">
                <a16:creationId xmlns:a16="http://schemas.microsoft.com/office/drawing/2014/main" xmlns="" id="{32A9278D-15DB-4EDA-B2AC-7170196E5C4C}"/>
              </a:ext>
            </a:extLst>
          </p:cNvPr>
          <p:cNvGrpSpPr/>
          <p:nvPr/>
        </p:nvGrpSpPr>
        <p:grpSpPr>
          <a:xfrm>
            <a:off x="1721266" y="3944441"/>
            <a:ext cx="5693399" cy="444635"/>
            <a:chOff x="1807265" y="3400425"/>
            <a:chExt cx="5693399" cy="394468"/>
          </a:xfrm>
          <a:solidFill>
            <a:schemeClr val="bg2"/>
          </a:solidFill>
        </p:grpSpPr>
        <p:sp>
          <p:nvSpPr>
            <p:cNvPr id="42" name="圆角矩形 70">
              <a:extLst>
                <a:ext uri="{FF2B5EF4-FFF2-40B4-BE49-F238E27FC236}">
                  <a16:creationId xmlns:a16="http://schemas.microsoft.com/office/drawing/2014/main" xmlns="" id="{BB60C9FA-B710-482A-8A80-6429475819CD}"/>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a:extLst>
                <a:ext uri="{FF2B5EF4-FFF2-40B4-BE49-F238E27FC236}">
                  <a16:creationId xmlns:a16="http://schemas.microsoft.com/office/drawing/2014/main" xmlns="" id="{C29AA04C-60AA-4258-A108-1EDD0E6BF1D9}"/>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约束非线性优化问题</a:t>
              </a:r>
            </a:p>
          </p:txBody>
        </p:sp>
      </p:grpSp>
      <p:grpSp>
        <p:nvGrpSpPr>
          <p:cNvPr id="44" name="组合 43">
            <a:extLst>
              <a:ext uri="{FF2B5EF4-FFF2-40B4-BE49-F238E27FC236}">
                <a16:creationId xmlns:a16="http://schemas.microsoft.com/office/drawing/2014/main" xmlns="" id="{9B015240-FA0F-4DCA-9392-06A4D0AB7A13}"/>
              </a:ext>
            </a:extLst>
          </p:cNvPr>
          <p:cNvGrpSpPr/>
          <p:nvPr/>
        </p:nvGrpSpPr>
        <p:grpSpPr>
          <a:xfrm>
            <a:off x="1693574" y="3403838"/>
            <a:ext cx="5693399" cy="444635"/>
            <a:chOff x="1807265" y="3400425"/>
            <a:chExt cx="5693399" cy="394468"/>
          </a:xfrm>
          <a:solidFill>
            <a:schemeClr val="bg2"/>
          </a:solidFill>
        </p:grpSpPr>
        <p:sp>
          <p:nvSpPr>
            <p:cNvPr id="45" name="圆角矩形 70">
              <a:extLst>
                <a:ext uri="{FF2B5EF4-FFF2-40B4-BE49-F238E27FC236}">
                  <a16:creationId xmlns:a16="http://schemas.microsoft.com/office/drawing/2014/main" xmlns="" id="{F350B506-DA50-48A0-AD61-99043EE3E3B4}"/>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a:extLst>
                <a:ext uri="{FF2B5EF4-FFF2-40B4-BE49-F238E27FC236}">
                  <a16:creationId xmlns:a16="http://schemas.microsoft.com/office/drawing/2014/main" xmlns="" id="{67F89748-5541-4ECB-8F4B-2C281A6AC277}"/>
                </a:ext>
              </a:extLst>
            </p:cNvPr>
            <p:cNvSpPr/>
            <p:nvPr/>
          </p:nvSpPr>
          <p:spPr>
            <a:xfrm>
              <a:off x="1881687" y="3400425"/>
              <a:ext cx="393248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无约束非线性优化问题</a:t>
              </a:r>
            </a:p>
          </p:txBody>
        </p:sp>
      </p:grpSp>
      <p:grpSp>
        <p:nvGrpSpPr>
          <p:cNvPr id="48" name="组合 47">
            <a:extLst>
              <a:ext uri="{FF2B5EF4-FFF2-40B4-BE49-F238E27FC236}">
                <a16:creationId xmlns:a16="http://schemas.microsoft.com/office/drawing/2014/main" xmlns="" id="{1EF6ED32-31C3-458C-8B17-6D70CA27736D}"/>
              </a:ext>
            </a:extLst>
          </p:cNvPr>
          <p:cNvGrpSpPr/>
          <p:nvPr/>
        </p:nvGrpSpPr>
        <p:grpSpPr>
          <a:xfrm>
            <a:off x="1732920" y="4515569"/>
            <a:ext cx="5693399" cy="444635"/>
            <a:chOff x="1807265" y="3400425"/>
            <a:chExt cx="5693399" cy="394468"/>
          </a:xfrm>
          <a:solidFill>
            <a:schemeClr val="bg2"/>
          </a:solidFill>
        </p:grpSpPr>
        <p:sp>
          <p:nvSpPr>
            <p:cNvPr id="49" name="圆角矩形 70">
              <a:extLst>
                <a:ext uri="{FF2B5EF4-FFF2-40B4-BE49-F238E27FC236}">
                  <a16:creationId xmlns:a16="http://schemas.microsoft.com/office/drawing/2014/main" xmlns="" id="{EA79137E-0536-4E9C-9668-3C927F111E97}"/>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a:extLst>
                <a:ext uri="{FF2B5EF4-FFF2-40B4-BE49-F238E27FC236}">
                  <a16:creationId xmlns:a16="http://schemas.microsoft.com/office/drawing/2014/main" xmlns="" id="{166BFF50-FCD8-4E75-8BFF-46752CAE9AAC}"/>
                </a:ext>
              </a:extLst>
            </p:cNvPr>
            <p:cNvSpPr/>
            <p:nvPr/>
          </p:nvSpPr>
          <p:spPr>
            <a:xfrm>
              <a:off x="1881687" y="3400425"/>
              <a:ext cx="4826962"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支持向量机的优化模型及求解</a:t>
              </a:r>
            </a:p>
          </p:txBody>
        </p:sp>
      </p:grpSp>
      <p:grpSp>
        <p:nvGrpSpPr>
          <p:cNvPr id="59" name="组合 58">
            <a:extLst>
              <a:ext uri="{FF2B5EF4-FFF2-40B4-BE49-F238E27FC236}">
                <a16:creationId xmlns:a16="http://schemas.microsoft.com/office/drawing/2014/main" xmlns="" id="{FDFC0562-99AE-447E-A9C9-2F5F3CEBF44C}"/>
              </a:ext>
            </a:extLst>
          </p:cNvPr>
          <p:cNvGrpSpPr/>
          <p:nvPr/>
        </p:nvGrpSpPr>
        <p:grpSpPr>
          <a:xfrm>
            <a:off x="1721265" y="5029982"/>
            <a:ext cx="5693399" cy="444635"/>
            <a:chOff x="1807265" y="3400425"/>
            <a:chExt cx="5693399" cy="394468"/>
          </a:xfrm>
          <a:solidFill>
            <a:schemeClr val="bg2"/>
          </a:solidFill>
        </p:grpSpPr>
        <p:sp>
          <p:nvSpPr>
            <p:cNvPr id="61" name="圆角矩形 70">
              <a:extLst>
                <a:ext uri="{FF2B5EF4-FFF2-40B4-BE49-F238E27FC236}">
                  <a16:creationId xmlns:a16="http://schemas.microsoft.com/office/drawing/2014/main" xmlns="" id="{3EA6E340-7FF2-41F2-B78E-188F42772253}"/>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矩形 61">
              <a:extLst>
                <a:ext uri="{FF2B5EF4-FFF2-40B4-BE49-F238E27FC236}">
                  <a16:creationId xmlns:a16="http://schemas.microsoft.com/office/drawing/2014/main" xmlns="" id="{ADB0BD43-AA46-4145-BFB1-29E6BB6DFED2}"/>
                </a:ext>
              </a:extLst>
            </p:cNvPr>
            <p:cNvSpPr/>
            <p:nvPr/>
          </p:nvSpPr>
          <p:spPr>
            <a:xfrm>
              <a:off x="1881687" y="3400425"/>
              <a:ext cx="491993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5.7</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BP</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神经网络的优化模型及求解</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pPr algn="l"/>
            <a:r>
              <a:rPr lang="en-US" altLang="zh-CN" sz="2100" b="1" spc="225" dirty="0">
                <a:solidFill>
                  <a:prstClr val="white"/>
                </a:solidFill>
              </a:rPr>
              <a:t>5.3</a:t>
            </a:r>
            <a:r>
              <a:rPr lang="zh-CN" altLang="en-US" sz="2100" b="1" spc="225" dirty="0">
                <a:solidFill>
                  <a:prstClr val="white"/>
                </a:solidFill>
              </a:rPr>
              <a:t>非线性优化问题基础</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20</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矩形 17">
            <a:extLst>
              <a:ext uri="{FF2B5EF4-FFF2-40B4-BE49-F238E27FC236}">
                <a16:creationId xmlns:a16="http://schemas.microsoft.com/office/drawing/2014/main" xmlns="" id="{01FC374A-4632-4F74-9CCA-50D2A25E9AB3}"/>
              </a:ext>
            </a:extLst>
          </p:cNvPr>
          <p:cNvSpPr/>
          <p:nvPr/>
        </p:nvSpPr>
        <p:spPr>
          <a:xfrm>
            <a:off x="347457" y="842311"/>
            <a:ext cx="2605293" cy="369332"/>
          </a:xfrm>
          <a:prstGeom prst="rect">
            <a:avLst/>
          </a:prstGeom>
        </p:spPr>
        <p:txBody>
          <a:bodyPr wrap="square">
            <a:spAutoFit/>
          </a:bodyPr>
          <a:lstStyle/>
          <a:p>
            <a:r>
              <a:rPr lang="en-US" altLang="zh-CN" dirty="0">
                <a:solidFill>
                  <a:schemeClr val="accent1">
                    <a:lumMod val="75000"/>
                  </a:schemeClr>
                </a:solidFill>
                <a:sym typeface="+mn-ea"/>
              </a:rPr>
              <a:t> </a:t>
            </a:r>
            <a:r>
              <a:rPr lang="en-US" altLang="zh-CN" dirty="0">
                <a:solidFill>
                  <a:schemeClr val="accent1">
                    <a:lumMod val="75000"/>
                  </a:schemeClr>
                </a:solidFill>
              </a:rPr>
              <a:t>5.3.2  </a:t>
            </a:r>
            <a:r>
              <a:rPr lang="zh-CN" altLang="zh-CN" dirty="0">
                <a:solidFill>
                  <a:schemeClr val="accent1">
                    <a:lumMod val="75000"/>
                  </a:schemeClr>
                </a:solidFill>
              </a:rPr>
              <a:t>函数的可微性</a:t>
            </a:r>
            <a:endParaRPr lang="zh-CN" altLang="en-US" dirty="0">
              <a:solidFill>
                <a:schemeClr val="accent1">
                  <a:lumMod val="75000"/>
                </a:schemeClr>
              </a:solidFill>
              <a:sym typeface="+mn-ea"/>
            </a:endParaRPr>
          </a:p>
        </p:txBody>
      </p:sp>
      <p:grpSp>
        <p:nvGrpSpPr>
          <p:cNvPr id="14" name="组合 13">
            <a:extLst>
              <a:ext uri="{FF2B5EF4-FFF2-40B4-BE49-F238E27FC236}">
                <a16:creationId xmlns:a16="http://schemas.microsoft.com/office/drawing/2014/main" xmlns="" id="{620ADCCE-27D8-4337-8434-8967301F5F8C}"/>
              </a:ext>
            </a:extLst>
          </p:cNvPr>
          <p:cNvGrpSpPr/>
          <p:nvPr/>
        </p:nvGrpSpPr>
        <p:grpSpPr>
          <a:xfrm>
            <a:off x="347457" y="1128756"/>
            <a:ext cx="8132708" cy="715970"/>
            <a:chOff x="347457" y="1128756"/>
            <a:chExt cx="8132708" cy="715970"/>
          </a:xfrm>
        </p:grpSpPr>
        <p:sp>
          <p:nvSpPr>
            <p:cNvPr id="20" name="文本框 19">
              <a:extLst>
                <a:ext uri="{FF2B5EF4-FFF2-40B4-BE49-F238E27FC236}">
                  <a16:creationId xmlns:a16="http://schemas.microsoft.com/office/drawing/2014/main" xmlns="" id="{94C4A26E-52A9-423B-907F-5559D5E0F453}"/>
                </a:ext>
              </a:extLst>
            </p:cNvPr>
            <p:cNvSpPr txBox="1"/>
            <p:nvPr/>
          </p:nvSpPr>
          <p:spPr>
            <a:xfrm>
              <a:off x="347457" y="1337983"/>
              <a:ext cx="2176668" cy="297517"/>
            </a:xfrm>
            <a:prstGeom prst="rect">
              <a:avLst/>
            </a:prstGeom>
            <a:noFill/>
          </p:spPr>
          <p:txBody>
            <a:bodyPr wrap="square">
              <a:spAutoFit/>
            </a:bodyPr>
            <a:lstStyle/>
            <a:p>
              <a:pPr>
                <a:lnSpc>
                  <a:spcPts val="1555"/>
                </a:lnSpc>
                <a:tabLst>
                  <a:tab pos="2628265" algn="ctr"/>
                  <a:tab pos="5292725" algn="r"/>
                </a:tabLst>
              </a:pPr>
              <a:r>
                <a:rPr lang="zh-CN" altLang="zh-CN" sz="1800" b="1" kern="500" dirty="0">
                  <a:effectLst/>
                  <a:latin typeface="Times New Roman" panose="02020603050405020304" pitchFamily="18" charset="0"/>
                  <a:ea typeface="宋体" panose="02010600030101010101" pitchFamily="2" charset="-122"/>
                  <a:cs typeface="Times New Roman" panose="02020603050405020304" pitchFamily="18" charset="0"/>
                </a:rPr>
                <a:t>例</a:t>
              </a:r>
              <a:r>
                <a:rPr lang="en-US" altLang="zh-CN" sz="1800" dirty="0">
                  <a:solidFill>
                    <a:srgbClr val="000000"/>
                  </a:solidFill>
                  <a:effectLst/>
                  <a:latin typeface="Times New Roman" panose="02020603050405020304" pitchFamily="18" charset="0"/>
                  <a:ea typeface="宋体" panose="02010600030101010101" pitchFamily="2" charset="-122"/>
                </a:rPr>
                <a:t>  </a:t>
              </a:r>
              <a:r>
                <a:rPr lang="en-US" altLang="zh-CN" sz="1800" b="1" kern="500" dirty="0">
                  <a:effectLst/>
                  <a:latin typeface="Times New Roman" panose="02020603050405020304" pitchFamily="18" charset="0"/>
                  <a:ea typeface="宋体" panose="02010600030101010101" pitchFamily="2" charset="-122"/>
                </a:rPr>
                <a:t>5-4  </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设二次函数</a:t>
              </a:r>
              <a:endParaRPr lang="zh-CN" altLang="zh-CN" sz="1800" kern="500" dirty="0">
                <a:effectLst/>
                <a:latin typeface="Times New Roman" panose="02020603050405020304" pitchFamily="18" charset="0"/>
                <a:ea typeface="宋体" panose="02010600030101010101" pitchFamily="2" charset="-122"/>
              </a:endParaRPr>
            </a:p>
          </p:txBody>
        </p:sp>
        <p:graphicFrame>
          <p:nvGraphicFramePr>
            <p:cNvPr id="13" name="对象 12">
              <a:extLst>
                <a:ext uri="{FF2B5EF4-FFF2-40B4-BE49-F238E27FC236}">
                  <a16:creationId xmlns:a16="http://schemas.microsoft.com/office/drawing/2014/main" xmlns="" id="{E60AC83F-E77D-461F-9653-1434332327F8}"/>
                </a:ext>
              </a:extLst>
            </p:cNvPr>
            <p:cNvGraphicFramePr>
              <a:graphicFrameLocks noChangeAspect="1"/>
            </p:cNvGraphicFramePr>
            <p:nvPr>
              <p:extLst>
                <p:ext uri="{D42A27DB-BD31-4B8C-83A1-F6EECF244321}">
                  <p14:modId xmlns:p14="http://schemas.microsoft.com/office/powerpoint/2010/main" val="811228743"/>
                </p:ext>
              </p:extLst>
            </p:nvPr>
          </p:nvGraphicFramePr>
          <p:xfrm>
            <a:off x="2524125" y="1128756"/>
            <a:ext cx="5956040" cy="715970"/>
          </p:xfrm>
          <a:graphic>
            <a:graphicData uri="http://schemas.openxmlformats.org/presentationml/2006/ole">
              <mc:AlternateContent xmlns:mc="http://schemas.openxmlformats.org/markup-compatibility/2006">
                <mc:Choice xmlns:v="urn:schemas-microsoft-com:vml" Requires="v">
                  <p:oleObj spid="_x0000_s18141" name="Equation" r:id="rId5" imgW="3657600" imgH="419100" progId="Equation.DSMT4">
                    <p:embed/>
                  </p:oleObj>
                </mc:Choice>
                <mc:Fallback>
                  <p:oleObj name="Equation" r:id="rId5" imgW="3657600" imgH="4191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25" y="1128756"/>
                          <a:ext cx="5956040" cy="715970"/>
                        </a:xfrm>
                        <a:prstGeom prst="rect">
                          <a:avLst/>
                        </a:prstGeom>
                        <a:noFill/>
                      </p:spPr>
                    </p:pic>
                  </p:oleObj>
                </mc:Fallback>
              </mc:AlternateContent>
            </a:graphicData>
          </a:graphic>
        </p:graphicFrame>
      </p:grpSp>
      <p:grpSp>
        <p:nvGrpSpPr>
          <p:cNvPr id="23" name="组合 22">
            <a:extLst>
              <a:ext uri="{FF2B5EF4-FFF2-40B4-BE49-F238E27FC236}">
                <a16:creationId xmlns:a16="http://schemas.microsoft.com/office/drawing/2014/main" xmlns="" id="{4DC60EEF-F1BC-4066-A8FE-3B31F88540C5}"/>
              </a:ext>
            </a:extLst>
          </p:cNvPr>
          <p:cNvGrpSpPr/>
          <p:nvPr/>
        </p:nvGrpSpPr>
        <p:grpSpPr>
          <a:xfrm>
            <a:off x="528647" y="1944309"/>
            <a:ext cx="6531510" cy="848003"/>
            <a:chOff x="528647" y="1944309"/>
            <a:chExt cx="6531510" cy="848003"/>
          </a:xfrm>
        </p:grpSpPr>
        <p:graphicFrame>
          <p:nvGraphicFramePr>
            <p:cNvPr id="16" name="对象 15">
              <a:extLst>
                <a:ext uri="{FF2B5EF4-FFF2-40B4-BE49-F238E27FC236}">
                  <a16:creationId xmlns:a16="http://schemas.microsoft.com/office/drawing/2014/main" xmlns="" id="{FF4D3C29-905B-450F-BAC9-80CCDAD38D37}"/>
                </a:ext>
              </a:extLst>
            </p:cNvPr>
            <p:cNvGraphicFramePr>
              <a:graphicFrameLocks noChangeAspect="1"/>
            </p:cNvGraphicFramePr>
            <p:nvPr>
              <p:extLst>
                <p:ext uri="{D42A27DB-BD31-4B8C-83A1-F6EECF244321}">
                  <p14:modId xmlns:p14="http://schemas.microsoft.com/office/powerpoint/2010/main" val="1317103120"/>
                </p:ext>
              </p:extLst>
            </p:nvPr>
          </p:nvGraphicFramePr>
          <p:xfrm>
            <a:off x="528647" y="2217172"/>
            <a:ext cx="586608" cy="328500"/>
          </p:xfrm>
          <a:graphic>
            <a:graphicData uri="http://schemas.openxmlformats.org/presentationml/2006/ole">
              <mc:AlternateContent xmlns:mc="http://schemas.openxmlformats.org/markup-compatibility/2006">
                <mc:Choice xmlns:v="urn:schemas-microsoft-com:vml" Requires="v">
                  <p:oleObj spid="_x0000_s18142" name="Equation" r:id="rId7" imgW="317225" imgH="190335" progId="Equation.DSMT4">
                    <p:embed/>
                  </p:oleObj>
                </mc:Choice>
                <mc:Fallback>
                  <p:oleObj name="Equation" r:id="rId7" imgW="317225" imgH="190335"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647" y="2217172"/>
                          <a:ext cx="586608" cy="328500"/>
                        </a:xfrm>
                        <a:prstGeom prst="rect">
                          <a:avLst/>
                        </a:prstGeom>
                        <a:noFill/>
                      </p:spPr>
                    </p:pic>
                  </p:oleObj>
                </mc:Fallback>
              </mc:AlternateContent>
            </a:graphicData>
          </a:graphic>
        </p:graphicFrame>
        <p:sp>
          <p:nvSpPr>
            <p:cNvPr id="27" name="文本框 26">
              <a:extLst>
                <a:ext uri="{FF2B5EF4-FFF2-40B4-BE49-F238E27FC236}">
                  <a16:creationId xmlns:a16="http://schemas.microsoft.com/office/drawing/2014/main" xmlns="" id="{549F05FB-8FB6-4666-9A89-A43593A9BA42}"/>
                </a:ext>
              </a:extLst>
            </p:cNvPr>
            <p:cNvSpPr txBox="1"/>
            <p:nvPr/>
          </p:nvSpPr>
          <p:spPr>
            <a:xfrm>
              <a:off x="1115255" y="2189976"/>
              <a:ext cx="1358064" cy="38289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的梯度为</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22" name="对象 21">
              <a:extLst>
                <a:ext uri="{FF2B5EF4-FFF2-40B4-BE49-F238E27FC236}">
                  <a16:creationId xmlns:a16="http://schemas.microsoft.com/office/drawing/2014/main" xmlns="" id="{C02A8100-3E80-438F-9BD3-778796B3B630}"/>
                </a:ext>
              </a:extLst>
            </p:cNvPr>
            <p:cNvGraphicFramePr>
              <a:graphicFrameLocks noChangeAspect="1"/>
            </p:cNvGraphicFramePr>
            <p:nvPr>
              <p:extLst>
                <p:ext uri="{D42A27DB-BD31-4B8C-83A1-F6EECF244321}">
                  <p14:modId xmlns:p14="http://schemas.microsoft.com/office/powerpoint/2010/main" val="972354705"/>
                </p:ext>
              </p:extLst>
            </p:nvPr>
          </p:nvGraphicFramePr>
          <p:xfrm>
            <a:off x="2402285" y="1944309"/>
            <a:ext cx="4657872" cy="848003"/>
          </p:xfrm>
          <a:graphic>
            <a:graphicData uri="http://schemas.openxmlformats.org/presentationml/2006/ole">
              <mc:AlternateContent xmlns:mc="http://schemas.openxmlformats.org/markup-compatibility/2006">
                <mc:Choice xmlns:v="urn:schemas-microsoft-com:vml" Requires="v">
                  <p:oleObj spid="_x0000_s18143" name="Equation" r:id="rId9" imgW="2413000" imgH="419100" progId="Equation.DSMT4">
                    <p:embed/>
                  </p:oleObj>
                </mc:Choice>
                <mc:Fallback>
                  <p:oleObj name="Equation" r:id="rId9" imgW="2413000" imgH="4191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2285" y="1944309"/>
                          <a:ext cx="4657872" cy="848003"/>
                        </a:xfrm>
                        <a:prstGeom prst="rect">
                          <a:avLst/>
                        </a:prstGeom>
                        <a:noFill/>
                      </p:spPr>
                    </p:pic>
                  </p:oleObj>
                </mc:Fallback>
              </mc:AlternateContent>
            </a:graphicData>
          </a:graphic>
        </p:graphicFrame>
      </p:grpSp>
      <p:grpSp>
        <p:nvGrpSpPr>
          <p:cNvPr id="26" name="组合 25">
            <a:extLst>
              <a:ext uri="{FF2B5EF4-FFF2-40B4-BE49-F238E27FC236}">
                <a16:creationId xmlns:a16="http://schemas.microsoft.com/office/drawing/2014/main" xmlns="" id="{CD13D786-5A53-4E1C-92D4-3933776145AB}"/>
              </a:ext>
            </a:extLst>
          </p:cNvPr>
          <p:cNvGrpSpPr/>
          <p:nvPr/>
        </p:nvGrpSpPr>
        <p:grpSpPr>
          <a:xfrm>
            <a:off x="528647" y="2910779"/>
            <a:ext cx="4521977" cy="969591"/>
            <a:chOff x="491842" y="3582853"/>
            <a:chExt cx="4521977" cy="969591"/>
          </a:xfrm>
        </p:grpSpPr>
        <p:grpSp>
          <p:nvGrpSpPr>
            <p:cNvPr id="34" name="组合 33">
              <a:extLst>
                <a:ext uri="{FF2B5EF4-FFF2-40B4-BE49-F238E27FC236}">
                  <a16:creationId xmlns:a16="http://schemas.microsoft.com/office/drawing/2014/main" xmlns="" id="{051B8D45-37E3-4A1A-9B6F-D5E889A720EE}"/>
                </a:ext>
              </a:extLst>
            </p:cNvPr>
            <p:cNvGrpSpPr/>
            <p:nvPr/>
          </p:nvGrpSpPr>
          <p:grpSpPr>
            <a:xfrm>
              <a:off x="491842" y="3887354"/>
              <a:ext cx="2841293" cy="369332"/>
              <a:chOff x="528647" y="2189976"/>
              <a:chExt cx="2460908" cy="369332"/>
            </a:xfrm>
          </p:grpSpPr>
          <p:graphicFrame>
            <p:nvGraphicFramePr>
              <p:cNvPr id="35" name="对象 34">
                <a:extLst>
                  <a:ext uri="{FF2B5EF4-FFF2-40B4-BE49-F238E27FC236}">
                    <a16:creationId xmlns:a16="http://schemas.microsoft.com/office/drawing/2014/main" xmlns="" id="{92BBC389-0D84-426C-98CF-9B9426BCAB71}"/>
                  </a:ext>
                </a:extLst>
              </p:cNvPr>
              <p:cNvGraphicFramePr>
                <a:graphicFrameLocks noChangeAspect="1"/>
              </p:cNvGraphicFramePr>
              <p:nvPr>
                <p:extLst>
                  <p:ext uri="{D42A27DB-BD31-4B8C-83A1-F6EECF244321}">
                    <p14:modId xmlns:p14="http://schemas.microsoft.com/office/powerpoint/2010/main" val="3484616125"/>
                  </p:ext>
                </p:extLst>
              </p:nvPr>
            </p:nvGraphicFramePr>
            <p:xfrm>
              <a:off x="528647" y="2217172"/>
              <a:ext cx="586608" cy="328500"/>
            </p:xfrm>
            <a:graphic>
              <a:graphicData uri="http://schemas.openxmlformats.org/presentationml/2006/ole">
                <mc:AlternateContent xmlns:mc="http://schemas.openxmlformats.org/markup-compatibility/2006">
                  <mc:Choice xmlns:v="urn:schemas-microsoft-com:vml" Requires="v">
                    <p:oleObj spid="_x0000_s18144" name="Equation" r:id="rId11" imgW="317225" imgH="190335" progId="Equation.DSMT4">
                      <p:embed/>
                    </p:oleObj>
                  </mc:Choice>
                  <mc:Fallback>
                    <p:oleObj name="Equation" r:id="rId11" imgW="317225" imgH="190335" progId="Equation.DSMT4">
                      <p:embed/>
                      <p:pic>
                        <p:nvPicPr>
                          <p:cNvPr id="16" name="对象 15">
                            <a:extLst>
                              <a:ext uri="{FF2B5EF4-FFF2-40B4-BE49-F238E27FC236}">
                                <a16:creationId xmlns:a16="http://schemas.microsoft.com/office/drawing/2014/main" xmlns="" id="{FF4D3C29-905B-450F-BAC9-80CCDAD38D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647" y="2217172"/>
                            <a:ext cx="586608" cy="328500"/>
                          </a:xfrm>
                          <a:prstGeom prst="rect">
                            <a:avLst/>
                          </a:prstGeom>
                          <a:noFill/>
                        </p:spPr>
                      </p:pic>
                    </p:oleObj>
                  </mc:Fallback>
                </mc:AlternateContent>
              </a:graphicData>
            </a:graphic>
          </p:graphicFrame>
          <p:sp>
            <p:nvSpPr>
              <p:cNvPr id="36" name="文本框 35">
                <a:extLst>
                  <a:ext uri="{FF2B5EF4-FFF2-40B4-BE49-F238E27FC236}">
                    <a16:creationId xmlns:a16="http://schemas.microsoft.com/office/drawing/2014/main" xmlns="" id="{640B9BDF-2EE2-4C3B-940A-0647C7449527}"/>
                  </a:ext>
                </a:extLst>
              </p:cNvPr>
              <p:cNvSpPr txBox="1"/>
              <p:nvPr/>
            </p:nvSpPr>
            <p:spPr>
              <a:xfrm>
                <a:off x="1115254" y="2189976"/>
                <a:ext cx="1874301"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Hesse</a:t>
                </a:r>
                <a:r>
                  <a:rPr lang="zh-CN" altLang="zh-CN" sz="1800" kern="500" dirty="0">
                    <a:effectLst/>
                    <a:latin typeface="Times New Roman" panose="02020603050405020304" pitchFamily="18" charset="0"/>
                    <a:ea typeface="宋体" panose="02010600030101010101" pitchFamily="2" charset="-122"/>
                  </a:rPr>
                  <a:t>矩阵为</a:t>
                </a:r>
                <a:r>
                  <a:rPr lang="zh-CN" altLang="en-US" sz="1800" kern="500" dirty="0">
                    <a:effectLst/>
                    <a:latin typeface="Times New Roman" panose="02020603050405020304" pitchFamily="18" charset="0"/>
                    <a:ea typeface="宋体" panose="02010600030101010101" pitchFamily="2" charset="-122"/>
                  </a:rPr>
                  <a:t>：</a:t>
                </a:r>
                <a:endParaRPr lang="zh-CN" altLang="zh-CN" sz="1800" kern="500" dirty="0">
                  <a:effectLst/>
                  <a:latin typeface="Times New Roman" panose="02020603050405020304" pitchFamily="18" charset="0"/>
                  <a:ea typeface="宋体" panose="02010600030101010101" pitchFamily="2" charset="-122"/>
                </a:endParaRPr>
              </a:p>
            </p:txBody>
          </p:sp>
        </p:grpSp>
        <p:graphicFrame>
          <p:nvGraphicFramePr>
            <p:cNvPr id="25" name="对象 24">
              <a:extLst>
                <a:ext uri="{FF2B5EF4-FFF2-40B4-BE49-F238E27FC236}">
                  <a16:creationId xmlns:a16="http://schemas.microsoft.com/office/drawing/2014/main" xmlns="" id="{2FB8331C-2F59-4D30-8D09-05AAE0D0BD20}"/>
                </a:ext>
              </a:extLst>
            </p:cNvPr>
            <p:cNvGraphicFramePr>
              <a:graphicFrameLocks noChangeAspect="1"/>
            </p:cNvGraphicFramePr>
            <p:nvPr>
              <p:extLst>
                <p:ext uri="{D42A27DB-BD31-4B8C-83A1-F6EECF244321}">
                  <p14:modId xmlns:p14="http://schemas.microsoft.com/office/powerpoint/2010/main" val="3309826455"/>
                </p:ext>
              </p:extLst>
            </p:nvPr>
          </p:nvGraphicFramePr>
          <p:xfrm>
            <a:off x="2849805" y="3582853"/>
            <a:ext cx="2164014" cy="969591"/>
          </p:xfrm>
          <a:graphic>
            <a:graphicData uri="http://schemas.openxmlformats.org/presentationml/2006/ole">
              <mc:AlternateContent xmlns:mc="http://schemas.openxmlformats.org/markup-compatibility/2006">
                <mc:Choice xmlns:v="urn:schemas-microsoft-com:vml" Requires="v">
                  <p:oleObj spid="_x0000_s18145" name="Equation" r:id="rId12" imgW="977900" imgH="419100" progId="Equation.DSMT4">
                    <p:embed/>
                  </p:oleObj>
                </mc:Choice>
                <mc:Fallback>
                  <p:oleObj name="Equation" r:id="rId12" imgW="977900" imgH="419100" progId="Equation.DSMT4">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9805" y="3582853"/>
                          <a:ext cx="2164014" cy="969591"/>
                        </a:xfrm>
                        <a:prstGeom prst="rect">
                          <a:avLst/>
                        </a:prstGeom>
                        <a:noFill/>
                      </p:spPr>
                    </p:pic>
                  </p:oleObj>
                </mc:Fallback>
              </mc:AlternateContent>
            </a:graphicData>
          </a:graphic>
        </p:graphicFrame>
      </p:grpSp>
      <p:grpSp>
        <p:nvGrpSpPr>
          <p:cNvPr id="47" name="组合 46">
            <a:extLst>
              <a:ext uri="{FF2B5EF4-FFF2-40B4-BE49-F238E27FC236}">
                <a16:creationId xmlns:a16="http://schemas.microsoft.com/office/drawing/2014/main" xmlns="" id="{B57A72C5-D476-486D-A601-F28DE65B6FA0}"/>
              </a:ext>
            </a:extLst>
          </p:cNvPr>
          <p:cNvGrpSpPr/>
          <p:nvPr/>
        </p:nvGrpSpPr>
        <p:grpSpPr>
          <a:xfrm>
            <a:off x="351667" y="3826077"/>
            <a:ext cx="9134952" cy="758190"/>
            <a:chOff x="351667" y="3826077"/>
            <a:chExt cx="9134952" cy="758190"/>
          </a:xfrm>
        </p:grpSpPr>
        <p:grpSp>
          <p:nvGrpSpPr>
            <p:cNvPr id="42" name="组合 41">
              <a:extLst>
                <a:ext uri="{FF2B5EF4-FFF2-40B4-BE49-F238E27FC236}">
                  <a16:creationId xmlns:a16="http://schemas.microsoft.com/office/drawing/2014/main" xmlns="" id="{6825E17A-F799-4DD8-AD2F-4AB0CCE68A2B}"/>
                </a:ext>
              </a:extLst>
            </p:cNvPr>
            <p:cNvGrpSpPr/>
            <p:nvPr/>
          </p:nvGrpSpPr>
          <p:grpSpPr>
            <a:xfrm>
              <a:off x="351667" y="3826077"/>
              <a:ext cx="4577918" cy="758190"/>
              <a:chOff x="351667" y="3826077"/>
              <a:chExt cx="4577918" cy="758190"/>
            </a:xfrm>
          </p:grpSpPr>
          <p:sp>
            <p:nvSpPr>
              <p:cNvPr id="39" name="文本框 38">
                <a:extLst>
                  <a:ext uri="{FF2B5EF4-FFF2-40B4-BE49-F238E27FC236}">
                    <a16:creationId xmlns:a16="http://schemas.microsoft.com/office/drawing/2014/main" xmlns="" id="{98ABB2BA-76E1-4F79-878D-A15C6761718F}"/>
                  </a:ext>
                </a:extLst>
              </p:cNvPr>
              <p:cNvSpPr txBox="1"/>
              <p:nvPr/>
            </p:nvSpPr>
            <p:spPr>
              <a:xfrm>
                <a:off x="351667" y="4027191"/>
                <a:ext cx="186787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一般的二次函数</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41" name="对象 40">
                <a:extLst>
                  <a:ext uri="{FF2B5EF4-FFF2-40B4-BE49-F238E27FC236}">
                    <a16:creationId xmlns:a16="http://schemas.microsoft.com/office/drawing/2014/main" xmlns="" id="{3A59C265-E48B-4BF5-9A74-360C25CD82B3}"/>
                  </a:ext>
                </a:extLst>
              </p:cNvPr>
              <p:cNvGraphicFramePr>
                <a:graphicFrameLocks noChangeAspect="1"/>
              </p:cNvGraphicFramePr>
              <p:nvPr>
                <p:extLst>
                  <p:ext uri="{D42A27DB-BD31-4B8C-83A1-F6EECF244321}">
                    <p14:modId xmlns:p14="http://schemas.microsoft.com/office/powerpoint/2010/main" val="1859318529"/>
                  </p:ext>
                </p:extLst>
              </p:nvPr>
            </p:nvGraphicFramePr>
            <p:xfrm>
              <a:off x="2402285" y="3826077"/>
              <a:ext cx="2527300" cy="758190"/>
            </p:xfrm>
            <a:graphic>
              <a:graphicData uri="http://schemas.openxmlformats.org/presentationml/2006/ole">
                <mc:AlternateContent xmlns:mc="http://schemas.openxmlformats.org/markup-compatibility/2006">
                  <mc:Choice xmlns:v="urn:schemas-microsoft-com:vml" Requires="v">
                    <p:oleObj spid="_x0000_s18146" name="Equation" r:id="rId14" imgW="1218671" imgH="355446" progId="Equation.DSMT4">
                      <p:embed/>
                    </p:oleObj>
                  </mc:Choice>
                  <mc:Fallback>
                    <p:oleObj name="Equation" r:id="rId14" imgW="1218671" imgH="355446" progId="Equation.DSMT4">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02285" y="3826077"/>
                            <a:ext cx="2527300" cy="758190"/>
                          </a:xfrm>
                          <a:prstGeom prst="rect">
                            <a:avLst/>
                          </a:prstGeom>
                          <a:noFill/>
                        </p:spPr>
                      </p:pic>
                    </p:oleObj>
                  </mc:Fallback>
                </mc:AlternateContent>
              </a:graphicData>
            </a:graphic>
          </p:graphicFrame>
        </p:grpSp>
        <p:sp>
          <p:nvSpPr>
            <p:cNvPr id="44" name="文本框 43">
              <a:extLst>
                <a:ext uri="{FF2B5EF4-FFF2-40B4-BE49-F238E27FC236}">
                  <a16:creationId xmlns:a16="http://schemas.microsoft.com/office/drawing/2014/main" xmlns="" id="{1363F322-FCD6-4A29-ACC3-BD34C525FE75}"/>
                </a:ext>
              </a:extLst>
            </p:cNvPr>
            <p:cNvSpPr txBox="1"/>
            <p:nvPr/>
          </p:nvSpPr>
          <p:spPr>
            <a:xfrm>
              <a:off x="4914619" y="4004346"/>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梯度及</a:t>
              </a:r>
              <a:r>
                <a:rPr lang="en-US" altLang="zh-CN" sz="1800" kern="500" dirty="0">
                  <a:effectLst/>
                  <a:latin typeface="Times New Roman" panose="02020603050405020304" pitchFamily="18" charset="0"/>
                  <a:ea typeface="宋体" panose="02010600030101010101" pitchFamily="2" charset="-122"/>
                </a:rPr>
                <a:t>Hesse</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矩阵分别为</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graphicFrame>
        <p:nvGraphicFramePr>
          <p:cNvPr id="46" name="对象 45">
            <a:extLst>
              <a:ext uri="{FF2B5EF4-FFF2-40B4-BE49-F238E27FC236}">
                <a16:creationId xmlns:a16="http://schemas.microsoft.com/office/drawing/2014/main" xmlns="" id="{BAD1446A-3A43-4CA9-875C-AFDE011AE58D}"/>
              </a:ext>
            </a:extLst>
          </p:cNvPr>
          <p:cNvGraphicFramePr>
            <a:graphicFrameLocks noChangeAspect="1"/>
          </p:cNvGraphicFramePr>
          <p:nvPr>
            <p:extLst>
              <p:ext uri="{D42A27DB-BD31-4B8C-83A1-F6EECF244321}">
                <p14:modId xmlns:p14="http://schemas.microsoft.com/office/powerpoint/2010/main" val="3067806179"/>
              </p:ext>
            </p:extLst>
          </p:nvPr>
        </p:nvGraphicFramePr>
        <p:xfrm>
          <a:off x="2223360" y="4722744"/>
          <a:ext cx="3292537" cy="429996"/>
        </p:xfrm>
        <a:graphic>
          <a:graphicData uri="http://schemas.openxmlformats.org/presentationml/2006/ole">
            <mc:AlternateContent xmlns:mc="http://schemas.openxmlformats.org/markup-compatibility/2006">
              <mc:Choice xmlns:v="urn:schemas-microsoft-com:vml" Requires="v">
                <p:oleObj spid="_x0000_s18147" name="Equation" r:id="rId16" imgW="1701800" imgH="215900" progId="Equation.DSMT4">
                  <p:embed/>
                </p:oleObj>
              </mc:Choice>
              <mc:Fallback>
                <p:oleObj name="Equation" r:id="rId16" imgW="1701800" imgH="215900" progId="Equation.DSMT4">
                  <p:embed/>
                  <p:pic>
                    <p:nvPicPr>
                      <p:cNvPr id="0" name="Object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23360" y="4722744"/>
                        <a:ext cx="3292537" cy="429996"/>
                      </a:xfrm>
                      <a:prstGeom prst="rect">
                        <a:avLst/>
                      </a:prstGeom>
                      <a:noFill/>
                    </p:spPr>
                  </p:pic>
                </p:oleObj>
              </mc:Fallback>
            </mc:AlternateContent>
          </a:graphicData>
        </a:graphic>
      </p:graphicFrame>
    </p:spTree>
    <p:extLst>
      <p:ext uri="{BB962C8B-B14F-4D97-AF65-F5344CB8AC3E}">
        <p14:creationId xmlns:p14="http://schemas.microsoft.com/office/powerpoint/2010/main" val="4048283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pPr algn="l"/>
            <a:r>
              <a:rPr lang="en-US" altLang="zh-CN" sz="2100" b="1" spc="225" dirty="0">
                <a:solidFill>
                  <a:prstClr val="white"/>
                </a:solidFill>
              </a:rPr>
              <a:t>5.3</a:t>
            </a:r>
            <a:r>
              <a:rPr lang="zh-CN" altLang="en-US" sz="2100" b="1" spc="225" dirty="0">
                <a:solidFill>
                  <a:prstClr val="white"/>
                </a:solidFill>
              </a:rPr>
              <a:t>非线性优化问题基础</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21</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矩形 17">
            <a:extLst>
              <a:ext uri="{FF2B5EF4-FFF2-40B4-BE49-F238E27FC236}">
                <a16:creationId xmlns:a16="http://schemas.microsoft.com/office/drawing/2014/main" xmlns="" id="{01FC374A-4632-4F74-9CCA-50D2A25E9AB3}"/>
              </a:ext>
            </a:extLst>
          </p:cNvPr>
          <p:cNvSpPr/>
          <p:nvPr/>
        </p:nvSpPr>
        <p:spPr>
          <a:xfrm>
            <a:off x="347457" y="842311"/>
            <a:ext cx="2605293" cy="369332"/>
          </a:xfrm>
          <a:prstGeom prst="rect">
            <a:avLst/>
          </a:prstGeom>
        </p:spPr>
        <p:txBody>
          <a:bodyPr wrap="square">
            <a:spAutoFit/>
          </a:bodyPr>
          <a:lstStyle/>
          <a:p>
            <a:r>
              <a:rPr lang="en-US" altLang="zh-CN" dirty="0">
                <a:solidFill>
                  <a:schemeClr val="accent1">
                    <a:lumMod val="75000"/>
                  </a:schemeClr>
                </a:solidFill>
                <a:sym typeface="+mn-ea"/>
              </a:rPr>
              <a:t> </a:t>
            </a:r>
            <a:r>
              <a:rPr lang="en-US" altLang="zh-CN" dirty="0">
                <a:solidFill>
                  <a:schemeClr val="accent1">
                    <a:lumMod val="75000"/>
                  </a:schemeClr>
                </a:solidFill>
              </a:rPr>
              <a:t>5.3.3  </a:t>
            </a:r>
            <a:r>
              <a:rPr lang="zh-CN" altLang="zh-CN" dirty="0">
                <a:solidFill>
                  <a:schemeClr val="accent1">
                    <a:lumMod val="75000"/>
                  </a:schemeClr>
                </a:solidFill>
              </a:rPr>
              <a:t>凸集和凸函数</a:t>
            </a:r>
            <a:endParaRPr lang="zh-CN" altLang="en-US" dirty="0">
              <a:solidFill>
                <a:schemeClr val="accent1">
                  <a:lumMod val="75000"/>
                </a:schemeClr>
              </a:solidFill>
              <a:sym typeface="+mn-ea"/>
            </a:endParaRPr>
          </a:p>
        </p:txBody>
      </p:sp>
      <p:sp>
        <p:nvSpPr>
          <p:cNvPr id="12" name="Rectangle 2">
            <a:extLst>
              <a:ext uri="{FF2B5EF4-FFF2-40B4-BE49-F238E27FC236}">
                <a16:creationId xmlns:a16="http://schemas.microsoft.com/office/drawing/2014/main" xmlns="" id="{B9307152-7EC1-4825-BBEC-9C669869474E}"/>
              </a:ext>
            </a:extLst>
          </p:cNvPr>
          <p:cNvSpPr>
            <a:spLocks noChangeArrowheads="1"/>
          </p:cNvSpPr>
          <p:nvPr/>
        </p:nvSpPr>
        <p:spPr bwMode="auto">
          <a:xfrm>
            <a:off x="1476375" y="14554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6" name="组合 25">
            <a:extLst>
              <a:ext uri="{FF2B5EF4-FFF2-40B4-BE49-F238E27FC236}">
                <a16:creationId xmlns:a16="http://schemas.microsoft.com/office/drawing/2014/main" xmlns="" id="{EE6E8173-4032-491B-9CE4-C3EE861C1837}"/>
              </a:ext>
            </a:extLst>
          </p:cNvPr>
          <p:cNvGrpSpPr/>
          <p:nvPr/>
        </p:nvGrpSpPr>
        <p:grpSpPr>
          <a:xfrm>
            <a:off x="442707" y="1315341"/>
            <a:ext cx="6596133" cy="408594"/>
            <a:chOff x="442707" y="1315341"/>
            <a:chExt cx="6596133" cy="408594"/>
          </a:xfrm>
        </p:grpSpPr>
        <p:sp>
          <p:nvSpPr>
            <p:cNvPr id="19" name="文本框 18">
              <a:extLst>
                <a:ext uri="{FF2B5EF4-FFF2-40B4-BE49-F238E27FC236}">
                  <a16:creationId xmlns:a16="http://schemas.microsoft.com/office/drawing/2014/main" xmlns="" id="{D677EB65-831A-48FC-8E4A-CAF793E7B9B2}"/>
                </a:ext>
              </a:extLst>
            </p:cNvPr>
            <p:cNvSpPr txBox="1"/>
            <p:nvPr/>
          </p:nvSpPr>
          <p:spPr>
            <a:xfrm>
              <a:off x="442707" y="1350120"/>
              <a:ext cx="766968"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凸集</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13" name="对象 12">
              <a:extLst>
                <a:ext uri="{FF2B5EF4-FFF2-40B4-BE49-F238E27FC236}">
                  <a16:creationId xmlns:a16="http://schemas.microsoft.com/office/drawing/2014/main" xmlns="" id="{F976001F-3A31-4C36-87EB-F71BD97A3E7F}"/>
                </a:ext>
              </a:extLst>
            </p:cNvPr>
            <p:cNvGraphicFramePr>
              <a:graphicFrameLocks noChangeAspect="1"/>
            </p:cNvGraphicFramePr>
            <p:nvPr>
              <p:extLst>
                <p:ext uri="{D42A27DB-BD31-4B8C-83A1-F6EECF244321}">
                  <p14:modId xmlns:p14="http://schemas.microsoft.com/office/powerpoint/2010/main" val="3357101731"/>
                </p:ext>
              </p:extLst>
            </p:nvPr>
          </p:nvGraphicFramePr>
          <p:xfrm>
            <a:off x="1195044" y="1337983"/>
            <a:ext cx="910117" cy="369323"/>
          </p:xfrm>
          <a:graphic>
            <a:graphicData uri="http://schemas.openxmlformats.org/presentationml/2006/ole">
              <mc:AlternateContent xmlns:mc="http://schemas.openxmlformats.org/markup-compatibility/2006">
                <mc:Choice xmlns:v="urn:schemas-microsoft-com:vml" Requires="v">
                  <p:oleObj spid="_x0000_s12701" name="Equation" r:id="rId5" imgW="431613" imgH="190417" progId="Equation.DSMT4">
                    <p:embed/>
                  </p:oleObj>
                </mc:Choice>
                <mc:Fallback>
                  <p:oleObj name="Equation" r:id="rId5" imgW="431613" imgH="190417"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5044" y="1337983"/>
                          <a:ext cx="910117" cy="369323"/>
                        </a:xfrm>
                        <a:prstGeom prst="rect">
                          <a:avLst/>
                        </a:prstGeom>
                        <a:noFill/>
                      </p:spPr>
                    </p:pic>
                  </p:oleObj>
                </mc:Fallback>
              </mc:AlternateContent>
            </a:graphicData>
          </a:graphic>
        </p:graphicFrame>
        <p:sp>
          <p:nvSpPr>
            <p:cNvPr id="23" name="文本框 22">
              <a:extLst>
                <a:ext uri="{FF2B5EF4-FFF2-40B4-BE49-F238E27FC236}">
                  <a16:creationId xmlns:a16="http://schemas.microsoft.com/office/drawing/2014/main" xmlns="" id="{9CDBEEF5-723A-4CDF-B579-C6E6B7940C99}"/>
                </a:ext>
              </a:extLst>
            </p:cNvPr>
            <p:cNvSpPr txBox="1"/>
            <p:nvPr/>
          </p:nvSpPr>
          <p:spPr>
            <a:xfrm>
              <a:off x="2105160" y="1354603"/>
              <a:ext cx="1228589"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满足</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任意</a:t>
              </a:r>
              <a:endParaRPr lang="zh-CN" altLang="en-US" dirty="0"/>
            </a:p>
          </p:txBody>
        </p:sp>
        <p:graphicFrame>
          <p:nvGraphicFramePr>
            <p:cNvPr id="16" name="对象 15">
              <a:extLst>
                <a:ext uri="{FF2B5EF4-FFF2-40B4-BE49-F238E27FC236}">
                  <a16:creationId xmlns:a16="http://schemas.microsoft.com/office/drawing/2014/main" xmlns="" id="{BE86BEC3-0E0E-4A7F-9FA9-A4F7C94B57D9}"/>
                </a:ext>
              </a:extLst>
            </p:cNvPr>
            <p:cNvGraphicFramePr>
              <a:graphicFrameLocks noChangeAspect="1"/>
            </p:cNvGraphicFramePr>
            <p:nvPr>
              <p:extLst>
                <p:ext uri="{D42A27DB-BD31-4B8C-83A1-F6EECF244321}">
                  <p14:modId xmlns:p14="http://schemas.microsoft.com/office/powerpoint/2010/main" val="3290527925"/>
                </p:ext>
              </p:extLst>
            </p:nvPr>
          </p:nvGraphicFramePr>
          <p:xfrm>
            <a:off x="3163789" y="1338340"/>
            <a:ext cx="910116" cy="368966"/>
          </p:xfrm>
          <a:graphic>
            <a:graphicData uri="http://schemas.openxmlformats.org/presentationml/2006/ole">
              <mc:AlternateContent xmlns:mc="http://schemas.openxmlformats.org/markup-compatibility/2006">
                <mc:Choice xmlns:v="urn:schemas-microsoft-com:vml" Requires="v">
                  <p:oleObj spid="_x0000_s12702" name="Equation" r:id="rId7" imgW="469696" imgH="190417" progId="Equation.DSMT4">
                    <p:embed/>
                  </p:oleObj>
                </mc:Choice>
                <mc:Fallback>
                  <p:oleObj name="Equation" r:id="rId7" imgW="469696" imgH="190417"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3789" y="1338340"/>
                          <a:ext cx="910116" cy="368966"/>
                        </a:xfrm>
                        <a:prstGeom prst="rect">
                          <a:avLst/>
                        </a:prstGeom>
                        <a:noFill/>
                      </p:spPr>
                    </p:pic>
                  </p:oleObj>
                </mc:Fallback>
              </mc:AlternateContent>
            </a:graphicData>
          </a:graphic>
        </p:graphicFrame>
        <p:sp>
          <p:nvSpPr>
            <p:cNvPr id="27" name="文本框 26">
              <a:extLst>
                <a:ext uri="{FF2B5EF4-FFF2-40B4-BE49-F238E27FC236}">
                  <a16:creationId xmlns:a16="http://schemas.microsoft.com/office/drawing/2014/main" xmlns="" id="{C6798E03-F5F0-42EE-8CAC-5E0DEFCB84A4}"/>
                </a:ext>
              </a:extLst>
            </p:cNvPr>
            <p:cNvSpPr txBox="1"/>
            <p:nvPr/>
          </p:nvSpPr>
          <p:spPr>
            <a:xfrm>
              <a:off x="4044805" y="1315341"/>
              <a:ext cx="1368787"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和任意实数</a:t>
              </a:r>
              <a:endParaRPr lang="zh-CN" altLang="en-US" dirty="0"/>
            </a:p>
          </p:txBody>
        </p:sp>
        <p:graphicFrame>
          <p:nvGraphicFramePr>
            <p:cNvPr id="21" name="对象 20">
              <a:extLst>
                <a:ext uri="{FF2B5EF4-FFF2-40B4-BE49-F238E27FC236}">
                  <a16:creationId xmlns:a16="http://schemas.microsoft.com/office/drawing/2014/main" xmlns="" id="{4D5203E4-5507-494D-B2F2-02B7F7268524}"/>
                </a:ext>
              </a:extLst>
            </p:cNvPr>
            <p:cNvGraphicFramePr>
              <a:graphicFrameLocks noChangeAspect="1"/>
            </p:cNvGraphicFramePr>
            <p:nvPr>
              <p:extLst>
                <p:ext uri="{D42A27DB-BD31-4B8C-83A1-F6EECF244321}">
                  <p14:modId xmlns:p14="http://schemas.microsoft.com/office/powerpoint/2010/main" val="2280913981"/>
                </p:ext>
              </p:extLst>
            </p:nvPr>
          </p:nvGraphicFramePr>
          <p:xfrm>
            <a:off x="5372210" y="1337983"/>
            <a:ext cx="922398" cy="368959"/>
          </p:xfrm>
          <a:graphic>
            <a:graphicData uri="http://schemas.openxmlformats.org/presentationml/2006/ole">
              <mc:AlternateContent xmlns:mc="http://schemas.openxmlformats.org/markup-compatibility/2006">
                <mc:Choice xmlns:v="urn:schemas-microsoft-com:vml" Requires="v">
                  <p:oleObj spid="_x0000_s12703" name="Equation" r:id="rId9" imgW="482391" imgH="190417" progId="Equation.DSMT4">
                    <p:embed/>
                  </p:oleObj>
                </mc:Choice>
                <mc:Fallback>
                  <p:oleObj name="Equation" r:id="rId9" imgW="482391" imgH="190417"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2210" y="1337983"/>
                          <a:ext cx="922398" cy="368959"/>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006257F1-D95A-4D15-929A-ED9C6CDE3E6C}"/>
                </a:ext>
              </a:extLst>
            </p:cNvPr>
            <p:cNvSpPr txBox="1"/>
            <p:nvPr/>
          </p:nvSpPr>
          <p:spPr>
            <a:xfrm>
              <a:off x="6234543" y="1334036"/>
              <a:ext cx="804297"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都有</a:t>
              </a:r>
              <a:endParaRPr lang="zh-CN" altLang="en-US" dirty="0"/>
            </a:p>
          </p:txBody>
        </p:sp>
      </p:grpSp>
      <p:graphicFrame>
        <p:nvGraphicFramePr>
          <p:cNvPr id="25" name="对象 24">
            <a:extLst>
              <a:ext uri="{FF2B5EF4-FFF2-40B4-BE49-F238E27FC236}">
                <a16:creationId xmlns:a16="http://schemas.microsoft.com/office/drawing/2014/main" xmlns="" id="{875EFA67-24B5-4369-91A0-2F057D66AF9D}"/>
              </a:ext>
            </a:extLst>
          </p:cNvPr>
          <p:cNvGraphicFramePr>
            <a:graphicFrameLocks noChangeAspect="1"/>
          </p:cNvGraphicFramePr>
          <p:nvPr>
            <p:extLst>
              <p:ext uri="{D42A27DB-BD31-4B8C-83A1-F6EECF244321}">
                <p14:modId xmlns:p14="http://schemas.microsoft.com/office/powerpoint/2010/main" val="2190604394"/>
              </p:ext>
            </p:extLst>
          </p:nvPr>
        </p:nvGraphicFramePr>
        <p:xfrm>
          <a:off x="2746929" y="1881576"/>
          <a:ext cx="2595752" cy="470774"/>
        </p:xfrm>
        <a:graphic>
          <a:graphicData uri="http://schemas.openxmlformats.org/presentationml/2006/ole">
            <mc:AlternateContent xmlns:mc="http://schemas.openxmlformats.org/markup-compatibility/2006">
              <mc:Choice xmlns:v="urn:schemas-microsoft-com:vml" Requires="v">
                <p:oleObj spid="_x0000_s12704" name="Equation" r:id="rId11" imgW="965200" imgH="190500" progId="Equation.DSMT4">
                  <p:embed/>
                </p:oleObj>
              </mc:Choice>
              <mc:Fallback>
                <p:oleObj name="Equation" r:id="rId11" imgW="965200" imgH="1905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6929" y="1881576"/>
                        <a:ext cx="2595752" cy="470774"/>
                      </a:xfrm>
                      <a:prstGeom prst="rect">
                        <a:avLst/>
                      </a:prstGeom>
                      <a:noFill/>
                    </p:spPr>
                  </p:pic>
                </p:oleObj>
              </mc:Fallback>
            </mc:AlternateContent>
          </a:graphicData>
        </a:graphic>
      </p:graphicFrame>
      <p:sp>
        <p:nvSpPr>
          <p:cNvPr id="36" name="文本框 35">
            <a:extLst>
              <a:ext uri="{FF2B5EF4-FFF2-40B4-BE49-F238E27FC236}">
                <a16:creationId xmlns:a16="http://schemas.microsoft.com/office/drawing/2014/main" xmlns="" id="{D4F8A8EF-5357-4262-B16C-BD4B7C53051C}"/>
              </a:ext>
            </a:extLst>
          </p:cNvPr>
          <p:cNvSpPr txBox="1"/>
          <p:nvPr/>
        </p:nvSpPr>
        <p:spPr>
          <a:xfrm>
            <a:off x="452232" y="2430932"/>
            <a:ext cx="7103469" cy="1200329"/>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在欧几里得几何中，凸集就是一个向四周凸起的图形</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常见凸集：</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一维空间中的一个点或一条直线（包括线段、射线）；</a:t>
            </a:r>
            <a:endPar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kern="500" dirty="0">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二维空间中的三角形、椭圆、锥形扇面、凸多边形等；</a:t>
            </a:r>
            <a:endPar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kern="500" dirty="0">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三维空间中的长方体、球体等。</a:t>
            </a:r>
            <a:endParaRPr lang="zh-CN" altLang="en-US" dirty="0"/>
          </a:p>
        </p:txBody>
      </p:sp>
      <p:grpSp>
        <p:nvGrpSpPr>
          <p:cNvPr id="43" name="组合 42">
            <a:extLst>
              <a:ext uri="{FF2B5EF4-FFF2-40B4-BE49-F238E27FC236}">
                <a16:creationId xmlns:a16="http://schemas.microsoft.com/office/drawing/2014/main" xmlns="" id="{35CA2FC9-4970-4BD5-A654-39D9C1B51187}"/>
              </a:ext>
            </a:extLst>
          </p:cNvPr>
          <p:cNvGrpSpPr/>
          <p:nvPr/>
        </p:nvGrpSpPr>
        <p:grpSpPr>
          <a:xfrm>
            <a:off x="2295378" y="4350350"/>
            <a:ext cx="4996076" cy="1591367"/>
            <a:chOff x="2295378" y="4350350"/>
            <a:chExt cx="4996076" cy="1591367"/>
          </a:xfrm>
        </p:grpSpPr>
        <p:sp>
          <p:nvSpPr>
            <p:cNvPr id="38" name="文本框 37">
              <a:extLst>
                <a:ext uri="{FF2B5EF4-FFF2-40B4-BE49-F238E27FC236}">
                  <a16:creationId xmlns:a16="http://schemas.microsoft.com/office/drawing/2014/main" xmlns="" id="{6EC185F1-9C15-4599-9B91-4725542AA160}"/>
                </a:ext>
              </a:extLst>
            </p:cNvPr>
            <p:cNvSpPr txBox="1"/>
            <p:nvPr/>
          </p:nvSpPr>
          <p:spPr>
            <a:xfrm>
              <a:off x="2719454" y="5572385"/>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凸集</a:t>
              </a:r>
              <a:r>
                <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kern="500" dirty="0">
                  <a:latin typeface="Times New Roman" panose="02020603050405020304" pitchFamily="18" charset="0"/>
                  <a:ea typeface="宋体" panose="02010600030101010101" pitchFamily="2" charset="-122"/>
                  <a:cs typeface="Times New Roman" panose="02020603050405020304" pitchFamily="18" charset="0"/>
                </a:rPr>
                <a:t>   </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非凸</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集</a:t>
              </a:r>
              <a:endParaRPr lang="zh-CN" altLang="en-US" dirty="0"/>
            </a:p>
          </p:txBody>
        </p:sp>
        <p:pic>
          <p:nvPicPr>
            <p:cNvPr id="39" name="图片 38">
              <a:extLst>
                <a:ext uri="{FF2B5EF4-FFF2-40B4-BE49-F238E27FC236}">
                  <a16:creationId xmlns:a16="http://schemas.microsoft.com/office/drawing/2014/main" xmlns="" id="{AED7E58B-57E9-4BFD-ADBA-91B12AF576B5}"/>
                </a:ext>
              </a:extLst>
            </p:cNvPr>
            <p:cNvPicPr>
              <a:picLocks noChangeAspect="1"/>
            </p:cNvPicPr>
            <p:nvPr/>
          </p:nvPicPr>
          <p:blipFill rotWithShape="1">
            <a:blip r:embed="rId13">
              <a:extLst>
                <a:ext uri="{28A0092B-C50C-407E-A947-70E740481C1C}">
                  <a14:useLocalDpi xmlns:a14="http://schemas.microsoft.com/office/drawing/2010/main" val="0"/>
                </a:ext>
              </a:extLst>
            </a:blip>
            <a:srcRect t="15192"/>
            <a:stretch/>
          </p:blipFill>
          <p:spPr bwMode="auto">
            <a:xfrm>
              <a:off x="2295378" y="4350350"/>
              <a:ext cx="3999230" cy="1148715"/>
            </a:xfrm>
            <a:prstGeom prst="rect">
              <a:avLst/>
            </a:prstGeom>
            <a:noFill/>
            <a:ln>
              <a:noFill/>
            </a:ln>
            <a:extLst>
              <a:ext uri="{53640926-AAD7-44D8-BBD7-CCE9431645EC}">
                <a14:shadowObscured xmlns:a14="http://schemas.microsoft.com/office/drawing/2010/main"/>
              </a:ext>
            </a:extLst>
          </p:spPr>
        </p:pic>
      </p:grpSp>
      <p:sp>
        <p:nvSpPr>
          <p:cNvPr id="42" name="文本框 41">
            <a:extLst>
              <a:ext uri="{FF2B5EF4-FFF2-40B4-BE49-F238E27FC236}">
                <a16:creationId xmlns:a16="http://schemas.microsoft.com/office/drawing/2014/main" xmlns="" id="{86E9A87E-D43C-40BD-9C4B-CE3A4F514E63}"/>
              </a:ext>
            </a:extLst>
          </p:cNvPr>
          <p:cNvSpPr txBox="1"/>
          <p:nvPr/>
        </p:nvSpPr>
        <p:spPr>
          <a:xfrm>
            <a:off x="433454" y="3907698"/>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凸集和非凸集示意如图</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Tree>
    <p:extLst>
      <p:ext uri="{BB962C8B-B14F-4D97-AF65-F5344CB8AC3E}">
        <p14:creationId xmlns:p14="http://schemas.microsoft.com/office/powerpoint/2010/main" val="1253233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pPr algn="l"/>
            <a:r>
              <a:rPr lang="en-US" altLang="zh-CN" sz="2100" b="1" spc="225" dirty="0">
                <a:solidFill>
                  <a:prstClr val="white"/>
                </a:solidFill>
              </a:rPr>
              <a:t>5.3</a:t>
            </a:r>
            <a:r>
              <a:rPr lang="zh-CN" altLang="en-US" sz="2100" b="1" spc="225" dirty="0">
                <a:solidFill>
                  <a:prstClr val="white"/>
                </a:solidFill>
              </a:rPr>
              <a:t>非线性优化问题基础</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22</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矩形 17">
            <a:extLst>
              <a:ext uri="{FF2B5EF4-FFF2-40B4-BE49-F238E27FC236}">
                <a16:creationId xmlns:a16="http://schemas.microsoft.com/office/drawing/2014/main" xmlns="" id="{01FC374A-4632-4F74-9CCA-50D2A25E9AB3}"/>
              </a:ext>
            </a:extLst>
          </p:cNvPr>
          <p:cNvSpPr/>
          <p:nvPr/>
        </p:nvSpPr>
        <p:spPr>
          <a:xfrm>
            <a:off x="347457" y="842311"/>
            <a:ext cx="2605293" cy="369332"/>
          </a:xfrm>
          <a:prstGeom prst="rect">
            <a:avLst/>
          </a:prstGeom>
        </p:spPr>
        <p:txBody>
          <a:bodyPr wrap="square">
            <a:spAutoFit/>
          </a:bodyPr>
          <a:lstStyle/>
          <a:p>
            <a:r>
              <a:rPr lang="en-US" altLang="zh-CN" dirty="0">
                <a:solidFill>
                  <a:schemeClr val="accent1">
                    <a:lumMod val="75000"/>
                  </a:schemeClr>
                </a:solidFill>
                <a:sym typeface="+mn-ea"/>
              </a:rPr>
              <a:t> </a:t>
            </a:r>
            <a:r>
              <a:rPr lang="en-US" altLang="zh-CN" dirty="0">
                <a:solidFill>
                  <a:schemeClr val="accent1">
                    <a:lumMod val="75000"/>
                  </a:schemeClr>
                </a:solidFill>
              </a:rPr>
              <a:t>5.3.3  </a:t>
            </a:r>
            <a:r>
              <a:rPr lang="zh-CN" altLang="zh-CN" dirty="0">
                <a:solidFill>
                  <a:schemeClr val="accent1">
                    <a:lumMod val="75000"/>
                  </a:schemeClr>
                </a:solidFill>
              </a:rPr>
              <a:t>凸集和凸函数</a:t>
            </a:r>
            <a:endParaRPr lang="zh-CN" altLang="en-US" dirty="0">
              <a:solidFill>
                <a:schemeClr val="accent1">
                  <a:lumMod val="75000"/>
                </a:schemeClr>
              </a:solidFill>
              <a:sym typeface="+mn-ea"/>
            </a:endParaRPr>
          </a:p>
        </p:txBody>
      </p:sp>
      <p:grpSp>
        <p:nvGrpSpPr>
          <p:cNvPr id="17" name="组合 16">
            <a:extLst>
              <a:ext uri="{FF2B5EF4-FFF2-40B4-BE49-F238E27FC236}">
                <a16:creationId xmlns:a16="http://schemas.microsoft.com/office/drawing/2014/main" xmlns="" id="{97753FA1-BCD9-488B-A7A5-6637E86C098B}"/>
              </a:ext>
            </a:extLst>
          </p:cNvPr>
          <p:cNvGrpSpPr/>
          <p:nvPr/>
        </p:nvGrpSpPr>
        <p:grpSpPr>
          <a:xfrm>
            <a:off x="378366" y="1702668"/>
            <a:ext cx="6696787" cy="420648"/>
            <a:chOff x="342619" y="1382117"/>
            <a:chExt cx="6696787" cy="420648"/>
          </a:xfrm>
        </p:grpSpPr>
        <p:sp>
          <p:nvSpPr>
            <p:cNvPr id="19" name="文本框 18">
              <a:extLst>
                <a:ext uri="{FF2B5EF4-FFF2-40B4-BE49-F238E27FC236}">
                  <a16:creationId xmlns:a16="http://schemas.microsoft.com/office/drawing/2014/main" xmlns="" id="{1ACCF84C-B1D1-460B-827E-FB9C8A417357}"/>
                </a:ext>
              </a:extLst>
            </p:cNvPr>
            <p:cNvSpPr txBox="1"/>
            <p:nvPr/>
          </p:nvSpPr>
          <p:spPr>
            <a:xfrm>
              <a:off x="342619" y="1425059"/>
              <a:ext cx="3934106"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超平面</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上的所有点（向量）构成集合</a:t>
              </a:r>
              <a:endParaRPr lang="zh-CN" altLang="en-US" dirty="0"/>
            </a:p>
          </p:txBody>
        </p:sp>
        <p:graphicFrame>
          <p:nvGraphicFramePr>
            <p:cNvPr id="13" name="对象 12">
              <a:extLst>
                <a:ext uri="{FF2B5EF4-FFF2-40B4-BE49-F238E27FC236}">
                  <a16:creationId xmlns:a16="http://schemas.microsoft.com/office/drawing/2014/main" xmlns="" id="{539BA177-903C-45E8-ACA9-47887EE1F0D6}"/>
                </a:ext>
              </a:extLst>
            </p:cNvPr>
            <p:cNvGraphicFramePr>
              <a:graphicFrameLocks noChangeAspect="1"/>
            </p:cNvGraphicFramePr>
            <p:nvPr>
              <p:extLst>
                <p:ext uri="{D42A27DB-BD31-4B8C-83A1-F6EECF244321}">
                  <p14:modId xmlns:p14="http://schemas.microsoft.com/office/powerpoint/2010/main" val="1107699462"/>
                </p:ext>
              </p:extLst>
            </p:nvPr>
          </p:nvGraphicFramePr>
          <p:xfrm>
            <a:off x="3805869" y="1399302"/>
            <a:ext cx="1846660" cy="369332"/>
          </p:xfrm>
          <a:graphic>
            <a:graphicData uri="http://schemas.openxmlformats.org/presentationml/2006/ole">
              <mc:AlternateContent xmlns:mc="http://schemas.openxmlformats.org/markup-compatibility/2006">
                <mc:Choice xmlns:v="urn:schemas-microsoft-com:vml" Requires="v">
                  <p:oleObj spid="_x0000_s17394" name="Equation" r:id="rId5" imgW="164957" imgH="152268" progId="Equation.DSMT4">
                    <p:embed/>
                  </p:oleObj>
                </mc:Choice>
                <mc:Fallback>
                  <p:oleObj name="Equation" r:id="rId5" imgW="164957" imgH="152268"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869" y="1399302"/>
                          <a:ext cx="1846660" cy="369332"/>
                        </a:xfrm>
                        <a:prstGeom prst="rect">
                          <a:avLst/>
                        </a:prstGeom>
                        <a:noFill/>
                      </p:spPr>
                    </p:pic>
                  </p:oleObj>
                </mc:Fallback>
              </mc:AlternateContent>
            </a:graphicData>
          </a:graphic>
        </p:graphicFrame>
        <p:sp>
          <p:nvSpPr>
            <p:cNvPr id="23" name="文本框 22">
              <a:extLst>
                <a:ext uri="{FF2B5EF4-FFF2-40B4-BE49-F238E27FC236}">
                  <a16:creationId xmlns:a16="http://schemas.microsoft.com/office/drawing/2014/main" xmlns="" id="{E6BC806A-D3C3-496E-801F-2112D2F58804}"/>
                </a:ext>
              </a:extLst>
            </p:cNvPr>
            <p:cNvSpPr txBox="1"/>
            <p:nvPr/>
          </p:nvSpPr>
          <p:spPr>
            <a:xfrm>
              <a:off x="4458503" y="1433433"/>
              <a:ext cx="1132672"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满足：</a:t>
              </a:r>
              <a:endParaRPr lang="zh-CN" altLang="en-US" dirty="0"/>
            </a:p>
          </p:txBody>
        </p:sp>
        <p:graphicFrame>
          <p:nvGraphicFramePr>
            <p:cNvPr id="16" name="对象 15">
              <a:extLst>
                <a:ext uri="{FF2B5EF4-FFF2-40B4-BE49-F238E27FC236}">
                  <a16:creationId xmlns:a16="http://schemas.microsoft.com/office/drawing/2014/main" xmlns="" id="{5D470E20-4C3E-4079-968F-822AE1E72E06}"/>
                </a:ext>
              </a:extLst>
            </p:cNvPr>
            <p:cNvGraphicFramePr>
              <a:graphicFrameLocks noChangeAspect="1"/>
            </p:cNvGraphicFramePr>
            <p:nvPr>
              <p:extLst>
                <p:ext uri="{D42A27DB-BD31-4B8C-83A1-F6EECF244321}">
                  <p14:modId xmlns:p14="http://schemas.microsoft.com/office/powerpoint/2010/main" val="2901482317"/>
                </p:ext>
              </p:extLst>
            </p:nvPr>
          </p:nvGraphicFramePr>
          <p:xfrm>
            <a:off x="5423331" y="1382117"/>
            <a:ext cx="1616075" cy="395287"/>
          </p:xfrm>
          <a:graphic>
            <a:graphicData uri="http://schemas.openxmlformats.org/presentationml/2006/ole">
              <mc:AlternateContent xmlns:mc="http://schemas.openxmlformats.org/markup-compatibility/2006">
                <mc:Choice xmlns:v="urn:schemas-microsoft-com:vml" Requires="v">
                  <p:oleObj spid="_x0000_s17395" name="Equation" r:id="rId7" imgW="838080" imgH="203040" progId="Equation.DSMT4">
                    <p:embed/>
                  </p:oleObj>
                </mc:Choice>
                <mc:Fallback>
                  <p:oleObj name="Equation" r:id="rId7" imgW="838080" imgH="203040" progId="Equation.DSMT4">
                    <p:embed/>
                    <p:pic>
                      <p:nvPicPr>
                        <p:cNvPr id="0" name="Object 3"/>
                        <p:cNvPicPr>
                          <a:picLocks noChangeAspect="1" noChangeArrowheads="1"/>
                        </p:cNvPicPr>
                        <p:nvPr/>
                      </p:nvPicPr>
                      <p:blipFill>
                        <a:blip r:embed="rId8"/>
                        <a:srcRect/>
                        <a:stretch>
                          <a:fillRect/>
                        </a:stretch>
                      </p:blipFill>
                      <p:spPr bwMode="auto">
                        <a:xfrm>
                          <a:off x="5423331" y="1382117"/>
                          <a:ext cx="1616075" cy="395287"/>
                        </a:xfrm>
                        <a:prstGeom prst="rect">
                          <a:avLst/>
                        </a:prstGeom>
                        <a:noFill/>
                      </p:spPr>
                    </p:pic>
                  </p:oleObj>
                </mc:Fallback>
              </mc:AlternateContent>
            </a:graphicData>
          </a:graphic>
        </p:graphicFrame>
      </p:grpSp>
      <p:grpSp>
        <p:nvGrpSpPr>
          <p:cNvPr id="27" name="组合 26">
            <a:extLst>
              <a:ext uri="{FF2B5EF4-FFF2-40B4-BE49-F238E27FC236}">
                <a16:creationId xmlns:a16="http://schemas.microsoft.com/office/drawing/2014/main" xmlns="" id="{54CBE023-9F27-479F-B7C8-CD7716A15B22}"/>
              </a:ext>
            </a:extLst>
          </p:cNvPr>
          <p:cNvGrpSpPr/>
          <p:nvPr/>
        </p:nvGrpSpPr>
        <p:grpSpPr>
          <a:xfrm>
            <a:off x="378366" y="2368814"/>
            <a:ext cx="7201804" cy="441081"/>
            <a:chOff x="342619" y="2048263"/>
            <a:chExt cx="7201804" cy="441081"/>
          </a:xfrm>
        </p:grpSpPr>
        <p:sp>
          <p:nvSpPr>
            <p:cNvPr id="34" name="文本框 33">
              <a:extLst>
                <a:ext uri="{FF2B5EF4-FFF2-40B4-BE49-F238E27FC236}">
                  <a16:creationId xmlns:a16="http://schemas.microsoft.com/office/drawing/2014/main" xmlns="" id="{C3A0EBF8-8747-4337-90AF-CE6111BFF985}"/>
                </a:ext>
              </a:extLst>
            </p:cNvPr>
            <p:cNvSpPr txBox="1"/>
            <p:nvPr/>
          </p:nvSpPr>
          <p:spPr>
            <a:xfrm>
              <a:off x="342619" y="2077839"/>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超平面的作用在于其能将凸集分成两个部分：</a:t>
              </a:r>
              <a:endParaRPr lang="zh-CN" altLang="en-US" dirty="0"/>
            </a:p>
          </p:txBody>
        </p:sp>
        <p:graphicFrame>
          <p:nvGraphicFramePr>
            <p:cNvPr id="22" name="对象 21">
              <a:extLst>
                <a:ext uri="{FF2B5EF4-FFF2-40B4-BE49-F238E27FC236}">
                  <a16:creationId xmlns:a16="http://schemas.microsoft.com/office/drawing/2014/main" xmlns="" id="{2EFB8824-286D-4AD4-A958-B3C4AE25A87C}"/>
                </a:ext>
              </a:extLst>
            </p:cNvPr>
            <p:cNvGraphicFramePr>
              <a:graphicFrameLocks noChangeAspect="1"/>
            </p:cNvGraphicFramePr>
            <p:nvPr>
              <p:extLst>
                <p:ext uri="{D42A27DB-BD31-4B8C-83A1-F6EECF244321}">
                  <p14:modId xmlns:p14="http://schemas.microsoft.com/office/powerpoint/2010/main" val="868100129"/>
                </p:ext>
              </p:extLst>
            </p:nvPr>
          </p:nvGraphicFramePr>
          <p:xfrm>
            <a:off x="5024839" y="2074218"/>
            <a:ext cx="989282" cy="369332"/>
          </p:xfrm>
          <a:graphic>
            <a:graphicData uri="http://schemas.openxmlformats.org/presentationml/2006/ole">
              <mc:AlternateContent xmlns:mc="http://schemas.openxmlformats.org/markup-compatibility/2006">
                <mc:Choice xmlns:v="urn:schemas-microsoft-com:vml" Requires="v">
                  <p:oleObj spid="_x0000_s17396" name="Equation" r:id="rId9" imgW="482391" imgH="190417" progId="Equation.DSMT4">
                    <p:embed/>
                  </p:oleObj>
                </mc:Choice>
                <mc:Fallback>
                  <p:oleObj name="Equation" r:id="rId9" imgW="482391" imgH="190417"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4839" y="2074218"/>
                          <a:ext cx="989282" cy="369332"/>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41130785-A452-42F7-A4C9-4638F0010D5B}"/>
                </a:ext>
              </a:extLst>
            </p:cNvPr>
            <p:cNvSpPr txBox="1"/>
            <p:nvPr/>
          </p:nvSpPr>
          <p:spPr>
            <a:xfrm>
              <a:off x="6014121" y="2120012"/>
              <a:ext cx="35810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和</a:t>
              </a:r>
              <a:endParaRPr lang="zh-CN" altLang="en-US" dirty="0"/>
            </a:p>
          </p:txBody>
        </p:sp>
        <p:graphicFrame>
          <p:nvGraphicFramePr>
            <p:cNvPr id="26" name="对象 25">
              <a:extLst>
                <a:ext uri="{FF2B5EF4-FFF2-40B4-BE49-F238E27FC236}">
                  <a16:creationId xmlns:a16="http://schemas.microsoft.com/office/drawing/2014/main" xmlns="" id="{BF5B1E3C-78FC-4D4B-B8AA-F89342989CE0}"/>
                </a:ext>
              </a:extLst>
            </p:cNvPr>
            <p:cNvGraphicFramePr>
              <a:graphicFrameLocks noChangeAspect="1"/>
            </p:cNvGraphicFramePr>
            <p:nvPr>
              <p:extLst>
                <p:ext uri="{D42A27DB-BD31-4B8C-83A1-F6EECF244321}">
                  <p14:modId xmlns:p14="http://schemas.microsoft.com/office/powerpoint/2010/main" val="875943372"/>
                </p:ext>
              </p:extLst>
            </p:nvPr>
          </p:nvGraphicFramePr>
          <p:xfrm>
            <a:off x="6462382" y="2048263"/>
            <a:ext cx="1082041" cy="403962"/>
          </p:xfrm>
          <a:graphic>
            <a:graphicData uri="http://schemas.openxmlformats.org/presentationml/2006/ole">
              <mc:AlternateContent xmlns:mc="http://schemas.openxmlformats.org/markup-compatibility/2006">
                <mc:Choice xmlns:v="urn:schemas-microsoft-com:vml" Requires="v">
                  <p:oleObj spid="_x0000_s17397" name="Equation" r:id="rId11" imgW="482391" imgH="190417" progId="Equation.DSMT4">
                    <p:embed/>
                  </p:oleObj>
                </mc:Choice>
                <mc:Fallback>
                  <p:oleObj name="Equation" r:id="rId11" imgW="482391" imgH="190417"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2382" y="2048263"/>
                          <a:ext cx="1082041" cy="403962"/>
                        </a:xfrm>
                        <a:prstGeom prst="rect">
                          <a:avLst/>
                        </a:prstGeom>
                        <a:noFill/>
                      </p:spPr>
                    </p:pic>
                  </p:oleObj>
                </mc:Fallback>
              </mc:AlternateContent>
            </a:graphicData>
          </a:graphic>
        </p:graphicFrame>
      </p:grpSp>
      <p:sp>
        <p:nvSpPr>
          <p:cNvPr id="51" name="Rectangle 19">
            <a:extLst>
              <a:ext uri="{FF2B5EF4-FFF2-40B4-BE49-F238E27FC236}">
                <a16:creationId xmlns:a16="http://schemas.microsoft.com/office/drawing/2014/main" xmlns="" id="{BBA5A13E-F66B-455F-AE67-671582183D0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5" name="组合 54">
            <a:extLst>
              <a:ext uri="{FF2B5EF4-FFF2-40B4-BE49-F238E27FC236}">
                <a16:creationId xmlns:a16="http://schemas.microsoft.com/office/drawing/2014/main" xmlns="" id="{C8FC5520-BE8D-4E07-810F-AAAB184B817E}"/>
              </a:ext>
            </a:extLst>
          </p:cNvPr>
          <p:cNvGrpSpPr/>
          <p:nvPr/>
        </p:nvGrpSpPr>
        <p:grpSpPr>
          <a:xfrm>
            <a:off x="378366" y="2898306"/>
            <a:ext cx="8606971" cy="454943"/>
            <a:chOff x="342619" y="2577755"/>
            <a:chExt cx="8606971" cy="454943"/>
          </a:xfrm>
        </p:grpSpPr>
        <p:sp>
          <p:nvSpPr>
            <p:cNvPr id="42" name="文本框 41">
              <a:extLst>
                <a:ext uri="{FF2B5EF4-FFF2-40B4-BE49-F238E27FC236}">
                  <a16:creationId xmlns:a16="http://schemas.microsoft.com/office/drawing/2014/main" xmlns="" id="{A90D5A03-AF4F-4066-AF5F-8959516F8C7F}"/>
                </a:ext>
              </a:extLst>
            </p:cNvPr>
            <p:cNvSpPr txBox="1"/>
            <p:nvPr/>
          </p:nvSpPr>
          <p:spPr>
            <a:xfrm>
              <a:off x="342619" y="2639159"/>
              <a:ext cx="6479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凸集</a:t>
              </a:r>
              <a:endParaRPr lang="zh-CN" altLang="en-US" dirty="0"/>
            </a:p>
          </p:txBody>
        </p:sp>
        <p:graphicFrame>
          <p:nvGraphicFramePr>
            <p:cNvPr id="44" name="对象 43">
              <a:extLst>
                <a:ext uri="{FF2B5EF4-FFF2-40B4-BE49-F238E27FC236}">
                  <a16:creationId xmlns:a16="http://schemas.microsoft.com/office/drawing/2014/main" xmlns="" id="{64648C5B-36ED-4A38-A31B-2B4F0FECAD72}"/>
                </a:ext>
              </a:extLst>
            </p:cNvPr>
            <p:cNvGraphicFramePr>
              <a:graphicFrameLocks noChangeAspect="1"/>
            </p:cNvGraphicFramePr>
            <p:nvPr>
              <p:extLst>
                <p:ext uri="{D42A27DB-BD31-4B8C-83A1-F6EECF244321}">
                  <p14:modId xmlns:p14="http://schemas.microsoft.com/office/powerpoint/2010/main" val="3590997766"/>
                </p:ext>
              </p:extLst>
            </p:nvPr>
          </p:nvGraphicFramePr>
          <p:xfrm>
            <a:off x="828675" y="2639159"/>
            <a:ext cx="958497" cy="313690"/>
          </p:xfrm>
          <a:graphic>
            <a:graphicData uri="http://schemas.openxmlformats.org/presentationml/2006/ole">
              <mc:AlternateContent xmlns:mc="http://schemas.openxmlformats.org/markup-compatibility/2006">
                <mc:Choice xmlns:v="urn:schemas-microsoft-com:vml" Requires="v">
                  <p:oleObj spid="_x0000_s17398" name="Equation" r:id="rId13" imgW="126780" imgH="164814" progId="Equation.DSMT4">
                    <p:embed/>
                  </p:oleObj>
                </mc:Choice>
                <mc:Fallback>
                  <p:oleObj name="Equation" r:id="rId13" imgW="126780" imgH="164814" progId="Equation.DSMT4">
                    <p:embed/>
                    <p:pic>
                      <p:nvPicPr>
                        <p:cNvPr id="0"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8675" y="2639159"/>
                          <a:ext cx="958497" cy="313690"/>
                        </a:xfrm>
                        <a:prstGeom prst="rect">
                          <a:avLst/>
                        </a:prstGeom>
                        <a:noFill/>
                      </p:spPr>
                    </p:pic>
                  </p:oleObj>
                </mc:Fallback>
              </mc:AlternateContent>
            </a:graphicData>
          </a:graphic>
        </p:graphicFrame>
        <p:sp>
          <p:nvSpPr>
            <p:cNvPr id="46" name="文本框 45">
              <a:extLst>
                <a:ext uri="{FF2B5EF4-FFF2-40B4-BE49-F238E27FC236}">
                  <a16:creationId xmlns:a16="http://schemas.microsoft.com/office/drawing/2014/main" xmlns="" id="{EFE8DC22-15A3-4471-91CF-5FFD2B278CD3}"/>
                </a:ext>
              </a:extLst>
            </p:cNvPr>
            <p:cNvSpPr txBox="1"/>
            <p:nvPr/>
          </p:nvSpPr>
          <p:spPr>
            <a:xfrm>
              <a:off x="1304925" y="2663366"/>
              <a:ext cx="239077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的支撑超平面指的是：</a:t>
              </a:r>
              <a:endParaRPr lang="zh-CN" altLang="en-US" dirty="0"/>
            </a:p>
          </p:txBody>
        </p:sp>
        <p:graphicFrame>
          <p:nvGraphicFramePr>
            <p:cNvPr id="48" name="对象 47">
              <a:extLst>
                <a:ext uri="{FF2B5EF4-FFF2-40B4-BE49-F238E27FC236}">
                  <a16:creationId xmlns:a16="http://schemas.microsoft.com/office/drawing/2014/main" xmlns="" id="{53A5CC6E-0DDF-4A49-8769-D17C78CC4108}"/>
                </a:ext>
              </a:extLst>
            </p:cNvPr>
            <p:cNvGraphicFramePr>
              <a:graphicFrameLocks noChangeAspect="1"/>
            </p:cNvGraphicFramePr>
            <p:nvPr>
              <p:extLst>
                <p:ext uri="{D42A27DB-BD31-4B8C-83A1-F6EECF244321}">
                  <p14:modId xmlns:p14="http://schemas.microsoft.com/office/powerpoint/2010/main" val="2946310090"/>
                </p:ext>
              </p:extLst>
            </p:nvPr>
          </p:nvGraphicFramePr>
          <p:xfrm>
            <a:off x="3586162" y="2694799"/>
            <a:ext cx="364299" cy="313690"/>
          </p:xfrm>
          <a:graphic>
            <a:graphicData uri="http://schemas.openxmlformats.org/presentationml/2006/ole">
              <mc:AlternateContent xmlns:mc="http://schemas.openxmlformats.org/markup-compatibility/2006">
                <mc:Choice xmlns:v="urn:schemas-microsoft-com:vml" Requires="v">
                  <p:oleObj spid="_x0000_s17399" name="Equation" r:id="rId15" imgW="126780" imgH="164814" progId="Equation.DSMT4">
                    <p:embed/>
                  </p:oleObj>
                </mc:Choice>
                <mc:Fallback>
                  <p:oleObj name="Equation" r:id="rId15" imgW="126780" imgH="164814" progId="Equation.DSMT4">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6162" y="2694799"/>
                          <a:ext cx="364299" cy="313690"/>
                        </a:xfrm>
                        <a:prstGeom prst="rect">
                          <a:avLst/>
                        </a:prstGeom>
                        <a:noFill/>
                      </p:spPr>
                    </p:pic>
                  </p:oleObj>
                </mc:Fallback>
              </mc:AlternateContent>
            </a:graphicData>
          </a:graphic>
        </p:graphicFrame>
        <p:sp>
          <p:nvSpPr>
            <p:cNvPr id="50" name="文本框 49">
              <a:extLst>
                <a:ext uri="{FF2B5EF4-FFF2-40B4-BE49-F238E27FC236}">
                  <a16:creationId xmlns:a16="http://schemas.microsoft.com/office/drawing/2014/main" xmlns="" id="{A0C15FE0-9D78-4832-B431-1B36E5FF99F7}"/>
                </a:ext>
              </a:extLst>
            </p:cNvPr>
            <p:cNvSpPr txBox="1"/>
            <p:nvPr/>
          </p:nvSpPr>
          <p:spPr>
            <a:xfrm>
              <a:off x="3812218" y="2663366"/>
              <a:ext cx="1501937"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边界点满足</a:t>
              </a:r>
              <a:endParaRPr lang="zh-CN" altLang="en-US" dirty="0"/>
            </a:p>
          </p:txBody>
        </p:sp>
        <p:graphicFrame>
          <p:nvGraphicFramePr>
            <p:cNvPr id="52" name="对象 51">
              <a:extLst>
                <a:ext uri="{FF2B5EF4-FFF2-40B4-BE49-F238E27FC236}">
                  <a16:creationId xmlns:a16="http://schemas.microsoft.com/office/drawing/2014/main" xmlns="" id="{090FFD5A-3E95-48F2-B910-48D9271073B2}"/>
                </a:ext>
              </a:extLst>
            </p:cNvPr>
            <p:cNvGraphicFramePr>
              <a:graphicFrameLocks noChangeAspect="1"/>
            </p:cNvGraphicFramePr>
            <p:nvPr>
              <p:extLst>
                <p:ext uri="{D42A27DB-BD31-4B8C-83A1-F6EECF244321}">
                  <p14:modId xmlns:p14="http://schemas.microsoft.com/office/powerpoint/2010/main" val="2567742593"/>
                </p:ext>
              </p:extLst>
            </p:nvPr>
          </p:nvGraphicFramePr>
          <p:xfrm>
            <a:off x="5094307" y="2577755"/>
            <a:ext cx="989282" cy="369332"/>
          </p:xfrm>
          <a:graphic>
            <a:graphicData uri="http://schemas.openxmlformats.org/presentationml/2006/ole">
              <mc:AlternateContent xmlns:mc="http://schemas.openxmlformats.org/markup-compatibility/2006">
                <mc:Choice xmlns:v="urn:schemas-microsoft-com:vml" Requires="v">
                  <p:oleObj spid="_x0000_s17400" name="Equation" r:id="rId16" imgW="482391" imgH="190417" progId="Equation.DSMT4">
                    <p:embed/>
                  </p:oleObj>
                </mc:Choice>
                <mc:Fallback>
                  <p:oleObj name="Equation" r:id="rId16" imgW="482391" imgH="190417" progId="Equation.DSMT4">
                    <p:embed/>
                    <p:pic>
                      <p:nvPicPr>
                        <p:cNvPr id="0" name="Object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94307" y="2577755"/>
                          <a:ext cx="989282" cy="369332"/>
                        </a:xfrm>
                        <a:prstGeom prst="rect">
                          <a:avLst/>
                        </a:prstGeom>
                        <a:noFill/>
                      </p:spPr>
                    </p:pic>
                  </p:oleObj>
                </mc:Fallback>
              </mc:AlternateContent>
            </a:graphicData>
          </a:graphic>
        </p:graphicFrame>
        <p:sp>
          <p:nvSpPr>
            <p:cNvPr id="54" name="文本框 53">
              <a:extLst>
                <a:ext uri="{FF2B5EF4-FFF2-40B4-BE49-F238E27FC236}">
                  <a16:creationId xmlns:a16="http://schemas.microsoft.com/office/drawing/2014/main" xmlns="" id="{797A7C24-4908-46A2-A1B7-F584FC9CE94A}"/>
                </a:ext>
              </a:extLst>
            </p:cNvPr>
            <p:cNvSpPr txBox="1"/>
            <p:nvPr/>
          </p:nvSpPr>
          <p:spPr>
            <a:xfrm>
              <a:off x="6210751" y="2625229"/>
              <a:ext cx="273883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其余的点位于超平面一侧</a:t>
              </a:r>
              <a:endParaRPr lang="zh-CN" altLang="en-US" dirty="0"/>
            </a:p>
          </p:txBody>
        </p:sp>
      </p:grpSp>
      <p:grpSp>
        <p:nvGrpSpPr>
          <p:cNvPr id="62" name="组合 61">
            <a:extLst>
              <a:ext uri="{FF2B5EF4-FFF2-40B4-BE49-F238E27FC236}">
                <a16:creationId xmlns:a16="http://schemas.microsoft.com/office/drawing/2014/main" xmlns="" id="{35FE97C9-99A9-4E40-ADF6-88F8912D7920}"/>
              </a:ext>
            </a:extLst>
          </p:cNvPr>
          <p:cNvGrpSpPr/>
          <p:nvPr/>
        </p:nvGrpSpPr>
        <p:grpSpPr>
          <a:xfrm>
            <a:off x="413603" y="3472275"/>
            <a:ext cx="4726350" cy="461942"/>
            <a:chOff x="377856" y="3151724"/>
            <a:chExt cx="4726350" cy="461942"/>
          </a:xfrm>
        </p:grpSpPr>
        <p:graphicFrame>
          <p:nvGraphicFramePr>
            <p:cNvPr id="56" name="对象 55">
              <a:extLst>
                <a:ext uri="{FF2B5EF4-FFF2-40B4-BE49-F238E27FC236}">
                  <a16:creationId xmlns:a16="http://schemas.microsoft.com/office/drawing/2014/main" xmlns="" id="{ABBA027C-5353-4BF1-82E1-260B5638BEA8}"/>
                </a:ext>
              </a:extLst>
            </p:cNvPr>
            <p:cNvGraphicFramePr>
              <a:graphicFrameLocks noChangeAspect="1"/>
            </p:cNvGraphicFramePr>
            <p:nvPr>
              <p:extLst>
                <p:ext uri="{D42A27DB-BD31-4B8C-83A1-F6EECF244321}">
                  <p14:modId xmlns:p14="http://schemas.microsoft.com/office/powerpoint/2010/main" val="3085507373"/>
                </p:ext>
              </p:extLst>
            </p:nvPr>
          </p:nvGraphicFramePr>
          <p:xfrm>
            <a:off x="377856" y="3252823"/>
            <a:ext cx="364299" cy="313690"/>
          </p:xfrm>
          <a:graphic>
            <a:graphicData uri="http://schemas.openxmlformats.org/presentationml/2006/ole">
              <mc:AlternateContent xmlns:mc="http://schemas.openxmlformats.org/markup-compatibility/2006">
                <mc:Choice xmlns:v="urn:schemas-microsoft-com:vml" Requires="v">
                  <p:oleObj spid="_x0000_s17401" name="Equation" r:id="rId18" imgW="126780" imgH="164814" progId="Equation.DSMT4">
                    <p:embed/>
                  </p:oleObj>
                </mc:Choice>
                <mc:Fallback>
                  <p:oleObj name="Equation" r:id="rId18" imgW="126780" imgH="164814" progId="Equation.DSMT4">
                    <p:embed/>
                    <p:pic>
                      <p:nvPicPr>
                        <p:cNvPr id="48" name="对象 47">
                          <a:extLst>
                            <a:ext uri="{FF2B5EF4-FFF2-40B4-BE49-F238E27FC236}">
                              <a16:creationId xmlns:a16="http://schemas.microsoft.com/office/drawing/2014/main" xmlns="" id="{53A5CC6E-0DDF-4A49-8769-D17C78CC41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856" y="3252823"/>
                          <a:ext cx="364299" cy="313690"/>
                        </a:xfrm>
                        <a:prstGeom prst="rect">
                          <a:avLst/>
                        </a:prstGeom>
                        <a:noFill/>
                      </p:spPr>
                    </p:pic>
                  </p:oleObj>
                </mc:Fallback>
              </mc:AlternateContent>
            </a:graphicData>
          </a:graphic>
        </p:graphicFrame>
        <p:sp>
          <p:nvSpPr>
            <p:cNvPr id="58" name="文本框 57">
              <a:extLst>
                <a:ext uri="{FF2B5EF4-FFF2-40B4-BE49-F238E27FC236}">
                  <a16:creationId xmlns:a16="http://schemas.microsoft.com/office/drawing/2014/main" xmlns="" id="{6D398473-CC9A-436D-82A6-0560343768E5}"/>
                </a:ext>
              </a:extLst>
            </p:cNvPr>
            <p:cNvSpPr txBox="1"/>
            <p:nvPr/>
          </p:nvSpPr>
          <p:spPr>
            <a:xfrm>
              <a:off x="666750" y="3244334"/>
              <a:ext cx="18097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中的所有点满足</a:t>
              </a:r>
              <a:endParaRPr lang="zh-CN" altLang="en-US" dirty="0"/>
            </a:p>
          </p:txBody>
        </p:sp>
        <p:graphicFrame>
          <p:nvGraphicFramePr>
            <p:cNvPr id="59" name="对象 58">
              <a:extLst>
                <a:ext uri="{FF2B5EF4-FFF2-40B4-BE49-F238E27FC236}">
                  <a16:creationId xmlns:a16="http://schemas.microsoft.com/office/drawing/2014/main" xmlns="" id="{A6A5B9DF-1DF9-4574-B329-734F899BB79C}"/>
                </a:ext>
              </a:extLst>
            </p:cNvPr>
            <p:cNvGraphicFramePr>
              <a:graphicFrameLocks noChangeAspect="1"/>
            </p:cNvGraphicFramePr>
            <p:nvPr>
              <p:extLst>
                <p:ext uri="{D42A27DB-BD31-4B8C-83A1-F6EECF244321}">
                  <p14:modId xmlns:p14="http://schemas.microsoft.com/office/powerpoint/2010/main" val="3979465330"/>
                </p:ext>
              </p:extLst>
            </p:nvPr>
          </p:nvGraphicFramePr>
          <p:xfrm>
            <a:off x="2500312" y="3197181"/>
            <a:ext cx="989282" cy="369332"/>
          </p:xfrm>
          <a:graphic>
            <a:graphicData uri="http://schemas.openxmlformats.org/presentationml/2006/ole">
              <mc:AlternateContent xmlns:mc="http://schemas.openxmlformats.org/markup-compatibility/2006">
                <mc:Choice xmlns:v="urn:schemas-microsoft-com:vml" Requires="v">
                  <p:oleObj spid="_x0000_s17402" name="Equation" r:id="rId19" imgW="482391" imgH="190417" progId="Equation.DSMT4">
                    <p:embed/>
                  </p:oleObj>
                </mc:Choice>
                <mc:Fallback>
                  <p:oleObj name="Equation" r:id="rId19" imgW="482391" imgH="190417" progId="Equation.DSMT4">
                    <p:embed/>
                    <p:pic>
                      <p:nvPicPr>
                        <p:cNvPr id="22" name="对象 21">
                          <a:extLst>
                            <a:ext uri="{FF2B5EF4-FFF2-40B4-BE49-F238E27FC236}">
                              <a16:creationId xmlns:a16="http://schemas.microsoft.com/office/drawing/2014/main" xmlns="" id="{2EFB8824-286D-4AD4-A958-B3C4AE25A8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0312" y="3197181"/>
                          <a:ext cx="989282" cy="369332"/>
                        </a:xfrm>
                        <a:prstGeom prst="rect">
                          <a:avLst/>
                        </a:prstGeom>
                        <a:noFill/>
                      </p:spPr>
                    </p:pic>
                  </p:oleObj>
                </mc:Fallback>
              </mc:AlternateContent>
            </a:graphicData>
          </a:graphic>
        </p:graphicFrame>
        <p:sp>
          <p:nvSpPr>
            <p:cNvPr id="60" name="文本框 59">
              <a:extLst>
                <a:ext uri="{FF2B5EF4-FFF2-40B4-BE49-F238E27FC236}">
                  <a16:creationId xmlns:a16="http://schemas.microsoft.com/office/drawing/2014/main" xmlns="" id="{D122F8CF-98AB-4C7B-926D-E7B12FB02BDA}"/>
                </a:ext>
              </a:extLst>
            </p:cNvPr>
            <p:cNvSpPr txBox="1"/>
            <p:nvPr/>
          </p:nvSpPr>
          <p:spPr>
            <a:xfrm>
              <a:off x="3511064" y="3225002"/>
              <a:ext cx="358104"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或</a:t>
              </a:r>
              <a:endParaRPr lang="zh-CN" altLang="en-US" dirty="0"/>
            </a:p>
          </p:txBody>
        </p:sp>
        <p:graphicFrame>
          <p:nvGraphicFramePr>
            <p:cNvPr id="61" name="对象 60">
              <a:extLst>
                <a:ext uri="{FF2B5EF4-FFF2-40B4-BE49-F238E27FC236}">
                  <a16:creationId xmlns:a16="http://schemas.microsoft.com/office/drawing/2014/main" xmlns="" id="{B5B61352-878D-427C-B102-DBE70BB39D2B}"/>
                </a:ext>
              </a:extLst>
            </p:cNvPr>
            <p:cNvGraphicFramePr>
              <a:graphicFrameLocks noChangeAspect="1"/>
            </p:cNvGraphicFramePr>
            <p:nvPr>
              <p:extLst>
                <p:ext uri="{D42A27DB-BD31-4B8C-83A1-F6EECF244321}">
                  <p14:modId xmlns:p14="http://schemas.microsoft.com/office/powerpoint/2010/main" val="2308790018"/>
                </p:ext>
              </p:extLst>
            </p:nvPr>
          </p:nvGraphicFramePr>
          <p:xfrm>
            <a:off x="4022165" y="3151724"/>
            <a:ext cx="1082041" cy="403962"/>
          </p:xfrm>
          <a:graphic>
            <a:graphicData uri="http://schemas.openxmlformats.org/presentationml/2006/ole">
              <mc:AlternateContent xmlns:mc="http://schemas.openxmlformats.org/markup-compatibility/2006">
                <mc:Choice xmlns:v="urn:schemas-microsoft-com:vml" Requires="v">
                  <p:oleObj spid="_x0000_s17403" name="Equation" r:id="rId20" imgW="482391" imgH="190417" progId="Equation.DSMT4">
                    <p:embed/>
                  </p:oleObj>
                </mc:Choice>
                <mc:Fallback>
                  <p:oleObj name="Equation" r:id="rId20" imgW="482391" imgH="190417" progId="Equation.DSMT4">
                    <p:embed/>
                    <p:pic>
                      <p:nvPicPr>
                        <p:cNvPr id="26" name="对象 25">
                          <a:extLst>
                            <a:ext uri="{FF2B5EF4-FFF2-40B4-BE49-F238E27FC236}">
                              <a16:creationId xmlns:a16="http://schemas.microsoft.com/office/drawing/2014/main" xmlns="" id="{BF5B1E3C-78FC-4D4B-B8AA-F89342989C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2165" y="3151724"/>
                          <a:ext cx="1082041" cy="403962"/>
                        </a:xfrm>
                        <a:prstGeom prst="rect">
                          <a:avLst/>
                        </a:prstGeom>
                        <a:noFill/>
                      </p:spPr>
                    </p:pic>
                  </p:oleObj>
                </mc:Fallback>
              </mc:AlternateContent>
            </a:graphicData>
          </a:graphic>
        </p:graphicFrame>
      </p:grpSp>
    </p:spTree>
    <p:extLst>
      <p:ext uri="{BB962C8B-B14F-4D97-AF65-F5344CB8AC3E}">
        <p14:creationId xmlns:p14="http://schemas.microsoft.com/office/powerpoint/2010/main" val="247583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pPr algn="l"/>
            <a:r>
              <a:rPr lang="en-US" altLang="zh-CN" sz="2100" b="1" spc="225" dirty="0">
                <a:solidFill>
                  <a:prstClr val="white"/>
                </a:solidFill>
              </a:rPr>
              <a:t>5.3</a:t>
            </a:r>
            <a:r>
              <a:rPr lang="zh-CN" altLang="en-US" sz="2100" b="1" spc="225" dirty="0">
                <a:solidFill>
                  <a:prstClr val="white"/>
                </a:solidFill>
              </a:rPr>
              <a:t>非线性优化问题基础</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23</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矩形 17">
            <a:extLst>
              <a:ext uri="{FF2B5EF4-FFF2-40B4-BE49-F238E27FC236}">
                <a16:creationId xmlns:a16="http://schemas.microsoft.com/office/drawing/2014/main" xmlns="" id="{01FC374A-4632-4F74-9CCA-50D2A25E9AB3}"/>
              </a:ext>
            </a:extLst>
          </p:cNvPr>
          <p:cNvSpPr/>
          <p:nvPr/>
        </p:nvSpPr>
        <p:spPr>
          <a:xfrm>
            <a:off x="347457" y="842311"/>
            <a:ext cx="2605293" cy="369332"/>
          </a:xfrm>
          <a:prstGeom prst="rect">
            <a:avLst/>
          </a:prstGeom>
        </p:spPr>
        <p:txBody>
          <a:bodyPr wrap="square">
            <a:spAutoFit/>
          </a:bodyPr>
          <a:lstStyle/>
          <a:p>
            <a:r>
              <a:rPr lang="en-US" altLang="zh-CN" dirty="0">
                <a:solidFill>
                  <a:schemeClr val="accent1">
                    <a:lumMod val="75000"/>
                  </a:schemeClr>
                </a:solidFill>
                <a:sym typeface="+mn-ea"/>
              </a:rPr>
              <a:t> </a:t>
            </a:r>
            <a:r>
              <a:rPr lang="en-US" altLang="zh-CN" dirty="0">
                <a:solidFill>
                  <a:schemeClr val="accent1">
                    <a:lumMod val="75000"/>
                  </a:schemeClr>
                </a:solidFill>
              </a:rPr>
              <a:t>5.3.3  </a:t>
            </a:r>
            <a:r>
              <a:rPr lang="zh-CN" altLang="zh-CN" dirty="0">
                <a:solidFill>
                  <a:schemeClr val="accent1">
                    <a:lumMod val="75000"/>
                  </a:schemeClr>
                </a:solidFill>
              </a:rPr>
              <a:t>凸集和凸函数</a:t>
            </a:r>
            <a:endParaRPr lang="zh-CN" altLang="en-US" dirty="0">
              <a:solidFill>
                <a:schemeClr val="accent1">
                  <a:lumMod val="75000"/>
                </a:schemeClr>
              </a:solidFill>
              <a:sym typeface="+mn-ea"/>
            </a:endParaRPr>
          </a:p>
        </p:txBody>
      </p:sp>
      <p:sp>
        <p:nvSpPr>
          <p:cNvPr id="12" name="Rectangle 2">
            <a:extLst>
              <a:ext uri="{FF2B5EF4-FFF2-40B4-BE49-F238E27FC236}">
                <a16:creationId xmlns:a16="http://schemas.microsoft.com/office/drawing/2014/main" xmlns="" id="{AAD657EF-FDA4-498F-A98B-EE5C405A2D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Rectangle 4">
            <a:extLst>
              <a:ext uri="{FF2B5EF4-FFF2-40B4-BE49-F238E27FC236}">
                <a16:creationId xmlns:a16="http://schemas.microsoft.com/office/drawing/2014/main" xmlns="" id="{3782C5D8-2381-4875-8D50-86CFCB77369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0" name="组合 19">
            <a:extLst>
              <a:ext uri="{FF2B5EF4-FFF2-40B4-BE49-F238E27FC236}">
                <a16:creationId xmlns:a16="http://schemas.microsoft.com/office/drawing/2014/main" xmlns="" id="{79A06F8D-D4C6-487D-A264-B73D0754F686}"/>
              </a:ext>
            </a:extLst>
          </p:cNvPr>
          <p:cNvGrpSpPr/>
          <p:nvPr/>
        </p:nvGrpSpPr>
        <p:grpSpPr>
          <a:xfrm>
            <a:off x="585684" y="1545639"/>
            <a:ext cx="6681993" cy="394464"/>
            <a:chOff x="452232" y="1353342"/>
            <a:chExt cx="6681993" cy="394464"/>
          </a:xfrm>
        </p:grpSpPr>
        <p:sp>
          <p:nvSpPr>
            <p:cNvPr id="19" name="文本框 18">
              <a:extLst>
                <a:ext uri="{FF2B5EF4-FFF2-40B4-BE49-F238E27FC236}">
                  <a16:creationId xmlns:a16="http://schemas.microsoft.com/office/drawing/2014/main" xmlns="" id="{6AFD53FF-95DE-4591-9F3F-439147CE5F33}"/>
                </a:ext>
              </a:extLst>
            </p:cNvPr>
            <p:cNvSpPr txBox="1"/>
            <p:nvPr/>
          </p:nvSpPr>
          <p:spPr>
            <a:xfrm>
              <a:off x="452232" y="1353342"/>
              <a:ext cx="1005093"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凸函数</a:t>
              </a:r>
              <a:endParaRPr lang="zh-CN" altLang="en-US" dirty="0">
                <a:solidFill>
                  <a:srgbClr val="C00000"/>
                </a:solidFill>
              </a:endParaRPr>
            </a:p>
          </p:txBody>
        </p:sp>
        <p:graphicFrame>
          <p:nvGraphicFramePr>
            <p:cNvPr id="13" name="对象 12">
              <a:extLst>
                <a:ext uri="{FF2B5EF4-FFF2-40B4-BE49-F238E27FC236}">
                  <a16:creationId xmlns:a16="http://schemas.microsoft.com/office/drawing/2014/main" xmlns="" id="{BD6E327A-BEAC-4027-82B1-E7F67588E8E0}"/>
                </a:ext>
              </a:extLst>
            </p:cNvPr>
            <p:cNvGraphicFramePr>
              <a:graphicFrameLocks noChangeAspect="1"/>
            </p:cNvGraphicFramePr>
            <p:nvPr>
              <p:extLst>
                <p:ext uri="{D42A27DB-BD31-4B8C-83A1-F6EECF244321}">
                  <p14:modId xmlns:p14="http://schemas.microsoft.com/office/powerpoint/2010/main" val="3307968683"/>
                </p:ext>
              </p:extLst>
            </p:nvPr>
          </p:nvGraphicFramePr>
          <p:xfrm>
            <a:off x="1321338" y="1393738"/>
            <a:ext cx="587385" cy="328935"/>
          </p:xfrm>
          <a:graphic>
            <a:graphicData uri="http://schemas.openxmlformats.org/presentationml/2006/ole">
              <mc:AlternateContent xmlns:mc="http://schemas.openxmlformats.org/markup-compatibility/2006">
                <mc:Choice xmlns:v="urn:schemas-microsoft-com:vml" Requires="v">
                  <p:oleObj spid="_x0000_s19958" name="Equation" r:id="rId5" imgW="317225" imgH="190335" progId="Equation.DSMT4">
                    <p:embed/>
                  </p:oleObj>
                </mc:Choice>
                <mc:Fallback>
                  <p:oleObj name="Equation" r:id="rId5" imgW="317225" imgH="19033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1338" y="1393738"/>
                          <a:ext cx="587385" cy="328935"/>
                        </a:xfrm>
                        <a:prstGeom prst="rect">
                          <a:avLst/>
                        </a:prstGeom>
                        <a:noFill/>
                      </p:spPr>
                    </p:pic>
                  </p:oleObj>
                </mc:Fallback>
              </mc:AlternateContent>
            </a:graphicData>
          </a:graphic>
        </p:graphicFrame>
        <p:sp>
          <p:nvSpPr>
            <p:cNvPr id="23" name="文本框 22">
              <a:extLst>
                <a:ext uri="{FF2B5EF4-FFF2-40B4-BE49-F238E27FC236}">
                  <a16:creationId xmlns:a16="http://schemas.microsoft.com/office/drawing/2014/main" xmlns="" id="{E325F1D4-958C-480F-A572-7668C6D33EB2}"/>
                </a:ext>
              </a:extLst>
            </p:cNvPr>
            <p:cNvSpPr txBox="1"/>
            <p:nvPr/>
          </p:nvSpPr>
          <p:spPr>
            <a:xfrm>
              <a:off x="1908722" y="1373539"/>
              <a:ext cx="3639231"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是</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定义在某个向量空间的凸子集</a:t>
              </a:r>
              <a:endParaRPr lang="zh-CN" altLang="en-US" dirty="0"/>
            </a:p>
          </p:txBody>
        </p:sp>
        <p:graphicFrame>
          <p:nvGraphicFramePr>
            <p:cNvPr id="16" name="对象 15">
              <a:extLst>
                <a:ext uri="{FF2B5EF4-FFF2-40B4-BE49-F238E27FC236}">
                  <a16:creationId xmlns:a16="http://schemas.microsoft.com/office/drawing/2014/main" xmlns="" id="{635C4B51-C2B9-43C2-B7D7-34E79F1CE368}"/>
                </a:ext>
              </a:extLst>
            </p:cNvPr>
            <p:cNvGraphicFramePr>
              <a:graphicFrameLocks noChangeAspect="1"/>
            </p:cNvGraphicFramePr>
            <p:nvPr>
              <p:extLst>
                <p:ext uri="{D42A27DB-BD31-4B8C-83A1-F6EECF244321}">
                  <p14:modId xmlns:p14="http://schemas.microsoft.com/office/powerpoint/2010/main" val="1162794666"/>
                </p:ext>
              </p:extLst>
            </p:nvPr>
          </p:nvGraphicFramePr>
          <p:xfrm>
            <a:off x="5314156" y="1353342"/>
            <a:ext cx="278940" cy="376569"/>
          </p:xfrm>
          <a:graphic>
            <a:graphicData uri="http://schemas.openxmlformats.org/presentationml/2006/ole">
              <mc:AlternateContent xmlns:mc="http://schemas.openxmlformats.org/markup-compatibility/2006">
                <mc:Choice xmlns:v="urn:schemas-microsoft-com:vml" Requires="v">
                  <p:oleObj spid="_x0000_s19959" name="Equation" r:id="rId7" imgW="126780" imgH="164814" progId="Equation.DSMT4">
                    <p:embed/>
                  </p:oleObj>
                </mc:Choice>
                <mc:Fallback>
                  <p:oleObj name="Equation" r:id="rId7" imgW="126780" imgH="164814"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4156" y="1353342"/>
                          <a:ext cx="278940" cy="376569"/>
                        </a:xfrm>
                        <a:prstGeom prst="rect">
                          <a:avLst/>
                        </a:prstGeom>
                        <a:noFill/>
                      </p:spPr>
                    </p:pic>
                  </p:oleObj>
                </mc:Fallback>
              </mc:AlternateContent>
            </a:graphicData>
          </a:graphic>
        </p:graphicFrame>
        <p:sp>
          <p:nvSpPr>
            <p:cNvPr id="27" name="文本框 26">
              <a:extLst>
                <a:ext uri="{FF2B5EF4-FFF2-40B4-BE49-F238E27FC236}">
                  <a16:creationId xmlns:a16="http://schemas.microsoft.com/office/drawing/2014/main" xmlns="" id="{CD9E9065-0C14-43BA-A44B-42D015FC1E1A}"/>
                </a:ext>
              </a:extLst>
            </p:cNvPr>
            <p:cNvSpPr txBox="1"/>
            <p:nvPr/>
          </p:nvSpPr>
          <p:spPr>
            <a:xfrm>
              <a:off x="5536662" y="1378474"/>
              <a:ext cx="159756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上的实值函数</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grpSp>
        <p:nvGrpSpPr>
          <p:cNvPr id="34" name="组合 33">
            <a:extLst>
              <a:ext uri="{FF2B5EF4-FFF2-40B4-BE49-F238E27FC236}">
                <a16:creationId xmlns:a16="http://schemas.microsoft.com/office/drawing/2014/main" xmlns="" id="{DEF441EF-D9C7-4D8D-9348-DABF5D95C3D3}"/>
              </a:ext>
            </a:extLst>
          </p:cNvPr>
          <p:cNvGrpSpPr/>
          <p:nvPr/>
        </p:nvGrpSpPr>
        <p:grpSpPr>
          <a:xfrm>
            <a:off x="1434032" y="2060685"/>
            <a:ext cx="5252202" cy="408594"/>
            <a:chOff x="1786638" y="1315341"/>
            <a:chExt cx="5252202" cy="408594"/>
          </a:xfrm>
        </p:grpSpPr>
        <p:sp>
          <p:nvSpPr>
            <p:cNvPr id="37" name="文本框 36">
              <a:extLst>
                <a:ext uri="{FF2B5EF4-FFF2-40B4-BE49-F238E27FC236}">
                  <a16:creationId xmlns:a16="http://schemas.microsoft.com/office/drawing/2014/main" xmlns="" id="{C8A7064B-E068-47F2-AB6F-06D71EF6374B}"/>
                </a:ext>
              </a:extLst>
            </p:cNvPr>
            <p:cNvSpPr txBox="1"/>
            <p:nvPr/>
          </p:nvSpPr>
          <p:spPr>
            <a:xfrm>
              <a:off x="1786638" y="1354603"/>
              <a:ext cx="1547111"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对</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任意</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两点</a:t>
              </a:r>
              <a:endParaRPr lang="zh-CN" altLang="en-US" dirty="0"/>
            </a:p>
          </p:txBody>
        </p:sp>
        <p:graphicFrame>
          <p:nvGraphicFramePr>
            <p:cNvPr id="38" name="对象 37">
              <a:extLst>
                <a:ext uri="{FF2B5EF4-FFF2-40B4-BE49-F238E27FC236}">
                  <a16:creationId xmlns:a16="http://schemas.microsoft.com/office/drawing/2014/main" xmlns="" id="{7075D992-22E3-4FA0-8199-0B9A77096811}"/>
                </a:ext>
              </a:extLst>
            </p:cNvPr>
            <p:cNvGraphicFramePr>
              <a:graphicFrameLocks noChangeAspect="1"/>
            </p:cNvGraphicFramePr>
            <p:nvPr>
              <p:extLst>
                <p:ext uri="{D42A27DB-BD31-4B8C-83A1-F6EECF244321}">
                  <p14:modId xmlns:p14="http://schemas.microsoft.com/office/powerpoint/2010/main" val="912128672"/>
                </p:ext>
              </p:extLst>
            </p:nvPr>
          </p:nvGraphicFramePr>
          <p:xfrm>
            <a:off x="3163789" y="1338340"/>
            <a:ext cx="910116" cy="368966"/>
          </p:xfrm>
          <a:graphic>
            <a:graphicData uri="http://schemas.openxmlformats.org/presentationml/2006/ole">
              <mc:AlternateContent xmlns:mc="http://schemas.openxmlformats.org/markup-compatibility/2006">
                <mc:Choice xmlns:v="urn:schemas-microsoft-com:vml" Requires="v">
                  <p:oleObj spid="_x0000_s19960" name="Equation" r:id="rId9" imgW="469696" imgH="190417" progId="Equation.DSMT4">
                    <p:embed/>
                  </p:oleObj>
                </mc:Choice>
                <mc:Fallback>
                  <p:oleObj name="Equation" r:id="rId9" imgW="469696" imgH="190417" progId="Equation.DSMT4">
                    <p:embed/>
                    <p:pic>
                      <p:nvPicPr>
                        <p:cNvPr id="16" name="对象 15">
                          <a:extLst>
                            <a:ext uri="{FF2B5EF4-FFF2-40B4-BE49-F238E27FC236}">
                              <a16:creationId xmlns:a16="http://schemas.microsoft.com/office/drawing/2014/main" xmlns="" id="{BE86BEC3-0E0E-4A7F-9FA9-A4F7C94B57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3789" y="1338340"/>
                          <a:ext cx="910116" cy="368966"/>
                        </a:xfrm>
                        <a:prstGeom prst="rect">
                          <a:avLst/>
                        </a:prstGeom>
                        <a:noFill/>
                      </p:spPr>
                    </p:pic>
                  </p:oleObj>
                </mc:Fallback>
              </mc:AlternateContent>
            </a:graphicData>
          </a:graphic>
        </p:graphicFrame>
        <p:sp>
          <p:nvSpPr>
            <p:cNvPr id="39" name="文本框 38">
              <a:extLst>
                <a:ext uri="{FF2B5EF4-FFF2-40B4-BE49-F238E27FC236}">
                  <a16:creationId xmlns:a16="http://schemas.microsoft.com/office/drawing/2014/main" xmlns="" id="{EA98A723-CC18-4FEC-A5E7-48E36F6C2595}"/>
                </a:ext>
              </a:extLst>
            </p:cNvPr>
            <p:cNvSpPr txBox="1"/>
            <p:nvPr/>
          </p:nvSpPr>
          <p:spPr>
            <a:xfrm>
              <a:off x="4044805" y="1315341"/>
              <a:ext cx="1368787"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和任意实数</a:t>
              </a:r>
              <a:endParaRPr lang="zh-CN" altLang="en-US" dirty="0"/>
            </a:p>
          </p:txBody>
        </p:sp>
        <p:graphicFrame>
          <p:nvGraphicFramePr>
            <p:cNvPr id="40" name="对象 39">
              <a:extLst>
                <a:ext uri="{FF2B5EF4-FFF2-40B4-BE49-F238E27FC236}">
                  <a16:creationId xmlns:a16="http://schemas.microsoft.com/office/drawing/2014/main" xmlns="" id="{BAC748E2-7523-4D70-AD09-2E1027DAA62D}"/>
                </a:ext>
              </a:extLst>
            </p:cNvPr>
            <p:cNvGraphicFramePr>
              <a:graphicFrameLocks noChangeAspect="1"/>
            </p:cNvGraphicFramePr>
            <p:nvPr>
              <p:extLst>
                <p:ext uri="{D42A27DB-BD31-4B8C-83A1-F6EECF244321}">
                  <p14:modId xmlns:p14="http://schemas.microsoft.com/office/powerpoint/2010/main" val="1475775351"/>
                </p:ext>
              </p:extLst>
            </p:nvPr>
          </p:nvGraphicFramePr>
          <p:xfrm>
            <a:off x="5372210" y="1337983"/>
            <a:ext cx="922398" cy="368959"/>
          </p:xfrm>
          <a:graphic>
            <a:graphicData uri="http://schemas.openxmlformats.org/presentationml/2006/ole">
              <mc:AlternateContent xmlns:mc="http://schemas.openxmlformats.org/markup-compatibility/2006">
                <mc:Choice xmlns:v="urn:schemas-microsoft-com:vml" Requires="v">
                  <p:oleObj spid="_x0000_s19961" name="Equation" r:id="rId11" imgW="482391" imgH="190417" progId="Equation.DSMT4">
                    <p:embed/>
                  </p:oleObj>
                </mc:Choice>
                <mc:Fallback>
                  <p:oleObj name="Equation" r:id="rId11" imgW="482391" imgH="190417" progId="Equation.DSMT4">
                    <p:embed/>
                    <p:pic>
                      <p:nvPicPr>
                        <p:cNvPr id="21" name="对象 20">
                          <a:extLst>
                            <a:ext uri="{FF2B5EF4-FFF2-40B4-BE49-F238E27FC236}">
                              <a16:creationId xmlns:a16="http://schemas.microsoft.com/office/drawing/2014/main" xmlns="" id="{4D5203E4-5507-494D-B2F2-02B7F72685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72210" y="1337983"/>
                          <a:ext cx="922398" cy="368959"/>
                        </a:xfrm>
                        <a:prstGeom prst="rect">
                          <a:avLst/>
                        </a:prstGeom>
                        <a:noFill/>
                      </p:spPr>
                    </p:pic>
                  </p:oleObj>
                </mc:Fallback>
              </mc:AlternateContent>
            </a:graphicData>
          </a:graphic>
        </p:graphicFrame>
        <p:sp>
          <p:nvSpPr>
            <p:cNvPr id="41" name="文本框 40">
              <a:extLst>
                <a:ext uri="{FF2B5EF4-FFF2-40B4-BE49-F238E27FC236}">
                  <a16:creationId xmlns:a16="http://schemas.microsoft.com/office/drawing/2014/main" xmlns="" id="{027674BE-87B4-4B94-9E13-393A77EE2332}"/>
                </a:ext>
              </a:extLst>
            </p:cNvPr>
            <p:cNvSpPr txBox="1"/>
            <p:nvPr/>
          </p:nvSpPr>
          <p:spPr>
            <a:xfrm>
              <a:off x="6234543" y="1334036"/>
              <a:ext cx="804297"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都有</a:t>
              </a:r>
              <a:endParaRPr lang="zh-CN" altLang="en-US" dirty="0"/>
            </a:p>
          </p:txBody>
        </p:sp>
      </p:grpSp>
      <p:sp>
        <p:nvSpPr>
          <p:cNvPr id="21" name="Rectangle 6">
            <a:extLst>
              <a:ext uri="{FF2B5EF4-FFF2-40B4-BE49-F238E27FC236}">
                <a16:creationId xmlns:a16="http://schemas.microsoft.com/office/drawing/2014/main" xmlns="" id="{DBB49EF3-BA23-4BC0-8D17-B455C32E7AE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2" name="对象 21">
            <a:extLst>
              <a:ext uri="{FF2B5EF4-FFF2-40B4-BE49-F238E27FC236}">
                <a16:creationId xmlns:a16="http://schemas.microsoft.com/office/drawing/2014/main" xmlns="" id="{6BE021B7-042F-4F8A-B54B-A621C149B03C}"/>
              </a:ext>
            </a:extLst>
          </p:cNvPr>
          <p:cNvGraphicFramePr>
            <a:graphicFrameLocks noChangeAspect="1"/>
          </p:cNvGraphicFramePr>
          <p:nvPr>
            <p:extLst>
              <p:ext uri="{D42A27DB-BD31-4B8C-83A1-F6EECF244321}">
                <p14:modId xmlns:p14="http://schemas.microsoft.com/office/powerpoint/2010/main" val="4248677853"/>
              </p:ext>
            </p:extLst>
          </p:nvPr>
        </p:nvGraphicFramePr>
        <p:xfrm>
          <a:off x="2197432" y="2630451"/>
          <a:ext cx="3529116" cy="310479"/>
        </p:xfrm>
        <a:graphic>
          <a:graphicData uri="http://schemas.openxmlformats.org/presentationml/2006/ole">
            <mc:AlternateContent xmlns:mc="http://schemas.openxmlformats.org/markup-compatibility/2006">
              <mc:Choice xmlns:v="urn:schemas-microsoft-com:vml" Requires="v">
                <p:oleObj spid="_x0000_s19962" name="Equation" r:id="rId13" imgW="2159000" imgH="190500" progId="Equation.DSMT4">
                  <p:embed/>
                </p:oleObj>
              </mc:Choice>
              <mc:Fallback>
                <p:oleObj name="Equation" r:id="rId13" imgW="2159000" imgH="190500" progId="Equation.DSMT4">
                  <p:embed/>
                  <p:pic>
                    <p:nvPicPr>
                      <p:cNvPr id="0"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7432" y="2630451"/>
                        <a:ext cx="3529116" cy="310479"/>
                      </a:xfrm>
                      <a:prstGeom prst="rect">
                        <a:avLst/>
                      </a:prstGeom>
                      <a:noFill/>
                    </p:spPr>
                  </p:pic>
                </p:oleObj>
              </mc:Fallback>
            </mc:AlternateContent>
          </a:graphicData>
        </a:graphic>
      </p:graphicFrame>
      <p:sp>
        <p:nvSpPr>
          <p:cNvPr id="42" name="文本框 41">
            <a:extLst>
              <a:ext uri="{FF2B5EF4-FFF2-40B4-BE49-F238E27FC236}">
                <a16:creationId xmlns:a16="http://schemas.microsoft.com/office/drawing/2014/main" xmlns="" id="{2722545F-17BA-4CAF-A3AA-019215B14A90}"/>
              </a:ext>
            </a:extLst>
          </p:cNvPr>
          <p:cNvSpPr txBox="1"/>
          <p:nvPr/>
        </p:nvSpPr>
        <p:spPr>
          <a:xfrm>
            <a:off x="525183" y="3010110"/>
            <a:ext cx="7361460" cy="704680"/>
          </a:xfrm>
          <a:prstGeom prst="rect">
            <a:avLst/>
          </a:prstGeom>
          <a:noFill/>
        </p:spPr>
        <p:txBody>
          <a:bodyPr wrap="square">
            <a:spAutoFit/>
          </a:bodyPr>
          <a:lstStyle/>
          <a:p>
            <a:pPr algn="just">
              <a:lnSpc>
                <a:spcPts val="25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常见的凸函数有线性函数、幂函数、对数函数及向量范数等</a:t>
            </a:r>
            <a:r>
              <a:rPr lang="zh-CN" altLang="zh-CN" sz="1800" kern="500" dirty="0" smtClean="0">
                <a:effectLst/>
                <a:latin typeface="Times New Roman" panose="02020603050405020304" pitchFamily="18" charset="0"/>
                <a:ea typeface="宋体" panose="02010600030101010101" pitchFamily="2" charset="-122"/>
              </a:rPr>
              <a:t>，凸函数</a:t>
            </a:r>
            <a:r>
              <a:rPr lang="zh-CN" altLang="zh-CN" sz="1800" kern="500" dirty="0">
                <a:effectLst/>
                <a:latin typeface="Times New Roman" panose="02020603050405020304" pitchFamily="18" charset="0"/>
                <a:ea typeface="宋体" panose="02010600030101010101" pitchFamily="2" charset="-122"/>
              </a:rPr>
              <a:t>构成的最优化问题（凸优化</a:t>
            </a:r>
            <a:r>
              <a:rPr lang="zh-CN" altLang="en-US" sz="1800" kern="500" dirty="0">
                <a:effectLst/>
                <a:latin typeface="Times New Roman" panose="02020603050405020304" pitchFamily="18" charset="0"/>
                <a:ea typeface="宋体" panose="02010600030101010101" pitchFamily="2" charset="-122"/>
              </a:rPr>
              <a:t>问题</a:t>
            </a:r>
            <a:r>
              <a:rPr lang="zh-CN" altLang="zh-CN" sz="1800" kern="500" dirty="0">
                <a:effectLst/>
                <a:latin typeface="Times New Roman" panose="02020603050405020304" pitchFamily="18" charset="0"/>
                <a:ea typeface="宋体" panose="02010600030101010101" pitchFamily="2" charset="-122"/>
              </a:rPr>
              <a:t>）具有较好的性质：</a:t>
            </a:r>
          </a:p>
        </p:txBody>
      </p:sp>
      <p:sp>
        <p:nvSpPr>
          <p:cNvPr id="43" name="文本框 42">
            <a:extLst>
              <a:ext uri="{FF2B5EF4-FFF2-40B4-BE49-F238E27FC236}">
                <a16:creationId xmlns:a16="http://schemas.microsoft.com/office/drawing/2014/main" xmlns="" id="{FF550F72-8BE8-4A38-956C-9896C2AF5B78}"/>
              </a:ext>
            </a:extLst>
          </p:cNvPr>
          <p:cNvSpPr txBox="1"/>
          <p:nvPr/>
        </p:nvSpPr>
        <p:spPr>
          <a:xfrm>
            <a:off x="130831" y="3892955"/>
            <a:ext cx="7356740" cy="660437"/>
          </a:xfrm>
          <a:prstGeom prst="rect">
            <a:avLst/>
          </a:prstGeom>
          <a:noFill/>
        </p:spPr>
        <p:txBody>
          <a:bodyPr wrap="square">
            <a:spAutoFit/>
          </a:bodyPr>
          <a:lstStyle/>
          <a:p>
            <a:pPr indent="266700" algn="just">
              <a:lnSpc>
                <a:spcPts val="1555"/>
              </a:lnSpc>
              <a:tabLst>
                <a:tab pos="2628265" algn="ctr"/>
                <a:tab pos="5292725" algn="r"/>
              </a:tabLst>
            </a:pPr>
            <a:r>
              <a:rPr lang="zh-CN" altLang="en-US" sz="1800" kern="500" dirty="0">
                <a:effectLst/>
                <a:latin typeface="Times New Roman" panose="02020603050405020304" pitchFamily="18" charset="0"/>
                <a:ea typeface="宋体" panose="02010600030101010101" pitchFamily="2" charset="-122"/>
              </a:rPr>
              <a:t>（</a:t>
            </a:r>
            <a:r>
              <a:rPr lang="en-US" altLang="zh-CN" sz="1800" kern="500" dirty="0">
                <a:effectLst/>
                <a:latin typeface="Times New Roman" panose="02020603050405020304" pitchFamily="18" charset="0"/>
                <a:ea typeface="宋体" panose="02010600030101010101" pitchFamily="2" charset="-122"/>
              </a:rPr>
              <a:t>1</a:t>
            </a:r>
            <a:r>
              <a:rPr lang="zh-CN" altLang="en-US" sz="1800" kern="500" dirty="0">
                <a:effectLst/>
                <a:latin typeface="Times New Roman" panose="02020603050405020304" pitchFamily="18" charset="0"/>
                <a:ea typeface="宋体" panose="02010600030101010101" pitchFamily="2" charset="-122"/>
              </a:rPr>
              <a:t>）</a:t>
            </a:r>
            <a:r>
              <a:rPr lang="zh-CN" altLang="zh-CN" sz="1800" kern="500" dirty="0">
                <a:effectLst/>
                <a:latin typeface="Times New Roman" panose="02020603050405020304" pitchFamily="18" charset="0"/>
                <a:ea typeface="宋体" panose="02010600030101010101" pitchFamily="2" charset="-122"/>
              </a:rPr>
              <a:t>凸优化的局部极小（大）值点也是全局极小（大）值点；</a:t>
            </a:r>
            <a:endParaRPr lang="en-US" altLang="zh-CN" sz="1800" kern="500" dirty="0">
              <a:effectLst/>
              <a:latin typeface="Times New Roman" panose="02020603050405020304" pitchFamily="18" charset="0"/>
              <a:ea typeface="宋体" panose="02010600030101010101" pitchFamily="2" charset="-122"/>
            </a:endParaRPr>
          </a:p>
          <a:p>
            <a:pPr indent="266700" algn="just">
              <a:lnSpc>
                <a:spcPct val="150000"/>
              </a:lnSpc>
              <a:tabLst>
                <a:tab pos="2628265" algn="ctr"/>
                <a:tab pos="5292725" algn="r"/>
              </a:tabLst>
            </a:pPr>
            <a:r>
              <a:rPr lang="zh-CN" altLang="en-US" sz="1800" kern="500" dirty="0">
                <a:effectLst/>
                <a:latin typeface="Times New Roman" panose="02020603050405020304" pitchFamily="18" charset="0"/>
                <a:ea typeface="宋体" panose="02010600030101010101" pitchFamily="2" charset="-122"/>
              </a:rPr>
              <a:t>（</a:t>
            </a:r>
            <a:r>
              <a:rPr lang="en-US" altLang="zh-CN" sz="1800" kern="500" dirty="0">
                <a:effectLst/>
                <a:latin typeface="Times New Roman" panose="02020603050405020304" pitchFamily="18" charset="0"/>
                <a:ea typeface="宋体" panose="02010600030101010101" pitchFamily="2" charset="-122"/>
              </a:rPr>
              <a:t>2</a:t>
            </a:r>
            <a:r>
              <a:rPr lang="zh-CN" altLang="en-US" sz="1800" kern="500" dirty="0">
                <a:effectLst/>
                <a:latin typeface="Times New Roman" panose="02020603050405020304" pitchFamily="18" charset="0"/>
                <a:ea typeface="宋体" panose="02010600030101010101" pitchFamily="2" charset="-122"/>
              </a:rPr>
              <a:t>）</a:t>
            </a:r>
            <a:r>
              <a:rPr lang="zh-CN" altLang="zh-CN" sz="1800" kern="500" dirty="0">
                <a:effectLst/>
                <a:latin typeface="Times New Roman" panose="02020603050405020304" pitchFamily="18" charset="0"/>
                <a:ea typeface="宋体" panose="02010600030101010101" pitchFamily="2" charset="-122"/>
              </a:rPr>
              <a:t>凸优化的任意局部最优解也是全局最优解。</a:t>
            </a:r>
          </a:p>
        </p:txBody>
      </p:sp>
    </p:spTree>
    <p:extLst>
      <p:ext uri="{BB962C8B-B14F-4D97-AF65-F5344CB8AC3E}">
        <p14:creationId xmlns:p14="http://schemas.microsoft.com/office/powerpoint/2010/main" val="2518837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732919" y="3443785"/>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2"/>
                </a:solidFill>
              </a:endParaRPr>
            </a:p>
          </p:txBody>
        </p:sp>
        <p:sp>
          <p:nvSpPr>
            <p:cNvPr id="47" name="矩形 46"/>
            <p:cNvSpPr/>
            <p:nvPr/>
          </p:nvSpPr>
          <p:spPr>
            <a:xfrm>
              <a:off x="1881814" y="3877080"/>
              <a:ext cx="3932487" cy="368619"/>
            </a:xfrm>
            <a:prstGeom prst="rect">
              <a:avLst/>
            </a:prstGeom>
            <a:grpFill/>
          </p:spPr>
          <p:txBody>
            <a:bodyPr wrap="none">
              <a:spAutoFit/>
            </a:bodyPr>
            <a:lstStyle/>
            <a:p>
              <a:pPr algn="l"/>
              <a:r>
                <a:rPr lang="en-US" altLang="zh-CN" sz="2100" spc="225" dirty="0">
                  <a:solidFill>
                    <a:schemeClr val="bg2"/>
                  </a:solidFill>
                  <a:latin typeface="微软雅黑" panose="020B0503020204020204" pitchFamily="34" charset="-122"/>
                  <a:ea typeface="微软雅黑" panose="020B0503020204020204" pitchFamily="34" charset="-122"/>
                </a:rPr>
                <a:t>5.4</a:t>
              </a:r>
              <a:r>
                <a:rPr lang="zh-CN" altLang="en-US" sz="2100" spc="225" dirty="0">
                  <a:solidFill>
                    <a:schemeClr val="bg2"/>
                  </a:solidFill>
                  <a:latin typeface="微软雅黑" panose="020B0503020204020204" pitchFamily="34" charset="-122"/>
                  <a:ea typeface="微软雅黑" panose="020B0503020204020204" pitchFamily="34" charset="-122"/>
                </a:rPr>
                <a:t>　无约束非线性优化问题</a:t>
              </a:r>
              <a:endParaRPr altLang="en-US" sz="2100" spc="225" dirty="0">
                <a:solidFill>
                  <a:schemeClr val="bg2"/>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84025" y="1815265"/>
            <a:ext cx="5693399" cy="444332"/>
            <a:chOff x="1807265" y="2935090"/>
            <a:chExt cx="5693399" cy="394200"/>
          </a:xfrm>
        </p:grpSpPr>
        <p:sp>
          <p:nvSpPr>
            <p:cNvPr id="74" name="圆角矩形 73"/>
            <p:cNvSpPr/>
            <p:nvPr/>
          </p:nvSpPr>
          <p:spPr>
            <a:xfrm>
              <a:off x="1807265" y="293509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最优化问题</a:t>
              </a:r>
            </a:p>
          </p:txBody>
        </p:sp>
      </p:grpSp>
      <p:grpSp>
        <p:nvGrpSpPr>
          <p:cNvPr id="58" name="组合 57"/>
          <p:cNvGrpSpPr/>
          <p:nvPr/>
        </p:nvGrpSpPr>
        <p:grpSpPr>
          <a:xfrm>
            <a:off x="1692947" y="2388511"/>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43536"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线性规划</a:t>
              </a:r>
            </a:p>
          </p:txBody>
        </p:sp>
      </p:grpSp>
      <p:grpSp>
        <p:nvGrpSpPr>
          <p:cNvPr id="60" name="组合 59"/>
          <p:cNvGrpSpPr/>
          <p:nvPr/>
        </p:nvGrpSpPr>
        <p:grpSpPr>
          <a:xfrm>
            <a:off x="1734905" y="551718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59" y="4342604"/>
              <a:ext cx="5577773"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5.8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回归分析中的优化模型及求解</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24</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42" y="1169836"/>
              <a:ext cx="2311308" cy="523220"/>
            </a:xfrm>
            <a:prstGeom prst="rect">
              <a:avLst/>
            </a:prstGeom>
            <a:noFill/>
          </p:spPr>
          <p:txBody>
            <a:bodyPr wrap="none" rtlCol="0">
              <a:spAutoFit/>
            </a:bodyPr>
            <a:lstStyle/>
            <a:p>
              <a:pPr algn="ctr"/>
              <a:r>
                <a:rPr lang="zh-CN" altLang="en-US" sz="2800" dirty="0">
                  <a:solidFill>
                    <a:schemeClr val="accent4"/>
                  </a:solidFill>
                </a:rPr>
                <a:t>第五章　</a:t>
              </a:r>
              <a:r>
                <a:rPr lang="zh-CN" altLang="zh-CN" sz="2800" dirty="0">
                  <a:solidFill>
                    <a:schemeClr val="accent4"/>
                  </a:solidFill>
                </a:rPr>
                <a:t>大数据中的优化问题</a:t>
              </a:r>
              <a:endParaRPr lang="zh-CN" altLang="en-US" sz="2800" dirty="0">
                <a:solidFill>
                  <a:schemeClr val="accent4"/>
                </a:solidFill>
              </a:endParaRPr>
            </a:p>
          </p:txBody>
        </p:sp>
      </p:grpSp>
      <p:grpSp>
        <p:nvGrpSpPr>
          <p:cNvPr id="41" name="组合 40">
            <a:extLst>
              <a:ext uri="{FF2B5EF4-FFF2-40B4-BE49-F238E27FC236}">
                <a16:creationId xmlns:a16="http://schemas.microsoft.com/office/drawing/2014/main" xmlns="" id="{32A9278D-15DB-4EDA-B2AC-7170196E5C4C}"/>
              </a:ext>
            </a:extLst>
          </p:cNvPr>
          <p:cNvGrpSpPr/>
          <p:nvPr/>
        </p:nvGrpSpPr>
        <p:grpSpPr>
          <a:xfrm>
            <a:off x="1721266" y="3944441"/>
            <a:ext cx="5693399" cy="444635"/>
            <a:chOff x="1807265" y="3400425"/>
            <a:chExt cx="5693399" cy="394468"/>
          </a:xfrm>
          <a:solidFill>
            <a:schemeClr val="bg2"/>
          </a:solidFill>
        </p:grpSpPr>
        <p:sp>
          <p:nvSpPr>
            <p:cNvPr id="42" name="圆角矩形 70">
              <a:extLst>
                <a:ext uri="{FF2B5EF4-FFF2-40B4-BE49-F238E27FC236}">
                  <a16:creationId xmlns:a16="http://schemas.microsoft.com/office/drawing/2014/main" xmlns="" id="{BB60C9FA-B710-482A-8A80-6429475819CD}"/>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a:extLst>
                <a:ext uri="{FF2B5EF4-FFF2-40B4-BE49-F238E27FC236}">
                  <a16:creationId xmlns:a16="http://schemas.microsoft.com/office/drawing/2014/main" xmlns="" id="{C29AA04C-60AA-4258-A108-1EDD0E6BF1D9}"/>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约束非线性优化问题</a:t>
              </a:r>
            </a:p>
          </p:txBody>
        </p:sp>
      </p:grpSp>
      <p:grpSp>
        <p:nvGrpSpPr>
          <p:cNvPr id="44" name="组合 43">
            <a:extLst>
              <a:ext uri="{FF2B5EF4-FFF2-40B4-BE49-F238E27FC236}">
                <a16:creationId xmlns:a16="http://schemas.microsoft.com/office/drawing/2014/main" xmlns="" id="{9B015240-FA0F-4DCA-9392-06A4D0AB7A13}"/>
              </a:ext>
            </a:extLst>
          </p:cNvPr>
          <p:cNvGrpSpPr/>
          <p:nvPr/>
        </p:nvGrpSpPr>
        <p:grpSpPr>
          <a:xfrm>
            <a:off x="1751385" y="2919746"/>
            <a:ext cx="5693399" cy="444635"/>
            <a:chOff x="1807265" y="3400425"/>
            <a:chExt cx="5693399" cy="394468"/>
          </a:xfrm>
          <a:solidFill>
            <a:schemeClr val="bg2"/>
          </a:solidFill>
        </p:grpSpPr>
        <p:sp>
          <p:nvSpPr>
            <p:cNvPr id="45" name="圆角矩形 70">
              <a:extLst>
                <a:ext uri="{FF2B5EF4-FFF2-40B4-BE49-F238E27FC236}">
                  <a16:creationId xmlns:a16="http://schemas.microsoft.com/office/drawing/2014/main" xmlns="" id="{F350B506-DA50-48A0-AD61-99043EE3E3B4}"/>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a:extLst>
                <a:ext uri="{FF2B5EF4-FFF2-40B4-BE49-F238E27FC236}">
                  <a16:creationId xmlns:a16="http://schemas.microsoft.com/office/drawing/2014/main" xmlns="" id="{67F89748-5541-4ECB-8F4B-2C281A6AC277}"/>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非线性优化问题基础</a:t>
              </a:r>
            </a:p>
          </p:txBody>
        </p:sp>
      </p:grpSp>
      <p:grpSp>
        <p:nvGrpSpPr>
          <p:cNvPr id="48" name="组合 47">
            <a:extLst>
              <a:ext uri="{FF2B5EF4-FFF2-40B4-BE49-F238E27FC236}">
                <a16:creationId xmlns:a16="http://schemas.microsoft.com/office/drawing/2014/main" xmlns="" id="{1EF6ED32-31C3-458C-8B17-6D70CA27736D}"/>
              </a:ext>
            </a:extLst>
          </p:cNvPr>
          <p:cNvGrpSpPr/>
          <p:nvPr/>
        </p:nvGrpSpPr>
        <p:grpSpPr>
          <a:xfrm>
            <a:off x="1732920" y="4515569"/>
            <a:ext cx="5693399" cy="444635"/>
            <a:chOff x="1807265" y="3400425"/>
            <a:chExt cx="5693399" cy="394468"/>
          </a:xfrm>
          <a:solidFill>
            <a:schemeClr val="bg2"/>
          </a:solidFill>
        </p:grpSpPr>
        <p:sp>
          <p:nvSpPr>
            <p:cNvPr id="49" name="圆角矩形 70">
              <a:extLst>
                <a:ext uri="{FF2B5EF4-FFF2-40B4-BE49-F238E27FC236}">
                  <a16:creationId xmlns:a16="http://schemas.microsoft.com/office/drawing/2014/main" xmlns="" id="{EA79137E-0536-4E9C-9668-3C927F111E97}"/>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a:extLst>
                <a:ext uri="{FF2B5EF4-FFF2-40B4-BE49-F238E27FC236}">
                  <a16:creationId xmlns:a16="http://schemas.microsoft.com/office/drawing/2014/main" xmlns="" id="{166BFF50-FCD8-4E75-8BFF-46752CAE9AAC}"/>
                </a:ext>
              </a:extLst>
            </p:cNvPr>
            <p:cNvSpPr/>
            <p:nvPr/>
          </p:nvSpPr>
          <p:spPr>
            <a:xfrm>
              <a:off x="1881687" y="3400425"/>
              <a:ext cx="4826962"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支持向量机的优化模型及求解</a:t>
              </a:r>
            </a:p>
          </p:txBody>
        </p:sp>
      </p:grpSp>
      <p:grpSp>
        <p:nvGrpSpPr>
          <p:cNvPr id="59" name="组合 58">
            <a:extLst>
              <a:ext uri="{FF2B5EF4-FFF2-40B4-BE49-F238E27FC236}">
                <a16:creationId xmlns:a16="http://schemas.microsoft.com/office/drawing/2014/main" xmlns="" id="{FDFC0562-99AE-447E-A9C9-2F5F3CEBF44C}"/>
              </a:ext>
            </a:extLst>
          </p:cNvPr>
          <p:cNvGrpSpPr/>
          <p:nvPr/>
        </p:nvGrpSpPr>
        <p:grpSpPr>
          <a:xfrm>
            <a:off x="1721265" y="5029982"/>
            <a:ext cx="5693399" cy="444635"/>
            <a:chOff x="1807265" y="3400425"/>
            <a:chExt cx="5693399" cy="394468"/>
          </a:xfrm>
          <a:solidFill>
            <a:schemeClr val="bg2"/>
          </a:solidFill>
        </p:grpSpPr>
        <p:sp>
          <p:nvSpPr>
            <p:cNvPr id="61" name="圆角矩形 70">
              <a:extLst>
                <a:ext uri="{FF2B5EF4-FFF2-40B4-BE49-F238E27FC236}">
                  <a16:creationId xmlns:a16="http://schemas.microsoft.com/office/drawing/2014/main" xmlns="" id="{3EA6E340-7FF2-41F2-B78E-188F42772253}"/>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矩形 61">
              <a:extLst>
                <a:ext uri="{FF2B5EF4-FFF2-40B4-BE49-F238E27FC236}">
                  <a16:creationId xmlns:a16="http://schemas.microsoft.com/office/drawing/2014/main" xmlns="" id="{ADB0BD43-AA46-4145-BFB1-29E6BB6DFED2}"/>
                </a:ext>
              </a:extLst>
            </p:cNvPr>
            <p:cNvSpPr/>
            <p:nvPr/>
          </p:nvSpPr>
          <p:spPr>
            <a:xfrm>
              <a:off x="1881687" y="3400425"/>
              <a:ext cx="491993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5.7</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BP</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神经网络的优化模型及求解</a:t>
              </a:r>
            </a:p>
          </p:txBody>
        </p:sp>
      </p:grpSp>
    </p:spTree>
    <p:extLst>
      <p:ext uri="{BB962C8B-B14F-4D97-AF65-F5344CB8AC3E}">
        <p14:creationId xmlns:p14="http://schemas.microsoft.com/office/powerpoint/2010/main" val="2041071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663182" cy="415498"/>
          </a:xfrm>
          <a:prstGeom prst="rect">
            <a:avLst/>
          </a:prstGeom>
          <a:noFill/>
        </p:spPr>
        <p:txBody>
          <a:bodyPr wrap="none" rtlCol="0">
            <a:spAutoFit/>
          </a:bodyPr>
          <a:lstStyle/>
          <a:p>
            <a:pPr algn="l"/>
            <a:r>
              <a:rPr lang="en-US" altLang="zh-CN" sz="2100" b="1" spc="225" dirty="0">
                <a:solidFill>
                  <a:prstClr val="white"/>
                </a:solidFill>
              </a:rPr>
              <a:t>5.4</a:t>
            </a:r>
            <a:r>
              <a:rPr lang="zh-CN" altLang="en-US" sz="2100" b="1" spc="225" dirty="0">
                <a:solidFill>
                  <a:prstClr val="white"/>
                </a:solidFill>
              </a:rPr>
              <a:t>无约束非线性优化问题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25</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a:extLst>
              <a:ext uri="{FF2B5EF4-FFF2-40B4-BE49-F238E27FC236}">
                <a16:creationId xmlns:a16="http://schemas.microsoft.com/office/drawing/2014/main" xmlns="" id="{A9F78D4C-4D89-45D4-8253-5940A0AC12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3" name="组合 12">
            <a:extLst>
              <a:ext uri="{FF2B5EF4-FFF2-40B4-BE49-F238E27FC236}">
                <a16:creationId xmlns:a16="http://schemas.microsoft.com/office/drawing/2014/main" xmlns="" id="{9BFCDEA3-FF45-47BB-B9F5-096A54AF11F0}"/>
              </a:ext>
            </a:extLst>
          </p:cNvPr>
          <p:cNvGrpSpPr/>
          <p:nvPr/>
        </p:nvGrpSpPr>
        <p:grpSpPr>
          <a:xfrm>
            <a:off x="278406" y="1045550"/>
            <a:ext cx="3327204" cy="601663"/>
            <a:chOff x="278406" y="1045550"/>
            <a:chExt cx="3327204" cy="601663"/>
          </a:xfrm>
        </p:grpSpPr>
        <p:sp>
          <p:nvSpPr>
            <p:cNvPr id="18" name="矩形 17">
              <a:extLst>
                <a:ext uri="{FF2B5EF4-FFF2-40B4-BE49-F238E27FC236}">
                  <a16:creationId xmlns:a16="http://schemas.microsoft.com/office/drawing/2014/main" xmlns="" id="{01FC374A-4632-4F74-9CCA-50D2A25E9AB3}"/>
                </a:ext>
              </a:extLst>
            </p:cNvPr>
            <p:cNvSpPr/>
            <p:nvPr/>
          </p:nvSpPr>
          <p:spPr>
            <a:xfrm>
              <a:off x="278406" y="1088906"/>
              <a:ext cx="2605293" cy="369332"/>
            </a:xfrm>
            <a:prstGeom prst="rect">
              <a:avLst/>
            </a:prstGeom>
          </p:spPr>
          <p:txBody>
            <a:bodyPr wrap="square">
              <a:spAutoFit/>
            </a:bodyPr>
            <a:lstStyle/>
            <a:p>
              <a:r>
                <a:rPr lang="en-US" altLang="zh-CN" dirty="0">
                  <a:solidFill>
                    <a:schemeClr val="accent1">
                      <a:lumMod val="75000"/>
                    </a:schemeClr>
                  </a:solidFill>
                  <a:sym typeface="+mn-ea"/>
                </a:rPr>
                <a:t> </a:t>
              </a:r>
              <a:r>
                <a:rPr lang="zh-CN" altLang="en-US" dirty="0">
                  <a:solidFill>
                    <a:srgbClr val="C00000"/>
                  </a:solidFill>
                  <a:sym typeface="+mn-ea"/>
                </a:rPr>
                <a:t>无约束优化问题：</a:t>
              </a:r>
            </a:p>
          </p:txBody>
        </p:sp>
        <p:graphicFrame>
          <p:nvGraphicFramePr>
            <p:cNvPr id="12" name="对象 11">
              <a:extLst>
                <a:ext uri="{FF2B5EF4-FFF2-40B4-BE49-F238E27FC236}">
                  <a16:creationId xmlns:a16="http://schemas.microsoft.com/office/drawing/2014/main" xmlns="" id="{146A319C-5118-4AD2-B042-79CD7E59C64B}"/>
                </a:ext>
              </a:extLst>
            </p:cNvPr>
            <p:cNvGraphicFramePr>
              <a:graphicFrameLocks noChangeAspect="1"/>
            </p:cNvGraphicFramePr>
            <p:nvPr>
              <p:extLst>
                <p:ext uri="{D42A27DB-BD31-4B8C-83A1-F6EECF244321}">
                  <p14:modId xmlns:p14="http://schemas.microsoft.com/office/powerpoint/2010/main" val="4106273823"/>
                </p:ext>
              </p:extLst>
            </p:nvPr>
          </p:nvGraphicFramePr>
          <p:xfrm>
            <a:off x="2402285" y="1045550"/>
            <a:ext cx="1203325" cy="601663"/>
          </p:xfrm>
          <a:graphic>
            <a:graphicData uri="http://schemas.openxmlformats.org/presentationml/2006/ole">
              <mc:AlternateContent xmlns:mc="http://schemas.openxmlformats.org/markup-compatibility/2006">
                <mc:Choice xmlns:v="urn:schemas-microsoft-com:vml" Requires="v">
                  <p:oleObj spid="_x0000_s55553" name="Equation" r:id="rId5" imgW="545626" imgH="266469" progId="Equation.DSMT4">
                    <p:embed/>
                  </p:oleObj>
                </mc:Choice>
                <mc:Fallback>
                  <p:oleObj name="Equation" r:id="rId5" imgW="545626" imgH="26646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2285" y="1045550"/>
                          <a:ext cx="1203325" cy="601663"/>
                        </a:xfrm>
                        <a:prstGeom prst="rect">
                          <a:avLst/>
                        </a:prstGeom>
                        <a:noFill/>
                      </p:spPr>
                    </p:pic>
                  </p:oleObj>
                </mc:Fallback>
              </mc:AlternateContent>
            </a:graphicData>
          </a:graphic>
        </p:graphicFrame>
      </p:grpSp>
      <p:sp>
        <p:nvSpPr>
          <p:cNvPr id="15" name="Rectangle 7">
            <a:extLst>
              <a:ext uri="{FF2B5EF4-FFF2-40B4-BE49-F238E27FC236}">
                <a16:creationId xmlns:a16="http://schemas.microsoft.com/office/drawing/2014/main" xmlns="" id="{0940D2C4-C9E6-4FA5-9895-F55BF21B82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9">
            <a:extLst>
              <a:ext uri="{FF2B5EF4-FFF2-40B4-BE49-F238E27FC236}">
                <a16:creationId xmlns:a16="http://schemas.microsoft.com/office/drawing/2014/main" xmlns="" id="{E6511EE1-3169-4975-B13F-3B54AFB58E3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Rectangle 14">
            <a:extLst>
              <a:ext uri="{FF2B5EF4-FFF2-40B4-BE49-F238E27FC236}">
                <a16:creationId xmlns:a16="http://schemas.microsoft.com/office/drawing/2014/main" xmlns="" id="{77AFC307-877A-4DB5-A79D-DB8E42AF899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7" name="Rectangle 16">
            <a:extLst>
              <a:ext uri="{FF2B5EF4-FFF2-40B4-BE49-F238E27FC236}">
                <a16:creationId xmlns:a16="http://schemas.microsoft.com/office/drawing/2014/main" xmlns="" id="{C8E87255-DFFF-433E-A064-03AE26574B6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7" name="组合 36">
            <a:extLst>
              <a:ext uri="{FF2B5EF4-FFF2-40B4-BE49-F238E27FC236}">
                <a16:creationId xmlns:a16="http://schemas.microsoft.com/office/drawing/2014/main" xmlns="" id="{3C7D7809-270A-4020-A6B1-D7B67437F005}"/>
              </a:ext>
            </a:extLst>
          </p:cNvPr>
          <p:cNvGrpSpPr/>
          <p:nvPr/>
        </p:nvGrpSpPr>
        <p:grpSpPr>
          <a:xfrm>
            <a:off x="332483" y="1835482"/>
            <a:ext cx="6639907" cy="884695"/>
            <a:chOff x="332483" y="1835482"/>
            <a:chExt cx="6639907" cy="884695"/>
          </a:xfrm>
        </p:grpSpPr>
        <p:sp>
          <p:nvSpPr>
            <p:cNvPr id="22" name="文本框 21">
              <a:extLst>
                <a:ext uri="{FF2B5EF4-FFF2-40B4-BE49-F238E27FC236}">
                  <a16:creationId xmlns:a16="http://schemas.microsoft.com/office/drawing/2014/main" xmlns="" id="{7957C874-6F1C-4600-BF56-E9DF29916C5D}"/>
                </a:ext>
              </a:extLst>
            </p:cNvPr>
            <p:cNvSpPr txBox="1"/>
            <p:nvPr/>
          </p:nvSpPr>
          <p:spPr>
            <a:xfrm>
              <a:off x="332483" y="1835482"/>
              <a:ext cx="2497138"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最优解的</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一阶必要条件：</a:t>
              </a:r>
              <a:endParaRPr lang="zh-CN" altLang="en-US" dirty="0"/>
            </a:p>
          </p:txBody>
        </p:sp>
        <p:graphicFrame>
          <p:nvGraphicFramePr>
            <p:cNvPr id="16" name="对象 15">
              <a:extLst>
                <a:ext uri="{FF2B5EF4-FFF2-40B4-BE49-F238E27FC236}">
                  <a16:creationId xmlns:a16="http://schemas.microsoft.com/office/drawing/2014/main" xmlns="" id="{50DAAFE9-8C69-464A-BD07-D40CC7D3FD97}"/>
                </a:ext>
              </a:extLst>
            </p:cNvPr>
            <p:cNvGraphicFramePr>
              <a:graphicFrameLocks noChangeAspect="1"/>
            </p:cNvGraphicFramePr>
            <p:nvPr>
              <p:extLst>
                <p:ext uri="{D42A27DB-BD31-4B8C-83A1-F6EECF244321}">
                  <p14:modId xmlns:p14="http://schemas.microsoft.com/office/powerpoint/2010/main" val="1107440545"/>
                </p:ext>
              </p:extLst>
            </p:nvPr>
          </p:nvGraphicFramePr>
          <p:xfrm>
            <a:off x="2819901" y="1879512"/>
            <a:ext cx="557659" cy="325301"/>
          </p:xfrm>
          <a:graphic>
            <a:graphicData uri="http://schemas.openxmlformats.org/presentationml/2006/ole">
              <mc:AlternateContent xmlns:mc="http://schemas.openxmlformats.org/markup-compatibility/2006">
                <mc:Choice xmlns:v="urn:schemas-microsoft-com:vml" Requires="v">
                  <p:oleObj spid="_x0000_s55554" name="Equation" r:id="rId7" imgW="317225" imgH="190335" progId="Equation.DSMT4">
                    <p:embed/>
                  </p:oleObj>
                </mc:Choice>
                <mc:Fallback>
                  <p:oleObj name="Equation" r:id="rId7" imgW="317225" imgH="190335"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901" y="1879512"/>
                          <a:ext cx="557659" cy="325301"/>
                        </a:xfrm>
                        <a:prstGeom prst="rect">
                          <a:avLst/>
                        </a:prstGeom>
                        <a:noFill/>
                      </p:spPr>
                    </p:pic>
                  </p:oleObj>
                </mc:Fallback>
              </mc:AlternateContent>
            </a:graphicData>
          </a:graphic>
        </p:graphicFrame>
        <p:sp>
          <p:nvSpPr>
            <p:cNvPr id="26" name="文本框 25">
              <a:extLst>
                <a:ext uri="{FF2B5EF4-FFF2-40B4-BE49-F238E27FC236}">
                  <a16:creationId xmlns:a16="http://schemas.microsoft.com/office/drawing/2014/main" xmlns="" id="{78AD71A9-79C9-4106-9C89-02FAC35A24F2}"/>
                </a:ext>
              </a:extLst>
            </p:cNvPr>
            <p:cNvSpPr txBox="1"/>
            <p:nvPr/>
          </p:nvSpPr>
          <p:spPr>
            <a:xfrm>
              <a:off x="3312870" y="1857496"/>
              <a:ext cx="93493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在开集</a:t>
              </a:r>
              <a:endParaRPr lang="zh-CN" altLang="en-US" dirty="0"/>
            </a:p>
          </p:txBody>
        </p:sp>
        <p:graphicFrame>
          <p:nvGraphicFramePr>
            <p:cNvPr id="20" name="对象 19">
              <a:extLst>
                <a:ext uri="{FF2B5EF4-FFF2-40B4-BE49-F238E27FC236}">
                  <a16:creationId xmlns:a16="http://schemas.microsoft.com/office/drawing/2014/main" xmlns="" id="{5581AFA5-25A6-4792-85D3-3368392D5544}"/>
                </a:ext>
              </a:extLst>
            </p:cNvPr>
            <p:cNvGraphicFramePr>
              <a:graphicFrameLocks noChangeAspect="1"/>
            </p:cNvGraphicFramePr>
            <p:nvPr>
              <p:extLst>
                <p:ext uri="{D42A27DB-BD31-4B8C-83A1-F6EECF244321}">
                  <p14:modId xmlns:p14="http://schemas.microsoft.com/office/powerpoint/2010/main" val="3216391597"/>
                </p:ext>
              </p:extLst>
            </p:nvPr>
          </p:nvGraphicFramePr>
          <p:xfrm>
            <a:off x="4137818" y="1857495"/>
            <a:ext cx="315051" cy="315051"/>
          </p:xfrm>
          <a:graphic>
            <a:graphicData uri="http://schemas.openxmlformats.org/presentationml/2006/ole">
              <mc:AlternateContent xmlns:mc="http://schemas.openxmlformats.org/markup-compatibility/2006">
                <mc:Choice xmlns:v="urn:schemas-microsoft-com:vml" Requires="v">
                  <p:oleObj spid="_x0000_s55555" name="Equation" r:id="rId9" imgW="152268" imgH="152268" progId="Equation.DSMT4">
                    <p:embed/>
                  </p:oleObj>
                </mc:Choice>
                <mc:Fallback>
                  <p:oleObj name="Equation" r:id="rId9" imgW="152268" imgH="152268"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7818" y="1857495"/>
                          <a:ext cx="315051" cy="315051"/>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FA85D47F-C7A7-4107-81A4-785A049BFA74}"/>
                </a:ext>
              </a:extLst>
            </p:cNvPr>
            <p:cNvSpPr txBox="1"/>
            <p:nvPr/>
          </p:nvSpPr>
          <p:spPr>
            <a:xfrm>
              <a:off x="4344203" y="1857496"/>
              <a:ext cx="188716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上一阶连续可微，</a:t>
              </a:r>
              <a:endParaRPr lang="zh-CN" altLang="en-US" dirty="0"/>
            </a:p>
          </p:txBody>
        </p:sp>
        <p:graphicFrame>
          <p:nvGraphicFramePr>
            <p:cNvPr id="24" name="对象 23">
              <a:extLst>
                <a:ext uri="{FF2B5EF4-FFF2-40B4-BE49-F238E27FC236}">
                  <a16:creationId xmlns:a16="http://schemas.microsoft.com/office/drawing/2014/main" xmlns="" id="{94D95828-864F-480A-BD46-31561FB1FCD6}"/>
                </a:ext>
              </a:extLst>
            </p:cNvPr>
            <p:cNvGraphicFramePr>
              <a:graphicFrameLocks noChangeAspect="1"/>
            </p:cNvGraphicFramePr>
            <p:nvPr>
              <p:extLst>
                <p:ext uri="{D42A27DB-BD31-4B8C-83A1-F6EECF244321}">
                  <p14:modId xmlns:p14="http://schemas.microsoft.com/office/powerpoint/2010/main" val="610916406"/>
                </p:ext>
              </p:extLst>
            </p:nvPr>
          </p:nvGraphicFramePr>
          <p:xfrm>
            <a:off x="6196014" y="1855055"/>
            <a:ext cx="776376" cy="315051"/>
          </p:xfrm>
          <a:graphic>
            <a:graphicData uri="http://schemas.openxmlformats.org/presentationml/2006/ole">
              <mc:AlternateContent xmlns:mc="http://schemas.openxmlformats.org/markup-compatibility/2006">
                <mc:Choice xmlns:v="urn:schemas-microsoft-com:vml" Requires="v">
                  <p:oleObj spid="_x0000_s55556" name="Equation" r:id="rId11" imgW="419100" imgH="190500" progId="Equation.DSMT4">
                    <p:embed/>
                  </p:oleObj>
                </mc:Choice>
                <mc:Fallback>
                  <p:oleObj name="Equation" r:id="rId11" imgW="419100" imgH="190500" progId="Equation.DSMT4">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6014" y="1855055"/>
                          <a:ext cx="776376" cy="315051"/>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6B4A34DD-2AA6-455B-A60D-4DC652BD761F}"/>
                </a:ext>
              </a:extLst>
            </p:cNvPr>
            <p:cNvSpPr txBox="1"/>
            <p:nvPr/>
          </p:nvSpPr>
          <p:spPr>
            <a:xfrm>
              <a:off x="363969" y="2343290"/>
              <a:ext cx="58674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无约束优化问题</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的一个局部极小值点，则必有</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36" name="对象 35">
              <a:extLst>
                <a:ext uri="{FF2B5EF4-FFF2-40B4-BE49-F238E27FC236}">
                  <a16:creationId xmlns:a16="http://schemas.microsoft.com/office/drawing/2014/main" xmlns="" id="{C9B668BE-5D00-4E0A-98DD-6ED5E541FF65}"/>
                </a:ext>
              </a:extLst>
            </p:cNvPr>
            <p:cNvGraphicFramePr>
              <a:graphicFrameLocks noChangeAspect="1"/>
            </p:cNvGraphicFramePr>
            <p:nvPr>
              <p:extLst>
                <p:ext uri="{D42A27DB-BD31-4B8C-83A1-F6EECF244321}">
                  <p14:modId xmlns:p14="http://schemas.microsoft.com/office/powerpoint/2010/main" val="3661663285"/>
                </p:ext>
              </p:extLst>
            </p:nvPr>
          </p:nvGraphicFramePr>
          <p:xfrm>
            <a:off x="5430873" y="2335734"/>
            <a:ext cx="1153329" cy="384443"/>
          </p:xfrm>
          <a:graphic>
            <a:graphicData uri="http://schemas.openxmlformats.org/presentationml/2006/ole">
              <mc:AlternateContent xmlns:mc="http://schemas.openxmlformats.org/markup-compatibility/2006">
                <mc:Choice xmlns:v="urn:schemas-microsoft-com:vml" Requires="v">
                  <p:oleObj spid="_x0000_s55557" name="Equation" r:id="rId13" imgW="634449" imgH="215713" progId="Equation.DSMT4">
                    <p:embed/>
                  </p:oleObj>
                </mc:Choice>
                <mc:Fallback>
                  <p:oleObj name="Equation" r:id="rId13" imgW="634449" imgH="215713" progId="Equation.DSMT4">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30873" y="2335734"/>
                          <a:ext cx="1153329" cy="384443"/>
                        </a:xfrm>
                        <a:prstGeom prst="rect">
                          <a:avLst/>
                        </a:prstGeom>
                        <a:noFill/>
                      </p:spPr>
                    </p:pic>
                  </p:oleObj>
                </mc:Fallback>
              </mc:AlternateContent>
            </a:graphicData>
          </a:graphic>
        </p:graphicFrame>
      </p:grpSp>
      <p:sp>
        <p:nvSpPr>
          <p:cNvPr id="40" name="Rectangle 23">
            <a:extLst>
              <a:ext uri="{FF2B5EF4-FFF2-40B4-BE49-F238E27FC236}">
                <a16:creationId xmlns:a16="http://schemas.microsoft.com/office/drawing/2014/main" xmlns="" id="{F6E4EE93-B43E-4F99-AAD1-B57C0BDBFD8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0" name="Rectangle 27">
            <a:extLst>
              <a:ext uri="{FF2B5EF4-FFF2-40B4-BE49-F238E27FC236}">
                <a16:creationId xmlns:a16="http://schemas.microsoft.com/office/drawing/2014/main" xmlns="" id="{F32D5A5A-34B0-4F24-8C92-96CD6DFE0BB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2" name="Rectangle 38">
            <a:extLst>
              <a:ext uri="{FF2B5EF4-FFF2-40B4-BE49-F238E27FC236}">
                <a16:creationId xmlns:a16="http://schemas.microsoft.com/office/drawing/2014/main" xmlns="" id="{BB60791B-4F11-486C-A4C9-B341CAAF61C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6" name="组合 55">
            <a:extLst>
              <a:ext uri="{FF2B5EF4-FFF2-40B4-BE49-F238E27FC236}">
                <a16:creationId xmlns:a16="http://schemas.microsoft.com/office/drawing/2014/main" xmlns="" id="{34C64CE6-8476-4ECC-9A55-C2DC6AAD832A}"/>
              </a:ext>
            </a:extLst>
          </p:cNvPr>
          <p:cNvGrpSpPr/>
          <p:nvPr/>
        </p:nvGrpSpPr>
        <p:grpSpPr>
          <a:xfrm>
            <a:off x="352034" y="2973634"/>
            <a:ext cx="6798798" cy="1534256"/>
            <a:chOff x="352034" y="2973634"/>
            <a:chExt cx="6798798" cy="1534256"/>
          </a:xfrm>
        </p:grpSpPr>
        <p:sp>
          <p:nvSpPr>
            <p:cNvPr id="39" name="文本框 38">
              <a:extLst>
                <a:ext uri="{FF2B5EF4-FFF2-40B4-BE49-F238E27FC236}">
                  <a16:creationId xmlns:a16="http://schemas.microsoft.com/office/drawing/2014/main" xmlns="" id="{E900B5A9-B6FD-4285-9DC8-4C5AD5406F0C}"/>
                </a:ext>
              </a:extLst>
            </p:cNvPr>
            <p:cNvSpPr txBox="1"/>
            <p:nvPr/>
          </p:nvSpPr>
          <p:spPr>
            <a:xfrm>
              <a:off x="352034" y="2983177"/>
              <a:ext cx="2497138"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最优解的</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二阶必要条件：</a:t>
              </a:r>
              <a:endParaRPr lang="zh-CN" altLang="en-US" dirty="0"/>
            </a:p>
          </p:txBody>
        </p:sp>
        <p:graphicFrame>
          <p:nvGraphicFramePr>
            <p:cNvPr id="41" name="对象 40">
              <a:extLst>
                <a:ext uri="{FF2B5EF4-FFF2-40B4-BE49-F238E27FC236}">
                  <a16:creationId xmlns:a16="http://schemas.microsoft.com/office/drawing/2014/main" xmlns="" id="{B0780B7A-422A-4265-A618-70A517660D40}"/>
                </a:ext>
              </a:extLst>
            </p:cNvPr>
            <p:cNvGraphicFramePr>
              <a:graphicFrameLocks noChangeAspect="1"/>
            </p:cNvGraphicFramePr>
            <p:nvPr>
              <p:extLst>
                <p:ext uri="{D42A27DB-BD31-4B8C-83A1-F6EECF244321}">
                  <p14:modId xmlns:p14="http://schemas.microsoft.com/office/powerpoint/2010/main" val="1410982236"/>
                </p:ext>
              </p:extLst>
            </p:nvPr>
          </p:nvGraphicFramePr>
          <p:xfrm>
            <a:off x="2849172" y="2983177"/>
            <a:ext cx="619053" cy="361114"/>
          </p:xfrm>
          <a:graphic>
            <a:graphicData uri="http://schemas.openxmlformats.org/presentationml/2006/ole">
              <mc:AlternateContent xmlns:mc="http://schemas.openxmlformats.org/markup-compatibility/2006">
                <mc:Choice xmlns:v="urn:schemas-microsoft-com:vml" Requires="v">
                  <p:oleObj spid="_x0000_s55558" name="Equation" r:id="rId15" imgW="317225" imgH="190335" progId="Equation.DSMT4">
                    <p:embed/>
                  </p:oleObj>
                </mc:Choice>
                <mc:Fallback>
                  <p:oleObj name="Equation" r:id="rId15" imgW="317225" imgH="190335" progId="Equation.DSMT4">
                    <p:embed/>
                    <p:pic>
                      <p:nvPicPr>
                        <p:cNvPr id="0"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49172" y="2983177"/>
                          <a:ext cx="619053" cy="361114"/>
                        </a:xfrm>
                        <a:prstGeom prst="rect">
                          <a:avLst/>
                        </a:prstGeom>
                        <a:noFill/>
                      </p:spPr>
                    </p:pic>
                  </p:oleObj>
                </mc:Fallback>
              </mc:AlternateContent>
            </a:graphicData>
          </a:graphic>
        </p:graphicFrame>
        <p:sp>
          <p:nvSpPr>
            <p:cNvPr id="44" name="文本框 43">
              <a:extLst>
                <a:ext uri="{FF2B5EF4-FFF2-40B4-BE49-F238E27FC236}">
                  <a16:creationId xmlns:a16="http://schemas.microsoft.com/office/drawing/2014/main" xmlns="" id="{6D7A6D2E-83FA-4849-A852-384A3FFB157B}"/>
                </a:ext>
              </a:extLst>
            </p:cNvPr>
            <p:cNvSpPr txBox="1"/>
            <p:nvPr/>
          </p:nvSpPr>
          <p:spPr>
            <a:xfrm>
              <a:off x="3459211" y="2980076"/>
              <a:ext cx="93493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在开集</a:t>
              </a:r>
              <a:endParaRPr lang="zh-CN" altLang="en-US" dirty="0"/>
            </a:p>
          </p:txBody>
        </p:sp>
        <p:graphicFrame>
          <p:nvGraphicFramePr>
            <p:cNvPr id="45" name="对象 44">
              <a:extLst>
                <a:ext uri="{FF2B5EF4-FFF2-40B4-BE49-F238E27FC236}">
                  <a16:creationId xmlns:a16="http://schemas.microsoft.com/office/drawing/2014/main" xmlns="" id="{801FE357-F726-4AB6-BC15-3AE2B0142BD8}"/>
                </a:ext>
              </a:extLst>
            </p:cNvPr>
            <p:cNvGraphicFramePr>
              <a:graphicFrameLocks noChangeAspect="1"/>
            </p:cNvGraphicFramePr>
            <p:nvPr>
              <p:extLst>
                <p:ext uri="{D42A27DB-BD31-4B8C-83A1-F6EECF244321}">
                  <p14:modId xmlns:p14="http://schemas.microsoft.com/office/powerpoint/2010/main" val="2278180535"/>
                </p:ext>
              </p:extLst>
            </p:nvPr>
          </p:nvGraphicFramePr>
          <p:xfrm>
            <a:off x="4252503" y="2976882"/>
            <a:ext cx="315051" cy="315051"/>
          </p:xfrm>
          <a:graphic>
            <a:graphicData uri="http://schemas.openxmlformats.org/presentationml/2006/ole">
              <mc:AlternateContent xmlns:mc="http://schemas.openxmlformats.org/markup-compatibility/2006">
                <mc:Choice xmlns:v="urn:schemas-microsoft-com:vml" Requires="v">
                  <p:oleObj spid="_x0000_s55559" name="Equation" r:id="rId17" imgW="152268" imgH="152268" progId="Equation.DSMT4">
                    <p:embed/>
                  </p:oleObj>
                </mc:Choice>
                <mc:Fallback>
                  <p:oleObj name="Equation" r:id="rId17" imgW="152268" imgH="152268" progId="Equation.DSMT4">
                    <p:embed/>
                    <p:pic>
                      <p:nvPicPr>
                        <p:cNvPr id="20" name="对象 19">
                          <a:extLst>
                            <a:ext uri="{FF2B5EF4-FFF2-40B4-BE49-F238E27FC236}">
                              <a16:creationId xmlns:a16="http://schemas.microsoft.com/office/drawing/2014/main" xmlns="" id="{5581AFA5-25A6-4792-85D3-3368392D55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2503" y="2976882"/>
                          <a:ext cx="315051" cy="315051"/>
                        </a:xfrm>
                        <a:prstGeom prst="rect">
                          <a:avLst/>
                        </a:prstGeom>
                        <a:noFill/>
                      </p:spPr>
                    </p:pic>
                  </p:oleObj>
                </mc:Fallback>
              </mc:AlternateContent>
            </a:graphicData>
          </a:graphic>
        </p:graphicFrame>
        <p:sp>
          <p:nvSpPr>
            <p:cNvPr id="46" name="文本框 45">
              <a:extLst>
                <a:ext uri="{FF2B5EF4-FFF2-40B4-BE49-F238E27FC236}">
                  <a16:creationId xmlns:a16="http://schemas.microsoft.com/office/drawing/2014/main" xmlns="" id="{9D445AB4-7758-4577-AF9B-7A232D65420C}"/>
                </a:ext>
              </a:extLst>
            </p:cNvPr>
            <p:cNvSpPr txBox="1"/>
            <p:nvPr/>
          </p:nvSpPr>
          <p:spPr>
            <a:xfrm>
              <a:off x="4487290" y="2973635"/>
              <a:ext cx="188716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上</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二</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阶连续可微，</a:t>
              </a:r>
              <a:endParaRPr lang="zh-CN" altLang="en-US" dirty="0"/>
            </a:p>
          </p:txBody>
        </p:sp>
        <p:graphicFrame>
          <p:nvGraphicFramePr>
            <p:cNvPr id="47" name="对象 46">
              <a:extLst>
                <a:ext uri="{FF2B5EF4-FFF2-40B4-BE49-F238E27FC236}">
                  <a16:creationId xmlns:a16="http://schemas.microsoft.com/office/drawing/2014/main" xmlns="" id="{471853CB-E41D-4D07-AC51-30ACC0BC3ED0}"/>
                </a:ext>
              </a:extLst>
            </p:cNvPr>
            <p:cNvGraphicFramePr>
              <a:graphicFrameLocks noChangeAspect="1"/>
            </p:cNvGraphicFramePr>
            <p:nvPr>
              <p:extLst>
                <p:ext uri="{D42A27DB-BD31-4B8C-83A1-F6EECF244321}">
                  <p14:modId xmlns:p14="http://schemas.microsoft.com/office/powerpoint/2010/main" val="1608962476"/>
                </p:ext>
              </p:extLst>
            </p:nvPr>
          </p:nvGraphicFramePr>
          <p:xfrm>
            <a:off x="6374456" y="2973634"/>
            <a:ext cx="776376" cy="315051"/>
          </p:xfrm>
          <a:graphic>
            <a:graphicData uri="http://schemas.openxmlformats.org/presentationml/2006/ole">
              <mc:AlternateContent xmlns:mc="http://schemas.openxmlformats.org/markup-compatibility/2006">
                <mc:Choice xmlns:v="urn:schemas-microsoft-com:vml" Requires="v">
                  <p:oleObj spid="_x0000_s55560" name="Equation" r:id="rId18" imgW="419100" imgH="190500" progId="Equation.DSMT4">
                    <p:embed/>
                  </p:oleObj>
                </mc:Choice>
                <mc:Fallback>
                  <p:oleObj name="Equation" r:id="rId18" imgW="419100" imgH="190500" progId="Equation.DSMT4">
                    <p:embed/>
                    <p:pic>
                      <p:nvPicPr>
                        <p:cNvPr id="24" name="对象 23">
                          <a:extLst>
                            <a:ext uri="{FF2B5EF4-FFF2-40B4-BE49-F238E27FC236}">
                              <a16:creationId xmlns:a16="http://schemas.microsoft.com/office/drawing/2014/main" xmlns="" id="{94D95828-864F-480A-BD46-31561FB1FC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74456" y="2973634"/>
                          <a:ext cx="776376" cy="315051"/>
                        </a:xfrm>
                        <a:prstGeom prst="rect">
                          <a:avLst/>
                        </a:prstGeom>
                        <a:noFill/>
                      </p:spPr>
                    </p:pic>
                  </p:oleObj>
                </mc:Fallback>
              </mc:AlternateContent>
            </a:graphicData>
          </a:graphic>
        </p:graphicFrame>
        <p:sp>
          <p:nvSpPr>
            <p:cNvPr id="49" name="文本框 48">
              <a:extLst>
                <a:ext uri="{FF2B5EF4-FFF2-40B4-BE49-F238E27FC236}">
                  <a16:creationId xmlns:a16="http://schemas.microsoft.com/office/drawing/2014/main" xmlns="" id="{5CEE4583-5B01-48EC-A48C-466C6C58BD57}"/>
                </a:ext>
              </a:extLst>
            </p:cNvPr>
            <p:cNvSpPr txBox="1"/>
            <p:nvPr/>
          </p:nvSpPr>
          <p:spPr>
            <a:xfrm>
              <a:off x="438341" y="3494894"/>
              <a:ext cx="528618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无约束优化问题</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的一个局部极小值点，则必有</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51" name="对象 50">
              <a:extLst>
                <a:ext uri="{FF2B5EF4-FFF2-40B4-BE49-F238E27FC236}">
                  <a16:creationId xmlns:a16="http://schemas.microsoft.com/office/drawing/2014/main" xmlns="" id="{82D640CC-D337-4E8A-A706-0F14E9179378}"/>
                </a:ext>
              </a:extLst>
            </p:cNvPr>
            <p:cNvGraphicFramePr>
              <a:graphicFrameLocks noChangeAspect="1"/>
            </p:cNvGraphicFramePr>
            <p:nvPr>
              <p:extLst>
                <p:ext uri="{D42A27DB-BD31-4B8C-83A1-F6EECF244321}">
                  <p14:modId xmlns:p14="http://schemas.microsoft.com/office/powerpoint/2010/main" val="2309448674"/>
                </p:ext>
              </p:extLst>
            </p:nvPr>
          </p:nvGraphicFramePr>
          <p:xfrm>
            <a:off x="5544765" y="3415505"/>
            <a:ext cx="1302498" cy="434166"/>
          </p:xfrm>
          <a:graphic>
            <a:graphicData uri="http://schemas.openxmlformats.org/presentationml/2006/ole">
              <mc:AlternateContent xmlns:mc="http://schemas.openxmlformats.org/markup-compatibility/2006">
                <mc:Choice xmlns:v="urn:schemas-microsoft-com:vml" Requires="v">
                  <p:oleObj spid="_x0000_s55561" name="Equation" r:id="rId19" imgW="634449" imgH="215713" progId="Equation.DSMT4">
                    <p:embed/>
                  </p:oleObj>
                </mc:Choice>
                <mc:Fallback>
                  <p:oleObj name="Equation" r:id="rId19" imgW="634449" imgH="215713" progId="Equation.DSMT4">
                    <p:embed/>
                    <p:pic>
                      <p:nvPicPr>
                        <p:cNvPr id="0" name="Object 2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44765" y="3415505"/>
                          <a:ext cx="1302498" cy="434166"/>
                        </a:xfrm>
                        <a:prstGeom prst="rect">
                          <a:avLst/>
                        </a:prstGeom>
                        <a:noFill/>
                      </p:spPr>
                    </p:pic>
                  </p:oleObj>
                </mc:Fallback>
              </mc:AlternateContent>
            </a:graphicData>
          </a:graphic>
        </p:graphicFrame>
        <p:graphicFrame>
          <p:nvGraphicFramePr>
            <p:cNvPr id="53" name="对象 52">
              <a:extLst>
                <a:ext uri="{FF2B5EF4-FFF2-40B4-BE49-F238E27FC236}">
                  <a16:creationId xmlns:a16="http://schemas.microsoft.com/office/drawing/2014/main" xmlns="" id="{E26A3168-0759-4B33-840D-8605235A670A}"/>
                </a:ext>
              </a:extLst>
            </p:cNvPr>
            <p:cNvGraphicFramePr>
              <a:graphicFrameLocks noChangeAspect="1"/>
            </p:cNvGraphicFramePr>
            <p:nvPr>
              <p:extLst>
                <p:ext uri="{D42A27DB-BD31-4B8C-83A1-F6EECF244321}">
                  <p14:modId xmlns:p14="http://schemas.microsoft.com/office/powerpoint/2010/main" val="2478929545"/>
                </p:ext>
              </p:extLst>
            </p:nvPr>
          </p:nvGraphicFramePr>
          <p:xfrm>
            <a:off x="477464" y="4121331"/>
            <a:ext cx="1216246" cy="386558"/>
          </p:xfrm>
          <a:graphic>
            <a:graphicData uri="http://schemas.openxmlformats.org/presentationml/2006/ole">
              <mc:AlternateContent xmlns:mc="http://schemas.openxmlformats.org/markup-compatibility/2006">
                <mc:Choice xmlns:v="urn:schemas-microsoft-com:vml" Requires="v">
                  <p:oleObj spid="_x0000_s55562" name="Equation" r:id="rId21" imgW="520474" imgH="215806" progId="Equation.DSMT4">
                    <p:embed/>
                  </p:oleObj>
                </mc:Choice>
                <mc:Fallback>
                  <p:oleObj name="Equation" r:id="rId21" imgW="520474" imgH="215806" progId="Equation.DSMT4">
                    <p:embed/>
                    <p:pic>
                      <p:nvPicPr>
                        <p:cNvPr id="0" name="Object 3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7464" y="4121331"/>
                          <a:ext cx="1216246" cy="386558"/>
                        </a:xfrm>
                        <a:prstGeom prst="rect">
                          <a:avLst/>
                        </a:prstGeom>
                        <a:noFill/>
                      </p:spPr>
                    </p:pic>
                  </p:oleObj>
                </mc:Fallback>
              </mc:AlternateContent>
            </a:graphicData>
          </a:graphic>
        </p:graphicFrame>
        <p:sp>
          <p:nvSpPr>
            <p:cNvPr id="55" name="文本框 54">
              <a:extLst>
                <a:ext uri="{FF2B5EF4-FFF2-40B4-BE49-F238E27FC236}">
                  <a16:creationId xmlns:a16="http://schemas.microsoft.com/office/drawing/2014/main" xmlns="" id="{17C81210-A41B-41E1-9637-7037547F4B5C}"/>
                </a:ext>
              </a:extLst>
            </p:cNvPr>
            <p:cNvSpPr txBox="1"/>
            <p:nvPr/>
          </p:nvSpPr>
          <p:spPr>
            <a:xfrm>
              <a:off x="1659369" y="4138558"/>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是半正定矩阵</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sp>
        <p:nvSpPr>
          <p:cNvPr id="62" name="Rectangle 60">
            <a:extLst>
              <a:ext uri="{FF2B5EF4-FFF2-40B4-BE49-F238E27FC236}">
                <a16:creationId xmlns:a16="http://schemas.microsoft.com/office/drawing/2014/main" xmlns="" id="{9F57180B-CD3F-4F73-8069-562291D17F9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6" name="Rectangle 62">
            <a:extLst>
              <a:ext uri="{FF2B5EF4-FFF2-40B4-BE49-F238E27FC236}">
                <a16:creationId xmlns:a16="http://schemas.microsoft.com/office/drawing/2014/main" xmlns="" id="{A47A64DC-2FC6-4360-8DF4-2DA594E447D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71" name="组合 70">
            <a:extLst>
              <a:ext uri="{FF2B5EF4-FFF2-40B4-BE49-F238E27FC236}">
                <a16:creationId xmlns:a16="http://schemas.microsoft.com/office/drawing/2014/main" xmlns="" id="{53ABB6CB-BFFC-41CE-A11F-84BF3A5D426D}"/>
              </a:ext>
            </a:extLst>
          </p:cNvPr>
          <p:cNvGrpSpPr/>
          <p:nvPr/>
        </p:nvGrpSpPr>
        <p:grpSpPr>
          <a:xfrm>
            <a:off x="396509" y="4661403"/>
            <a:ext cx="8263947" cy="1003567"/>
            <a:chOff x="396509" y="4661403"/>
            <a:chExt cx="8263947" cy="1003567"/>
          </a:xfrm>
        </p:grpSpPr>
        <p:sp>
          <p:nvSpPr>
            <p:cNvPr id="58" name="文本框 57">
              <a:extLst>
                <a:ext uri="{FF2B5EF4-FFF2-40B4-BE49-F238E27FC236}">
                  <a16:creationId xmlns:a16="http://schemas.microsoft.com/office/drawing/2014/main" xmlns="" id="{53B8C8F9-4992-4EDF-A854-AC167BFB0299}"/>
                </a:ext>
              </a:extLst>
            </p:cNvPr>
            <p:cNvSpPr txBox="1"/>
            <p:nvPr/>
          </p:nvSpPr>
          <p:spPr>
            <a:xfrm>
              <a:off x="396509" y="4664977"/>
              <a:ext cx="2343541"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凸函数</a:t>
              </a:r>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的最优性条件：</a:t>
              </a:r>
              <a:endParaRPr lang="zh-CN" altLang="en-US" dirty="0">
                <a:solidFill>
                  <a:srgbClr val="C00000"/>
                </a:solidFill>
              </a:endParaRPr>
            </a:p>
          </p:txBody>
        </p:sp>
        <p:graphicFrame>
          <p:nvGraphicFramePr>
            <p:cNvPr id="59" name="对象 58">
              <a:extLst>
                <a:ext uri="{FF2B5EF4-FFF2-40B4-BE49-F238E27FC236}">
                  <a16:creationId xmlns:a16="http://schemas.microsoft.com/office/drawing/2014/main" xmlns="" id="{1A096C34-0742-4A7D-BED8-304483F07F4F}"/>
                </a:ext>
              </a:extLst>
            </p:cNvPr>
            <p:cNvGraphicFramePr>
              <a:graphicFrameLocks noChangeAspect="1"/>
            </p:cNvGraphicFramePr>
            <p:nvPr>
              <p:extLst>
                <p:ext uri="{D42A27DB-BD31-4B8C-83A1-F6EECF244321}">
                  <p14:modId xmlns:p14="http://schemas.microsoft.com/office/powerpoint/2010/main" val="2139426638"/>
                </p:ext>
              </p:extLst>
            </p:nvPr>
          </p:nvGraphicFramePr>
          <p:xfrm>
            <a:off x="2802602" y="4686992"/>
            <a:ext cx="557659" cy="325301"/>
          </p:xfrm>
          <a:graphic>
            <a:graphicData uri="http://schemas.openxmlformats.org/presentationml/2006/ole">
              <mc:AlternateContent xmlns:mc="http://schemas.openxmlformats.org/markup-compatibility/2006">
                <mc:Choice xmlns:v="urn:schemas-microsoft-com:vml" Requires="v">
                  <p:oleObj spid="_x0000_s55563" name="Equation" r:id="rId23" imgW="317225" imgH="190335" progId="Equation.DSMT4">
                    <p:embed/>
                  </p:oleObj>
                </mc:Choice>
                <mc:Fallback>
                  <p:oleObj name="Equation" r:id="rId23" imgW="317225" imgH="190335" progId="Equation.DSMT4">
                    <p:embed/>
                    <p:pic>
                      <p:nvPicPr>
                        <p:cNvPr id="16" name="对象 15">
                          <a:extLst>
                            <a:ext uri="{FF2B5EF4-FFF2-40B4-BE49-F238E27FC236}">
                              <a16:creationId xmlns:a16="http://schemas.microsoft.com/office/drawing/2014/main" xmlns="" id="{50DAAFE9-8C69-464A-BD07-D40CC7D3FD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2602" y="4686992"/>
                          <a:ext cx="557659" cy="325301"/>
                        </a:xfrm>
                        <a:prstGeom prst="rect">
                          <a:avLst/>
                        </a:prstGeom>
                        <a:noFill/>
                      </p:spPr>
                    </p:pic>
                  </p:oleObj>
                </mc:Fallback>
              </mc:AlternateContent>
            </a:graphicData>
          </a:graphic>
        </p:graphicFrame>
        <p:sp>
          <p:nvSpPr>
            <p:cNvPr id="61" name="文本框 60">
              <a:extLst>
                <a:ext uri="{FF2B5EF4-FFF2-40B4-BE49-F238E27FC236}">
                  <a16:creationId xmlns:a16="http://schemas.microsoft.com/office/drawing/2014/main" xmlns="" id="{BD3731D4-49BF-4238-B81A-97A99E5A6CD3}"/>
                </a:ext>
              </a:extLst>
            </p:cNvPr>
            <p:cNvSpPr txBox="1"/>
            <p:nvPr/>
          </p:nvSpPr>
          <p:spPr>
            <a:xfrm>
              <a:off x="3352755" y="4661403"/>
              <a:ext cx="39057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a:t>
              </a:r>
              <a:endParaRPr lang="zh-CN" altLang="en-US" dirty="0"/>
            </a:p>
          </p:txBody>
        </p:sp>
        <p:graphicFrame>
          <p:nvGraphicFramePr>
            <p:cNvPr id="63" name="对象 62">
              <a:extLst>
                <a:ext uri="{FF2B5EF4-FFF2-40B4-BE49-F238E27FC236}">
                  <a16:creationId xmlns:a16="http://schemas.microsoft.com/office/drawing/2014/main" xmlns="" id="{2A64CB96-0867-42D5-8F6D-041229B2552A}"/>
                </a:ext>
              </a:extLst>
            </p:cNvPr>
            <p:cNvGraphicFramePr>
              <a:graphicFrameLocks noChangeAspect="1"/>
            </p:cNvGraphicFramePr>
            <p:nvPr>
              <p:extLst>
                <p:ext uri="{D42A27DB-BD31-4B8C-83A1-F6EECF244321}">
                  <p14:modId xmlns:p14="http://schemas.microsoft.com/office/powerpoint/2010/main" val="1288277492"/>
                </p:ext>
              </p:extLst>
            </p:nvPr>
          </p:nvGraphicFramePr>
          <p:xfrm>
            <a:off x="3731395" y="4679932"/>
            <a:ext cx="390569" cy="273199"/>
          </p:xfrm>
          <a:graphic>
            <a:graphicData uri="http://schemas.openxmlformats.org/presentationml/2006/ole">
              <mc:AlternateContent xmlns:mc="http://schemas.openxmlformats.org/markup-compatibility/2006">
                <mc:Choice xmlns:v="urn:schemas-microsoft-com:vml" Requires="v">
                  <p:oleObj spid="_x0000_s55564" name="Equation" r:id="rId24" imgW="202936" imgH="177569" progId="Equation.DSMT4">
                    <p:embed/>
                  </p:oleObj>
                </mc:Choice>
                <mc:Fallback>
                  <p:oleObj name="Equation" r:id="rId24" imgW="202936" imgH="177569" progId="Equation.DSMT4">
                    <p:embed/>
                    <p:pic>
                      <p:nvPicPr>
                        <p:cNvPr id="0" name="Object 5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731395" y="4679932"/>
                          <a:ext cx="390569" cy="273199"/>
                        </a:xfrm>
                        <a:prstGeom prst="rect">
                          <a:avLst/>
                        </a:prstGeom>
                        <a:noFill/>
                      </p:spPr>
                    </p:pic>
                  </p:oleObj>
                </mc:Fallback>
              </mc:AlternateContent>
            </a:graphicData>
          </a:graphic>
        </p:graphicFrame>
        <p:sp>
          <p:nvSpPr>
            <p:cNvPr id="65" name="文本框 64">
              <a:extLst>
                <a:ext uri="{FF2B5EF4-FFF2-40B4-BE49-F238E27FC236}">
                  <a16:creationId xmlns:a16="http://schemas.microsoft.com/office/drawing/2014/main" xmlns="" id="{64E6EBCA-A70E-4AAB-97B8-138A28B37DA1}"/>
                </a:ext>
              </a:extLst>
            </p:cNvPr>
            <p:cNvSpPr txBox="1"/>
            <p:nvPr/>
          </p:nvSpPr>
          <p:spPr>
            <a:xfrm>
              <a:off x="4088456" y="4683382"/>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上是凸函数且一阶连续可微，则</a:t>
              </a:r>
              <a:endParaRPr lang="zh-CN" altLang="en-US" dirty="0"/>
            </a:p>
          </p:txBody>
        </p:sp>
        <p:graphicFrame>
          <p:nvGraphicFramePr>
            <p:cNvPr id="67" name="对象 66">
              <a:extLst>
                <a:ext uri="{FF2B5EF4-FFF2-40B4-BE49-F238E27FC236}">
                  <a16:creationId xmlns:a16="http://schemas.microsoft.com/office/drawing/2014/main" xmlns="" id="{04D978E3-FF9B-4C85-9848-284FC3C9C43B}"/>
                </a:ext>
              </a:extLst>
            </p:cNvPr>
            <p:cNvGraphicFramePr>
              <a:graphicFrameLocks noChangeAspect="1"/>
            </p:cNvGraphicFramePr>
            <p:nvPr>
              <p:extLst>
                <p:ext uri="{D42A27DB-BD31-4B8C-83A1-F6EECF244321}">
                  <p14:modId xmlns:p14="http://schemas.microsoft.com/office/powerpoint/2010/main" val="152660026"/>
                </p:ext>
              </p:extLst>
            </p:nvPr>
          </p:nvGraphicFramePr>
          <p:xfrm>
            <a:off x="7448549" y="4672503"/>
            <a:ext cx="790235" cy="303104"/>
          </p:xfrm>
          <a:graphic>
            <a:graphicData uri="http://schemas.openxmlformats.org/presentationml/2006/ole">
              <mc:AlternateContent xmlns:mc="http://schemas.openxmlformats.org/markup-compatibility/2006">
                <mc:Choice xmlns:v="urn:schemas-microsoft-com:vml" Requires="v">
                  <p:oleObj spid="_x0000_s55565" name="Equation" r:id="rId26" imgW="457200" imgH="190500" progId="Equation.DSMT4">
                    <p:embed/>
                  </p:oleObj>
                </mc:Choice>
                <mc:Fallback>
                  <p:oleObj name="Equation" r:id="rId26" imgW="457200" imgH="190500" progId="Equation.DSMT4">
                    <p:embed/>
                    <p:pic>
                      <p:nvPicPr>
                        <p:cNvPr id="0" name="Object 6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448549" y="4672503"/>
                          <a:ext cx="790235" cy="303104"/>
                        </a:xfrm>
                        <a:prstGeom prst="rect">
                          <a:avLst/>
                        </a:prstGeom>
                        <a:noFill/>
                      </p:spPr>
                    </p:pic>
                  </p:oleObj>
                </mc:Fallback>
              </mc:AlternateContent>
            </a:graphicData>
          </a:graphic>
        </p:graphicFrame>
        <p:sp>
          <p:nvSpPr>
            <p:cNvPr id="69" name="文本框 68">
              <a:extLst>
                <a:ext uri="{FF2B5EF4-FFF2-40B4-BE49-F238E27FC236}">
                  <a16:creationId xmlns:a16="http://schemas.microsoft.com/office/drawing/2014/main" xmlns="" id="{5DE25002-505B-4280-95E9-92D0366170E4}"/>
                </a:ext>
              </a:extLst>
            </p:cNvPr>
            <p:cNvSpPr txBox="1"/>
            <p:nvPr/>
          </p:nvSpPr>
          <p:spPr>
            <a:xfrm>
              <a:off x="438341" y="5295638"/>
              <a:ext cx="507622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无约束优化</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问题的全局极小值点的充要条件是</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70" name="对象 69">
              <a:extLst>
                <a:ext uri="{FF2B5EF4-FFF2-40B4-BE49-F238E27FC236}">
                  <a16:creationId xmlns:a16="http://schemas.microsoft.com/office/drawing/2014/main" xmlns="" id="{1ABA76CB-7D9B-4B1A-BBC4-6A0BAE00A721}"/>
                </a:ext>
              </a:extLst>
            </p:cNvPr>
            <p:cNvGraphicFramePr>
              <a:graphicFrameLocks noChangeAspect="1"/>
            </p:cNvGraphicFramePr>
            <p:nvPr>
              <p:extLst>
                <p:ext uri="{D42A27DB-BD31-4B8C-83A1-F6EECF244321}">
                  <p14:modId xmlns:p14="http://schemas.microsoft.com/office/powerpoint/2010/main" val="3914798595"/>
                </p:ext>
              </p:extLst>
            </p:nvPr>
          </p:nvGraphicFramePr>
          <p:xfrm>
            <a:off x="5601611" y="5279384"/>
            <a:ext cx="1153329" cy="384443"/>
          </p:xfrm>
          <a:graphic>
            <a:graphicData uri="http://schemas.openxmlformats.org/presentationml/2006/ole">
              <mc:AlternateContent xmlns:mc="http://schemas.openxmlformats.org/markup-compatibility/2006">
                <mc:Choice xmlns:v="urn:schemas-microsoft-com:vml" Requires="v">
                  <p:oleObj spid="_x0000_s55566" name="Equation" r:id="rId28" imgW="634449" imgH="215713" progId="Equation.DSMT4">
                    <p:embed/>
                  </p:oleObj>
                </mc:Choice>
                <mc:Fallback>
                  <p:oleObj name="Equation" r:id="rId28" imgW="634449" imgH="215713" progId="Equation.DSMT4">
                    <p:embed/>
                    <p:pic>
                      <p:nvPicPr>
                        <p:cNvPr id="36" name="对象 35">
                          <a:extLst>
                            <a:ext uri="{FF2B5EF4-FFF2-40B4-BE49-F238E27FC236}">
                              <a16:creationId xmlns:a16="http://schemas.microsoft.com/office/drawing/2014/main" xmlns="" id="{C9B668BE-5D00-4E0A-98DD-6ED5E541FF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1611" y="5279384"/>
                          <a:ext cx="1153329" cy="384443"/>
                        </a:xfrm>
                        <a:prstGeom prst="rect">
                          <a:avLst/>
                        </a:prstGeom>
                        <a:noFill/>
                      </p:spPr>
                    </p:pic>
                  </p:oleObj>
                </mc:Fallback>
              </mc:AlternateContent>
            </a:graphicData>
          </a:graphic>
        </p:graphicFrame>
      </p:grpSp>
    </p:spTree>
    <p:extLst>
      <p:ext uri="{BB962C8B-B14F-4D97-AF65-F5344CB8AC3E}">
        <p14:creationId xmlns:p14="http://schemas.microsoft.com/office/powerpoint/2010/main" val="14404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663182" cy="415498"/>
          </a:xfrm>
          <a:prstGeom prst="rect">
            <a:avLst/>
          </a:prstGeom>
          <a:noFill/>
        </p:spPr>
        <p:txBody>
          <a:bodyPr wrap="none" rtlCol="0">
            <a:spAutoFit/>
          </a:bodyPr>
          <a:lstStyle/>
          <a:p>
            <a:pPr algn="l"/>
            <a:r>
              <a:rPr lang="en-US" altLang="zh-CN" sz="2100" b="1" spc="225" dirty="0">
                <a:solidFill>
                  <a:prstClr val="white"/>
                </a:solidFill>
              </a:rPr>
              <a:t>5.4</a:t>
            </a:r>
            <a:r>
              <a:rPr lang="zh-CN" altLang="en-US" sz="2100" b="1" spc="225" dirty="0">
                <a:solidFill>
                  <a:prstClr val="white"/>
                </a:solidFill>
              </a:rPr>
              <a:t>无约束非线性优化问题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26</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a:extLst>
              <a:ext uri="{FF2B5EF4-FFF2-40B4-BE49-F238E27FC236}">
                <a16:creationId xmlns:a16="http://schemas.microsoft.com/office/drawing/2014/main" xmlns="" id="{A9F78D4C-4D89-45D4-8253-5940A0AC12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2" name="文本框 21">
            <a:extLst>
              <a:ext uri="{FF2B5EF4-FFF2-40B4-BE49-F238E27FC236}">
                <a16:creationId xmlns:a16="http://schemas.microsoft.com/office/drawing/2014/main" xmlns="" id="{377179C2-4406-425D-B956-4BE6543CF8FB}"/>
              </a:ext>
            </a:extLst>
          </p:cNvPr>
          <p:cNvSpPr txBox="1"/>
          <p:nvPr/>
        </p:nvSpPr>
        <p:spPr>
          <a:xfrm>
            <a:off x="114106" y="826501"/>
            <a:ext cx="4872001" cy="297517"/>
          </a:xfrm>
          <a:prstGeom prst="rect">
            <a:avLst/>
          </a:prstGeom>
          <a:noFill/>
        </p:spPr>
        <p:txBody>
          <a:bodyPr wrap="square">
            <a:spAutoFit/>
          </a:bodyPr>
          <a:lstStyle/>
          <a:p>
            <a:pPr algn="just">
              <a:lnSpc>
                <a:spcPts val="1555"/>
              </a:lnSpc>
              <a:tabLst>
                <a:tab pos="2628265" algn="ctr"/>
                <a:tab pos="5292725" algn="r"/>
              </a:tabLst>
            </a:pPr>
            <a:r>
              <a:rPr lang="zh-CN" altLang="zh-CN" sz="1800" b="1" kern="500" dirty="0">
                <a:effectLst/>
                <a:latin typeface="Times New Roman" panose="02020603050405020304" pitchFamily="18" charset="0"/>
                <a:ea typeface="宋体" panose="02010600030101010101" pitchFamily="2" charset="-122"/>
              </a:rPr>
              <a:t>算法</a:t>
            </a:r>
            <a:r>
              <a:rPr lang="en-US" altLang="zh-CN" sz="1800" b="1" kern="500" dirty="0">
                <a:effectLst/>
                <a:latin typeface="Times New Roman" panose="02020603050405020304" pitchFamily="18" charset="0"/>
                <a:ea typeface="宋体" panose="02010600030101010101" pitchFamily="2" charset="-122"/>
              </a:rPr>
              <a:t>5-1</a:t>
            </a:r>
            <a:r>
              <a:rPr lang="zh-CN" altLang="zh-CN" sz="1800" b="1" kern="500" dirty="0">
                <a:effectLst/>
                <a:latin typeface="Times New Roman" panose="02020603050405020304" pitchFamily="18" charset="0"/>
                <a:ea typeface="宋体" panose="02010600030101010101" pitchFamily="2" charset="-122"/>
              </a:rPr>
              <a:t>（无约束优化问题求解的一般框架）</a:t>
            </a:r>
            <a:endParaRPr lang="zh-CN" altLang="zh-CN" sz="1800" kern="500" dirty="0">
              <a:effectLst/>
              <a:latin typeface="Times New Roman" panose="02020603050405020304" pitchFamily="18" charset="0"/>
              <a:ea typeface="宋体" panose="02010600030101010101" pitchFamily="2" charset="-122"/>
            </a:endParaRPr>
          </a:p>
        </p:txBody>
      </p:sp>
      <p:sp>
        <p:nvSpPr>
          <p:cNvPr id="16" name="Rectangle 2">
            <a:extLst>
              <a:ext uri="{FF2B5EF4-FFF2-40B4-BE49-F238E27FC236}">
                <a16:creationId xmlns:a16="http://schemas.microsoft.com/office/drawing/2014/main" xmlns="" id="{9FB550C0-5A9A-440E-B8F5-D3EC24A7E8C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1" name="Rectangle 5">
            <a:extLst>
              <a:ext uri="{FF2B5EF4-FFF2-40B4-BE49-F238E27FC236}">
                <a16:creationId xmlns:a16="http://schemas.microsoft.com/office/drawing/2014/main" xmlns="" id="{AB0AF7D8-AFCE-4CC1-8E3F-FB1BCF112E31}"/>
              </a:ext>
            </a:extLst>
          </p:cNvPr>
          <p:cNvSpPr>
            <a:spLocks noChangeArrowheads="1"/>
          </p:cNvSpPr>
          <p:nvPr/>
        </p:nvSpPr>
        <p:spPr bwMode="auto">
          <a:xfrm>
            <a:off x="0" y="17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600" b="0" i="0" u="none" strike="noStrike" cap="none" normalizeH="0" baseline="0">
                <a:ln>
                  <a:noFill/>
                </a:ln>
                <a:solidFill>
                  <a:schemeClr val="tx1"/>
                </a:solidFill>
                <a:effectLst/>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grpSp>
        <p:nvGrpSpPr>
          <p:cNvPr id="25" name="组合 24">
            <a:extLst>
              <a:ext uri="{FF2B5EF4-FFF2-40B4-BE49-F238E27FC236}">
                <a16:creationId xmlns:a16="http://schemas.microsoft.com/office/drawing/2014/main" xmlns="" id="{D505DE66-9554-4229-9EC9-E2D0CD8972F0}"/>
              </a:ext>
            </a:extLst>
          </p:cNvPr>
          <p:cNvGrpSpPr/>
          <p:nvPr/>
        </p:nvGrpSpPr>
        <p:grpSpPr>
          <a:xfrm>
            <a:off x="116285" y="1244929"/>
            <a:ext cx="5741483" cy="372579"/>
            <a:chOff x="116285" y="1244929"/>
            <a:chExt cx="5741483" cy="372579"/>
          </a:xfrm>
        </p:grpSpPr>
        <p:sp>
          <p:nvSpPr>
            <p:cNvPr id="24" name="文本框 23">
              <a:extLst>
                <a:ext uri="{FF2B5EF4-FFF2-40B4-BE49-F238E27FC236}">
                  <a16:creationId xmlns:a16="http://schemas.microsoft.com/office/drawing/2014/main" xmlns="" id="{B63004E3-BECE-4A66-B662-90EBD5C0B2AD}"/>
                </a:ext>
              </a:extLst>
            </p:cNvPr>
            <p:cNvSpPr txBox="1"/>
            <p:nvPr/>
          </p:nvSpPr>
          <p:spPr>
            <a:xfrm>
              <a:off x="116285" y="1248176"/>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步骤</a:t>
              </a:r>
              <a:r>
                <a:rPr lang="en-US" altLang="zh-CN" sz="1800" kern="500" dirty="0">
                  <a:effectLst/>
                  <a:latin typeface="Times New Roman" panose="02020603050405020304" pitchFamily="18" charset="0"/>
                  <a:ea typeface="宋体" panose="02010600030101010101" pitchFamily="2" charset="-122"/>
                </a:rPr>
                <a:t>0</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：给定初始化的参数和初始点</a:t>
              </a:r>
              <a:endParaRPr lang="zh-CN" altLang="en-US" dirty="0"/>
            </a:p>
          </p:txBody>
        </p:sp>
        <p:graphicFrame>
          <p:nvGraphicFramePr>
            <p:cNvPr id="17" name="对象 16">
              <a:extLst>
                <a:ext uri="{FF2B5EF4-FFF2-40B4-BE49-F238E27FC236}">
                  <a16:creationId xmlns:a16="http://schemas.microsoft.com/office/drawing/2014/main" xmlns="" id="{D7803896-2619-4DE6-94AE-09D86302529A}"/>
                </a:ext>
              </a:extLst>
            </p:cNvPr>
            <p:cNvGraphicFramePr>
              <a:graphicFrameLocks noChangeAspect="1"/>
            </p:cNvGraphicFramePr>
            <p:nvPr>
              <p:extLst>
                <p:ext uri="{D42A27DB-BD31-4B8C-83A1-F6EECF244321}">
                  <p14:modId xmlns:p14="http://schemas.microsoft.com/office/powerpoint/2010/main" val="1613072195"/>
                </p:ext>
              </p:extLst>
            </p:nvPr>
          </p:nvGraphicFramePr>
          <p:xfrm>
            <a:off x="3747197" y="1262496"/>
            <a:ext cx="720028" cy="325492"/>
          </p:xfrm>
          <a:graphic>
            <a:graphicData uri="http://schemas.openxmlformats.org/presentationml/2006/ole">
              <mc:AlternateContent xmlns:mc="http://schemas.openxmlformats.org/markup-compatibility/2006">
                <mc:Choice xmlns:v="urn:schemas-microsoft-com:vml" Requires="v">
                  <p:oleObj spid="_x0000_s63611" name="Equation" r:id="rId5" imgW="457002" imgH="215806" progId="Equation.DSMT4">
                    <p:embed/>
                  </p:oleObj>
                </mc:Choice>
                <mc:Fallback>
                  <p:oleObj name="Equation" r:id="rId5" imgW="457002" imgH="215806"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7197" y="1262496"/>
                          <a:ext cx="720028" cy="325492"/>
                        </a:xfrm>
                        <a:prstGeom prst="rect">
                          <a:avLst/>
                        </a:prstGeom>
                        <a:noFill/>
                      </p:spPr>
                    </p:pic>
                  </p:oleObj>
                </mc:Fallback>
              </mc:AlternateContent>
            </a:graphicData>
          </a:graphic>
        </p:graphicFrame>
        <p:graphicFrame>
          <p:nvGraphicFramePr>
            <p:cNvPr id="20" name="对象 19">
              <a:extLst>
                <a:ext uri="{FF2B5EF4-FFF2-40B4-BE49-F238E27FC236}">
                  <a16:creationId xmlns:a16="http://schemas.microsoft.com/office/drawing/2014/main" xmlns="" id="{4EA3303A-3817-458C-A64F-56165716EF13}"/>
                </a:ext>
              </a:extLst>
            </p:cNvPr>
            <p:cNvGraphicFramePr>
              <a:graphicFrameLocks noChangeAspect="1"/>
            </p:cNvGraphicFramePr>
            <p:nvPr>
              <p:extLst>
                <p:ext uri="{D42A27DB-BD31-4B8C-83A1-F6EECF244321}">
                  <p14:modId xmlns:p14="http://schemas.microsoft.com/office/powerpoint/2010/main" val="3784403876"/>
                </p:ext>
              </p:extLst>
            </p:nvPr>
          </p:nvGraphicFramePr>
          <p:xfrm>
            <a:off x="5145485" y="1248176"/>
            <a:ext cx="712283" cy="369332"/>
          </p:xfrm>
          <a:graphic>
            <a:graphicData uri="http://schemas.openxmlformats.org/presentationml/2006/ole">
              <mc:AlternateContent xmlns:mc="http://schemas.openxmlformats.org/markup-compatibility/2006">
                <mc:Choice xmlns:v="urn:schemas-microsoft-com:vml" Requires="v">
                  <p:oleObj spid="_x0000_s63612" name="Equation" r:id="rId7" imgW="342603" imgH="164957" progId="Equation.DSMT4">
                    <p:embed/>
                  </p:oleObj>
                </mc:Choice>
                <mc:Fallback>
                  <p:oleObj name="Equation" r:id="rId7" imgW="342603" imgH="164957"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5485" y="1248176"/>
                          <a:ext cx="712283" cy="369332"/>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DE144EE8-57B4-4540-82C9-70F8D8A22364}"/>
                </a:ext>
              </a:extLst>
            </p:cNvPr>
            <p:cNvSpPr txBox="1"/>
            <p:nvPr/>
          </p:nvSpPr>
          <p:spPr>
            <a:xfrm>
              <a:off x="4488260" y="1244929"/>
              <a:ext cx="65722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，置</a:t>
              </a:r>
              <a:endParaRPr lang="zh-CN" altLang="en-US" dirty="0"/>
            </a:p>
          </p:txBody>
        </p:sp>
      </p:grpSp>
      <p:sp>
        <p:nvSpPr>
          <p:cNvPr id="27" name="Rectangle 9">
            <a:extLst>
              <a:ext uri="{FF2B5EF4-FFF2-40B4-BE49-F238E27FC236}">
                <a16:creationId xmlns:a16="http://schemas.microsoft.com/office/drawing/2014/main" xmlns="" id="{49F61EFF-99FB-4952-A7F9-4BAD3CC80F8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2" name="组合 41">
            <a:extLst>
              <a:ext uri="{FF2B5EF4-FFF2-40B4-BE49-F238E27FC236}">
                <a16:creationId xmlns:a16="http://schemas.microsoft.com/office/drawing/2014/main" xmlns="" id="{8518D224-2F87-49F5-9799-822E8B7BAAB2}"/>
              </a:ext>
            </a:extLst>
          </p:cNvPr>
          <p:cNvGrpSpPr/>
          <p:nvPr/>
        </p:nvGrpSpPr>
        <p:grpSpPr>
          <a:xfrm>
            <a:off x="116285" y="1684016"/>
            <a:ext cx="7389200" cy="433236"/>
            <a:chOff x="116285" y="1684016"/>
            <a:chExt cx="7389200" cy="433236"/>
          </a:xfrm>
        </p:grpSpPr>
        <p:sp>
          <p:nvSpPr>
            <p:cNvPr id="35" name="文本框 34">
              <a:extLst>
                <a:ext uri="{FF2B5EF4-FFF2-40B4-BE49-F238E27FC236}">
                  <a16:creationId xmlns:a16="http://schemas.microsoft.com/office/drawing/2014/main" xmlns="" id="{68D1AA98-52D0-49C6-BCEA-6FC94EDAA3A1}"/>
                </a:ext>
              </a:extLst>
            </p:cNvPr>
            <p:cNvSpPr txBox="1"/>
            <p:nvPr/>
          </p:nvSpPr>
          <p:spPr>
            <a:xfrm>
              <a:off x="116285" y="1720853"/>
              <a:ext cx="124579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步骤</a:t>
              </a:r>
              <a:r>
                <a:rPr lang="en-US" altLang="zh-CN" sz="1800" kern="500" dirty="0">
                  <a:effectLst/>
                  <a:latin typeface="Times New Roman" panose="02020603050405020304" pitchFamily="18" charset="0"/>
                  <a:ea typeface="宋体" panose="02010600030101010101" pitchFamily="2" charset="-122"/>
                </a:rPr>
                <a:t>1</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：若</a:t>
              </a:r>
              <a:endParaRPr lang="zh-CN" altLang="en-US" dirty="0"/>
            </a:p>
          </p:txBody>
        </p:sp>
        <p:graphicFrame>
          <p:nvGraphicFramePr>
            <p:cNvPr id="36" name="对象 35">
              <a:extLst>
                <a:ext uri="{FF2B5EF4-FFF2-40B4-BE49-F238E27FC236}">
                  <a16:creationId xmlns:a16="http://schemas.microsoft.com/office/drawing/2014/main" xmlns="" id="{F7098517-A986-4949-8A22-DA65E042645A}"/>
                </a:ext>
              </a:extLst>
            </p:cNvPr>
            <p:cNvGraphicFramePr>
              <a:graphicFrameLocks noChangeAspect="1"/>
            </p:cNvGraphicFramePr>
            <p:nvPr>
              <p:extLst>
                <p:ext uri="{D42A27DB-BD31-4B8C-83A1-F6EECF244321}">
                  <p14:modId xmlns:p14="http://schemas.microsoft.com/office/powerpoint/2010/main" val="2548221432"/>
                </p:ext>
              </p:extLst>
            </p:nvPr>
          </p:nvGraphicFramePr>
          <p:xfrm>
            <a:off x="1304925" y="1707240"/>
            <a:ext cx="333590" cy="369332"/>
          </p:xfrm>
          <a:graphic>
            <a:graphicData uri="http://schemas.openxmlformats.org/presentationml/2006/ole">
              <mc:AlternateContent xmlns:mc="http://schemas.openxmlformats.org/markup-compatibility/2006">
                <mc:Choice xmlns:v="urn:schemas-microsoft-com:vml" Requires="v">
                  <p:oleObj spid="_x0000_s63613" name="Equation" r:id="rId9" imgW="177569" imgH="202936" progId="Equation.DSMT4">
                    <p:embed/>
                  </p:oleObj>
                </mc:Choice>
                <mc:Fallback>
                  <p:oleObj name="Equation" r:id="rId9" imgW="177569" imgH="202936"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4925" y="1707240"/>
                          <a:ext cx="333590" cy="369332"/>
                        </a:xfrm>
                        <a:prstGeom prst="rect">
                          <a:avLst/>
                        </a:prstGeom>
                        <a:noFill/>
                      </p:spPr>
                    </p:pic>
                  </p:oleObj>
                </mc:Fallback>
              </mc:AlternateContent>
            </a:graphicData>
          </a:graphic>
        </p:graphicFrame>
        <p:sp>
          <p:nvSpPr>
            <p:cNvPr id="38" name="文本框 37">
              <a:extLst>
                <a:ext uri="{FF2B5EF4-FFF2-40B4-BE49-F238E27FC236}">
                  <a16:creationId xmlns:a16="http://schemas.microsoft.com/office/drawing/2014/main" xmlns="" id="{6C7DEF3F-C5A3-448F-BDB2-8ABB492C7900}"/>
                </a:ext>
              </a:extLst>
            </p:cNvPr>
            <p:cNvSpPr txBox="1"/>
            <p:nvPr/>
          </p:nvSpPr>
          <p:spPr>
            <a:xfrm>
              <a:off x="1638515" y="1709844"/>
              <a:ext cx="3675641" cy="366728"/>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满足某种终止准则，停止迭代，以</a:t>
              </a:r>
              <a:endParaRPr lang="zh-CN" altLang="en-US" dirty="0"/>
            </a:p>
          </p:txBody>
        </p:sp>
        <p:graphicFrame>
          <p:nvGraphicFramePr>
            <p:cNvPr id="39" name="对象 38">
              <a:extLst>
                <a:ext uri="{FF2B5EF4-FFF2-40B4-BE49-F238E27FC236}">
                  <a16:creationId xmlns:a16="http://schemas.microsoft.com/office/drawing/2014/main" xmlns="" id="{6E5AE09C-8921-463E-BF74-695EA58F8BF3}"/>
                </a:ext>
              </a:extLst>
            </p:cNvPr>
            <p:cNvGraphicFramePr>
              <a:graphicFrameLocks noChangeAspect="1"/>
            </p:cNvGraphicFramePr>
            <p:nvPr>
              <p:extLst>
                <p:ext uri="{D42A27DB-BD31-4B8C-83A1-F6EECF244321}">
                  <p14:modId xmlns:p14="http://schemas.microsoft.com/office/powerpoint/2010/main" val="648530745"/>
                </p:ext>
              </p:extLst>
            </p:nvPr>
          </p:nvGraphicFramePr>
          <p:xfrm>
            <a:off x="5147361" y="1684016"/>
            <a:ext cx="333590" cy="369332"/>
          </p:xfrm>
          <a:graphic>
            <a:graphicData uri="http://schemas.openxmlformats.org/presentationml/2006/ole">
              <mc:AlternateContent xmlns:mc="http://schemas.openxmlformats.org/markup-compatibility/2006">
                <mc:Choice xmlns:v="urn:schemas-microsoft-com:vml" Requires="v">
                  <p:oleObj spid="_x0000_s63614" name="Equation" r:id="rId11" imgW="177569" imgH="202936" progId="Equation.DSMT4">
                    <p:embed/>
                  </p:oleObj>
                </mc:Choice>
                <mc:Fallback>
                  <p:oleObj name="Equation" r:id="rId11" imgW="177569" imgH="202936" progId="Equation.DSMT4">
                    <p:embed/>
                    <p:pic>
                      <p:nvPicPr>
                        <p:cNvPr id="36" name="对象 35">
                          <a:extLst>
                            <a:ext uri="{FF2B5EF4-FFF2-40B4-BE49-F238E27FC236}">
                              <a16:creationId xmlns:a16="http://schemas.microsoft.com/office/drawing/2014/main" xmlns="" id="{F7098517-A986-4949-8A22-DA65E04264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7361" y="1684016"/>
                          <a:ext cx="333590" cy="369332"/>
                        </a:xfrm>
                        <a:prstGeom prst="rect">
                          <a:avLst/>
                        </a:prstGeom>
                        <a:noFill/>
                      </p:spPr>
                    </p:pic>
                  </p:oleObj>
                </mc:Fallback>
              </mc:AlternateContent>
            </a:graphicData>
          </a:graphic>
        </p:graphicFrame>
        <p:sp>
          <p:nvSpPr>
            <p:cNvPr id="41" name="文本框 40">
              <a:extLst>
                <a:ext uri="{FF2B5EF4-FFF2-40B4-BE49-F238E27FC236}">
                  <a16:creationId xmlns:a16="http://schemas.microsoft.com/office/drawing/2014/main" xmlns="" id="{D4F31C9C-7AB2-459E-B220-0701D662F642}"/>
                </a:ext>
              </a:extLst>
            </p:cNvPr>
            <p:cNvSpPr txBox="1"/>
            <p:nvPr/>
          </p:nvSpPr>
          <p:spPr>
            <a:xfrm>
              <a:off x="5480951" y="1750524"/>
              <a:ext cx="2024534" cy="366728"/>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作为近似极小值点</a:t>
              </a:r>
              <a:endParaRPr lang="zh-CN" altLang="en-US" dirty="0"/>
            </a:p>
          </p:txBody>
        </p:sp>
      </p:grpSp>
      <p:sp>
        <p:nvSpPr>
          <p:cNvPr id="48" name="Rectangle 11">
            <a:extLst>
              <a:ext uri="{FF2B5EF4-FFF2-40B4-BE49-F238E27FC236}">
                <a16:creationId xmlns:a16="http://schemas.microsoft.com/office/drawing/2014/main" xmlns="" id="{1448A89F-B01E-4AA6-8DF5-8ED4DCC7E77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0" name="Rectangle 13">
            <a:extLst>
              <a:ext uri="{FF2B5EF4-FFF2-40B4-BE49-F238E27FC236}">
                <a16:creationId xmlns:a16="http://schemas.microsoft.com/office/drawing/2014/main" xmlns="" id="{E0474FC5-B819-40B6-91A0-7C9D369EA64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4" name="组合 53">
            <a:extLst>
              <a:ext uri="{FF2B5EF4-FFF2-40B4-BE49-F238E27FC236}">
                <a16:creationId xmlns:a16="http://schemas.microsoft.com/office/drawing/2014/main" xmlns="" id="{1BB43799-E60F-4277-B2EF-223784A50EA9}"/>
              </a:ext>
            </a:extLst>
          </p:cNvPr>
          <p:cNvGrpSpPr/>
          <p:nvPr/>
        </p:nvGrpSpPr>
        <p:grpSpPr>
          <a:xfrm>
            <a:off x="116285" y="2222984"/>
            <a:ext cx="7505617" cy="429077"/>
            <a:chOff x="116285" y="2222984"/>
            <a:chExt cx="7505617" cy="429077"/>
          </a:xfrm>
        </p:grpSpPr>
        <p:sp>
          <p:nvSpPr>
            <p:cNvPr id="44" name="文本框 43">
              <a:extLst>
                <a:ext uri="{FF2B5EF4-FFF2-40B4-BE49-F238E27FC236}">
                  <a16:creationId xmlns:a16="http://schemas.microsoft.com/office/drawing/2014/main" xmlns="" id="{CFCA25E6-0A06-4231-BA1D-4205C301FEDE}"/>
                </a:ext>
              </a:extLst>
            </p:cNvPr>
            <p:cNvSpPr txBox="1"/>
            <p:nvPr/>
          </p:nvSpPr>
          <p:spPr>
            <a:xfrm>
              <a:off x="116285" y="2236597"/>
              <a:ext cx="1912540" cy="366728"/>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步骤</a:t>
              </a:r>
              <a:r>
                <a:rPr lang="en-US" altLang="zh-CN" sz="1800" kern="500" dirty="0">
                  <a:effectLst/>
                  <a:latin typeface="Times New Roman" panose="02020603050405020304" pitchFamily="18" charset="0"/>
                  <a:ea typeface="宋体" panose="02010600030101010101" pitchFamily="2" charset="-122"/>
                </a:rPr>
                <a:t>2</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：通过求解</a:t>
              </a:r>
              <a:endParaRPr lang="zh-CN" altLang="en-US" dirty="0"/>
            </a:p>
          </p:txBody>
        </p:sp>
        <p:graphicFrame>
          <p:nvGraphicFramePr>
            <p:cNvPr id="45" name="对象 44">
              <a:extLst>
                <a:ext uri="{FF2B5EF4-FFF2-40B4-BE49-F238E27FC236}">
                  <a16:creationId xmlns:a16="http://schemas.microsoft.com/office/drawing/2014/main" xmlns="" id="{BAA01460-0794-4BE1-94B8-A007C93E6940}"/>
                </a:ext>
              </a:extLst>
            </p:cNvPr>
            <p:cNvGraphicFramePr>
              <a:graphicFrameLocks noChangeAspect="1"/>
            </p:cNvGraphicFramePr>
            <p:nvPr>
              <p:extLst>
                <p:ext uri="{D42A27DB-BD31-4B8C-83A1-F6EECF244321}">
                  <p14:modId xmlns:p14="http://schemas.microsoft.com/office/powerpoint/2010/main" val="2511185970"/>
                </p:ext>
              </p:extLst>
            </p:nvPr>
          </p:nvGraphicFramePr>
          <p:xfrm>
            <a:off x="1956486" y="2222984"/>
            <a:ext cx="333590" cy="369332"/>
          </p:xfrm>
          <a:graphic>
            <a:graphicData uri="http://schemas.openxmlformats.org/presentationml/2006/ole">
              <mc:AlternateContent xmlns:mc="http://schemas.openxmlformats.org/markup-compatibility/2006">
                <mc:Choice xmlns:v="urn:schemas-microsoft-com:vml" Requires="v">
                  <p:oleObj spid="_x0000_s63615" name="Equation" r:id="rId12" imgW="177569" imgH="202936" progId="Equation.DSMT4">
                    <p:embed/>
                  </p:oleObj>
                </mc:Choice>
                <mc:Fallback>
                  <p:oleObj name="Equation" r:id="rId12" imgW="177569" imgH="202936" progId="Equation.DSMT4">
                    <p:embed/>
                    <p:pic>
                      <p:nvPicPr>
                        <p:cNvPr id="39" name="对象 38">
                          <a:extLst>
                            <a:ext uri="{FF2B5EF4-FFF2-40B4-BE49-F238E27FC236}">
                              <a16:creationId xmlns:a16="http://schemas.microsoft.com/office/drawing/2014/main" xmlns="" id="{6E5AE09C-8921-463E-BF74-695EA58F8B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6486" y="2222984"/>
                          <a:ext cx="333590" cy="369332"/>
                        </a:xfrm>
                        <a:prstGeom prst="rect">
                          <a:avLst/>
                        </a:prstGeom>
                        <a:noFill/>
                      </p:spPr>
                    </p:pic>
                  </p:oleObj>
                </mc:Fallback>
              </mc:AlternateContent>
            </a:graphicData>
          </a:graphic>
        </p:graphicFrame>
        <p:sp>
          <p:nvSpPr>
            <p:cNvPr id="47" name="文本框 46">
              <a:extLst>
                <a:ext uri="{FF2B5EF4-FFF2-40B4-BE49-F238E27FC236}">
                  <a16:creationId xmlns:a16="http://schemas.microsoft.com/office/drawing/2014/main" xmlns="" id="{1B571B08-3F86-4475-8653-5321D968AB16}"/>
                </a:ext>
              </a:extLst>
            </p:cNvPr>
            <p:cNvSpPr txBox="1"/>
            <p:nvPr/>
          </p:nvSpPr>
          <p:spPr>
            <a:xfrm>
              <a:off x="2244725" y="2263664"/>
              <a:ext cx="323622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处的某个子问题确定下降方向</a:t>
              </a:r>
              <a:endParaRPr lang="zh-CN" altLang="en-US" dirty="0"/>
            </a:p>
          </p:txBody>
        </p:sp>
        <p:graphicFrame>
          <p:nvGraphicFramePr>
            <p:cNvPr id="49" name="对象 48">
              <a:extLst>
                <a:ext uri="{FF2B5EF4-FFF2-40B4-BE49-F238E27FC236}">
                  <a16:creationId xmlns:a16="http://schemas.microsoft.com/office/drawing/2014/main" xmlns="" id="{DFDB5B9B-6B3F-40E7-BA4F-1B52B6A47765}"/>
                </a:ext>
              </a:extLst>
            </p:cNvPr>
            <p:cNvGraphicFramePr>
              <a:graphicFrameLocks noChangeAspect="1"/>
            </p:cNvGraphicFramePr>
            <p:nvPr>
              <p:extLst>
                <p:ext uri="{D42A27DB-BD31-4B8C-83A1-F6EECF244321}">
                  <p14:modId xmlns:p14="http://schemas.microsoft.com/office/powerpoint/2010/main" val="3427679460"/>
                </p:ext>
              </p:extLst>
            </p:nvPr>
          </p:nvGraphicFramePr>
          <p:xfrm>
            <a:off x="5337325" y="2263663"/>
            <a:ext cx="328601" cy="358597"/>
          </p:xfrm>
          <a:graphic>
            <a:graphicData uri="http://schemas.openxmlformats.org/presentationml/2006/ole">
              <mc:AlternateContent xmlns:mc="http://schemas.openxmlformats.org/markup-compatibility/2006">
                <mc:Choice xmlns:v="urn:schemas-microsoft-com:vml" Requires="v">
                  <p:oleObj spid="_x0000_s63616" name="Equation" r:id="rId13" imgW="164957" imgH="203024" progId="Equation.DSMT4">
                    <p:embed/>
                  </p:oleObj>
                </mc:Choice>
                <mc:Fallback>
                  <p:oleObj name="Equation" r:id="rId13" imgW="164957" imgH="203024" progId="Equation.DSMT4">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7325" y="2263663"/>
                          <a:ext cx="328601" cy="358597"/>
                        </a:xfrm>
                        <a:prstGeom prst="rect">
                          <a:avLst/>
                        </a:prstGeom>
                        <a:noFill/>
                      </p:spPr>
                    </p:pic>
                  </p:oleObj>
                </mc:Fallback>
              </mc:AlternateContent>
            </a:graphicData>
          </a:graphic>
        </p:graphicFrame>
        <p:graphicFrame>
          <p:nvGraphicFramePr>
            <p:cNvPr id="51" name="对象 50">
              <a:extLst>
                <a:ext uri="{FF2B5EF4-FFF2-40B4-BE49-F238E27FC236}">
                  <a16:creationId xmlns:a16="http://schemas.microsoft.com/office/drawing/2014/main" xmlns="" id="{6F0617C5-FD08-4B42-9653-DD0C7EF24F2E}"/>
                </a:ext>
              </a:extLst>
            </p:cNvPr>
            <p:cNvGraphicFramePr>
              <a:graphicFrameLocks noChangeAspect="1"/>
            </p:cNvGraphicFramePr>
            <p:nvPr>
              <p:extLst>
                <p:ext uri="{D42A27DB-BD31-4B8C-83A1-F6EECF244321}">
                  <p14:modId xmlns:p14="http://schemas.microsoft.com/office/powerpoint/2010/main" val="4119670020"/>
                </p:ext>
              </p:extLst>
            </p:nvPr>
          </p:nvGraphicFramePr>
          <p:xfrm>
            <a:off x="6176647" y="2274399"/>
            <a:ext cx="1445255" cy="358597"/>
          </p:xfrm>
          <a:graphic>
            <a:graphicData uri="http://schemas.openxmlformats.org/presentationml/2006/ole">
              <mc:AlternateContent xmlns:mc="http://schemas.openxmlformats.org/markup-compatibility/2006">
                <mc:Choice xmlns:v="urn:schemas-microsoft-com:vml" Requires="v">
                  <p:oleObj spid="_x0000_s63617" name="Equation" r:id="rId15" imgW="850531" imgH="215806" progId="Equation.DSMT4">
                    <p:embed/>
                  </p:oleObj>
                </mc:Choice>
                <mc:Fallback>
                  <p:oleObj name="Equation" r:id="rId15" imgW="850531" imgH="215806" progId="Equation.DSMT4">
                    <p:embed/>
                    <p:pic>
                      <p:nvPicPr>
                        <p:cNvPr id="0"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6647" y="2274399"/>
                          <a:ext cx="1445255" cy="358597"/>
                        </a:xfrm>
                        <a:prstGeom prst="rect">
                          <a:avLst/>
                        </a:prstGeom>
                        <a:noFill/>
                      </p:spPr>
                    </p:pic>
                  </p:oleObj>
                </mc:Fallback>
              </mc:AlternateContent>
            </a:graphicData>
          </a:graphic>
        </p:graphicFrame>
        <p:sp>
          <p:nvSpPr>
            <p:cNvPr id="53" name="文本框 52">
              <a:extLst>
                <a:ext uri="{FF2B5EF4-FFF2-40B4-BE49-F238E27FC236}">
                  <a16:creationId xmlns:a16="http://schemas.microsoft.com/office/drawing/2014/main" xmlns="" id="{45CB7FD5-F1A2-4CBC-A51E-96FFDA297DFB}"/>
                </a:ext>
              </a:extLst>
            </p:cNvPr>
            <p:cNvSpPr txBox="1"/>
            <p:nvPr/>
          </p:nvSpPr>
          <p:spPr>
            <a:xfrm>
              <a:off x="5610761" y="2282729"/>
              <a:ext cx="723900"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满足</a:t>
              </a:r>
              <a:endParaRPr lang="zh-CN" altLang="en-US" dirty="0"/>
            </a:p>
          </p:txBody>
        </p:sp>
      </p:grpSp>
      <p:sp>
        <p:nvSpPr>
          <p:cNvPr id="57" name="Rectangle 15">
            <a:extLst>
              <a:ext uri="{FF2B5EF4-FFF2-40B4-BE49-F238E27FC236}">
                <a16:creationId xmlns:a16="http://schemas.microsoft.com/office/drawing/2014/main" xmlns="" id="{24D18A93-4283-4F1F-96D6-F2C89E1A906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1" name="Rectangle 17">
            <a:extLst>
              <a:ext uri="{FF2B5EF4-FFF2-40B4-BE49-F238E27FC236}">
                <a16:creationId xmlns:a16="http://schemas.microsoft.com/office/drawing/2014/main" xmlns="" id="{236D4673-D21F-4F8A-8A82-CFA107EA7B2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3" name="组合 62">
            <a:extLst>
              <a:ext uri="{FF2B5EF4-FFF2-40B4-BE49-F238E27FC236}">
                <a16:creationId xmlns:a16="http://schemas.microsoft.com/office/drawing/2014/main" xmlns="" id="{C70EB2FF-0D30-4F76-8AE1-F3C3F1FAC167}"/>
              </a:ext>
            </a:extLst>
          </p:cNvPr>
          <p:cNvGrpSpPr/>
          <p:nvPr/>
        </p:nvGrpSpPr>
        <p:grpSpPr>
          <a:xfrm>
            <a:off x="114106" y="2745173"/>
            <a:ext cx="7518825" cy="398462"/>
            <a:chOff x="114106" y="2745173"/>
            <a:chExt cx="7518825" cy="398462"/>
          </a:xfrm>
        </p:grpSpPr>
        <p:sp>
          <p:nvSpPr>
            <p:cNvPr id="56" name="文本框 55">
              <a:extLst>
                <a:ext uri="{FF2B5EF4-FFF2-40B4-BE49-F238E27FC236}">
                  <a16:creationId xmlns:a16="http://schemas.microsoft.com/office/drawing/2014/main" xmlns="" id="{62EB6256-CF72-4726-9D00-7A0F40C61318}"/>
                </a:ext>
              </a:extLst>
            </p:cNvPr>
            <p:cNvSpPr txBox="1"/>
            <p:nvPr/>
          </p:nvSpPr>
          <p:spPr>
            <a:xfrm>
              <a:off x="114106" y="2759738"/>
              <a:ext cx="381257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步骤</a:t>
              </a:r>
              <a:r>
                <a:rPr lang="en-US" altLang="zh-CN" sz="1800" kern="500" dirty="0">
                  <a:effectLst/>
                  <a:latin typeface="Times New Roman" panose="02020603050405020304" pitchFamily="18" charset="0"/>
                  <a:ea typeface="宋体" panose="02010600030101010101" pitchFamily="2" charset="-122"/>
                </a:rPr>
                <a:t>3</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：通过某种搜索方式确定步长</a:t>
              </a:r>
              <a:endParaRPr lang="zh-CN" altLang="en-US" dirty="0"/>
            </a:p>
          </p:txBody>
        </p:sp>
        <p:graphicFrame>
          <p:nvGraphicFramePr>
            <p:cNvPr id="58" name="对象 57">
              <a:extLst>
                <a:ext uri="{FF2B5EF4-FFF2-40B4-BE49-F238E27FC236}">
                  <a16:creationId xmlns:a16="http://schemas.microsoft.com/office/drawing/2014/main" xmlns="" id="{0C662BE0-C98B-4DBB-B095-CF3E6A432208}"/>
                </a:ext>
              </a:extLst>
            </p:cNvPr>
            <p:cNvGraphicFramePr>
              <a:graphicFrameLocks noChangeAspect="1"/>
            </p:cNvGraphicFramePr>
            <p:nvPr>
              <p:extLst>
                <p:ext uri="{D42A27DB-BD31-4B8C-83A1-F6EECF244321}">
                  <p14:modId xmlns:p14="http://schemas.microsoft.com/office/powerpoint/2010/main" val="4117462126"/>
                </p:ext>
              </p:extLst>
            </p:nvPr>
          </p:nvGraphicFramePr>
          <p:xfrm>
            <a:off x="3816748" y="2745173"/>
            <a:ext cx="871537" cy="398462"/>
          </p:xfrm>
          <a:graphic>
            <a:graphicData uri="http://schemas.openxmlformats.org/presentationml/2006/ole">
              <mc:AlternateContent xmlns:mc="http://schemas.openxmlformats.org/markup-compatibility/2006">
                <mc:Choice xmlns:v="urn:schemas-microsoft-com:vml" Requires="v">
                  <p:oleObj spid="_x0000_s63618" name="Equation" r:id="rId17" imgW="393480" imgH="203040" progId="Equation.DSMT4">
                    <p:embed/>
                  </p:oleObj>
                </mc:Choice>
                <mc:Fallback>
                  <p:oleObj name="Equation" r:id="rId17" imgW="393480" imgH="203040" progId="Equation.DSMT4">
                    <p:embed/>
                    <p:pic>
                      <p:nvPicPr>
                        <p:cNvPr id="0" name="Object 14"/>
                        <p:cNvPicPr>
                          <a:picLocks noChangeAspect="1" noChangeArrowheads="1"/>
                        </p:cNvPicPr>
                        <p:nvPr/>
                      </p:nvPicPr>
                      <p:blipFill>
                        <a:blip r:embed="rId18"/>
                        <a:srcRect/>
                        <a:stretch>
                          <a:fillRect/>
                        </a:stretch>
                      </p:blipFill>
                      <p:spPr bwMode="auto">
                        <a:xfrm>
                          <a:off x="3816748" y="2745173"/>
                          <a:ext cx="871537" cy="398462"/>
                        </a:xfrm>
                        <a:prstGeom prst="rect">
                          <a:avLst/>
                        </a:prstGeom>
                        <a:noFill/>
                      </p:spPr>
                    </p:pic>
                  </p:oleObj>
                </mc:Fallback>
              </mc:AlternateContent>
            </a:graphicData>
          </a:graphic>
        </p:graphicFrame>
        <p:sp>
          <p:nvSpPr>
            <p:cNvPr id="60" name="文本框 59">
              <a:extLst>
                <a:ext uri="{FF2B5EF4-FFF2-40B4-BE49-F238E27FC236}">
                  <a16:creationId xmlns:a16="http://schemas.microsoft.com/office/drawing/2014/main" xmlns="" id="{AE88BE45-CCC8-4096-88ED-07BBEB4B4460}"/>
                </a:ext>
              </a:extLst>
            </p:cNvPr>
            <p:cNvSpPr txBox="1"/>
            <p:nvPr/>
          </p:nvSpPr>
          <p:spPr>
            <a:xfrm>
              <a:off x="4677172" y="2771375"/>
              <a:ext cx="896457"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，使得</a:t>
              </a:r>
              <a:endParaRPr lang="zh-CN" altLang="en-US" dirty="0"/>
            </a:p>
          </p:txBody>
        </p:sp>
        <p:graphicFrame>
          <p:nvGraphicFramePr>
            <p:cNvPr id="62" name="对象 61">
              <a:extLst>
                <a:ext uri="{FF2B5EF4-FFF2-40B4-BE49-F238E27FC236}">
                  <a16:creationId xmlns:a16="http://schemas.microsoft.com/office/drawing/2014/main" xmlns="" id="{E206EED3-1363-4474-A63B-85B5BD850328}"/>
                </a:ext>
              </a:extLst>
            </p:cNvPr>
            <p:cNvGraphicFramePr>
              <a:graphicFrameLocks noChangeAspect="1"/>
            </p:cNvGraphicFramePr>
            <p:nvPr>
              <p:extLst>
                <p:ext uri="{D42A27DB-BD31-4B8C-83A1-F6EECF244321}">
                  <p14:modId xmlns:p14="http://schemas.microsoft.com/office/powerpoint/2010/main" val="922666946"/>
                </p:ext>
              </p:extLst>
            </p:nvPr>
          </p:nvGraphicFramePr>
          <p:xfrm>
            <a:off x="5524448" y="2768447"/>
            <a:ext cx="2108483" cy="340432"/>
          </p:xfrm>
          <a:graphic>
            <a:graphicData uri="http://schemas.openxmlformats.org/presentationml/2006/ole">
              <mc:AlternateContent xmlns:mc="http://schemas.openxmlformats.org/markup-compatibility/2006">
                <mc:Choice xmlns:v="urn:schemas-microsoft-com:vml" Requires="v">
                  <p:oleObj spid="_x0000_s63619" name="Equation" r:id="rId19" imgW="1231366" imgH="203112" progId="Equation.DSMT4">
                    <p:embed/>
                  </p:oleObj>
                </mc:Choice>
                <mc:Fallback>
                  <p:oleObj name="Equation" r:id="rId19" imgW="1231366" imgH="203112" progId="Equation.DSMT4">
                    <p:embed/>
                    <p:pic>
                      <p:nvPicPr>
                        <p:cNvPr id="0" name="Object 1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24448" y="2768447"/>
                          <a:ext cx="2108483" cy="340432"/>
                        </a:xfrm>
                        <a:prstGeom prst="rect">
                          <a:avLst/>
                        </a:prstGeom>
                        <a:noFill/>
                      </p:spPr>
                    </p:pic>
                  </p:oleObj>
                </mc:Fallback>
              </mc:AlternateContent>
            </a:graphicData>
          </a:graphic>
        </p:graphicFrame>
      </p:grpSp>
      <p:sp>
        <p:nvSpPr>
          <p:cNvPr id="66" name="Rectangle 19">
            <a:extLst>
              <a:ext uri="{FF2B5EF4-FFF2-40B4-BE49-F238E27FC236}">
                <a16:creationId xmlns:a16="http://schemas.microsoft.com/office/drawing/2014/main" xmlns="" id="{11672054-893F-4123-B9CB-5E78A962E04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8" name="Rectangle 21">
            <a:extLst>
              <a:ext uri="{FF2B5EF4-FFF2-40B4-BE49-F238E27FC236}">
                <a16:creationId xmlns:a16="http://schemas.microsoft.com/office/drawing/2014/main" xmlns="" id="{173B734A-7F87-434E-BB5C-18487CF23F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72" name="组合 71">
            <a:extLst>
              <a:ext uri="{FF2B5EF4-FFF2-40B4-BE49-F238E27FC236}">
                <a16:creationId xmlns:a16="http://schemas.microsoft.com/office/drawing/2014/main" xmlns="" id="{46436351-5940-4419-8A1F-A16FB326BAC3}"/>
              </a:ext>
            </a:extLst>
          </p:cNvPr>
          <p:cNvGrpSpPr/>
          <p:nvPr/>
        </p:nvGrpSpPr>
        <p:grpSpPr>
          <a:xfrm>
            <a:off x="116285" y="3278370"/>
            <a:ext cx="5221040" cy="391614"/>
            <a:chOff x="116285" y="3278370"/>
            <a:chExt cx="5221040" cy="391614"/>
          </a:xfrm>
        </p:grpSpPr>
        <p:sp>
          <p:nvSpPr>
            <p:cNvPr id="65" name="文本框 64">
              <a:extLst>
                <a:ext uri="{FF2B5EF4-FFF2-40B4-BE49-F238E27FC236}">
                  <a16:creationId xmlns:a16="http://schemas.microsoft.com/office/drawing/2014/main" xmlns="" id="{0E40F33D-2DF1-4476-B93E-37B9F66F8982}"/>
                </a:ext>
              </a:extLst>
            </p:cNvPr>
            <p:cNvSpPr txBox="1"/>
            <p:nvPr/>
          </p:nvSpPr>
          <p:spPr>
            <a:xfrm>
              <a:off x="116285" y="3280227"/>
              <a:ext cx="1245790" cy="367747"/>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步骤</a:t>
              </a:r>
              <a:r>
                <a:rPr lang="en-US" altLang="zh-CN" sz="1800" kern="500" dirty="0">
                  <a:effectLst/>
                  <a:latin typeface="Times New Roman" panose="02020603050405020304" pitchFamily="18" charset="0"/>
                  <a:ea typeface="宋体" panose="02010600030101010101" pitchFamily="2" charset="-122"/>
                </a:rPr>
                <a:t>4</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：令</a:t>
              </a:r>
              <a:endParaRPr lang="zh-CN" altLang="en-US" dirty="0"/>
            </a:p>
          </p:txBody>
        </p:sp>
        <p:graphicFrame>
          <p:nvGraphicFramePr>
            <p:cNvPr id="67" name="对象 66">
              <a:extLst>
                <a:ext uri="{FF2B5EF4-FFF2-40B4-BE49-F238E27FC236}">
                  <a16:creationId xmlns:a16="http://schemas.microsoft.com/office/drawing/2014/main" xmlns="" id="{A969BEF9-12E3-47B5-9045-FF92595C9D75}"/>
                </a:ext>
              </a:extLst>
            </p:cNvPr>
            <p:cNvGraphicFramePr>
              <a:graphicFrameLocks noChangeAspect="1"/>
            </p:cNvGraphicFramePr>
            <p:nvPr>
              <p:extLst>
                <p:ext uri="{D42A27DB-BD31-4B8C-83A1-F6EECF244321}">
                  <p14:modId xmlns:p14="http://schemas.microsoft.com/office/powerpoint/2010/main" val="3897578903"/>
                </p:ext>
              </p:extLst>
            </p:nvPr>
          </p:nvGraphicFramePr>
          <p:xfrm>
            <a:off x="1304925" y="3278370"/>
            <a:ext cx="1731965" cy="367746"/>
          </p:xfrm>
          <a:graphic>
            <a:graphicData uri="http://schemas.openxmlformats.org/presentationml/2006/ole">
              <mc:AlternateContent xmlns:mc="http://schemas.openxmlformats.org/markup-compatibility/2006">
                <mc:Choice xmlns:v="urn:schemas-microsoft-com:vml" Requires="v">
                  <p:oleObj spid="_x0000_s63620" name="Equation" r:id="rId21" imgW="926698" imgH="203112" progId="Equation.DSMT4">
                    <p:embed/>
                  </p:oleObj>
                </mc:Choice>
                <mc:Fallback>
                  <p:oleObj name="Equation" r:id="rId21" imgW="926698" imgH="203112" progId="Equation.DSMT4">
                    <p:embed/>
                    <p:pic>
                      <p:nvPicPr>
                        <p:cNvPr id="0" name="Object 1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04925" y="3278370"/>
                          <a:ext cx="1731965" cy="367746"/>
                        </a:xfrm>
                        <a:prstGeom prst="rect">
                          <a:avLst/>
                        </a:prstGeom>
                        <a:noFill/>
                      </p:spPr>
                    </p:pic>
                  </p:oleObj>
                </mc:Fallback>
              </mc:AlternateContent>
            </a:graphicData>
          </a:graphic>
        </p:graphicFrame>
        <p:graphicFrame>
          <p:nvGraphicFramePr>
            <p:cNvPr id="69" name="对象 68">
              <a:extLst>
                <a:ext uri="{FF2B5EF4-FFF2-40B4-BE49-F238E27FC236}">
                  <a16:creationId xmlns:a16="http://schemas.microsoft.com/office/drawing/2014/main" xmlns="" id="{5F99FDDE-0A0E-46DD-960F-599CC1E01CDA}"/>
                </a:ext>
              </a:extLst>
            </p:cNvPr>
            <p:cNvGraphicFramePr>
              <a:graphicFrameLocks noChangeAspect="1"/>
            </p:cNvGraphicFramePr>
            <p:nvPr>
              <p:extLst>
                <p:ext uri="{D42A27DB-BD31-4B8C-83A1-F6EECF244321}">
                  <p14:modId xmlns:p14="http://schemas.microsoft.com/office/powerpoint/2010/main" val="374867439"/>
                </p:ext>
              </p:extLst>
            </p:nvPr>
          </p:nvGraphicFramePr>
          <p:xfrm>
            <a:off x="3121788" y="3304449"/>
            <a:ext cx="985423" cy="340640"/>
          </p:xfrm>
          <a:graphic>
            <a:graphicData uri="http://schemas.openxmlformats.org/presentationml/2006/ole">
              <mc:AlternateContent xmlns:mc="http://schemas.openxmlformats.org/markup-compatibility/2006">
                <mc:Choice xmlns:v="urn:schemas-microsoft-com:vml" Requires="v">
                  <p:oleObj spid="_x0000_s63621" name="Equation" r:id="rId23" imgW="507780" imgH="165028" progId="Equation.DSMT4">
                    <p:embed/>
                  </p:oleObj>
                </mc:Choice>
                <mc:Fallback>
                  <p:oleObj name="Equation" r:id="rId23" imgW="507780" imgH="165028" progId="Equation.DSMT4">
                    <p:embed/>
                    <p:pic>
                      <p:nvPicPr>
                        <p:cNvPr id="0" name="Object 2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21788" y="3304449"/>
                          <a:ext cx="985423" cy="340640"/>
                        </a:xfrm>
                        <a:prstGeom prst="rect">
                          <a:avLst/>
                        </a:prstGeom>
                        <a:noFill/>
                      </p:spPr>
                    </p:pic>
                  </p:oleObj>
                </mc:Fallback>
              </mc:AlternateContent>
            </a:graphicData>
          </a:graphic>
        </p:graphicFrame>
        <p:sp>
          <p:nvSpPr>
            <p:cNvPr id="71" name="文本框 70">
              <a:extLst>
                <a:ext uri="{FF2B5EF4-FFF2-40B4-BE49-F238E27FC236}">
                  <a16:creationId xmlns:a16="http://schemas.microsoft.com/office/drawing/2014/main" xmlns="" id="{1B7B48B4-3948-41CC-B147-5E3306B6488C}"/>
                </a:ext>
              </a:extLst>
            </p:cNvPr>
            <p:cNvSpPr txBox="1"/>
            <p:nvPr/>
          </p:nvSpPr>
          <p:spPr>
            <a:xfrm>
              <a:off x="4048661" y="3300652"/>
              <a:ext cx="128866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，转步骤</a:t>
              </a:r>
              <a:r>
                <a:rPr lang="en-US" altLang="zh-CN" sz="1800" kern="500" dirty="0">
                  <a:effectLst/>
                  <a:latin typeface="Times New Roman" panose="02020603050405020304" pitchFamily="18" charset="0"/>
                  <a:ea typeface="宋体" panose="02010600030101010101" pitchFamily="2" charset="-122"/>
                </a:rPr>
                <a:t>1</a:t>
              </a:r>
              <a:endParaRPr lang="zh-CN" altLang="en-US" dirty="0"/>
            </a:p>
          </p:txBody>
        </p:sp>
      </p:grpSp>
      <p:sp>
        <p:nvSpPr>
          <p:cNvPr id="73" name="Rectangle 23">
            <a:extLst>
              <a:ext uri="{FF2B5EF4-FFF2-40B4-BE49-F238E27FC236}">
                <a16:creationId xmlns:a16="http://schemas.microsoft.com/office/drawing/2014/main" xmlns="" id="{592370A0-6F51-4DE0-8149-AF31163032D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0" name="Rectangle 28">
            <a:extLst>
              <a:ext uri="{FF2B5EF4-FFF2-40B4-BE49-F238E27FC236}">
                <a16:creationId xmlns:a16="http://schemas.microsoft.com/office/drawing/2014/main" xmlns="" id="{951257E0-352A-456D-9BD4-C7A67E5331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84" name="组合 83">
            <a:extLst>
              <a:ext uri="{FF2B5EF4-FFF2-40B4-BE49-F238E27FC236}">
                <a16:creationId xmlns:a16="http://schemas.microsoft.com/office/drawing/2014/main" xmlns="" id="{740FD269-B5E5-41E8-9D7B-72CA92405A16}"/>
              </a:ext>
            </a:extLst>
          </p:cNvPr>
          <p:cNvGrpSpPr/>
          <p:nvPr/>
        </p:nvGrpSpPr>
        <p:grpSpPr>
          <a:xfrm>
            <a:off x="221256" y="3820205"/>
            <a:ext cx="4924229" cy="394097"/>
            <a:chOff x="221256" y="3820205"/>
            <a:chExt cx="4924229" cy="394097"/>
          </a:xfrm>
        </p:grpSpPr>
        <p:graphicFrame>
          <p:nvGraphicFramePr>
            <p:cNvPr id="74" name="对象 73">
              <a:extLst>
                <a:ext uri="{FF2B5EF4-FFF2-40B4-BE49-F238E27FC236}">
                  <a16:creationId xmlns:a16="http://schemas.microsoft.com/office/drawing/2014/main" xmlns="" id="{8AC0C52A-7BDD-48FC-BA1D-B633589FDE4D}"/>
                </a:ext>
              </a:extLst>
            </p:cNvPr>
            <p:cNvGraphicFramePr>
              <a:graphicFrameLocks noChangeAspect="1"/>
            </p:cNvGraphicFramePr>
            <p:nvPr>
              <p:extLst>
                <p:ext uri="{D42A27DB-BD31-4B8C-83A1-F6EECF244321}">
                  <p14:modId xmlns:p14="http://schemas.microsoft.com/office/powerpoint/2010/main" val="2937948059"/>
                </p:ext>
              </p:extLst>
            </p:nvPr>
          </p:nvGraphicFramePr>
          <p:xfrm>
            <a:off x="221256" y="3820205"/>
            <a:ext cx="1083669" cy="390625"/>
          </p:xfrm>
          <a:graphic>
            <a:graphicData uri="http://schemas.openxmlformats.org/presentationml/2006/ole">
              <mc:AlternateContent xmlns:mc="http://schemas.openxmlformats.org/markup-compatibility/2006">
                <mc:Choice xmlns:v="urn:schemas-microsoft-com:vml" Requires="v">
                  <p:oleObj spid="_x0000_s63622" name="Equation" r:id="rId25" imgW="545626" imgH="203024" progId="Equation.DSMT4">
                    <p:embed/>
                  </p:oleObj>
                </mc:Choice>
                <mc:Fallback>
                  <p:oleObj name="Equation" r:id="rId25" imgW="545626" imgH="203024" progId="Equation.DSMT4">
                    <p:embed/>
                    <p:pic>
                      <p:nvPicPr>
                        <p:cNvPr id="0" name="Object 2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1256" y="3820205"/>
                          <a:ext cx="1083669" cy="390625"/>
                        </a:xfrm>
                        <a:prstGeom prst="rect">
                          <a:avLst/>
                        </a:prstGeom>
                        <a:noFill/>
                      </p:spPr>
                    </p:pic>
                  </p:oleObj>
                </mc:Fallback>
              </mc:AlternateContent>
            </a:graphicData>
          </a:graphic>
        </p:graphicFrame>
        <p:sp>
          <p:nvSpPr>
            <p:cNvPr id="79" name="文本框 78">
              <a:extLst>
                <a:ext uri="{FF2B5EF4-FFF2-40B4-BE49-F238E27FC236}">
                  <a16:creationId xmlns:a16="http://schemas.microsoft.com/office/drawing/2014/main" xmlns="" id="{1EC8F0BF-0EE2-42A1-9B21-515A5FE99061}"/>
                </a:ext>
              </a:extLst>
            </p:cNvPr>
            <p:cNvSpPr txBox="1"/>
            <p:nvPr/>
          </p:nvSpPr>
          <p:spPr>
            <a:xfrm>
              <a:off x="1328499" y="3844970"/>
              <a:ext cx="204335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称为</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上述</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算法</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的</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第</a:t>
              </a:r>
              <a:endParaRPr lang="zh-CN" altLang="en-US" dirty="0"/>
            </a:p>
          </p:txBody>
        </p:sp>
        <p:graphicFrame>
          <p:nvGraphicFramePr>
            <p:cNvPr id="81" name="对象 80">
              <a:extLst>
                <a:ext uri="{FF2B5EF4-FFF2-40B4-BE49-F238E27FC236}">
                  <a16:creationId xmlns:a16="http://schemas.microsoft.com/office/drawing/2014/main" xmlns="" id="{1C01D821-BB8F-4F12-A79D-5CF887374F80}"/>
                </a:ext>
              </a:extLst>
            </p:cNvPr>
            <p:cNvGraphicFramePr>
              <a:graphicFrameLocks noChangeAspect="1"/>
            </p:cNvGraphicFramePr>
            <p:nvPr>
              <p:extLst>
                <p:ext uri="{D42A27DB-BD31-4B8C-83A1-F6EECF244321}">
                  <p14:modId xmlns:p14="http://schemas.microsoft.com/office/powerpoint/2010/main" val="3202943711"/>
                </p:ext>
              </p:extLst>
            </p:nvPr>
          </p:nvGraphicFramePr>
          <p:xfrm>
            <a:off x="3289900" y="3851210"/>
            <a:ext cx="211047" cy="340640"/>
          </p:xfrm>
          <a:graphic>
            <a:graphicData uri="http://schemas.openxmlformats.org/presentationml/2006/ole">
              <mc:AlternateContent xmlns:mc="http://schemas.openxmlformats.org/markup-compatibility/2006">
                <mc:Choice xmlns:v="urn:schemas-microsoft-com:vml" Requires="v">
                  <p:oleObj spid="_x0000_s63623" name="Equation" r:id="rId27" imgW="114151" imgH="164885" progId="Equation.DSMT4">
                    <p:embed/>
                  </p:oleObj>
                </mc:Choice>
                <mc:Fallback>
                  <p:oleObj name="Equation" r:id="rId27" imgW="114151" imgH="164885" progId="Equation.DSMT4">
                    <p:embed/>
                    <p:pic>
                      <p:nvPicPr>
                        <p:cNvPr id="0" name="Object 2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89900" y="3851210"/>
                          <a:ext cx="211047" cy="340640"/>
                        </a:xfrm>
                        <a:prstGeom prst="rect">
                          <a:avLst/>
                        </a:prstGeom>
                        <a:noFill/>
                      </p:spPr>
                    </p:pic>
                  </p:oleObj>
                </mc:Fallback>
              </mc:AlternateContent>
            </a:graphicData>
          </a:graphic>
        </p:graphicFrame>
        <p:sp>
          <p:nvSpPr>
            <p:cNvPr id="83" name="文本框 82">
              <a:extLst>
                <a:ext uri="{FF2B5EF4-FFF2-40B4-BE49-F238E27FC236}">
                  <a16:creationId xmlns:a16="http://schemas.microsoft.com/office/drawing/2014/main" xmlns="" id="{8746F653-BC6A-41C5-B469-681BCB680C97}"/>
                </a:ext>
              </a:extLst>
            </p:cNvPr>
            <p:cNvSpPr txBox="1"/>
            <p:nvPr/>
          </p:nvSpPr>
          <p:spPr>
            <a:xfrm>
              <a:off x="3506035" y="3844970"/>
              <a:ext cx="16394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次迭代的位移。</a:t>
              </a:r>
              <a:endParaRPr lang="zh-CN" altLang="en-US" dirty="0"/>
            </a:p>
          </p:txBody>
        </p:sp>
      </p:grpSp>
      <p:sp>
        <p:nvSpPr>
          <p:cNvPr id="86" name="文本框 85">
            <a:extLst>
              <a:ext uri="{FF2B5EF4-FFF2-40B4-BE49-F238E27FC236}">
                <a16:creationId xmlns:a16="http://schemas.microsoft.com/office/drawing/2014/main" xmlns="" id="{096C3331-A67F-4DAD-9799-2C0E56C7BAFF}"/>
              </a:ext>
            </a:extLst>
          </p:cNvPr>
          <p:cNvSpPr txBox="1"/>
          <p:nvPr/>
        </p:nvSpPr>
        <p:spPr>
          <a:xfrm>
            <a:off x="157199" y="4391652"/>
            <a:ext cx="764377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不同的位移（不同的</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搜索方向和步长</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）导致了不同的</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优化</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算法。</a:t>
            </a:r>
            <a:endParaRPr lang="zh-CN" altLang="en-US" dirty="0"/>
          </a:p>
        </p:txBody>
      </p:sp>
    </p:spTree>
    <p:extLst>
      <p:ext uri="{BB962C8B-B14F-4D97-AF65-F5344CB8AC3E}">
        <p14:creationId xmlns:p14="http://schemas.microsoft.com/office/powerpoint/2010/main" val="3096370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663182" cy="415498"/>
          </a:xfrm>
          <a:prstGeom prst="rect">
            <a:avLst/>
          </a:prstGeom>
          <a:noFill/>
        </p:spPr>
        <p:txBody>
          <a:bodyPr wrap="none" rtlCol="0">
            <a:spAutoFit/>
          </a:bodyPr>
          <a:lstStyle/>
          <a:p>
            <a:pPr algn="l"/>
            <a:r>
              <a:rPr lang="en-US" altLang="zh-CN" sz="2100" b="1" spc="225" dirty="0">
                <a:solidFill>
                  <a:prstClr val="white"/>
                </a:solidFill>
              </a:rPr>
              <a:t>5.4</a:t>
            </a:r>
            <a:r>
              <a:rPr lang="zh-CN" altLang="en-US" sz="2100" b="1" spc="225" dirty="0">
                <a:solidFill>
                  <a:prstClr val="white"/>
                </a:solidFill>
              </a:rPr>
              <a:t>无约束非线性优化问题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27</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a:extLst>
              <a:ext uri="{FF2B5EF4-FFF2-40B4-BE49-F238E27FC236}">
                <a16:creationId xmlns:a16="http://schemas.microsoft.com/office/drawing/2014/main" xmlns="" id="{A9F78D4C-4D89-45D4-8253-5940A0AC12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2" name="文本框 21">
            <a:extLst>
              <a:ext uri="{FF2B5EF4-FFF2-40B4-BE49-F238E27FC236}">
                <a16:creationId xmlns:a16="http://schemas.microsoft.com/office/drawing/2014/main" xmlns="" id="{484C67E5-B6B4-4465-A0BC-A2840D6FCD25}"/>
              </a:ext>
            </a:extLst>
          </p:cNvPr>
          <p:cNvSpPr txBox="1"/>
          <p:nvPr/>
        </p:nvSpPr>
        <p:spPr>
          <a:xfrm>
            <a:off x="157199" y="887296"/>
            <a:ext cx="4572000" cy="369332"/>
          </a:xfrm>
          <a:prstGeom prst="rect">
            <a:avLst/>
          </a:prstGeom>
          <a:noFill/>
        </p:spPr>
        <p:txBody>
          <a:bodyPr wrap="square">
            <a:spAutoFit/>
          </a:bodyPr>
          <a:lstStyle/>
          <a:p>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常用的</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搜索方向</a:t>
            </a:r>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15" name="Rectangle 2">
            <a:extLst>
              <a:ext uri="{FF2B5EF4-FFF2-40B4-BE49-F238E27FC236}">
                <a16:creationId xmlns:a16="http://schemas.microsoft.com/office/drawing/2014/main" xmlns="" id="{2043F831-EB5A-4739-8E7A-55FF404B345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9" name="组合 18">
            <a:extLst>
              <a:ext uri="{FF2B5EF4-FFF2-40B4-BE49-F238E27FC236}">
                <a16:creationId xmlns:a16="http://schemas.microsoft.com/office/drawing/2014/main" xmlns="" id="{AD7C03D8-A2A5-4E56-9D97-28CBD12A5FBA}"/>
              </a:ext>
            </a:extLst>
          </p:cNvPr>
          <p:cNvGrpSpPr/>
          <p:nvPr/>
        </p:nvGrpSpPr>
        <p:grpSpPr>
          <a:xfrm>
            <a:off x="302012" y="1414351"/>
            <a:ext cx="6151176" cy="381006"/>
            <a:chOff x="302012" y="1414351"/>
            <a:chExt cx="6151176" cy="381006"/>
          </a:xfrm>
        </p:grpSpPr>
        <p:graphicFrame>
          <p:nvGraphicFramePr>
            <p:cNvPr id="16" name="对象 15">
              <a:extLst>
                <a:ext uri="{FF2B5EF4-FFF2-40B4-BE49-F238E27FC236}">
                  <a16:creationId xmlns:a16="http://schemas.microsoft.com/office/drawing/2014/main" xmlns="" id="{5CB5D603-CBF7-42B3-9776-1176F663B872}"/>
                </a:ext>
              </a:extLst>
            </p:cNvPr>
            <p:cNvGraphicFramePr>
              <a:graphicFrameLocks noChangeAspect="1"/>
            </p:cNvGraphicFramePr>
            <p:nvPr>
              <p:extLst>
                <p:ext uri="{D42A27DB-BD31-4B8C-83A1-F6EECF244321}">
                  <p14:modId xmlns:p14="http://schemas.microsoft.com/office/powerpoint/2010/main" val="769175390"/>
                </p:ext>
              </p:extLst>
            </p:nvPr>
          </p:nvGraphicFramePr>
          <p:xfrm>
            <a:off x="302012" y="1414351"/>
            <a:ext cx="1536313" cy="381006"/>
          </p:xfrm>
          <a:graphic>
            <a:graphicData uri="http://schemas.openxmlformats.org/presentationml/2006/ole">
              <mc:AlternateContent xmlns:mc="http://schemas.openxmlformats.org/markup-compatibility/2006">
                <mc:Choice xmlns:v="urn:schemas-microsoft-com:vml" Requires="v">
                  <p:oleObj spid="_x0000_s22873" name="Equation" r:id="rId5" imgW="787058" imgH="203112" progId="Equation.DSMT4">
                    <p:embed/>
                  </p:oleObj>
                </mc:Choice>
                <mc:Fallback>
                  <p:oleObj name="Equation" r:id="rId5" imgW="787058" imgH="203112"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012" y="1414351"/>
                          <a:ext cx="1536313" cy="381006"/>
                        </a:xfrm>
                        <a:prstGeom prst="rect">
                          <a:avLst/>
                        </a:prstGeom>
                        <a:noFill/>
                      </p:spPr>
                    </p:pic>
                  </p:oleObj>
                </mc:Fallback>
              </mc:AlternateContent>
            </a:graphicData>
          </a:graphic>
        </p:graphicFrame>
        <p:sp>
          <p:nvSpPr>
            <p:cNvPr id="26" name="文本框 25">
              <a:extLst>
                <a:ext uri="{FF2B5EF4-FFF2-40B4-BE49-F238E27FC236}">
                  <a16:creationId xmlns:a16="http://schemas.microsoft.com/office/drawing/2014/main" xmlns="" id="{E1E74149-B85B-47F7-B608-C112A4C1239A}"/>
                </a:ext>
              </a:extLst>
            </p:cNvPr>
            <p:cNvSpPr txBox="1"/>
            <p:nvPr/>
          </p:nvSpPr>
          <p:spPr>
            <a:xfrm>
              <a:off x="1881188" y="1426025"/>
              <a:ext cx="4572000"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产生了</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最速下降法</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（梯度法）</a:t>
              </a:r>
              <a:endParaRPr lang="zh-CN" altLang="en-US" dirty="0"/>
            </a:p>
          </p:txBody>
        </p:sp>
      </p:grpSp>
      <p:sp>
        <p:nvSpPr>
          <p:cNvPr id="20" name="Rectangle 4">
            <a:extLst>
              <a:ext uri="{FF2B5EF4-FFF2-40B4-BE49-F238E27FC236}">
                <a16:creationId xmlns:a16="http://schemas.microsoft.com/office/drawing/2014/main" xmlns="" id="{C428A1D7-FEE9-4104-BCDC-35B7F16E234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5" name="组合 24">
            <a:extLst>
              <a:ext uri="{FF2B5EF4-FFF2-40B4-BE49-F238E27FC236}">
                <a16:creationId xmlns:a16="http://schemas.microsoft.com/office/drawing/2014/main" xmlns="" id="{1F9EE054-7BDF-4DEB-AC6B-9E4586A90E83}"/>
              </a:ext>
            </a:extLst>
          </p:cNvPr>
          <p:cNvGrpSpPr/>
          <p:nvPr/>
        </p:nvGrpSpPr>
        <p:grpSpPr>
          <a:xfrm>
            <a:off x="308749" y="2047915"/>
            <a:ext cx="7901801" cy="380572"/>
            <a:chOff x="308749" y="2047915"/>
            <a:chExt cx="7901801" cy="380572"/>
          </a:xfrm>
        </p:grpSpPr>
        <p:graphicFrame>
          <p:nvGraphicFramePr>
            <p:cNvPr id="21" name="对象 20">
              <a:extLst>
                <a:ext uri="{FF2B5EF4-FFF2-40B4-BE49-F238E27FC236}">
                  <a16:creationId xmlns:a16="http://schemas.microsoft.com/office/drawing/2014/main" xmlns="" id="{3CEE3AA0-2D12-4AC6-9C34-644946DEE240}"/>
                </a:ext>
              </a:extLst>
            </p:cNvPr>
            <p:cNvGraphicFramePr>
              <a:graphicFrameLocks noChangeAspect="1"/>
            </p:cNvGraphicFramePr>
            <p:nvPr>
              <p:extLst>
                <p:ext uri="{D42A27DB-BD31-4B8C-83A1-F6EECF244321}">
                  <p14:modId xmlns:p14="http://schemas.microsoft.com/office/powerpoint/2010/main" val="49981236"/>
                </p:ext>
              </p:extLst>
            </p:nvPr>
          </p:nvGraphicFramePr>
          <p:xfrm>
            <a:off x="308749" y="2047915"/>
            <a:ext cx="2479483" cy="380572"/>
          </p:xfrm>
          <a:graphic>
            <a:graphicData uri="http://schemas.openxmlformats.org/presentationml/2006/ole">
              <mc:AlternateContent xmlns:mc="http://schemas.openxmlformats.org/markup-compatibility/2006">
                <mc:Choice xmlns:v="urn:schemas-microsoft-com:vml" Requires="v">
                  <p:oleObj spid="_x0000_s22874" name="Equation" r:id="rId7" imgW="1358310" imgH="215806" progId="Equation.DSMT4">
                    <p:embed/>
                  </p:oleObj>
                </mc:Choice>
                <mc:Fallback>
                  <p:oleObj name="Equation" r:id="rId7" imgW="1358310" imgH="215806"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749" y="2047915"/>
                          <a:ext cx="2479483" cy="380572"/>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960D5281-5378-4739-B92F-8D6052B9A72D}"/>
                </a:ext>
              </a:extLst>
            </p:cNvPr>
            <p:cNvSpPr txBox="1"/>
            <p:nvPr/>
          </p:nvSpPr>
          <p:spPr>
            <a:xfrm>
              <a:off x="2814039" y="2047915"/>
              <a:ext cx="1915160" cy="38057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rPr>
                <a:t>产生了</a:t>
              </a:r>
              <a:r>
                <a:rPr lang="en-US" altLang="zh-CN" sz="1800" kern="500" dirty="0">
                  <a:solidFill>
                    <a:srgbClr val="0033CC"/>
                  </a:solidFill>
                  <a:effectLst/>
                  <a:latin typeface="Times New Roman" panose="02020603050405020304" pitchFamily="18" charset="0"/>
                  <a:ea typeface="宋体" panose="02010600030101010101" pitchFamily="2" charset="-122"/>
                </a:rPr>
                <a:t>Newton</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法</a:t>
              </a:r>
              <a:endParaRPr lang="zh-CN" altLang="en-US" dirty="0">
                <a:solidFill>
                  <a:srgbClr val="0033CC"/>
                </a:solidFill>
              </a:endParaRPr>
            </a:p>
          </p:txBody>
        </p:sp>
        <p:sp>
          <p:nvSpPr>
            <p:cNvPr id="35" name="文本框 34">
              <a:extLst>
                <a:ext uri="{FF2B5EF4-FFF2-40B4-BE49-F238E27FC236}">
                  <a16:creationId xmlns:a16="http://schemas.microsoft.com/office/drawing/2014/main" xmlns="" id="{8A2DABBB-71E3-485F-921E-28B6C0502D2D}"/>
                </a:ext>
              </a:extLst>
            </p:cNvPr>
            <p:cNvSpPr txBox="1"/>
            <p:nvPr/>
          </p:nvSpPr>
          <p:spPr>
            <a:xfrm>
              <a:off x="4467225" y="2057217"/>
              <a:ext cx="3743325"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kern="500" dirty="0">
                  <a:latin typeface="Times New Roman" panose="02020603050405020304" pitchFamily="18" charset="0"/>
                  <a:ea typeface="宋体" panose="02010600030101010101" pitchFamily="2" charset="-122"/>
                  <a:cs typeface="Times New Roman" panose="02020603050405020304" pitchFamily="18" charset="0"/>
                </a:rPr>
                <a:t>要求</a:t>
              </a:r>
              <a:r>
                <a:rPr lang="en-US" altLang="zh-CN" kern="500" dirty="0">
                  <a:latin typeface="Times New Roman" panose="02020603050405020304" pitchFamily="18" charset="0"/>
                  <a:ea typeface="宋体" panose="02010600030101010101" pitchFamily="2" charset="-122"/>
                </a:rPr>
                <a:t>Hesse</a:t>
              </a:r>
              <a:r>
                <a:rPr lang="zh-CN" altLang="zh-CN" kern="500" dirty="0">
                  <a:latin typeface="Times New Roman" panose="02020603050405020304" pitchFamily="18" charset="0"/>
                  <a:ea typeface="宋体" panose="02010600030101010101" pitchFamily="2" charset="-122"/>
                  <a:cs typeface="Times New Roman" panose="02020603050405020304" pitchFamily="18" charset="0"/>
                </a:rPr>
                <a:t>矩阵每次迭代时都可逆</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sp>
        <p:nvSpPr>
          <p:cNvPr id="36" name="文本框 35">
            <a:extLst>
              <a:ext uri="{FF2B5EF4-FFF2-40B4-BE49-F238E27FC236}">
                <a16:creationId xmlns:a16="http://schemas.microsoft.com/office/drawing/2014/main" xmlns="" id="{EBD47C03-7D3E-463B-BA11-5732450ABC0F}"/>
              </a:ext>
            </a:extLst>
          </p:cNvPr>
          <p:cNvSpPr txBox="1"/>
          <p:nvPr/>
        </p:nvSpPr>
        <p:spPr>
          <a:xfrm>
            <a:off x="274831" y="2572434"/>
            <a:ext cx="8384788" cy="369332"/>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拟</a:t>
            </a:r>
            <a:r>
              <a:rPr lang="en-US" altLang="zh-CN" sz="1800" kern="500" dirty="0">
                <a:solidFill>
                  <a:srgbClr val="0033CC"/>
                </a:solidFill>
                <a:effectLst/>
                <a:latin typeface="Times New Roman" panose="02020603050405020304" pitchFamily="18" charset="0"/>
                <a:ea typeface="宋体" panose="02010600030101010101" pitchFamily="2" charset="-122"/>
              </a:rPr>
              <a:t>Newton</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算法</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a:t>
            </a:r>
            <a:r>
              <a:rPr lang="en-US" altLang="zh-CN" sz="1800" kern="500" dirty="0">
                <a:effectLst/>
                <a:latin typeface="Times New Roman" panose="02020603050405020304" pitchFamily="18" charset="0"/>
                <a:ea typeface="宋体" panose="02010600030101010101" pitchFamily="2" charset="-122"/>
              </a:rPr>
              <a:t>Newton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法中，用其他的对称正定矩阵代替</a:t>
            </a:r>
            <a:r>
              <a:rPr lang="en-US" altLang="zh-CN" sz="1800" kern="500" dirty="0" err="1">
                <a:effectLst/>
                <a:latin typeface="Times New Roman" panose="02020603050405020304" pitchFamily="18" charset="0"/>
                <a:ea typeface="宋体" panose="02010600030101010101" pitchFamily="2" charset="-122"/>
              </a:rPr>
              <a:t>Hesee</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矩阵的逆矩阵。</a:t>
            </a:r>
            <a:endParaRPr lang="zh-CN" altLang="en-US" dirty="0"/>
          </a:p>
        </p:txBody>
      </p:sp>
      <p:sp>
        <p:nvSpPr>
          <p:cNvPr id="39" name="Rectangle 6">
            <a:extLst>
              <a:ext uri="{FF2B5EF4-FFF2-40B4-BE49-F238E27FC236}">
                <a16:creationId xmlns:a16="http://schemas.microsoft.com/office/drawing/2014/main" xmlns="" id="{7F64DA1D-D0C7-468D-B097-90C7CD368E2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2" name="Rectangle 8">
            <a:extLst>
              <a:ext uri="{FF2B5EF4-FFF2-40B4-BE49-F238E27FC236}">
                <a16:creationId xmlns:a16="http://schemas.microsoft.com/office/drawing/2014/main" xmlns="" id="{3E61F61E-BC25-40DB-8F74-C43D5B0EE58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1" name="组合 40">
            <a:extLst>
              <a:ext uri="{FF2B5EF4-FFF2-40B4-BE49-F238E27FC236}">
                <a16:creationId xmlns:a16="http://schemas.microsoft.com/office/drawing/2014/main" xmlns="" id="{2B48BBE5-F150-4D23-9AF6-46C600FCDC9F}"/>
              </a:ext>
            </a:extLst>
          </p:cNvPr>
          <p:cNvGrpSpPr/>
          <p:nvPr/>
        </p:nvGrpSpPr>
        <p:grpSpPr>
          <a:xfrm>
            <a:off x="274831" y="3135923"/>
            <a:ext cx="4419385" cy="801941"/>
            <a:chOff x="274831" y="3135923"/>
            <a:chExt cx="4419385" cy="801941"/>
          </a:xfrm>
        </p:grpSpPr>
        <p:sp>
          <p:nvSpPr>
            <p:cNvPr id="38" name="文本框 37">
              <a:extLst>
                <a:ext uri="{FF2B5EF4-FFF2-40B4-BE49-F238E27FC236}">
                  <a16:creationId xmlns:a16="http://schemas.microsoft.com/office/drawing/2014/main" xmlns="" id="{38C61079-D835-4E0C-B697-74332EFFD63B}"/>
                </a:ext>
              </a:extLst>
            </p:cNvPr>
            <p:cNvSpPr txBox="1"/>
            <p:nvPr/>
          </p:nvSpPr>
          <p:spPr>
            <a:xfrm>
              <a:off x="274831" y="3135923"/>
              <a:ext cx="1447800" cy="369332"/>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共轭梯度法：</a:t>
              </a:r>
              <a:endParaRPr lang="zh-CN" altLang="en-US" dirty="0">
                <a:solidFill>
                  <a:srgbClr val="0033CC"/>
                </a:solidFill>
              </a:endParaRPr>
            </a:p>
          </p:txBody>
        </p:sp>
        <p:graphicFrame>
          <p:nvGraphicFramePr>
            <p:cNvPr id="40" name="对象 39">
              <a:extLst>
                <a:ext uri="{FF2B5EF4-FFF2-40B4-BE49-F238E27FC236}">
                  <a16:creationId xmlns:a16="http://schemas.microsoft.com/office/drawing/2014/main" xmlns="" id="{3181975F-BEF2-4835-A8A0-0616220C3F7D}"/>
                </a:ext>
              </a:extLst>
            </p:cNvPr>
            <p:cNvGraphicFramePr>
              <a:graphicFrameLocks noChangeAspect="1"/>
            </p:cNvGraphicFramePr>
            <p:nvPr>
              <p:extLst>
                <p:ext uri="{D42A27DB-BD31-4B8C-83A1-F6EECF244321}">
                  <p14:modId xmlns:p14="http://schemas.microsoft.com/office/powerpoint/2010/main" val="1783049463"/>
                </p:ext>
              </p:extLst>
            </p:nvPr>
          </p:nvGraphicFramePr>
          <p:xfrm>
            <a:off x="1747662" y="3193131"/>
            <a:ext cx="2946554" cy="744733"/>
          </p:xfrm>
          <a:graphic>
            <a:graphicData uri="http://schemas.openxmlformats.org/presentationml/2006/ole">
              <mc:AlternateContent xmlns:mc="http://schemas.openxmlformats.org/markup-compatibility/2006">
                <mc:Choice xmlns:v="urn:schemas-microsoft-com:vml" Requires="v">
                  <p:oleObj spid="_x0000_s22875" name="Equation" r:id="rId9" imgW="1739900" imgH="419100" progId="Equation.DSMT4">
                    <p:embed/>
                  </p:oleObj>
                </mc:Choice>
                <mc:Fallback>
                  <p:oleObj name="Equation" r:id="rId9" imgW="1739900" imgH="4191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7662" y="3193131"/>
                          <a:ext cx="2946554" cy="744733"/>
                        </a:xfrm>
                        <a:prstGeom prst="rect">
                          <a:avLst/>
                        </a:prstGeom>
                        <a:noFill/>
                      </p:spPr>
                    </p:pic>
                  </p:oleObj>
                </mc:Fallback>
              </mc:AlternateContent>
            </a:graphicData>
          </a:graphic>
        </p:graphicFrame>
      </p:grpSp>
      <p:grpSp>
        <p:nvGrpSpPr>
          <p:cNvPr id="48" name="组合 47">
            <a:extLst>
              <a:ext uri="{FF2B5EF4-FFF2-40B4-BE49-F238E27FC236}">
                <a16:creationId xmlns:a16="http://schemas.microsoft.com/office/drawing/2014/main" xmlns="" id="{000496F3-77AA-4818-A199-D6CF4CB2BF29}"/>
              </a:ext>
            </a:extLst>
          </p:cNvPr>
          <p:cNvGrpSpPr/>
          <p:nvPr/>
        </p:nvGrpSpPr>
        <p:grpSpPr>
          <a:xfrm>
            <a:off x="695350" y="4400281"/>
            <a:ext cx="8517700" cy="456345"/>
            <a:chOff x="695350" y="4400281"/>
            <a:chExt cx="8517700" cy="456345"/>
          </a:xfrm>
        </p:grpSpPr>
        <p:graphicFrame>
          <p:nvGraphicFramePr>
            <p:cNvPr id="43" name="对象 42">
              <a:extLst>
                <a:ext uri="{FF2B5EF4-FFF2-40B4-BE49-F238E27FC236}">
                  <a16:creationId xmlns:a16="http://schemas.microsoft.com/office/drawing/2014/main" xmlns="" id="{CB49E6DD-BAA2-4C0C-91B2-4165AF2BE24B}"/>
                </a:ext>
              </a:extLst>
            </p:cNvPr>
            <p:cNvGraphicFramePr>
              <a:graphicFrameLocks noChangeAspect="1"/>
            </p:cNvGraphicFramePr>
            <p:nvPr>
              <p:extLst>
                <p:ext uri="{D42A27DB-BD31-4B8C-83A1-F6EECF244321}">
                  <p14:modId xmlns:p14="http://schemas.microsoft.com/office/powerpoint/2010/main" val="1968502713"/>
                </p:ext>
              </p:extLst>
            </p:nvPr>
          </p:nvGraphicFramePr>
          <p:xfrm>
            <a:off x="695350" y="4400281"/>
            <a:ext cx="606762" cy="447848"/>
          </p:xfrm>
          <a:graphic>
            <a:graphicData uri="http://schemas.openxmlformats.org/presentationml/2006/ole">
              <mc:AlternateContent xmlns:mc="http://schemas.openxmlformats.org/markup-compatibility/2006">
                <mc:Choice xmlns:v="urn:schemas-microsoft-com:vml" Requires="v">
                  <p:oleObj spid="_x0000_s22876" name="Equation" r:id="rId11" imgW="253780" imgH="203024" progId="Equation.DSMT4">
                    <p:embed/>
                  </p:oleObj>
                </mc:Choice>
                <mc:Fallback>
                  <p:oleObj name="Equation" r:id="rId11" imgW="253780" imgH="203024"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5350" y="4400281"/>
                          <a:ext cx="606762" cy="447848"/>
                        </a:xfrm>
                        <a:prstGeom prst="rect">
                          <a:avLst/>
                        </a:prstGeom>
                        <a:noFill/>
                      </p:spPr>
                    </p:pic>
                  </p:oleObj>
                </mc:Fallback>
              </mc:AlternateContent>
            </a:graphicData>
          </a:graphic>
        </p:graphicFrame>
        <p:sp>
          <p:nvSpPr>
            <p:cNvPr id="44" name="文本框 43">
              <a:extLst>
                <a:ext uri="{FF2B5EF4-FFF2-40B4-BE49-F238E27FC236}">
                  <a16:creationId xmlns:a16="http://schemas.microsoft.com/office/drawing/2014/main" xmlns="" id="{1CD6E4E3-5A9F-4B19-8CAE-D430C2E1523C}"/>
                </a:ext>
              </a:extLst>
            </p:cNvPr>
            <p:cNvSpPr txBox="1"/>
            <p:nvPr/>
          </p:nvSpPr>
          <p:spPr>
            <a:xfrm>
              <a:off x="1331118" y="4478797"/>
              <a:ext cx="2595563"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常见取法有：</a:t>
              </a:r>
            </a:p>
          </p:txBody>
        </p:sp>
        <p:sp>
          <p:nvSpPr>
            <p:cNvPr id="47" name="文本框 46">
              <a:extLst>
                <a:ext uri="{FF2B5EF4-FFF2-40B4-BE49-F238E27FC236}">
                  <a16:creationId xmlns:a16="http://schemas.microsoft.com/office/drawing/2014/main" xmlns="" id="{F708C25A-D2B3-489C-AD30-11E548038A95}"/>
                </a:ext>
              </a:extLst>
            </p:cNvPr>
            <p:cNvSpPr txBox="1"/>
            <p:nvPr/>
          </p:nvSpPr>
          <p:spPr>
            <a:xfrm>
              <a:off x="2788232" y="4487294"/>
              <a:ext cx="6424818"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FR</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公式</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Dixon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公式</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Dai-Yuan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公式</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HS</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公式</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PRP</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公式</a:t>
              </a:r>
              <a:endParaRPr lang="zh-CN" altLang="en-US" dirty="0"/>
            </a:p>
          </p:txBody>
        </p:sp>
      </p:grpSp>
    </p:spTree>
    <p:extLst>
      <p:ext uri="{BB962C8B-B14F-4D97-AF65-F5344CB8AC3E}">
        <p14:creationId xmlns:p14="http://schemas.microsoft.com/office/powerpoint/2010/main" val="3394861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663182" cy="415498"/>
          </a:xfrm>
          <a:prstGeom prst="rect">
            <a:avLst/>
          </a:prstGeom>
          <a:noFill/>
        </p:spPr>
        <p:txBody>
          <a:bodyPr wrap="none" rtlCol="0">
            <a:spAutoFit/>
          </a:bodyPr>
          <a:lstStyle/>
          <a:p>
            <a:pPr algn="l"/>
            <a:r>
              <a:rPr lang="en-US" altLang="zh-CN" sz="2100" b="1" spc="225" dirty="0">
                <a:solidFill>
                  <a:prstClr val="white"/>
                </a:solidFill>
              </a:rPr>
              <a:t>5.4</a:t>
            </a:r>
            <a:r>
              <a:rPr lang="zh-CN" altLang="en-US" sz="2100" b="1" spc="225" dirty="0">
                <a:solidFill>
                  <a:prstClr val="white"/>
                </a:solidFill>
              </a:rPr>
              <a:t>无约束非线性优化问题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28</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a:extLst>
              <a:ext uri="{FF2B5EF4-FFF2-40B4-BE49-F238E27FC236}">
                <a16:creationId xmlns:a16="http://schemas.microsoft.com/office/drawing/2014/main" xmlns="" id="{A9F78D4C-4D89-45D4-8253-5940A0AC12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2">
            <a:extLst>
              <a:ext uri="{FF2B5EF4-FFF2-40B4-BE49-F238E27FC236}">
                <a16:creationId xmlns:a16="http://schemas.microsoft.com/office/drawing/2014/main" xmlns="" id="{CEBA1F5A-D27A-4A4A-BAFC-3BC096CA090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 name="Rectangle 4">
            <a:extLst>
              <a:ext uri="{FF2B5EF4-FFF2-40B4-BE49-F238E27FC236}">
                <a16:creationId xmlns:a16="http://schemas.microsoft.com/office/drawing/2014/main" xmlns="" id="{60AF60D2-3553-48F3-8E44-C321046935F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5" name="Rectangle 6">
            <a:extLst>
              <a:ext uri="{FF2B5EF4-FFF2-40B4-BE49-F238E27FC236}">
                <a16:creationId xmlns:a16="http://schemas.microsoft.com/office/drawing/2014/main" xmlns="" id="{C2346974-BD15-47AD-9EC2-8DDD1D63AEC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7" name="组合 26">
            <a:extLst>
              <a:ext uri="{FF2B5EF4-FFF2-40B4-BE49-F238E27FC236}">
                <a16:creationId xmlns:a16="http://schemas.microsoft.com/office/drawing/2014/main" xmlns="" id="{0C387C28-253D-4F3D-99B7-50082790E282}"/>
              </a:ext>
            </a:extLst>
          </p:cNvPr>
          <p:cNvGrpSpPr/>
          <p:nvPr/>
        </p:nvGrpSpPr>
        <p:grpSpPr>
          <a:xfrm>
            <a:off x="347562" y="1203263"/>
            <a:ext cx="6740146" cy="931807"/>
            <a:chOff x="278406" y="871593"/>
            <a:chExt cx="6740146" cy="931807"/>
          </a:xfrm>
        </p:grpSpPr>
        <p:sp>
          <p:nvSpPr>
            <p:cNvPr id="22" name="文本框 21">
              <a:extLst>
                <a:ext uri="{FF2B5EF4-FFF2-40B4-BE49-F238E27FC236}">
                  <a16:creationId xmlns:a16="http://schemas.microsoft.com/office/drawing/2014/main" xmlns="" id="{F0CD734A-B8F9-48C4-8DD5-013E36CB4CAF}"/>
                </a:ext>
              </a:extLst>
            </p:cNvPr>
            <p:cNvSpPr txBox="1"/>
            <p:nvPr/>
          </p:nvSpPr>
          <p:spPr>
            <a:xfrm>
              <a:off x="278406" y="887296"/>
              <a:ext cx="1350369" cy="369332"/>
            </a:xfrm>
            <a:prstGeom prst="rect">
              <a:avLst/>
            </a:prstGeom>
            <a:noFill/>
          </p:spPr>
          <p:txBody>
            <a:bodyPr wrap="square">
              <a:spAutoFit/>
            </a:bodyPr>
            <a:lstStyle/>
            <a:p>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步长的求法：</a:t>
              </a:r>
              <a:endParaRPr lang="zh-CN" altLang="en-US" dirty="0"/>
            </a:p>
          </p:txBody>
        </p:sp>
        <p:sp>
          <p:nvSpPr>
            <p:cNvPr id="24" name="文本框 23">
              <a:extLst>
                <a:ext uri="{FF2B5EF4-FFF2-40B4-BE49-F238E27FC236}">
                  <a16:creationId xmlns:a16="http://schemas.microsoft.com/office/drawing/2014/main" xmlns="" id="{3A285FD6-410B-4D6B-8524-5A666E720D98}"/>
                </a:ext>
              </a:extLst>
            </p:cNvPr>
            <p:cNvSpPr txBox="1"/>
            <p:nvPr/>
          </p:nvSpPr>
          <p:spPr>
            <a:xfrm>
              <a:off x="1628775" y="879241"/>
              <a:ext cx="111616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下降方向</a:t>
              </a:r>
              <a:endParaRPr lang="zh-CN" altLang="en-US" dirty="0"/>
            </a:p>
          </p:txBody>
        </p:sp>
        <p:graphicFrame>
          <p:nvGraphicFramePr>
            <p:cNvPr id="17" name="对象 16">
              <a:extLst>
                <a:ext uri="{FF2B5EF4-FFF2-40B4-BE49-F238E27FC236}">
                  <a16:creationId xmlns:a16="http://schemas.microsoft.com/office/drawing/2014/main" xmlns="" id="{7F3315F3-C9B6-44A9-95D4-94333D509024}"/>
                </a:ext>
              </a:extLst>
            </p:cNvPr>
            <p:cNvGraphicFramePr>
              <a:graphicFrameLocks noChangeAspect="1"/>
            </p:cNvGraphicFramePr>
            <p:nvPr>
              <p:extLst>
                <p:ext uri="{D42A27DB-BD31-4B8C-83A1-F6EECF244321}">
                  <p14:modId xmlns:p14="http://schemas.microsoft.com/office/powerpoint/2010/main" val="3757010995"/>
                </p:ext>
              </p:extLst>
            </p:nvPr>
          </p:nvGraphicFramePr>
          <p:xfrm>
            <a:off x="2645553" y="887296"/>
            <a:ext cx="333591" cy="369333"/>
          </p:xfrm>
          <a:graphic>
            <a:graphicData uri="http://schemas.openxmlformats.org/presentationml/2006/ole">
              <mc:AlternateContent xmlns:mc="http://schemas.openxmlformats.org/markup-compatibility/2006">
                <mc:Choice xmlns:v="urn:schemas-microsoft-com:vml" Requires="v">
                  <p:oleObj spid="_x0000_s22193" name="Equation" r:id="rId5" imgW="164957" imgH="203024" progId="Equation.DSMT4">
                    <p:embed/>
                  </p:oleObj>
                </mc:Choice>
                <mc:Fallback>
                  <p:oleObj name="Equation" r:id="rId5" imgW="164957" imgH="203024"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5553" y="887296"/>
                          <a:ext cx="333591" cy="369333"/>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8B95BBD7-EF25-4000-9581-1086FC6A6ADA}"/>
                </a:ext>
              </a:extLst>
            </p:cNvPr>
            <p:cNvSpPr txBox="1"/>
            <p:nvPr/>
          </p:nvSpPr>
          <p:spPr>
            <a:xfrm>
              <a:off x="2979144" y="894135"/>
              <a:ext cx="251732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确定后，一定存在</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步长</a:t>
              </a:r>
              <a:endParaRPr lang="zh-CN" altLang="en-US" dirty="0"/>
            </a:p>
          </p:txBody>
        </p:sp>
        <p:graphicFrame>
          <p:nvGraphicFramePr>
            <p:cNvPr id="21" name="对象 20">
              <a:extLst>
                <a:ext uri="{FF2B5EF4-FFF2-40B4-BE49-F238E27FC236}">
                  <a16:creationId xmlns:a16="http://schemas.microsoft.com/office/drawing/2014/main" xmlns="" id="{301F6A78-34FE-4B28-801A-7FF7C123C247}"/>
                </a:ext>
              </a:extLst>
            </p:cNvPr>
            <p:cNvGraphicFramePr>
              <a:graphicFrameLocks noChangeAspect="1"/>
            </p:cNvGraphicFramePr>
            <p:nvPr>
              <p:extLst>
                <p:ext uri="{D42A27DB-BD31-4B8C-83A1-F6EECF244321}">
                  <p14:modId xmlns:p14="http://schemas.microsoft.com/office/powerpoint/2010/main" val="2600702057"/>
                </p:ext>
              </p:extLst>
            </p:nvPr>
          </p:nvGraphicFramePr>
          <p:xfrm>
            <a:off x="5449602" y="887296"/>
            <a:ext cx="634011" cy="328746"/>
          </p:xfrm>
          <a:graphic>
            <a:graphicData uri="http://schemas.openxmlformats.org/presentationml/2006/ole">
              <mc:AlternateContent xmlns:mc="http://schemas.openxmlformats.org/markup-compatibility/2006">
                <mc:Choice xmlns:v="urn:schemas-microsoft-com:vml" Requires="v">
                  <p:oleObj spid="_x0000_s22194" name="Equation" r:id="rId7" imgW="342603" imgH="164957" progId="Equation.DSMT4">
                    <p:embed/>
                  </p:oleObj>
                </mc:Choice>
                <mc:Fallback>
                  <p:oleObj name="Equation" r:id="rId7" imgW="342603" imgH="164957"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9602" y="887296"/>
                          <a:ext cx="634011" cy="328746"/>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3FFA30F3-B84E-4AE8-ADE4-B811910A9FF3}"/>
                </a:ext>
              </a:extLst>
            </p:cNvPr>
            <p:cNvSpPr txBox="1"/>
            <p:nvPr/>
          </p:nvSpPr>
          <p:spPr>
            <a:xfrm>
              <a:off x="6083613" y="871593"/>
              <a:ext cx="93493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，使得</a:t>
              </a:r>
              <a:endParaRPr lang="zh-CN" altLang="en-US" dirty="0"/>
            </a:p>
          </p:txBody>
        </p:sp>
        <p:graphicFrame>
          <p:nvGraphicFramePr>
            <p:cNvPr id="26" name="对象 25">
              <a:extLst>
                <a:ext uri="{FF2B5EF4-FFF2-40B4-BE49-F238E27FC236}">
                  <a16:creationId xmlns:a16="http://schemas.microsoft.com/office/drawing/2014/main" xmlns="" id="{52A5676E-067E-4EF6-B4E0-2C5A1D2A9D33}"/>
                </a:ext>
              </a:extLst>
            </p:cNvPr>
            <p:cNvGraphicFramePr>
              <a:graphicFrameLocks noChangeAspect="1"/>
            </p:cNvGraphicFramePr>
            <p:nvPr>
              <p:extLst>
                <p:ext uri="{D42A27DB-BD31-4B8C-83A1-F6EECF244321}">
                  <p14:modId xmlns:p14="http://schemas.microsoft.com/office/powerpoint/2010/main" val="1997515896"/>
                </p:ext>
              </p:extLst>
            </p:nvPr>
          </p:nvGraphicFramePr>
          <p:xfrm>
            <a:off x="2501900" y="1435100"/>
            <a:ext cx="3692525" cy="368300"/>
          </p:xfrm>
          <a:graphic>
            <a:graphicData uri="http://schemas.openxmlformats.org/presentationml/2006/ole">
              <mc:AlternateContent xmlns:mc="http://schemas.openxmlformats.org/markup-compatibility/2006">
                <mc:Choice xmlns:v="urn:schemas-microsoft-com:vml" Requires="v">
                  <p:oleObj spid="_x0000_s22195" name="Equation" r:id="rId9" imgW="1955520" imgH="203040" progId="Equation.DSMT4">
                    <p:embed/>
                  </p:oleObj>
                </mc:Choice>
                <mc:Fallback>
                  <p:oleObj name="Equation" r:id="rId9" imgW="1955520" imgH="203040" progId="Equation.DSMT4">
                    <p:embed/>
                    <p:pic>
                      <p:nvPicPr>
                        <p:cNvPr id="0" name="Object 5"/>
                        <p:cNvPicPr>
                          <a:picLocks noChangeAspect="1" noChangeArrowheads="1"/>
                        </p:cNvPicPr>
                        <p:nvPr/>
                      </p:nvPicPr>
                      <p:blipFill>
                        <a:blip r:embed="rId10"/>
                        <a:srcRect/>
                        <a:stretch>
                          <a:fillRect/>
                        </a:stretch>
                      </p:blipFill>
                      <p:spPr bwMode="auto">
                        <a:xfrm>
                          <a:off x="2501900" y="1435100"/>
                          <a:ext cx="3692525" cy="368300"/>
                        </a:xfrm>
                        <a:prstGeom prst="rect">
                          <a:avLst/>
                        </a:prstGeom>
                        <a:noFill/>
                      </p:spPr>
                    </p:pic>
                  </p:oleObj>
                </mc:Fallback>
              </mc:AlternateContent>
            </a:graphicData>
          </a:graphic>
        </p:graphicFrame>
      </p:grpSp>
      <p:sp>
        <p:nvSpPr>
          <p:cNvPr id="36" name="Rectangle 8">
            <a:extLst>
              <a:ext uri="{FF2B5EF4-FFF2-40B4-BE49-F238E27FC236}">
                <a16:creationId xmlns:a16="http://schemas.microsoft.com/office/drawing/2014/main" xmlns="" id="{64442042-1EB6-4F56-92E9-2C5C4160B0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0" name="Rectangle 10">
            <a:extLst>
              <a:ext uri="{FF2B5EF4-FFF2-40B4-BE49-F238E27FC236}">
                <a16:creationId xmlns:a16="http://schemas.microsoft.com/office/drawing/2014/main" xmlns="" id="{7AF07325-9812-4A61-8BF8-B8A52B402CD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4" name="Rectangle 12">
            <a:extLst>
              <a:ext uri="{FF2B5EF4-FFF2-40B4-BE49-F238E27FC236}">
                <a16:creationId xmlns:a16="http://schemas.microsoft.com/office/drawing/2014/main" xmlns="" id="{98E9DA22-F4B6-44A7-A619-A6F135998CC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8" name="Rectangle 14">
            <a:extLst>
              <a:ext uri="{FF2B5EF4-FFF2-40B4-BE49-F238E27FC236}">
                <a16:creationId xmlns:a16="http://schemas.microsoft.com/office/drawing/2014/main" xmlns="" id="{AE98877B-1351-4C64-A933-4C83CC84712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2" name="Rectangle 16">
            <a:extLst>
              <a:ext uri="{FF2B5EF4-FFF2-40B4-BE49-F238E27FC236}">
                <a16:creationId xmlns:a16="http://schemas.microsoft.com/office/drawing/2014/main" xmlns="" id="{E75C3500-A11B-4C72-B112-FF7F5816C7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4" name="组合 53">
            <a:extLst>
              <a:ext uri="{FF2B5EF4-FFF2-40B4-BE49-F238E27FC236}">
                <a16:creationId xmlns:a16="http://schemas.microsoft.com/office/drawing/2014/main" xmlns="" id="{0E0EF717-F83B-4CA9-9249-0C3FBD50B643}"/>
              </a:ext>
            </a:extLst>
          </p:cNvPr>
          <p:cNvGrpSpPr/>
          <p:nvPr/>
        </p:nvGrpSpPr>
        <p:grpSpPr>
          <a:xfrm>
            <a:off x="511863" y="2245850"/>
            <a:ext cx="6274344" cy="1114450"/>
            <a:chOff x="442707" y="1914180"/>
            <a:chExt cx="6274344" cy="1114450"/>
          </a:xfrm>
        </p:grpSpPr>
        <p:graphicFrame>
          <p:nvGraphicFramePr>
            <p:cNvPr id="37" name="对象 36">
              <a:extLst>
                <a:ext uri="{FF2B5EF4-FFF2-40B4-BE49-F238E27FC236}">
                  <a16:creationId xmlns:a16="http://schemas.microsoft.com/office/drawing/2014/main" xmlns="" id="{5903E204-1446-4E5A-9CCA-0F82CD593198}"/>
                </a:ext>
              </a:extLst>
            </p:cNvPr>
            <p:cNvGraphicFramePr>
              <a:graphicFrameLocks noChangeAspect="1"/>
            </p:cNvGraphicFramePr>
            <p:nvPr>
              <p:extLst>
                <p:ext uri="{D42A27DB-BD31-4B8C-83A1-F6EECF244321}">
                  <p14:modId xmlns:p14="http://schemas.microsoft.com/office/powerpoint/2010/main" val="3317794298"/>
                </p:ext>
              </p:extLst>
            </p:nvPr>
          </p:nvGraphicFramePr>
          <p:xfrm>
            <a:off x="442707" y="1924049"/>
            <a:ext cx="357394" cy="395687"/>
          </p:xfrm>
          <a:graphic>
            <a:graphicData uri="http://schemas.openxmlformats.org/presentationml/2006/ole">
              <mc:AlternateContent xmlns:mc="http://schemas.openxmlformats.org/markup-compatibility/2006">
                <mc:Choice xmlns:v="urn:schemas-microsoft-com:vml" Requires="v">
                  <p:oleObj spid="_x0000_s22196" name="Equation" r:id="rId11" imgW="177569" imgH="202936" progId="Equation.DSMT4">
                    <p:embed/>
                  </p:oleObj>
                </mc:Choice>
                <mc:Fallback>
                  <p:oleObj name="Equation" r:id="rId11" imgW="177569" imgH="202936"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2707" y="1924049"/>
                          <a:ext cx="357394" cy="395687"/>
                        </a:xfrm>
                        <a:prstGeom prst="rect">
                          <a:avLst/>
                        </a:prstGeom>
                        <a:noFill/>
                      </p:spPr>
                    </p:pic>
                  </p:oleObj>
                </mc:Fallback>
              </mc:AlternateContent>
            </a:graphicData>
          </a:graphic>
        </p:graphicFrame>
        <p:sp>
          <p:nvSpPr>
            <p:cNvPr id="39" name="文本框 38">
              <a:extLst>
                <a:ext uri="{FF2B5EF4-FFF2-40B4-BE49-F238E27FC236}">
                  <a16:creationId xmlns:a16="http://schemas.microsoft.com/office/drawing/2014/main" xmlns="" id="{CADC8976-DF62-4D06-8B10-340C5A2E5CB4}"/>
                </a:ext>
              </a:extLst>
            </p:cNvPr>
            <p:cNvSpPr txBox="1"/>
            <p:nvPr/>
          </p:nvSpPr>
          <p:spPr>
            <a:xfrm>
              <a:off x="754154" y="1965522"/>
              <a:ext cx="164813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使得目标函数</a:t>
              </a:r>
              <a:endParaRPr lang="zh-CN" altLang="en-US" dirty="0"/>
            </a:p>
          </p:txBody>
        </p:sp>
        <p:graphicFrame>
          <p:nvGraphicFramePr>
            <p:cNvPr id="41" name="对象 40">
              <a:extLst>
                <a:ext uri="{FF2B5EF4-FFF2-40B4-BE49-F238E27FC236}">
                  <a16:creationId xmlns:a16="http://schemas.microsoft.com/office/drawing/2014/main" xmlns="" id="{B07A8921-6493-4038-AF27-E2BB7B42B427}"/>
                </a:ext>
              </a:extLst>
            </p:cNvPr>
            <p:cNvGraphicFramePr>
              <a:graphicFrameLocks noChangeAspect="1"/>
            </p:cNvGraphicFramePr>
            <p:nvPr>
              <p:extLst>
                <p:ext uri="{D42A27DB-BD31-4B8C-83A1-F6EECF244321}">
                  <p14:modId xmlns:p14="http://schemas.microsoft.com/office/powerpoint/2010/main" val="3605861295"/>
                </p:ext>
              </p:extLst>
            </p:nvPr>
          </p:nvGraphicFramePr>
          <p:xfrm>
            <a:off x="2260072" y="1981871"/>
            <a:ext cx="552276" cy="322161"/>
          </p:xfrm>
          <a:graphic>
            <a:graphicData uri="http://schemas.openxmlformats.org/presentationml/2006/ole">
              <mc:AlternateContent xmlns:mc="http://schemas.openxmlformats.org/markup-compatibility/2006">
                <mc:Choice xmlns:v="urn:schemas-microsoft-com:vml" Requires="v">
                  <p:oleObj spid="_x0000_s22197" name="Equation" r:id="rId13" imgW="317225" imgH="190335" progId="Equation.DSMT4">
                    <p:embed/>
                  </p:oleObj>
                </mc:Choice>
                <mc:Fallback>
                  <p:oleObj name="Equation" r:id="rId13" imgW="317225" imgH="190335"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60072" y="1981871"/>
                          <a:ext cx="552276" cy="322161"/>
                        </a:xfrm>
                        <a:prstGeom prst="rect">
                          <a:avLst/>
                        </a:prstGeom>
                        <a:noFill/>
                      </p:spPr>
                    </p:pic>
                  </p:oleObj>
                </mc:Fallback>
              </mc:AlternateContent>
            </a:graphicData>
          </a:graphic>
        </p:graphicFrame>
        <p:sp>
          <p:nvSpPr>
            <p:cNvPr id="43" name="文本框 42">
              <a:extLst>
                <a:ext uri="{FF2B5EF4-FFF2-40B4-BE49-F238E27FC236}">
                  <a16:creationId xmlns:a16="http://schemas.microsoft.com/office/drawing/2014/main" xmlns="" id="{2C459D72-FD94-4776-B772-822E39720F90}"/>
                </a:ext>
              </a:extLst>
            </p:cNvPr>
            <p:cNvSpPr txBox="1"/>
            <p:nvPr/>
          </p:nvSpPr>
          <p:spPr>
            <a:xfrm>
              <a:off x="2814039" y="1950404"/>
              <a:ext cx="111264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沿着方向</a:t>
              </a:r>
              <a:endParaRPr lang="zh-CN" altLang="en-US" dirty="0"/>
            </a:p>
          </p:txBody>
        </p:sp>
        <p:graphicFrame>
          <p:nvGraphicFramePr>
            <p:cNvPr id="45" name="对象 44">
              <a:extLst>
                <a:ext uri="{FF2B5EF4-FFF2-40B4-BE49-F238E27FC236}">
                  <a16:creationId xmlns:a16="http://schemas.microsoft.com/office/drawing/2014/main" xmlns="" id="{4709DC13-E64E-4E37-BA58-AA46E224170F}"/>
                </a:ext>
              </a:extLst>
            </p:cNvPr>
            <p:cNvGraphicFramePr>
              <a:graphicFrameLocks noChangeAspect="1"/>
            </p:cNvGraphicFramePr>
            <p:nvPr>
              <p:extLst>
                <p:ext uri="{D42A27DB-BD31-4B8C-83A1-F6EECF244321}">
                  <p14:modId xmlns:p14="http://schemas.microsoft.com/office/powerpoint/2010/main" val="625790964"/>
                </p:ext>
              </p:extLst>
            </p:nvPr>
          </p:nvGraphicFramePr>
          <p:xfrm>
            <a:off x="3842267" y="1914180"/>
            <a:ext cx="379964" cy="420674"/>
          </p:xfrm>
          <a:graphic>
            <a:graphicData uri="http://schemas.openxmlformats.org/presentationml/2006/ole">
              <mc:AlternateContent xmlns:mc="http://schemas.openxmlformats.org/markup-compatibility/2006">
                <mc:Choice xmlns:v="urn:schemas-microsoft-com:vml" Requires="v">
                  <p:oleObj spid="_x0000_s22198" name="Equation" r:id="rId15" imgW="164957" imgH="203024" progId="Equation.DSMT4">
                    <p:embed/>
                  </p:oleObj>
                </mc:Choice>
                <mc:Fallback>
                  <p:oleObj name="Equation" r:id="rId15" imgW="164957" imgH="203024" progId="Equation.DSMT4">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42267" y="1914180"/>
                          <a:ext cx="379964" cy="420674"/>
                        </a:xfrm>
                        <a:prstGeom prst="rect">
                          <a:avLst/>
                        </a:prstGeom>
                        <a:noFill/>
                      </p:spPr>
                    </p:pic>
                  </p:oleObj>
                </mc:Fallback>
              </mc:AlternateContent>
            </a:graphicData>
          </a:graphic>
        </p:graphicFrame>
        <p:sp>
          <p:nvSpPr>
            <p:cNvPr id="47" name="文本框 46">
              <a:extLst>
                <a:ext uri="{FF2B5EF4-FFF2-40B4-BE49-F238E27FC236}">
                  <a16:creationId xmlns:a16="http://schemas.microsoft.com/office/drawing/2014/main" xmlns="" id="{3946B152-069D-4947-BDE3-565C818409D7}"/>
                </a:ext>
              </a:extLst>
            </p:cNvPr>
            <p:cNvSpPr txBox="1"/>
            <p:nvPr/>
          </p:nvSpPr>
          <p:spPr>
            <a:xfrm>
              <a:off x="4209531" y="1969365"/>
              <a:ext cx="220079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达到极小，即</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满足</a:t>
              </a:r>
              <a:endParaRPr lang="zh-CN" altLang="en-US" dirty="0"/>
            </a:p>
          </p:txBody>
        </p:sp>
        <p:graphicFrame>
          <p:nvGraphicFramePr>
            <p:cNvPr id="49" name="对象 48">
              <a:extLst>
                <a:ext uri="{FF2B5EF4-FFF2-40B4-BE49-F238E27FC236}">
                  <a16:creationId xmlns:a16="http://schemas.microsoft.com/office/drawing/2014/main" xmlns="" id="{3E552BC4-76B1-46A0-85C9-BC86EA54A10A}"/>
                </a:ext>
              </a:extLst>
            </p:cNvPr>
            <p:cNvGraphicFramePr>
              <a:graphicFrameLocks noChangeAspect="1"/>
            </p:cNvGraphicFramePr>
            <p:nvPr>
              <p:extLst>
                <p:ext uri="{D42A27DB-BD31-4B8C-83A1-F6EECF244321}">
                  <p14:modId xmlns:p14="http://schemas.microsoft.com/office/powerpoint/2010/main" val="2493768402"/>
                </p:ext>
              </p:extLst>
            </p:nvPr>
          </p:nvGraphicFramePr>
          <p:xfrm>
            <a:off x="1076324" y="2512294"/>
            <a:ext cx="3491415" cy="516336"/>
          </p:xfrm>
          <a:graphic>
            <a:graphicData uri="http://schemas.openxmlformats.org/presentationml/2006/ole">
              <mc:AlternateContent xmlns:mc="http://schemas.openxmlformats.org/markup-compatibility/2006">
                <mc:Choice xmlns:v="urn:schemas-microsoft-com:vml" Requires="v">
                  <p:oleObj spid="_x0000_s22199" name="Equation" r:id="rId17" imgW="1803400" imgH="254000" progId="Equation.DSMT4">
                    <p:embed/>
                  </p:oleObj>
                </mc:Choice>
                <mc:Fallback>
                  <p:oleObj name="Equation" r:id="rId17" imgW="1803400" imgH="254000" progId="Equation.DSMT4">
                    <p:embed/>
                    <p:pic>
                      <p:nvPicPr>
                        <p:cNvPr id="0"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6324" y="2512294"/>
                          <a:ext cx="3491415" cy="516336"/>
                        </a:xfrm>
                        <a:prstGeom prst="rect">
                          <a:avLst/>
                        </a:prstGeom>
                        <a:noFill/>
                      </p:spPr>
                    </p:pic>
                  </p:oleObj>
                </mc:Fallback>
              </mc:AlternateContent>
            </a:graphicData>
          </a:graphic>
        </p:graphicFrame>
        <p:sp>
          <p:nvSpPr>
            <p:cNvPr id="51" name="文本框 50">
              <a:extLst>
                <a:ext uri="{FF2B5EF4-FFF2-40B4-BE49-F238E27FC236}">
                  <a16:creationId xmlns:a16="http://schemas.microsoft.com/office/drawing/2014/main" xmlns="" id="{D1FEA04D-209D-4D03-9A3C-9761A9D2ED6D}"/>
                </a:ext>
              </a:extLst>
            </p:cNvPr>
            <p:cNvSpPr txBox="1"/>
            <p:nvPr/>
          </p:nvSpPr>
          <p:spPr>
            <a:xfrm>
              <a:off x="4603361" y="2585796"/>
              <a:ext cx="35955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或</a:t>
              </a:r>
              <a:endParaRPr lang="zh-CN" altLang="en-US" dirty="0"/>
            </a:p>
          </p:txBody>
        </p:sp>
        <p:graphicFrame>
          <p:nvGraphicFramePr>
            <p:cNvPr id="53" name="对象 52">
              <a:extLst>
                <a:ext uri="{FF2B5EF4-FFF2-40B4-BE49-F238E27FC236}">
                  <a16:creationId xmlns:a16="http://schemas.microsoft.com/office/drawing/2014/main" xmlns="" id="{1675E97D-2729-4360-BED7-0B676B67C4B5}"/>
                </a:ext>
              </a:extLst>
            </p:cNvPr>
            <p:cNvGraphicFramePr>
              <a:graphicFrameLocks noChangeAspect="1"/>
            </p:cNvGraphicFramePr>
            <p:nvPr>
              <p:extLst>
                <p:ext uri="{D42A27DB-BD31-4B8C-83A1-F6EECF244321}">
                  <p14:modId xmlns:p14="http://schemas.microsoft.com/office/powerpoint/2010/main" val="1776677426"/>
                </p:ext>
              </p:extLst>
            </p:nvPr>
          </p:nvGraphicFramePr>
          <p:xfrm>
            <a:off x="4998536" y="2562968"/>
            <a:ext cx="1718515" cy="465662"/>
          </p:xfrm>
          <a:graphic>
            <a:graphicData uri="http://schemas.openxmlformats.org/presentationml/2006/ole">
              <mc:AlternateContent xmlns:mc="http://schemas.openxmlformats.org/markup-compatibility/2006">
                <mc:Choice xmlns:v="urn:schemas-microsoft-com:vml" Requires="v">
                  <p:oleObj spid="_x0000_s22200" name="Equation" r:id="rId19" imgW="990170" imgH="253890" progId="Equation.DSMT4">
                    <p:embed/>
                  </p:oleObj>
                </mc:Choice>
                <mc:Fallback>
                  <p:oleObj name="Equation" r:id="rId19" imgW="990170" imgH="253890" progId="Equation.DSMT4">
                    <p:embed/>
                    <p:pic>
                      <p:nvPicPr>
                        <p:cNvPr id="0" name="Object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98536" y="2562968"/>
                          <a:ext cx="1718515" cy="465662"/>
                        </a:xfrm>
                        <a:prstGeom prst="rect">
                          <a:avLst/>
                        </a:prstGeom>
                        <a:noFill/>
                      </p:spPr>
                    </p:pic>
                  </p:oleObj>
                </mc:Fallback>
              </mc:AlternateContent>
            </a:graphicData>
          </a:graphic>
        </p:graphicFrame>
      </p:grpSp>
      <p:sp>
        <p:nvSpPr>
          <p:cNvPr id="56" name="文本框 55">
            <a:extLst>
              <a:ext uri="{FF2B5EF4-FFF2-40B4-BE49-F238E27FC236}">
                <a16:creationId xmlns:a16="http://schemas.microsoft.com/office/drawing/2014/main" xmlns="" id="{700669EB-F31A-42C3-8120-915F8498DB2E}"/>
              </a:ext>
            </a:extLst>
          </p:cNvPr>
          <p:cNvSpPr txBox="1"/>
          <p:nvPr/>
        </p:nvSpPr>
        <p:spPr>
          <a:xfrm>
            <a:off x="347562" y="3459883"/>
            <a:ext cx="4572000"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称为</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精确一维搜索</a:t>
            </a:r>
            <a:r>
              <a:rPr lang="zh-CN" altLang="en-US"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solidFill>
                <a:srgbClr val="0033CC"/>
              </a:solidFill>
            </a:endParaRPr>
          </a:p>
        </p:txBody>
      </p:sp>
      <p:sp>
        <p:nvSpPr>
          <p:cNvPr id="58" name="文本框 57">
            <a:extLst>
              <a:ext uri="{FF2B5EF4-FFF2-40B4-BE49-F238E27FC236}">
                <a16:creationId xmlns:a16="http://schemas.microsoft.com/office/drawing/2014/main" xmlns="" id="{9CA66CCE-4719-4BD2-84A7-332259C16005}"/>
              </a:ext>
            </a:extLst>
          </p:cNvPr>
          <p:cNvSpPr txBox="1"/>
          <p:nvPr/>
        </p:nvSpPr>
        <p:spPr>
          <a:xfrm>
            <a:off x="335953" y="3997054"/>
            <a:ext cx="8696228" cy="1286891"/>
          </a:xfrm>
          <a:prstGeom prst="rect">
            <a:avLst/>
          </a:prstGeom>
          <a:noFill/>
        </p:spPr>
        <p:txBody>
          <a:bodyPr wrap="square">
            <a:spAutoFit/>
          </a:bodyPr>
          <a:lstStyle/>
          <a:p>
            <a:pPr>
              <a:lnSpc>
                <a:spcPct val="150000"/>
              </a:lnSpc>
            </a:pP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精确一维搜索</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潜在的缺点</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是在求解过程中需要计算很多函数值和梯度值，导致耗费较多的计算资源。故既能使目标函数具有可接受的下降量，又能使最终形成的迭代序列收敛的非精确一维搜索越来越流行，常用的有</a:t>
            </a:r>
            <a:r>
              <a:rPr lang="en-US" altLang="zh-CN" sz="1800" kern="500" dirty="0">
                <a:effectLst/>
                <a:latin typeface="Times New Roman" panose="02020603050405020304" pitchFamily="18" charset="0"/>
                <a:ea typeface="宋体" panose="02010600030101010101" pitchFamily="2" charset="-122"/>
              </a:rPr>
              <a:t>Wolfe</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准则和</a:t>
            </a:r>
            <a:r>
              <a:rPr lang="en-US" altLang="zh-CN" sz="1800" kern="500" dirty="0">
                <a:effectLst/>
                <a:latin typeface="Times New Roman" panose="02020603050405020304" pitchFamily="18" charset="0"/>
                <a:ea typeface="宋体" panose="02010600030101010101" pitchFamily="2" charset="-122"/>
              </a:rPr>
              <a:t>Armijo</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准则。</a:t>
            </a:r>
            <a:endParaRPr lang="zh-CN" altLang="en-US" dirty="0"/>
          </a:p>
        </p:txBody>
      </p:sp>
    </p:spTree>
    <p:extLst>
      <p:ext uri="{BB962C8B-B14F-4D97-AF65-F5344CB8AC3E}">
        <p14:creationId xmlns:p14="http://schemas.microsoft.com/office/powerpoint/2010/main" val="2978979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663182" cy="415498"/>
          </a:xfrm>
          <a:prstGeom prst="rect">
            <a:avLst/>
          </a:prstGeom>
          <a:noFill/>
        </p:spPr>
        <p:txBody>
          <a:bodyPr wrap="none" rtlCol="0">
            <a:spAutoFit/>
          </a:bodyPr>
          <a:lstStyle/>
          <a:p>
            <a:pPr algn="l"/>
            <a:r>
              <a:rPr lang="en-US" altLang="zh-CN" sz="2100" b="1" spc="225" dirty="0">
                <a:solidFill>
                  <a:prstClr val="white"/>
                </a:solidFill>
              </a:rPr>
              <a:t>5.4</a:t>
            </a:r>
            <a:r>
              <a:rPr lang="zh-CN" altLang="en-US" sz="2100" b="1" spc="225" dirty="0">
                <a:solidFill>
                  <a:prstClr val="white"/>
                </a:solidFill>
              </a:rPr>
              <a:t>无约束非线性优化问题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29</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a:extLst>
              <a:ext uri="{FF2B5EF4-FFF2-40B4-BE49-F238E27FC236}">
                <a16:creationId xmlns:a16="http://schemas.microsoft.com/office/drawing/2014/main" xmlns="" id="{A9F78D4C-4D89-45D4-8253-5940A0AC12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2">
            <a:extLst>
              <a:ext uri="{FF2B5EF4-FFF2-40B4-BE49-F238E27FC236}">
                <a16:creationId xmlns:a16="http://schemas.microsoft.com/office/drawing/2014/main" xmlns="" id="{51C9715E-54C9-42DC-97CA-078A2993394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 name="Rectangle 4">
            <a:extLst>
              <a:ext uri="{FF2B5EF4-FFF2-40B4-BE49-F238E27FC236}">
                <a16:creationId xmlns:a16="http://schemas.microsoft.com/office/drawing/2014/main" xmlns="" id="{DFD803FE-191A-4D42-BD51-6002E86021E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5" name="Rectangle 6">
            <a:extLst>
              <a:ext uri="{FF2B5EF4-FFF2-40B4-BE49-F238E27FC236}">
                <a16:creationId xmlns:a16="http://schemas.microsoft.com/office/drawing/2014/main" xmlns="" id="{3DA342BC-8363-4C05-9CBA-8D9284AF2D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7" name="Rectangle 8">
            <a:extLst>
              <a:ext uri="{FF2B5EF4-FFF2-40B4-BE49-F238E27FC236}">
                <a16:creationId xmlns:a16="http://schemas.microsoft.com/office/drawing/2014/main" xmlns="" id="{018B38A4-8DBE-4C8F-B598-E4B58D54B2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7" name="组合 36">
            <a:extLst>
              <a:ext uri="{FF2B5EF4-FFF2-40B4-BE49-F238E27FC236}">
                <a16:creationId xmlns:a16="http://schemas.microsoft.com/office/drawing/2014/main" xmlns="" id="{F9F17746-DF15-4150-8613-A839381D8DBA}"/>
              </a:ext>
            </a:extLst>
          </p:cNvPr>
          <p:cNvGrpSpPr/>
          <p:nvPr/>
        </p:nvGrpSpPr>
        <p:grpSpPr>
          <a:xfrm>
            <a:off x="310435" y="1374615"/>
            <a:ext cx="7767600" cy="1336786"/>
            <a:chOff x="157199" y="881650"/>
            <a:chExt cx="7767600" cy="1336786"/>
          </a:xfrm>
        </p:grpSpPr>
        <p:sp>
          <p:nvSpPr>
            <p:cNvPr id="22" name="文本框 21">
              <a:extLst>
                <a:ext uri="{FF2B5EF4-FFF2-40B4-BE49-F238E27FC236}">
                  <a16:creationId xmlns:a16="http://schemas.microsoft.com/office/drawing/2014/main" xmlns="" id="{E97A5FE3-2E85-4E88-97C5-C46BB779BD5E}"/>
                </a:ext>
              </a:extLst>
            </p:cNvPr>
            <p:cNvSpPr txBox="1"/>
            <p:nvPr/>
          </p:nvSpPr>
          <p:spPr>
            <a:xfrm>
              <a:off x="157199" y="934872"/>
              <a:ext cx="1281076" cy="369332"/>
            </a:xfrm>
            <a:prstGeom prst="rect">
              <a:avLst/>
            </a:prstGeom>
            <a:noFill/>
          </p:spPr>
          <p:txBody>
            <a:bodyPr wrap="square">
              <a:spAutoFit/>
            </a:bodyPr>
            <a:lstStyle/>
            <a:p>
              <a:r>
                <a:rPr lang="en-US" altLang="zh-CN" sz="1800" kern="500" dirty="0">
                  <a:solidFill>
                    <a:srgbClr val="C00000"/>
                  </a:solidFill>
                  <a:effectLst/>
                  <a:latin typeface="Times New Roman" panose="02020603050405020304" pitchFamily="18" charset="0"/>
                  <a:ea typeface="宋体" panose="02010600030101010101" pitchFamily="2" charset="-122"/>
                </a:rPr>
                <a:t>Wolfe</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准则：</a:t>
              </a:r>
              <a:endParaRPr lang="zh-CN" altLang="en-US" dirty="0">
                <a:solidFill>
                  <a:srgbClr val="C00000"/>
                </a:solidFill>
              </a:endParaRPr>
            </a:p>
          </p:txBody>
        </p:sp>
        <p:sp>
          <p:nvSpPr>
            <p:cNvPr id="24" name="文本框 23">
              <a:extLst>
                <a:ext uri="{FF2B5EF4-FFF2-40B4-BE49-F238E27FC236}">
                  <a16:creationId xmlns:a16="http://schemas.microsoft.com/office/drawing/2014/main" xmlns="" id="{FB44DC62-419E-4ACA-8665-72335D380827}"/>
                </a:ext>
              </a:extLst>
            </p:cNvPr>
            <p:cNvSpPr txBox="1"/>
            <p:nvPr/>
          </p:nvSpPr>
          <p:spPr>
            <a:xfrm>
              <a:off x="1438275" y="915858"/>
              <a:ext cx="65722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给定</a:t>
              </a:r>
              <a:endParaRPr lang="zh-CN" altLang="en-US" dirty="0"/>
            </a:p>
          </p:txBody>
        </p:sp>
        <p:graphicFrame>
          <p:nvGraphicFramePr>
            <p:cNvPr id="17" name="对象 16">
              <a:extLst>
                <a:ext uri="{FF2B5EF4-FFF2-40B4-BE49-F238E27FC236}">
                  <a16:creationId xmlns:a16="http://schemas.microsoft.com/office/drawing/2014/main" xmlns="" id="{2C384FE3-51E8-4CE0-9591-EA5792CEF41D}"/>
                </a:ext>
              </a:extLst>
            </p:cNvPr>
            <p:cNvGraphicFramePr>
              <a:graphicFrameLocks noChangeAspect="1"/>
            </p:cNvGraphicFramePr>
            <p:nvPr>
              <p:extLst>
                <p:ext uri="{D42A27DB-BD31-4B8C-83A1-F6EECF244321}">
                  <p14:modId xmlns:p14="http://schemas.microsoft.com/office/powerpoint/2010/main" val="1105667458"/>
                </p:ext>
              </p:extLst>
            </p:nvPr>
          </p:nvGraphicFramePr>
          <p:xfrm>
            <a:off x="2041306" y="915859"/>
            <a:ext cx="2489419" cy="352039"/>
          </p:xfrm>
          <a:graphic>
            <a:graphicData uri="http://schemas.openxmlformats.org/presentationml/2006/ole">
              <mc:AlternateContent xmlns:mc="http://schemas.openxmlformats.org/markup-compatibility/2006">
                <mc:Choice xmlns:v="urn:schemas-microsoft-com:vml" Requires="v">
                  <p:oleObj spid="_x0000_s21255" name="Equation" r:id="rId5" imgW="1257300" imgH="190500" progId="Equation.DSMT4">
                    <p:embed/>
                  </p:oleObj>
                </mc:Choice>
                <mc:Fallback>
                  <p:oleObj name="Equation" r:id="rId5" imgW="1257300" imgH="1905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306" y="915859"/>
                          <a:ext cx="2489419" cy="352039"/>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B44BF94B-F46D-4AE3-9D94-27BF1165EBF4}"/>
                </a:ext>
              </a:extLst>
            </p:cNvPr>
            <p:cNvSpPr txBox="1"/>
            <p:nvPr/>
          </p:nvSpPr>
          <p:spPr>
            <a:xfrm>
              <a:off x="4530725" y="909678"/>
              <a:ext cx="381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a:t>
              </a:r>
              <a:endParaRPr lang="zh-CN" altLang="en-US" dirty="0"/>
            </a:p>
          </p:txBody>
        </p:sp>
        <p:graphicFrame>
          <p:nvGraphicFramePr>
            <p:cNvPr id="21" name="对象 20">
              <a:extLst>
                <a:ext uri="{FF2B5EF4-FFF2-40B4-BE49-F238E27FC236}">
                  <a16:creationId xmlns:a16="http://schemas.microsoft.com/office/drawing/2014/main" xmlns="" id="{039BAA1E-6C49-40A5-92AE-75801F489F6B}"/>
                </a:ext>
              </a:extLst>
            </p:cNvPr>
            <p:cNvGraphicFramePr>
              <a:graphicFrameLocks noChangeAspect="1"/>
            </p:cNvGraphicFramePr>
            <p:nvPr>
              <p:extLst>
                <p:ext uri="{D42A27DB-BD31-4B8C-83A1-F6EECF244321}">
                  <p14:modId xmlns:p14="http://schemas.microsoft.com/office/powerpoint/2010/main" val="2200558013"/>
                </p:ext>
              </p:extLst>
            </p:nvPr>
          </p:nvGraphicFramePr>
          <p:xfrm>
            <a:off x="4911506" y="881650"/>
            <a:ext cx="348869" cy="386248"/>
          </p:xfrm>
          <a:graphic>
            <a:graphicData uri="http://schemas.openxmlformats.org/presentationml/2006/ole">
              <mc:AlternateContent xmlns:mc="http://schemas.openxmlformats.org/markup-compatibility/2006">
                <mc:Choice xmlns:v="urn:schemas-microsoft-com:vml" Requires="v">
                  <p:oleObj spid="_x0000_s21256" name="Equation" r:id="rId7" imgW="177569" imgH="202936" progId="Equation.DSMT4">
                    <p:embed/>
                  </p:oleObj>
                </mc:Choice>
                <mc:Fallback>
                  <p:oleObj name="Equation" r:id="rId7" imgW="177569" imgH="202936"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1506" y="881650"/>
                          <a:ext cx="348869" cy="386248"/>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A037171E-29B1-4863-ACAC-41DC8292374F}"/>
                </a:ext>
              </a:extLst>
            </p:cNvPr>
            <p:cNvSpPr txBox="1"/>
            <p:nvPr/>
          </p:nvSpPr>
          <p:spPr>
            <a:xfrm>
              <a:off x="5260374" y="931218"/>
              <a:ext cx="266442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使</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下面两个</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不等式</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成立</a:t>
              </a:r>
              <a:endParaRPr lang="zh-CN" altLang="en-US" dirty="0"/>
            </a:p>
          </p:txBody>
        </p:sp>
        <p:graphicFrame>
          <p:nvGraphicFramePr>
            <p:cNvPr id="26" name="对象 25">
              <a:extLst>
                <a:ext uri="{FF2B5EF4-FFF2-40B4-BE49-F238E27FC236}">
                  <a16:creationId xmlns:a16="http://schemas.microsoft.com/office/drawing/2014/main" xmlns="" id="{C8D6C3A8-3B4E-4DA1-A4BB-9984F010D2FC}"/>
                </a:ext>
              </a:extLst>
            </p:cNvPr>
            <p:cNvGraphicFramePr>
              <a:graphicFrameLocks noChangeAspect="1"/>
            </p:cNvGraphicFramePr>
            <p:nvPr>
              <p:extLst>
                <p:ext uri="{D42A27DB-BD31-4B8C-83A1-F6EECF244321}">
                  <p14:modId xmlns:p14="http://schemas.microsoft.com/office/powerpoint/2010/main" val="2050666016"/>
                </p:ext>
              </p:extLst>
            </p:nvPr>
          </p:nvGraphicFramePr>
          <p:xfrm>
            <a:off x="2023267" y="1363772"/>
            <a:ext cx="3552383" cy="352038"/>
          </p:xfrm>
          <a:graphic>
            <a:graphicData uri="http://schemas.openxmlformats.org/presentationml/2006/ole">
              <mc:AlternateContent xmlns:mc="http://schemas.openxmlformats.org/markup-compatibility/2006">
                <mc:Choice xmlns:v="urn:schemas-microsoft-com:vml" Requires="v">
                  <p:oleObj spid="_x0000_s21257" name="Equation" r:id="rId9" imgW="2120900" imgH="215900" progId="Equation.DSMT4">
                    <p:embed/>
                  </p:oleObj>
                </mc:Choice>
                <mc:Fallback>
                  <p:oleObj name="Equation" r:id="rId9" imgW="2120900" imgH="2159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3267" y="1363772"/>
                          <a:ext cx="3552383" cy="352038"/>
                        </a:xfrm>
                        <a:prstGeom prst="rect">
                          <a:avLst/>
                        </a:prstGeom>
                        <a:noFill/>
                      </p:spPr>
                    </p:pic>
                  </p:oleObj>
                </mc:Fallback>
              </mc:AlternateContent>
            </a:graphicData>
          </a:graphic>
        </p:graphicFrame>
        <p:graphicFrame>
          <p:nvGraphicFramePr>
            <p:cNvPr id="36" name="对象 35">
              <a:extLst>
                <a:ext uri="{FF2B5EF4-FFF2-40B4-BE49-F238E27FC236}">
                  <a16:creationId xmlns:a16="http://schemas.microsoft.com/office/drawing/2014/main" xmlns="" id="{0EC021FA-3F7F-496D-959A-415FF516421B}"/>
                </a:ext>
              </a:extLst>
            </p:cNvPr>
            <p:cNvGraphicFramePr>
              <a:graphicFrameLocks noChangeAspect="1"/>
            </p:cNvGraphicFramePr>
            <p:nvPr>
              <p:extLst>
                <p:ext uri="{D42A27DB-BD31-4B8C-83A1-F6EECF244321}">
                  <p14:modId xmlns:p14="http://schemas.microsoft.com/office/powerpoint/2010/main" val="1265350738"/>
                </p:ext>
              </p:extLst>
            </p:nvPr>
          </p:nvGraphicFramePr>
          <p:xfrm>
            <a:off x="2095499" y="1814199"/>
            <a:ext cx="3552383" cy="404237"/>
          </p:xfrm>
          <a:graphic>
            <a:graphicData uri="http://schemas.openxmlformats.org/presentationml/2006/ole">
              <mc:AlternateContent xmlns:mc="http://schemas.openxmlformats.org/markup-compatibility/2006">
                <mc:Choice xmlns:v="urn:schemas-microsoft-com:vml" Requires="v">
                  <p:oleObj spid="_x0000_s21258" name="Equation" r:id="rId11" imgW="1828800" imgH="215900" progId="Equation.DSMT4">
                    <p:embed/>
                  </p:oleObj>
                </mc:Choice>
                <mc:Fallback>
                  <p:oleObj name="Equation" r:id="rId11" imgW="1828800" imgH="2159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5499" y="1814199"/>
                          <a:ext cx="3552383" cy="404237"/>
                        </a:xfrm>
                        <a:prstGeom prst="rect">
                          <a:avLst/>
                        </a:prstGeom>
                        <a:noFill/>
                      </p:spPr>
                    </p:pic>
                  </p:oleObj>
                </mc:Fallback>
              </mc:AlternateContent>
            </a:graphicData>
          </a:graphic>
        </p:graphicFrame>
      </p:grpSp>
      <p:sp>
        <p:nvSpPr>
          <p:cNvPr id="40" name="Rectangle 10">
            <a:extLst>
              <a:ext uri="{FF2B5EF4-FFF2-40B4-BE49-F238E27FC236}">
                <a16:creationId xmlns:a16="http://schemas.microsoft.com/office/drawing/2014/main" xmlns="" id="{9927DEB2-B496-4E0A-B8D0-719080855B2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4" name="Rectangle 12">
            <a:extLst>
              <a:ext uri="{FF2B5EF4-FFF2-40B4-BE49-F238E27FC236}">
                <a16:creationId xmlns:a16="http://schemas.microsoft.com/office/drawing/2014/main" xmlns="" id="{FC44394C-BFE5-431D-AD51-A2AD4DC140B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8" name="Rectangle 14">
            <a:extLst>
              <a:ext uri="{FF2B5EF4-FFF2-40B4-BE49-F238E27FC236}">
                <a16:creationId xmlns:a16="http://schemas.microsoft.com/office/drawing/2014/main" xmlns="" id="{ECF31D66-C2E9-4597-85C4-1A12C997C7E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2" name="Rectangle 16">
            <a:extLst>
              <a:ext uri="{FF2B5EF4-FFF2-40B4-BE49-F238E27FC236}">
                <a16:creationId xmlns:a16="http://schemas.microsoft.com/office/drawing/2014/main" xmlns="" id="{0A0FE1A1-F62E-48D3-8BE2-2A2B28A5803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4" name="组合 53">
            <a:extLst>
              <a:ext uri="{FF2B5EF4-FFF2-40B4-BE49-F238E27FC236}">
                <a16:creationId xmlns:a16="http://schemas.microsoft.com/office/drawing/2014/main" xmlns="" id="{94A37850-7537-42A1-9BF9-A4042B3998B4}"/>
              </a:ext>
            </a:extLst>
          </p:cNvPr>
          <p:cNvGrpSpPr/>
          <p:nvPr/>
        </p:nvGrpSpPr>
        <p:grpSpPr>
          <a:xfrm>
            <a:off x="403067" y="2982703"/>
            <a:ext cx="7266853" cy="958123"/>
            <a:chOff x="278406" y="2495384"/>
            <a:chExt cx="7266853" cy="958123"/>
          </a:xfrm>
        </p:grpSpPr>
        <p:sp>
          <p:nvSpPr>
            <p:cNvPr id="39" name="文本框 38">
              <a:extLst>
                <a:ext uri="{FF2B5EF4-FFF2-40B4-BE49-F238E27FC236}">
                  <a16:creationId xmlns:a16="http://schemas.microsoft.com/office/drawing/2014/main" xmlns="" id="{92719673-93A7-46FB-8754-CD75FA506664}"/>
                </a:ext>
              </a:extLst>
            </p:cNvPr>
            <p:cNvSpPr txBox="1"/>
            <p:nvPr/>
          </p:nvSpPr>
          <p:spPr>
            <a:xfrm>
              <a:off x="278406" y="2521079"/>
              <a:ext cx="2123879" cy="369332"/>
            </a:xfrm>
            <a:prstGeom prst="rect">
              <a:avLst/>
            </a:prstGeom>
            <a:noFill/>
          </p:spPr>
          <p:txBody>
            <a:bodyPr wrap="square">
              <a:spAutoFit/>
            </a:bodyPr>
            <a:lstStyle/>
            <a:p>
              <a:r>
                <a:rPr lang="en-US" altLang="zh-CN" sz="1800" kern="500" spc="-10" dirty="0">
                  <a:solidFill>
                    <a:srgbClr val="C00000"/>
                  </a:solidFill>
                  <a:effectLst/>
                  <a:latin typeface="Times New Roman" panose="02020603050405020304" pitchFamily="18" charset="0"/>
                  <a:ea typeface="宋体" panose="02010600030101010101" pitchFamily="2" charset="-122"/>
                </a:rPr>
                <a:t>Armijo</a:t>
              </a:r>
              <a:r>
                <a:rPr lang="zh-CN" altLang="zh-CN" sz="1800" kern="500" spc="-1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准则：</a:t>
              </a:r>
              <a:r>
                <a:rPr lang="zh-CN" altLang="zh-CN" sz="1800" kern="500" spc="-10" dirty="0">
                  <a:effectLst/>
                  <a:latin typeface="Times New Roman" panose="02020603050405020304" pitchFamily="18" charset="0"/>
                  <a:ea typeface="宋体" panose="02010600030101010101" pitchFamily="2" charset="-122"/>
                  <a:cs typeface="Times New Roman" panose="02020603050405020304" pitchFamily="18" charset="0"/>
                </a:rPr>
                <a:t>给定</a:t>
              </a:r>
              <a:endParaRPr lang="zh-CN" altLang="en-US" dirty="0"/>
            </a:p>
          </p:txBody>
        </p:sp>
        <p:graphicFrame>
          <p:nvGraphicFramePr>
            <p:cNvPr id="41" name="对象 40">
              <a:extLst>
                <a:ext uri="{FF2B5EF4-FFF2-40B4-BE49-F238E27FC236}">
                  <a16:creationId xmlns:a16="http://schemas.microsoft.com/office/drawing/2014/main" xmlns="" id="{A0F6AC23-1459-423C-91AE-73B75742968F}"/>
                </a:ext>
              </a:extLst>
            </p:cNvPr>
            <p:cNvGraphicFramePr>
              <a:graphicFrameLocks noChangeAspect="1"/>
            </p:cNvGraphicFramePr>
            <p:nvPr>
              <p:extLst>
                <p:ext uri="{D42A27DB-BD31-4B8C-83A1-F6EECF244321}">
                  <p14:modId xmlns:p14="http://schemas.microsoft.com/office/powerpoint/2010/main" val="3802063459"/>
                </p:ext>
              </p:extLst>
            </p:nvPr>
          </p:nvGraphicFramePr>
          <p:xfrm>
            <a:off x="2181515" y="2553709"/>
            <a:ext cx="2266149" cy="330480"/>
          </p:xfrm>
          <a:graphic>
            <a:graphicData uri="http://schemas.openxmlformats.org/presentationml/2006/ole">
              <mc:AlternateContent xmlns:mc="http://schemas.openxmlformats.org/markup-compatibility/2006">
                <mc:Choice xmlns:v="urn:schemas-microsoft-com:vml" Requires="v">
                  <p:oleObj spid="_x0000_s21259" name="Equation" r:id="rId13" imgW="1231366" imgH="190417" progId="Equation.DSMT4">
                    <p:embed/>
                  </p:oleObj>
                </mc:Choice>
                <mc:Fallback>
                  <p:oleObj name="Equation" r:id="rId13" imgW="1231366" imgH="190417"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81515" y="2553709"/>
                          <a:ext cx="2266149" cy="330480"/>
                        </a:xfrm>
                        <a:prstGeom prst="rect">
                          <a:avLst/>
                        </a:prstGeom>
                        <a:noFill/>
                      </p:spPr>
                    </p:pic>
                  </p:oleObj>
                </mc:Fallback>
              </mc:AlternateContent>
            </a:graphicData>
          </a:graphic>
        </p:graphicFrame>
        <p:sp>
          <p:nvSpPr>
            <p:cNvPr id="43" name="文本框 42">
              <a:extLst>
                <a:ext uri="{FF2B5EF4-FFF2-40B4-BE49-F238E27FC236}">
                  <a16:creationId xmlns:a16="http://schemas.microsoft.com/office/drawing/2014/main" xmlns="" id="{6AAFE339-1FBA-43B1-A76F-2E4D67595EA1}"/>
                </a:ext>
              </a:extLst>
            </p:cNvPr>
            <p:cNvSpPr txBox="1"/>
            <p:nvPr/>
          </p:nvSpPr>
          <p:spPr>
            <a:xfrm>
              <a:off x="4354293" y="2526735"/>
              <a:ext cx="1171575" cy="369332"/>
            </a:xfrm>
            <a:prstGeom prst="rect">
              <a:avLst/>
            </a:prstGeom>
            <a:noFill/>
          </p:spPr>
          <p:txBody>
            <a:bodyPr wrap="square">
              <a:spAutoFit/>
            </a:bodyPr>
            <a:lstStyle/>
            <a:p>
              <a:r>
                <a:rPr lang="zh-CN" altLang="zh-CN" sz="1800" kern="500" spc="-10" dirty="0">
                  <a:effectLst/>
                  <a:latin typeface="Times New Roman" panose="02020603050405020304" pitchFamily="18" charset="0"/>
                  <a:ea typeface="宋体" panose="02010600030101010101" pitchFamily="2" charset="-122"/>
                  <a:cs typeface="Times New Roman" panose="02020603050405020304" pitchFamily="18" charset="0"/>
                </a:rPr>
                <a:t>，取步长</a:t>
              </a:r>
              <a:endParaRPr lang="zh-CN" altLang="en-US" dirty="0"/>
            </a:p>
          </p:txBody>
        </p:sp>
        <p:graphicFrame>
          <p:nvGraphicFramePr>
            <p:cNvPr id="45" name="对象 44">
              <a:extLst>
                <a:ext uri="{FF2B5EF4-FFF2-40B4-BE49-F238E27FC236}">
                  <a16:creationId xmlns:a16="http://schemas.microsoft.com/office/drawing/2014/main" xmlns="" id="{D9782E5F-71AE-443B-8E65-0FCA0F825F52}"/>
                </a:ext>
              </a:extLst>
            </p:cNvPr>
            <p:cNvGraphicFramePr>
              <a:graphicFrameLocks noChangeAspect="1"/>
            </p:cNvGraphicFramePr>
            <p:nvPr>
              <p:extLst>
                <p:ext uri="{D42A27DB-BD31-4B8C-83A1-F6EECF244321}">
                  <p14:modId xmlns:p14="http://schemas.microsoft.com/office/powerpoint/2010/main" val="467302624"/>
                </p:ext>
              </p:extLst>
            </p:nvPr>
          </p:nvGraphicFramePr>
          <p:xfrm>
            <a:off x="5458495" y="2495384"/>
            <a:ext cx="892278" cy="354761"/>
          </p:xfrm>
          <a:graphic>
            <a:graphicData uri="http://schemas.openxmlformats.org/presentationml/2006/ole">
              <mc:AlternateContent xmlns:mc="http://schemas.openxmlformats.org/markup-compatibility/2006">
                <mc:Choice xmlns:v="urn:schemas-microsoft-com:vml" Requires="v">
                  <p:oleObj spid="_x0000_s21260" name="Equation" r:id="rId15" imgW="520474" imgH="215806" progId="Equation.DSMT4">
                    <p:embed/>
                  </p:oleObj>
                </mc:Choice>
                <mc:Fallback>
                  <p:oleObj name="Equation" r:id="rId15" imgW="520474" imgH="215806" progId="Equation.DSMT4">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58495" y="2495384"/>
                          <a:ext cx="892278" cy="354761"/>
                        </a:xfrm>
                        <a:prstGeom prst="rect">
                          <a:avLst/>
                        </a:prstGeom>
                        <a:noFill/>
                      </p:spPr>
                    </p:pic>
                  </p:oleObj>
                </mc:Fallback>
              </mc:AlternateContent>
            </a:graphicData>
          </a:graphic>
        </p:graphicFrame>
        <p:sp>
          <p:nvSpPr>
            <p:cNvPr id="47" name="文本框 46">
              <a:extLst>
                <a:ext uri="{FF2B5EF4-FFF2-40B4-BE49-F238E27FC236}">
                  <a16:creationId xmlns:a16="http://schemas.microsoft.com/office/drawing/2014/main" xmlns="" id="{654A08B1-1B01-4610-9335-514A1229D29A}"/>
                </a:ext>
              </a:extLst>
            </p:cNvPr>
            <p:cNvSpPr txBox="1"/>
            <p:nvPr/>
          </p:nvSpPr>
          <p:spPr>
            <a:xfrm>
              <a:off x="1605703" y="3049040"/>
              <a:ext cx="892278" cy="369332"/>
            </a:xfrm>
            <a:prstGeom prst="rect">
              <a:avLst/>
            </a:prstGeom>
            <a:noFill/>
          </p:spPr>
          <p:txBody>
            <a:bodyPr wrap="square">
              <a:spAutoFit/>
            </a:bodyPr>
            <a:lstStyle/>
            <a:p>
              <a:r>
                <a:rPr lang="zh-CN" altLang="zh-CN" sz="1800" kern="500" spc="-10" dirty="0">
                  <a:effectLst/>
                  <a:latin typeface="Times New Roman" panose="02020603050405020304" pitchFamily="18" charset="0"/>
                  <a:ea typeface="宋体" panose="02010600030101010101" pitchFamily="2" charset="-122"/>
                  <a:cs typeface="Times New Roman" panose="02020603050405020304" pitchFamily="18" charset="0"/>
                </a:rPr>
                <a:t>其中</a:t>
              </a:r>
              <a:endParaRPr lang="zh-CN" altLang="en-US" dirty="0"/>
            </a:p>
          </p:txBody>
        </p:sp>
        <p:graphicFrame>
          <p:nvGraphicFramePr>
            <p:cNvPr id="49" name="对象 48">
              <a:extLst>
                <a:ext uri="{FF2B5EF4-FFF2-40B4-BE49-F238E27FC236}">
                  <a16:creationId xmlns:a16="http://schemas.microsoft.com/office/drawing/2014/main" xmlns="" id="{278D3E52-320F-4B78-B997-6212C9A45145}"/>
                </a:ext>
              </a:extLst>
            </p:cNvPr>
            <p:cNvGraphicFramePr>
              <a:graphicFrameLocks noChangeAspect="1"/>
            </p:cNvGraphicFramePr>
            <p:nvPr>
              <p:extLst>
                <p:ext uri="{D42A27DB-BD31-4B8C-83A1-F6EECF244321}">
                  <p14:modId xmlns:p14="http://schemas.microsoft.com/office/powerpoint/2010/main" val="96093925"/>
                </p:ext>
              </p:extLst>
            </p:nvPr>
          </p:nvGraphicFramePr>
          <p:xfrm>
            <a:off x="2185790" y="2974125"/>
            <a:ext cx="432990" cy="479382"/>
          </p:xfrm>
          <a:graphic>
            <a:graphicData uri="http://schemas.openxmlformats.org/presentationml/2006/ole">
              <mc:AlternateContent xmlns:mc="http://schemas.openxmlformats.org/markup-compatibility/2006">
                <mc:Choice xmlns:v="urn:schemas-microsoft-com:vml" Requires="v">
                  <p:oleObj spid="_x0000_s21261" name="Equation" r:id="rId17" imgW="190417" imgH="203112" progId="Equation.DSMT4">
                    <p:embed/>
                  </p:oleObj>
                </mc:Choice>
                <mc:Fallback>
                  <p:oleObj name="Equation" r:id="rId17" imgW="190417" imgH="203112" progId="Equation.DSMT4">
                    <p:embed/>
                    <p:pic>
                      <p:nvPicPr>
                        <p:cNvPr id="0"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85790" y="2974125"/>
                          <a:ext cx="432990" cy="479382"/>
                        </a:xfrm>
                        <a:prstGeom prst="rect">
                          <a:avLst/>
                        </a:prstGeom>
                        <a:noFill/>
                      </p:spPr>
                    </p:pic>
                  </p:oleObj>
                </mc:Fallback>
              </mc:AlternateContent>
            </a:graphicData>
          </a:graphic>
        </p:graphicFrame>
        <p:sp>
          <p:nvSpPr>
            <p:cNvPr id="51" name="文本框 50">
              <a:extLst>
                <a:ext uri="{FF2B5EF4-FFF2-40B4-BE49-F238E27FC236}">
                  <a16:creationId xmlns:a16="http://schemas.microsoft.com/office/drawing/2014/main" xmlns="" id="{C58E1F98-86C8-4A4C-B8AF-945FA9FEABB0}"/>
                </a:ext>
              </a:extLst>
            </p:cNvPr>
            <p:cNvSpPr txBox="1"/>
            <p:nvPr/>
          </p:nvSpPr>
          <p:spPr>
            <a:xfrm>
              <a:off x="2609144" y="3084175"/>
              <a:ext cx="4572000"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满足</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不等式</a:t>
              </a:r>
              <a:endParaRPr lang="zh-CN" altLang="en-US" dirty="0"/>
            </a:p>
          </p:txBody>
        </p:sp>
        <p:graphicFrame>
          <p:nvGraphicFramePr>
            <p:cNvPr id="53" name="对象 52">
              <a:extLst>
                <a:ext uri="{FF2B5EF4-FFF2-40B4-BE49-F238E27FC236}">
                  <a16:creationId xmlns:a16="http://schemas.microsoft.com/office/drawing/2014/main" xmlns="" id="{A7670243-6FC5-479F-B2C3-D1904782A22D}"/>
                </a:ext>
              </a:extLst>
            </p:cNvPr>
            <p:cNvGraphicFramePr>
              <a:graphicFrameLocks noChangeAspect="1"/>
            </p:cNvGraphicFramePr>
            <p:nvPr>
              <p:extLst>
                <p:ext uri="{D42A27DB-BD31-4B8C-83A1-F6EECF244321}">
                  <p14:modId xmlns:p14="http://schemas.microsoft.com/office/powerpoint/2010/main" val="330867716"/>
                </p:ext>
              </p:extLst>
            </p:nvPr>
          </p:nvGraphicFramePr>
          <p:xfrm>
            <a:off x="3926681" y="3064108"/>
            <a:ext cx="3618578" cy="349161"/>
          </p:xfrm>
          <a:graphic>
            <a:graphicData uri="http://schemas.openxmlformats.org/presentationml/2006/ole">
              <mc:AlternateContent xmlns:mc="http://schemas.openxmlformats.org/markup-compatibility/2006">
                <mc:Choice xmlns:v="urn:schemas-microsoft-com:vml" Requires="v">
                  <p:oleObj spid="_x0000_s21262" name="Equation" r:id="rId19" imgW="2171700" imgH="215900" progId="Equation.DSMT4">
                    <p:embed/>
                  </p:oleObj>
                </mc:Choice>
                <mc:Fallback>
                  <p:oleObj name="Equation" r:id="rId19" imgW="2171700" imgH="215900" progId="Equation.DSMT4">
                    <p:embed/>
                    <p:pic>
                      <p:nvPicPr>
                        <p:cNvPr id="0" name="Object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26681" y="3064108"/>
                          <a:ext cx="3618578" cy="349161"/>
                        </a:xfrm>
                        <a:prstGeom prst="rect">
                          <a:avLst/>
                        </a:prstGeom>
                        <a:noFill/>
                      </p:spPr>
                    </p:pic>
                  </p:oleObj>
                </mc:Fallback>
              </mc:AlternateContent>
            </a:graphicData>
          </a:graphic>
        </p:graphicFrame>
      </p:grpSp>
      <p:sp>
        <p:nvSpPr>
          <p:cNvPr id="59" name="Rectangle 18">
            <a:extLst>
              <a:ext uri="{FF2B5EF4-FFF2-40B4-BE49-F238E27FC236}">
                <a16:creationId xmlns:a16="http://schemas.microsoft.com/office/drawing/2014/main" xmlns="" id="{9A58DA62-806C-492A-9184-386723CB6C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1" name="组合 60">
            <a:extLst>
              <a:ext uri="{FF2B5EF4-FFF2-40B4-BE49-F238E27FC236}">
                <a16:creationId xmlns:a16="http://schemas.microsoft.com/office/drawing/2014/main" xmlns="" id="{ABEA8E8E-9C13-402C-8658-1F5827908383}"/>
              </a:ext>
            </a:extLst>
          </p:cNvPr>
          <p:cNvGrpSpPr/>
          <p:nvPr/>
        </p:nvGrpSpPr>
        <p:grpSpPr>
          <a:xfrm>
            <a:off x="1011156" y="4061707"/>
            <a:ext cx="6571952" cy="408199"/>
            <a:chOff x="886495" y="3574388"/>
            <a:chExt cx="6571952" cy="408199"/>
          </a:xfrm>
        </p:grpSpPr>
        <p:sp>
          <p:nvSpPr>
            <p:cNvPr id="56" name="文本框 55">
              <a:extLst>
                <a:ext uri="{FF2B5EF4-FFF2-40B4-BE49-F238E27FC236}">
                  <a16:creationId xmlns:a16="http://schemas.microsoft.com/office/drawing/2014/main" xmlns="" id="{A9F39EC7-0CDC-4DD0-9F3D-5E58789E4F21}"/>
                </a:ext>
              </a:extLst>
            </p:cNvPr>
            <p:cNvSpPr txBox="1"/>
            <p:nvPr/>
          </p:nvSpPr>
          <p:spPr>
            <a:xfrm>
              <a:off x="2107828" y="3613255"/>
              <a:ext cx="535061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可以从</a:t>
              </a:r>
              <a:r>
                <a:rPr lang="en-US" altLang="zh-CN" sz="1800" kern="500" dirty="0">
                  <a:effectLst/>
                  <a:latin typeface="Times New Roman" panose="02020603050405020304" pitchFamily="18" charset="0"/>
                  <a:ea typeface="宋体" panose="02010600030101010101" pitchFamily="2" charset="-122"/>
                </a:rPr>
                <a:t>0</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开始找一个正整数来满足上</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面不等式。</a:t>
              </a:r>
              <a:endParaRPr lang="zh-CN" altLang="en-US" dirty="0"/>
            </a:p>
          </p:txBody>
        </p:sp>
        <p:sp>
          <p:nvSpPr>
            <p:cNvPr id="58" name="文本框 57">
              <a:extLst>
                <a:ext uri="{FF2B5EF4-FFF2-40B4-BE49-F238E27FC236}">
                  <a16:creationId xmlns:a16="http://schemas.microsoft.com/office/drawing/2014/main" xmlns="" id="{80FBEDDA-7C6B-467F-BFC3-F7E88D7016E8}"/>
                </a:ext>
              </a:extLst>
            </p:cNvPr>
            <p:cNvSpPr txBox="1"/>
            <p:nvPr/>
          </p:nvSpPr>
          <p:spPr>
            <a:xfrm>
              <a:off x="886495" y="3606571"/>
              <a:ext cx="892278"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具体地，</a:t>
              </a:r>
              <a:endParaRPr lang="zh-CN" altLang="en-US" dirty="0"/>
            </a:p>
          </p:txBody>
        </p:sp>
        <p:graphicFrame>
          <p:nvGraphicFramePr>
            <p:cNvPr id="60" name="对象 59">
              <a:extLst>
                <a:ext uri="{FF2B5EF4-FFF2-40B4-BE49-F238E27FC236}">
                  <a16:creationId xmlns:a16="http://schemas.microsoft.com/office/drawing/2014/main" xmlns="" id="{7948147A-FEF1-420E-A74D-7DC058AED2BD}"/>
                </a:ext>
              </a:extLst>
            </p:cNvPr>
            <p:cNvGraphicFramePr>
              <a:graphicFrameLocks noChangeAspect="1"/>
            </p:cNvGraphicFramePr>
            <p:nvPr>
              <p:extLst>
                <p:ext uri="{D42A27DB-BD31-4B8C-83A1-F6EECF244321}">
                  <p14:modId xmlns:p14="http://schemas.microsoft.com/office/powerpoint/2010/main" val="2053680381"/>
                </p:ext>
              </p:extLst>
            </p:nvPr>
          </p:nvGraphicFramePr>
          <p:xfrm>
            <a:off x="1801790" y="3574388"/>
            <a:ext cx="345786" cy="382835"/>
          </p:xfrm>
          <a:graphic>
            <a:graphicData uri="http://schemas.openxmlformats.org/presentationml/2006/ole">
              <mc:AlternateContent xmlns:mc="http://schemas.openxmlformats.org/markup-compatibility/2006">
                <mc:Choice xmlns:v="urn:schemas-microsoft-com:vml" Requires="v">
                  <p:oleObj spid="_x0000_s21263" name="Equation" r:id="rId21" imgW="190417" imgH="203112" progId="Equation.DSMT4">
                    <p:embed/>
                  </p:oleObj>
                </mc:Choice>
                <mc:Fallback>
                  <p:oleObj name="Equation" r:id="rId21" imgW="190417" imgH="203112" progId="Equation.DSMT4">
                    <p:embed/>
                    <p:pic>
                      <p:nvPicPr>
                        <p:cNvPr id="0" name="Object 1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801790" y="3574388"/>
                          <a:ext cx="345786" cy="382835"/>
                        </a:xfrm>
                        <a:prstGeom prst="rect">
                          <a:avLst/>
                        </a:prstGeom>
                        <a:noFill/>
                      </p:spPr>
                    </p:pic>
                  </p:oleObj>
                </mc:Fallback>
              </mc:AlternateContent>
            </a:graphicData>
          </a:graphic>
        </p:graphicFrame>
      </p:grpSp>
    </p:spTree>
    <p:extLst>
      <p:ext uri="{BB962C8B-B14F-4D97-AF65-F5344CB8AC3E}">
        <p14:creationId xmlns:p14="http://schemas.microsoft.com/office/powerpoint/2010/main" val="3340736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81394" cy="415498"/>
          </a:xfrm>
          <a:prstGeom prst="rect">
            <a:avLst/>
          </a:prstGeom>
          <a:noFill/>
        </p:spPr>
        <p:txBody>
          <a:bodyPr wrap="none" rtlCol="0">
            <a:spAutoFit/>
          </a:bodyPr>
          <a:lstStyle/>
          <a:p>
            <a:pPr algn="l"/>
            <a:r>
              <a:rPr lang="en-US" altLang="zh-CN" sz="2100" b="1" spc="225" dirty="0">
                <a:solidFill>
                  <a:prstClr val="white"/>
                </a:solidFill>
              </a:rPr>
              <a:t>5.1 </a:t>
            </a:r>
            <a:r>
              <a:rPr lang="zh-CN" altLang="en-US" sz="2100" b="1" spc="225" dirty="0">
                <a:solidFill>
                  <a:prstClr val="white"/>
                </a:solidFill>
              </a:rPr>
              <a:t>最优化问题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508958" y="1295192"/>
            <a:ext cx="7915326" cy="1286891"/>
          </a:xfrm>
          <a:prstGeom prst="rect">
            <a:avLst/>
          </a:prstGeom>
        </p:spPr>
        <p:txBody>
          <a:bodyPr wrap="square">
            <a:spAutoFit/>
          </a:bodyPr>
          <a:lstStyle/>
          <a:p>
            <a:pPr>
              <a:lnSpc>
                <a:spcPct val="150000"/>
              </a:lnSpc>
            </a:pP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最优化</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近几十年来发展起来的一门新兴的应用型学科。最优化理论与方法被广泛应用于工业、农业、交通运输、国防军事、通信与管理等领域，主要用于解决最优生产计划、最优分配、最佳设计、最优决策和最佳管理等问题。</a:t>
            </a:r>
            <a:endParaRPr lang="zh-CN" altLang="en-US" sz="1600" dirty="0">
              <a:solidFill>
                <a:schemeClr val="tx1">
                  <a:lumMod val="75000"/>
                  <a:lumOff val="25000"/>
                </a:schemeClr>
              </a:solidFill>
              <a:latin typeface="+mn-ea"/>
            </a:endParaRPr>
          </a:p>
        </p:txBody>
      </p:sp>
      <p:sp>
        <p:nvSpPr>
          <p:cNvPr id="14" name="Rectangle 2">
            <a:extLst>
              <a:ext uri="{FF2B5EF4-FFF2-40B4-BE49-F238E27FC236}">
                <a16:creationId xmlns:a16="http://schemas.microsoft.com/office/drawing/2014/main" xmlns="" id="{97D4AEF5-F5E6-40A0-A5B2-E7B8CAEDDD89}"/>
              </a:ext>
            </a:extLst>
          </p:cNvPr>
          <p:cNvSpPr>
            <a:spLocks noChangeArrowheads="1"/>
          </p:cNvSpPr>
          <p:nvPr/>
        </p:nvSpPr>
        <p:spPr bwMode="auto">
          <a:xfrm>
            <a:off x="686379" y="2856325"/>
            <a:ext cx="91439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pSp>
        <p:nvGrpSpPr>
          <p:cNvPr id="37" name="组合 36">
            <a:extLst>
              <a:ext uri="{FF2B5EF4-FFF2-40B4-BE49-F238E27FC236}">
                <a16:creationId xmlns:a16="http://schemas.microsoft.com/office/drawing/2014/main" xmlns="" id="{6AD2DBBF-A656-48C6-8992-361D8B18A126}"/>
              </a:ext>
            </a:extLst>
          </p:cNvPr>
          <p:cNvGrpSpPr/>
          <p:nvPr/>
        </p:nvGrpSpPr>
        <p:grpSpPr>
          <a:xfrm>
            <a:off x="508958" y="2746223"/>
            <a:ext cx="5928683" cy="491471"/>
            <a:chOff x="508958" y="2746223"/>
            <a:chExt cx="5928683" cy="491471"/>
          </a:xfrm>
        </p:grpSpPr>
        <p:graphicFrame>
          <p:nvGraphicFramePr>
            <p:cNvPr id="15" name="对象 14">
              <a:extLst>
                <a:ext uri="{FF2B5EF4-FFF2-40B4-BE49-F238E27FC236}">
                  <a16:creationId xmlns:a16="http://schemas.microsoft.com/office/drawing/2014/main" xmlns="" id="{BB880D03-BC57-450E-AB98-E15B55ABA31E}"/>
                </a:ext>
              </a:extLst>
            </p:cNvPr>
            <p:cNvGraphicFramePr>
              <a:graphicFrameLocks noChangeAspect="1"/>
            </p:cNvGraphicFramePr>
            <p:nvPr>
              <p:extLst>
                <p:ext uri="{D42A27DB-BD31-4B8C-83A1-F6EECF244321}">
                  <p14:modId xmlns:p14="http://schemas.microsoft.com/office/powerpoint/2010/main" val="2835477087"/>
                </p:ext>
              </p:extLst>
            </p:nvPr>
          </p:nvGraphicFramePr>
          <p:xfrm>
            <a:off x="3754903" y="2836666"/>
            <a:ext cx="2682738" cy="401028"/>
          </p:xfrm>
          <a:graphic>
            <a:graphicData uri="http://schemas.openxmlformats.org/presentationml/2006/ole">
              <mc:AlternateContent xmlns:mc="http://schemas.openxmlformats.org/markup-compatibility/2006">
                <mc:Choice xmlns:v="urn:schemas-microsoft-com:vml" Requires="v">
                  <p:oleObj spid="_x0000_s1572" name="Equation" r:id="rId5" imgW="1231366" imgH="190417" progId="Equation.DSMT4">
                    <p:embed/>
                  </p:oleObj>
                </mc:Choice>
                <mc:Fallback>
                  <p:oleObj name="Equation" r:id="rId5" imgW="1231366" imgH="190417"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4903" y="2836666"/>
                          <a:ext cx="2682738" cy="401028"/>
                        </a:xfrm>
                        <a:prstGeom prst="rect">
                          <a:avLst/>
                        </a:prstGeom>
                        <a:noFill/>
                      </p:spPr>
                    </p:pic>
                  </p:oleObj>
                </mc:Fallback>
              </mc:AlternateContent>
            </a:graphicData>
          </a:graphic>
        </p:graphicFrame>
        <p:sp>
          <p:nvSpPr>
            <p:cNvPr id="25" name="文本框 24">
              <a:extLst>
                <a:ext uri="{FF2B5EF4-FFF2-40B4-BE49-F238E27FC236}">
                  <a16:creationId xmlns:a16="http://schemas.microsoft.com/office/drawing/2014/main" xmlns="" id="{034006B7-8B47-48F9-9967-FC46C1490E0E}"/>
                </a:ext>
              </a:extLst>
            </p:cNvPr>
            <p:cNvSpPr txBox="1"/>
            <p:nvPr/>
          </p:nvSpPr>
          <p:spPr>
            <a:xfrm>
              <a:off x="508958" y="2746223"/>
              <a:ext cx="4914900" cy="455253"/>
            </a:xfrm>
            <a:prstGeom prst="rect">
              <a:avLst/>
            </a:prstGeom>
            <a:noFill/>
          </p:spPr>
          <p:txBody>
            <a:bodyPr wrap="square">
              <a:spAutoFit/>
            </a:bodyPr>
            <a:lstStyle/>
            <a:p>
              <a:pPr>
                <a:lnSpc>
                  <a:spcPct val="150000"/>
                </a:lnSpc>
              </a:pP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优化问题的一般数学模型：</a:t>
              </a:r>
              <a:endParaRPr lang="en-US" altLang="zh-CN" kern="500" dirty="0">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4" name="Rectangle 11">
            <a:extLst>
              <a:ext uri="{FF2B5EF4-FFF2-40B4-BE49-F238E27FC236}">
                <a16:creationId xmlns:a16="http://schemas.microsoft.com/office/drawing/2014/main" xmlns="" id="{A381E49E-5B89-409D-8FD2-285F3E5A543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9" name="组合 38">
            <a:extLst>
              <a:ext uri="{FF2B5EF4-FFF2-40B4-BE49-F238E27FC236}">
                <a16:creationId xmlns:a16="http://schemas.microsoft.com/office/drawing/2014/main" xmlns="" id="{D4A4A3AB-96D1-4370-A1C6-E19ED6914B54}"/>
              </a:ext>
            </a:extLst>
          </p:cNvPr>
          <p:cNvGrpSpPr/>
          <p:nvPr/>
        </p:nvGrpSpPr>
        <p:grpSpPr>
          <a:xfrm>
            <a:off x="508958" y="3380460"/>
            <a:ext cx="7730474" cy="710240"/>
            <a:chOff x="508958" y="3380460"/>
            <a:chExt cx="7730474" cy="710240"/>
          </a:xfrm>
        </p:grpSpPr>
        <p:sp>
          <p:nvSpPr>
            <p:cNvPr id="21" name="文本框 20">
              <a:extLst>
                <a:ext uri="{FF2B5EF4-FFF2-40B4-BE49-F238E27FC236}">
                  <a16:creationId xmlns:a16="http://schemas.microsoft.com/office/drawing/2014/main" xmlns="" id="{6A88606C-91D5-4D30-A292-B9E06715A906}"/>
                </a:ext>
              </a:extLst>
            </p:cNvPr>
            <p:cNvSpPr txBox="1"/>
            <p:nvPr/>
          </p:nvSpPr>
          <p:spPr>
            <a:xfrm>
              <a:off x="508958" y="3380460"/>
              <a:ext cx="1427187" cy="455894"/>
            </a:xfrm>
            <a:prstGeom prst="rect">
              <a:avLst/>
            </a:prstGeom>
            <a:noFill/>
          </p:spPr>
          <p:txBody>
            <a:bodyPr wrap="square">
              <a:spAutoFit/>
            </a:bodyPr>
            <a:lstStyle/>
            <a:p>
              <a:pPr>
                <a:lnSpc>
                  <a:spcPct val="150000"/>
                </a:lnSpc>
              </a:pP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通常情况下</a:t>
              </a:r>
              <a:endParaRPr lang="zh-CN" altLang="en-US" dirty="0"/>
            </a:p>
          </p:txBody>
        </p:sp>
        <p:graphicFrame>
          <p:nvGraphicFramePr>
            <p:cNvPr id="26" name="对象 25">
              <a:extLst>
                <a:ext uri="{FF2B5EF4-FFF2-40B4-BE49-F238E27FC236}">
                  <a16:creationId xmlns:a16="http://schemas.microsoft.com/office/drawing/2014/main" xmlns="" id="{0821A7A4-871F-40D6-A651-790483CCFD2F}"/>
                </a:ext>
              </a:extLst>
            </p:cNvPr>
            <p:cNvGraphicFramePr>
              <a:graphicFrameLocks noChangeAspect="1"/>
            </p:cNvGraphicFramePr>
            <p:nvPr>
              <p:extLst>
                <p:ext uri="{D42A27DB-BD31-4B8C-83A1-F6EECF244321}">
                  <p14:modId xmlns:p14="http://schemas.microsoft.com/office/powerpoint/2010/main" val="2492938471"/>
                </p:ext>
              </p:extLst>
            </p:nvPr>
          </p:nvGraphicFramePr>
          <p:xfrm>
            <a:off x="1728468" y="3455186"/>
            <a:ext cx="673817" cy="325527"/>
          </p:xfrm>
          <a:graphic>
            <a:graphicData uri="http://schemas.openxmlformats.org/presentationml/2006/ole">
              <mc:AlternateContent xmlns:mc="http://schemas.openxmlformats.org/markup-compatibility/2006">
                <mc:Choice xmlns:v="urn:schemas-microsoft-com:vml" Requires="v">
                  <p:oleObj spid="_x0000_s1573" name="Equation" r:id="rId7" imgW="164957" imgH="152268" progId="Equation.DSMT4">
                    <p:embed/>
                  </p:oleObj>
                </mc:Choice>
                <mc:Fallback>
                  <p:oleObj name="Equation" r:id="rId7" imgW="164957" imgH="152268" progId="Equation.DSMT4">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8468" y="3455186"/>
                          <a:ext cx="673817" cy="325527"/>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568A057C-D080-42B1-9C1D-422C4B5B0DD7}"/>
                </a:ext>
              </a:extLst>
            </p:cNvPr>
            <p:cNvSpPr txBox="1"/>
            <p:nvPr/>
          </p:nvSpPr>
          <p:spPr>
            <a:xfrm>
              <a:off x="2200838" y="3444369"/>
              <a:ext cx="6038594" cy="646331"/>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是</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由一些不等式和等式确定</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优化问题的数学模型也写为：</a:t>
              </a:r>
              <a:endParaRPr lang="en-US" altLang="zh-CN" kern="500" dirty="0">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grpSp>
      <p:graphicFrame>
        <p:nvGraphicFramePr>
          <p:cNvPr id="36" name="对象 35">
            <a:extLst>
              <a:ext uri="{FF2B5EF4-FFF2-40B4-BE49-F238E27FC236}">
                <a16:creationId xmlns:a16="http://schemas.microsoft.com/office/drawing/2014/main" xmlns="" id="{EE09DA9D-6E56-482D-942E-50C139C8191F}"/>
              </a:ext>
            </a:extLst>
          </p:cNvPr>
          <p:cNvGraphicFramePr>
            <a:graphicFrameLocks noChangeAspect="1"/>
          </p:cNvGraphicFramePr>
          <p:nvPr>
            <p:extLst>
              <p:ext uri="{D42A27DB-BD31-4B8C-83A1-F6EECF244321}">
                <p14:modId xmlns:p14="http://schemas.microsoft.com/office/powerpoint/2010/main" val="7781489"/>
              </p:ext>
            </p:extLst>
          </p:nvPr>
        </p:nvGraphicFramePr>
        <p:xfrm>
          <a:off x="2290441" y="4217773"/>
          <a:ext cx="3483616" cy="1439511"/>
        </p:xfrm>
        <a:graphic>
          <a:graphicData uri="http://schemas.openxmlformats.org/presentationml/2006/ole">
            <mc:AlternateContent xmlns:mc="http://schemas.openxmlformats.org/markup-compatibility/2006">
              <mc:Choice xmlns:v="urn:schemas-microsoft-com:vml" Requires="v">
                <p:oleObj spid="_x0000_s1574" name="Equation" r:id="rId9" imgW="1524000" imgH="635000" progId="Equation.DSMT4">
                  <p:embed/>
                </p:oleObj>
              </mc:Choice>
              <mc:Fallback>
                <p:oleObj name="Equation" r:id="rId9" imgW="1524000" imgH="635000"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0441" y="4217773"/>
                        <a:ext cx="3483616" cy="1439511"/>
                      </a:xfrm>
                      <a:prstGeom prst="rect">
                        <a:avLst/>
                      </a:prstGeom>
                      <a:noFill/>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663182" cy="415498"/>
          </a:xfrm>
          <a:prstGeom prst="rect">
            <a:avLst/>
          </a:prstGeom>
          <a:noFill/>
        </p:spPr>
        <p:txBody>
          <a:bodyPr wrap="none" rtlCol="0">
            <a:spAutoFit/>
          </a:bodyPr>
          <a:lstStyle/>
          <a:p>
            <a:pPr algn="l"/>
            <a:r>
              <a:rPr lang="en-US" altLang="zh-CN" sz="2100" b="1" spc="225" dirty="0">
                <a:solidFill>
                  <a:prstClr val="white"/>
                </a:solidFill>
              </a:rPr>
              <a:t>5.4</a:t>
            </a:r>
            <a:r>
              <a:rPr lang="zh-CN" altLang="en-US" sz="2100" b="1" spc="225" dirty="0">
                <a:solidFill>
                  <a:prstClr val="white"/>
                </a:solidFill>
              </a:rPr>
              <a:t>无约束非线性优化问题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30</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a:extLst>
              <a:ext uri="{FF2B5EF4-FFF2-40B4-BE49-F238E27FC236}">
                <a16:creationId xmlns:a16="http://schemas.microsoft.com/office/drawing/2014/main" xmlns="" id="{A9F78D4C-4D89-45D4-8253-5940A0AC126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2">
            <a:extLst>
              <a:ext uri="{FF2B5EF4-FFF2-40B4-BE49-F238E27FC236}">
                <a16:creationId xmlns:a16="http://schemas.microsoft.com/office/drawing/2014/main" xmlns="" id="{51C9715E-54C9-42DC-97CA-078A2993394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 name="Rectangle 4">
            <a:extLst>
              <a:ext uri="{FF2B5EF4-FFF2-40B4-BE49-F238E27FC236}">
                <a16:creationId xmlns:a16="http://schemas.microsoft.com/office/drawing/2014/main" xmlns="" id="{DFD803FE-191A-4D42-BD51-6002E86021E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5" name="Rectangle 6">
            <a:extLst>
              <a:ext uri="{FF2B5EF4-FFF2-40B4-BE49-F238E27FC236}">
                <a16:creationId xmlns:a16="http://schemas.microsoft.com/office/drawing/2014/main" xmlns="" id="{3DA342BC-8363-4C05-9CBA-8D9284AF2D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7" name="Rectangle 8">
            <a:extLst>
              <a:ext uri="{FF2B5EF4-FFF2-40B4-BE49-F238E27FC236}">
                <a16:creationId xmlns:a16="http://schemas.microsoft.com/office/drawing/2014/main" xmlns="" id="{018B38A4-8DBE-4C8F-B598-E4B58D54B2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0" name="Rectangle 10">
            <a:extLst>
              <a:ext uri="{FF2B5EF4-FFF2-40B4-BE49-F238E27FC236}">
                <a16:creationId xmlns:a16="http://schemas.microsoft.com/office/drawing/2014/main" xmlns="" id="{9927DEB2-B496-4E0A-B8D0-719080855B2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4" name="Rectangle 12">
            <a:extLst>
              <a:ext uri="{FF2B5EF4-FFF2-40B4-BE49-F238E27FC236}">
                <a16:creationId xmlns:a16="http://schemas.microsoft.com/office/drawing/2014/main" xmlns="" id="{FC44394C-BFE5-431D-AD51-A2AD4DC140B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8" name="Rectangle 14">
            <a:extLst>
              <a:ext uri="{FF2B5EF4-FFF2-40B4-BE49-F238E27FC236}">
                <a16:creationId xmlns:a16="http://schemas.microsoft.com/office/drawing/2014/main" xmlns="" id="{ECF31D66-C2E9-4597-85C4-1A12C997C7E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2" name="Rectangle 16">
            <a:extLst>
              <a:ext uri="{FF2B5EF4-FFF2-40B4-BE49-F238E27FC236}">
                <a16:creationId xmlns:a16="http://schemas.microsoft.com/office/drawing/2014/main" xmlns="" id="{0A0FE1A1-F62E-48D3-8BE2-2A2B28A5803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9" name="Rectangle 18">
            <a:extLst>
              <a:ext uri="{FF2B5EF4-FFF2-40B4-BE49-F238E27FC236}">
                <a16:creationId xmlns:a16="http://schemas.microsoft.com/office/drawing/2014/main" xmlns="" id="{9A58DA62-806C-492A-9184-386723CB6C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6" name="文本框 55">
            <a:extLst>
              <a:ext uri="{FF2B5EF4-FFF2-40B4-BE49-F238E27FC236}">
                <a16:creationId xmlns:a16="http://schemas.microsoft.com/office/drawing/2014/main" xmlns="" id="{A9F39EC7-0CDC-4DD0-9F3D-5E58789E4F21}"/>
              </a:ext>
            </a:extLst>
          </p:cNvPr>
          <p:cNvSpPr txBox="1"/>
          <p:nvPr/>
        </p:nvSpPr>
        <p:spPr>
          <a:xfrm>
            <a:off x="278406" y="854448"/>
            <a:ext cx="5350619" cy="369332"/>
          </a:xfrm>
          <a:prstGeom prst="rect">
            <a:avLst/>
          </a:prstGeom>
          <a:noFill/>
        </p:spPr>
        <p:txBody>
          <a:bodyPr wrap="square">
            <a:spAutoFit/>
          </a:bodyPr>
          <a:lstStyle/>
          <a:p>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无约束优化问题的</a:t>
            </a:r>
            <a:r>
              <a:rPr lang="en-US"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MATLAB</a:t>
            </a:r>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求解</a:t>
            </a:r>
            <a:endParaRPr lang="zh-CN" altLang="en-US" dirty="0">
              <a:solidFill>
                <a:srgbClr val="C00000"/>
              </a:solidFill>
            </a:endParaRPr>
          </a:p>
        </p:txBody>
      </p:sp>
      <p:sp>
        <p:nvSpPr>
          <p:cNvPr id="50" name="文本框 49">
            <a:extLst>
              <a:ext uri="{FF2B5EF4-FFF2-40B4-BE49-F238E27FC236}">
                <a16:creationId xmlns:a16="http://schemas.microsoft.com/office/drawing/2014/main" xmlns="" id="{BA13F81C-0DEB-4B4B-A39C-96AB3B1A475B}"/>
              </a:ext>
            </a:extLst>
          </p:cNvPr>
          <p:cNvSpPr txBox="1"/>
          <p:nvPr/>
        </p:nvSpPr>
        <p:spPr>
          <a:xfrm>
            <a:off x="278406" y="1362257"/>
            <a:ext cx="1150344" cy="369332"/>
          </a:xfrm>
          <a:prstGeom prst="rect">
            <a:avLst/>
          </a:prstGeom>
          <a:noFill/>
        </p:spPr>
        <p:txBody>
          <a:bodyPr wrap="square">
            <a:spAutoFit/>
          </a:bodyPr>
          <a:lstStyle/>
          <a:p>
            <a:r>
              <a:rPr lang="zh-CN" altLang="zh-CN" sz="1800" b="1" kern="500" dirty="0">
                <a:effectLst/>
                <a:latin typeface="Times New Roman" panose="02020603050405020304" pitchFamily="18" charset="0"/>
                <a:ea typeface="宋体" panose="02010600030101010101" pitchFamily="2" charset="-122"/>
                <a:cs typeface="Times New Roman" panose="02020603050405020304" pitchFamily="18" charset="0"/>
              </a:rPr>
              <a:t>例</a:t>
            </a:r>
            <a:r>
              <a:rPr lang="en-US" altLang="zh-CN" sz="1800" b="1" kern="500" dirty="0">
                <a:effectLst/>
                <a:latin typeface="Times New Roman" panose="02020603050405020304" pitchFamily="18" charset="0"/>
                <a:ea typeface="宋体" panose="02010600030101010101" pitchFamily="2" charset="-122"/>
              </a:rPr>
              <a:t>5-5</a:t>
            </a:r>
            <a:r>
              <a:rPr lang="en-US" altLang="zh-CN" sz="1800" kern="500" dirty="0">
                <a:effectLst/>
                <a:latin typeface="Times New Roman" panose="02020603050405020304" pitchFamily="18" charset="0"/>
                <a:ea typeface="宋体" panose="02010600030101010101" pitchFamily="2" charset="-122"/>
              </a:rPr>
              <a:t>  </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a:t>
            </a:r>
            <a:endParaRPr lang="zh-CN" altLang="en-US" dirty="0"/>
          </a:p>
        </p:txBody>
      </p:sp>
      <p:sp>
        <p:nvSpPr>
          <p:cNvPr id="13" name="Rectangle 2">
            <a:extLst>
              <a:ext uri="{FF2B5EF4-FFF2-40B4-BE49-F238E27FC236}">
                <a16:creationId xmlns:a16="http://schemas.microsoft.com/office/drawing/2014/main" xmlns="" id="{B0612E0F-69B8-4F5D-9597-593D5A2E41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4" name="对象 13">
            <a:extLst>
              <a:ext uri="{FF2B5EF4-FFF2-40B4-BE49-F238E27FC236}">
                <a16:creationId xmlns:a16="http://schemas.microsoft.com/office/drawing/2014/main" xmlns="" id="{B0B36A99-4CAA-4AB1-9400-2F66B7AB876E}"/>
              </a:ext>
            </a:extLst>
          </p:cNvPr>
          <p:cNvGraphicFramePr>
            <a:graphicFrameLocks noChangeAspect="1"/>
          </p:cNvGraphicFramePr>
          <p:nvPr>
            <p:extLst>
              <p:ext uri="{D42A27DB-BD31-4B8C-83A1-F6EECF244321}">
                <p14:modId xmlns:p14="http://schemas.microsoft.com/office/powerpoint/2010/main" val="2531874951"/>
              </p:ext>
            </p:extLst>
          </p:nvPr>
        </p:nvGraphicFramePr>
        <p:xfrm>
          <a:off x="1341438" y="1352550"/>
          <a:ext cx="2801937" cy="384175"/>
        </p:xfrm>
        <a:graphic>
          <a:graphicData uri="http://schemas.openxmlformats.org/presentationml/2006/ole">
            <mc:AlternateContent xmlns:mc="http://schemas.openxmlformats.org/markup-compatibility/2006">
              <mc:Choice xmlns:v="urn:schemas-microsoft-com:vml" Requires="v">
                <p:oleObj spid="_x0000_s24749" name="Equation" r:id="rId5" imgW="1523880" imgH="215640" progId="Equation.DSMT4">
                  <p:embed/>
                </p:oleObj>
              </mc:Choice>
              <mc:Fallback>
                <p:oleObj name="Equation" r:id="rId5" imgW="1523880" imgH="215640" progId="Equation.DSMT4">
                  <p:embed/>
                  <p:pic>
                    <p:nvPicPr>
                      <p:cNvPr id="0" name="Object 1"/>
                      <p:cNvPicPr>
                        <a:picLocks noChangeAspect="1" noChangeArrowheads="1"/>
                      </p:cNvPicPr>
                      <p:nvPr/>
                    </p:nvPicPr>
                    <p:blipFill>
                      <a:blip r:embed="rId6"/>
                      <a:srcRect/>
                      <a:stretch>
                        <a:fillRect/>
                      </a:stretch>
                    </p:blipFill>
                    <p:spPr bwMode="auto">
                      <a:xfrm>
                        <a:off x="1341438" y="1352550"/>
                        <a:ext cx="2801937" cy="384175"/>
                      </a:xfrm>
                      <a:prstGeom prst="rect">
                        <a:avLst/>
                      </a:prstGeom>
                      <a:noFill/>
                    </p:spPr>
                  </p:pic>
                </p:oleObj>
              </mc:Fallback>
            </mc:AlternateContent>
          </a:graphicData>
        </a:graphic>
      </p:graphicFrame>
      <p:sp>
        <p:nvSpPr>
          <p:cNvPr id="55" name="文本框 54">
            <a:extLst>
              <a:ext uri="{FF2B5EF4-FFF2-40B4-BE49-F238E27FC236}">
                <a16:creationId xmlns:a16="http://schemas.microsoft.com/office/drawing/2014/main" xmlns="" id="{087439B1-F815-4FE5-B10F-35A299227862}"/>
              </a:ext>
            </a:extLst>
          </p:cNvPr>
          <p:cNvSpPr txBox="1"/>
          <p:nvPr/>
        </p:nvSpPr>
        <p:spPr>
          <a:xfrm>
            <a:off x="4129258" y="1391340"/>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，初始点为</a:t>
            </a:r>
            <a:endParaRPr lang="zh-CN" altLang="en-US" dirty="0"/>
          </a:p>
        </p:txBody>
      </p:sp>
      <p:sp>
        <p:nvSpPr>
          <p:cNvPr id="18" name="Rectangle 4">
            <a:extLst>
              <a:ext uri="{FF2B5EF4-FFF2-40B4-BE49-F238E27FC236}">
                <a16:creationId xmlns:a16="http://schemas.microsoft.com/office/drawing/2014/main" xmlns="" id="{78081505-AA55-4872-B810-87559739507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9" name="对象 18">
            <a:extLst>
              <a:ext uri="{FF2B5EF4-FFF2-40B4-BE49-F238E27FC236}">
                <a16:creationId xmlns:a16="http://schemas.microsoft.com/office/drawing/2014/main" xmlns="" id="{D292BF76-D8BA-4EA4-8CA5-8BEC85876A29}"/>
              </a:ext>
            </a:extLst>
          </p:cNvPr>
          <p:cNvGraphicFramePr>
            <a:graphicFrameLocks noChangeAspect="1"/>
          </p:cNvGraphicFramePr>
          <p:nvPr>
            <p:extLst>
              <p:ext uri="{D42A27DB-BD31-4B8C-83A1-F6EECF244321}">
                <p14:modId xmlns:p14="http://schemas.microsoft.com/office/powerpoint/2010/main" val="4224626113"/>
              </p:ext>
            </p:extLst>
          </p:nvPr>
        </p:nvGraphicFramePr>
        <p:xfrm>
          <a:off x="5415047" y="1373976"/>
          <a:ext cx="1019175" cy="369591"/>
        </p:xfrm>
        <a:graphic>
          <a:graphicData uri="http://schemas.openxmlformats.org/presentationml/2006/ole">
            <mc:AlternateContent xmlns:mc="http://schemas.openxmlformats.org/markup-compatibility/2006">
              <mc:Choice xmlns:v="urn:schemas-microsoft-com:vml" Requires="v">
                <p:oleObj spid="_x0000_s24750" name="Equation" r:id="rId7" imgW="583693" imgH="215713" progId="Equation.DSMT4">
                  <p:embed/>
                </p:oleObj>
              </mc:Choice>
              <mc:Fallback>
                <p:oleObj name="Equation" r:id="rId7" imgW="583693" imgH="215713"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5047" y="1373976"/>
                        <a:ext cx="1019175" cy="369591"/>
                      </a:xfrm>
                      <a:prstGeom prst="rect">
                        <a:avLst/>
                      </a:prstGeom>
                      <a:noFill/>
                    </p:spPr>
                  </p:pic>
                </p:oleObj>
              </mc:Fallback>
            </mc:AlternateContent>
          </a:graphicData>
        </a:graphic>
      </p:graphicFrame>
      <p:sp>
        <p:nvSpPr>
          <p:cNvPr id="62" name="文本框 61">
            <a:extLst>
              <a:ext uri="{FF2B5EF4-FFF2-40B4-BE49-F238E27FC236}">
                <a16:creationId xmlns:a16="http://schemas.microsoft.com/office/drawing/2014/main" xmlns="" id="{6280F996-44E2-4973-BD01-713BB9232EC6}"/>
              </a:ext>
            </a:extLst>
          </p:cNvPr>
          <p:cNvSpPr txBox="1"/>
          <p:nvPr/>
        </p:nvSpPr>
        <p:spPr>
          <a:xfrm>
            <a:off x="342619" y="2066709"/>
            <a:ext cx="4572000"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MATLAB</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求解例</a:t>
            </a:r>
            <a:r>
              <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5-5</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代码和结果如图所示：</a:t>
            </a:r>
            <a:endParaRPr lang="zh-CN" altLang="en-US" dirty="0"/>
          </a:p>
        </p:txBody>
      </p:sp>
      <p:grpSp>
        <p:nvGrpSpPr>
          <p:cNvPr id="63" name="组合 62">
            <a:extLst>
              <a:ext uri="{FF2B5EF4-FFF2-40B4-BE49-F238E27FC236}">
                <a16:creationId xmlns:a16="http://schemas.microsoft.com/office/drawing/2014/main" xmlns="" id="{1D07D1AA-37F0-4A36-9767-2705F9CEF984}"/>
              </a:ext>
            </a:extLst>
          </p:cNvPr>
          <p:cNvGrpSpPr/>
          <p:nvPr/>
        </p:nvGrpSpPr>
        <p:grpSpPr>
          <a:xfrm>
            <a:off x="328412" y="2507972"/>
            <a:ext cx="7794825" cy="3295650"/>
            <a:chOff x="328412" y="2507972"/>
            <a:chExt cx="7794825" cy="3295650"/>
          </a:xfrm>
        </p:grpSpPr>
        <p:pic>
          <p:nvPicPr>
            <p:cNvPr id="42" name="图片 41">
              <a:extLst>
                <a:ext uri="{FF2B5EF4-FFF2-40B4-BE49-F238E27FC236}">
                  <a16:creationId xmlns:a16="http://schemas.microsoft.com/office/drawing/2014/main" xmlns="" id="{C2C078D0-5E1F-4320-A38E-81FD47B3F0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2887" y="2507972"/>
              <a:ext cx="2800350" cy="2695575"/>
            </a:xfrm>
            <a:prstGeom prst="rect">
              <a:avLst/>
            </a:prstGeom>
          </p:spPr>
        </p:pic>
        <p:pic>
          <p:nvPicPr>
            <p:cNvPr id="57" name="图片 56">
              <a:extLst>
                <a:ext uri="{FF2B5EF4-FFF2-40B4-BE49-F238E27FC236}">
                  <a16:creationId xmlns:a16="http://schemas.microsoft.com/office/drawing/2014/main" xmlns="" id="{CDDBAF30-80FA-414B-9E10-59A945C187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412" y="2507972"/>
              <a:ext cx="4953000" cy="3295650"/>
            </a:xfrm>
            <a:prstGeom prst="rect">
              <a:avLst/>
            </a:prstGeom>
          </p:spPr>
        </p:pic>
      </p:grpSp>
    </p:spTree>
    <p:extLst>
      <p:ext uri="{BB962C8B-B14F-4D97-AF65-F5344CB8AC3E}">
        <p14:creationId xmlns:p14="http://schemas.microsoft.com/office/powerpoint/2010/main" val="530624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744160" y="3929782"/>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2"/>
                </a:solidFill>
              </a:endParaRPr>
            </a:p>
          </p:txBody>
        </p:sp>
        <p:sp>
          <p:nvSpPr>
            <p:cNvPr id="47" name="矩形 46"/>
            <p:cNvSpPr/>
            <p:nvPr/>
          </p:nvSpPr>
          <p:spPr>
            <a:xfrm>
              <a:off x="1881814" y="3877080"/>
              <a:ext cx="3634328" cy="368619"/>
            </a:xfrm>
            <a:prstGeom prst="rect">
              <a:avLst/>
            </a:prstGeom>
            <a:grpFill/>
          </p:spPr>
          <p:txBody>
            <a:bodyPr wrap="none">
              <a:spAutoFit/>
            </a:bodyPr>
            <a:lstStyle/>
            <a:p>
              <a:pPr algn="l"/>
              <a:r>
                <a:rPr lang="en-US" altLang="zh-CN" sz="2100" spc="225" dirty="0">
                  <a:solidFill>
                    <a:schemeClr val="bg2"/>
                  </a:solidFill>
                  <a:latin typeface="微软雅黑" panose="020B0503020204020204" pitchFamily="34" charset="-122"/>
                  <a:ea typeface="微软雅黑" panose="020B0503020204020204" pitchFamily="34" charset="-122"/>
                </a:rPr>
                <a:t>5.5</a:t>
              </a:r>
              <a:r>
                <a:rPr lang="zh-CN" altLang="en-US" sz="2100" spc="225" dirty="0">
                  <a:solidFill>
                    <a:schemeClr val="bg2"/>
                  </a:solidFill>
                  <a:latin typeface="微软雅黑" panose="020B0503020204020204" pitchFamily="34" charset="-122"/>
                  <a:ea typeface="微软雅黑" panose="020B0503020204020204" pitchFamily="34" charset="-122"/>
                </a:rPr>
                <a:t>　约束非线性优化问题</a:t>
              </a:r>
              <a:endParaRPr altLang="en-US" sz="2100" spc="225" dirty="0">
                <a:solidFill>
                  <a:schemeClr val="bg2"/>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84025" y="1815265"/>
            <a:ext cx="5693399" cy="444332"/>
            <a:chOff x="1807265" y="2935090"/>
            <a:chExt cx="5693399" cy="394200"/>
          </a:xfrm>
        </p:grpSpPr>
        <p:sp>
          <p:nvSpPr>
            <p:cNvPr id="74" name="圆角矩形 73"/>
            <p:cNvSpPr/>
            <p:nvPr/>
          </p:nvSpPr>
          <p:spPr>
            <a:xfrm>
              <a:off x="1807265" y="293509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最优化问题</a:t>
              </a:r>
            </a:p>
          </p:txBody>
        </p:sp>
      </p:grpSp>
      <p:grpSp>
        <p:nvGrpSpPr>
          <p:cNvPr id="58" name="组合 57"/>
          <p:cNvGrpSpPr/>
          <p:nvPr/>
        </p:nvGrpSpPr>
        <p:grpSpPr>
          <a:xfrm>
            <a:off x="1692947" y="2388511"/>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43536"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线性规划</a:t>
              </a:r>
            </a:p>
          </p:txBody>
        </p:sp>
      </p:grpSp>
      <p:grpSp>
        <p:nvGrpSpPr>
          <p:cNvPr id="60" name="组合 59"/>
          <p:cNvGrpSpPr/>
          <p:nvPr/>
        </p:nvGrpSpPr>
        <p:grpSpPr>
          <a:xfrm>
            <a:off x="1734905" y="551718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59" y="4342604"/>
              <a:ext cx="5577773"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5.8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回归分析中的优化模型及求解</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31</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42" y="1169836"/>
              <a:ext cx="2311308" cy="523220"/>
            </a:xfrm>
            <a:prstGeom prst="rect">
              <a:avLst/>
            </a:prstGeom>
            <a:noFill/>
          </p:spPr>
          <p:txBody>
            <a:bodyPr wrap="none" rtlCol="0">
              <a:spAutoFit/>
            </a:bodyPr>
            <a:lstStyle/>
            <a:p>
              <a:pPr algn="ctr"/>
              <a:r>
                <a:rPr lang="zh-CN" altLang="en-US" sz="2800" dirty="0">
                  <a:solidFill>
                    <a:schemeClr val="accent4"/>
                  </a:solidFill>
                </a:rPr>
                <a:t>第五章　</a:t>
              </a:r>
              <a:r>
                <a:rPr lang="zh-CN" altLang="zh-CN" sz="2800" dirty="0">
                  <a:solidFill>
                    <a:schemeClr val="accent4"/>
                  </a:solidFill>
                </a:rPr>
                <a:t>大数据中的优化问题</a:t>
              </a:r>
              <a:endParaRPr lang="zh-CN" altLang="en-US" sz="2800" dirty="0">
                <a:solidFill>
                  <a:schemeClr val="accent4"/>
                </a:solidFill>
              </a:endParaRPr>
            </a:p>
          </p:txBody>
        </p:sp>
      </p:grpSp>
      <p:grpSp>
        <p:nvGrpSpPr>
          <p:cNvPr id="41" name="组合 40">
            <a:extLst>
              <a:ext uri="{FF2B5EF4-FFF2-40B4-BE49-F238E27FC236}">
                <a16:creationId xmlns:a16="http://schemas.microsoft.com/office/drawing/2014/main" xmlns="" id="{32A9278D-15DB-4EDA-B2AC-7170196E5C4C}"/>
              </a:ext>
            </a:extLst>
          </p:cNvPr>
          <p:cNvGrpSpPr/>
          <p:nvPr/>
        </p:nvGrpSpPr>
        <p:grpSpPr>
          <a:xfrm>
            <a:off x="1744160" y="3404566"/>
            <a:ext cx="5693399" cy="444635"/>
            <a:chOff x="1807265" y="3400425"/>
            <a:chExt cx="5693399" cy="394468"/>
          </a:xfrm>
          <a:solidFill>
            <a:schemeClr val="bg2"/>
          </a:solidFill>
        </p:grpSpPr>
        <p:sp>
          <p:nvSpPr>
            <p:cNvPr id="42" name="圆角矩形 70">
              <a:extLst>
                <a:ext uri="{FF2B5EF4-FFF2-40B4-BE49-F238E27FC236}">
                  <a16:creationId xmlns:a16="http://schemas.microsoft.com/office/drawing/2014/main" xmlns="" id="{BB60C9FA-B710-482A-8A80-6429475819CD}"/>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a:extLst>
                <a:ext uri="{FF2B5EF4-FFF2-40B4-BE49-F238E27FC236}">
                  <a16:creationId xmlns:a16="http://schemas.microsoft.com/office/drawing/2014/main" xmlns="" id="{C29AA04C-60AA-4258-A108-1EDD0E6BF1D9}"/>
                </a:ext>
              </a:extLst>
            </p:cNvPr>
            <p:cNvSpPr/>
            <p:nvPr/>
          </p:nvSpPr>
          <p:spPr>
            <a:xfrm>
              <a:off x="1881687" y="3400425"/>
              <a:ext cx="393248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无约束非线性优化问题</a:t>
              </a:r>
            </a:p>
          </p:txBody>
        </p:sp>
      </p:grpSp>
      <p:grpSp>
        <p:nvGrpSpPr>
          <p:cNvPr id="44" name="组合 43">
            <a:extLst>
              <a:ext uri="{FF2B5EF4-FFF2-40B4-BE49-F238E27FC236}">
                <a16:creationId xmlns:a16="http://schemas.microsoft.com/office/drawing/2014/main" xmlns="" id="{9B015240-FA0F-4DCA-9392-06A4D0AB7A13}"/>
              </a:ext>
            </a:extLst>
          </p:cNvPr>
          <p:cNvGrpSpPr/>
          <p:nvPr/>
        </p:nvGrpSpPr>
        <p:grpSpPr>
          <a:xfrm>
            <a:off x="1751385" y="2919746"/>
            <a:ext cx="5693399" cy="444635"/>
            <a:chOff x="1807265" y="3400425"/>
            <a:chExt cx="5693399" cy="394468"/>
          </a:xfrm>
          <a:solidFill>
            <a:schemeClr val="bg2"/>
          </a:solidFill>
        </p:grpSpPr>
        <p:sp>
          <p:nvSpPr>
            <p:cNvPr id="45" name="圆角矩形 70">
              <a:extLst>
                <a:ext uri="{FF2B5EF4-FFF2-40B4-BE49-F238E27FC236}">
                  <a16:creationId xmlns:a16="http://schemas.microsoft.com/office/drawing/2014/main" xmlns="" id="{F350B506-DA50-48A0-AD61-99043EE3E3B4}"/>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a:extLst>
                <a:ext uri="{FF2B5EF4-FFF2-40B4-BE49-F238E27FC236}">
                  <a16:creationId xmlns:a16="http://schemas.microsoft.com/office/drawing/2014/main" xmlns="" id="{67F89748-5541-4ECB-8F4B-2C281A6AC277}"/>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非线性优化问题基础</a:t>
              </a:r>
            </a:p>
          </p:txBody>
        </p:sp>
      </p:grpSp>
      <p:grpSp>
        <p:nvGrpSpPr>
          <p:cNvPr id="48" name="组合 47">
            <a:extLst>
              <a:ext uri="{FF2B5EF4-FFF2-40B4-BE49-F238E27FC236}">
                <a16:creationId xmlns:a16="http://schemas.microsoft.com/office/drawing/2014/main" xmlns="" id="{1EF6ED32-31C3-458C-8B17-6D70CA27736D}"/>
              </a:ext>
            </a:extLst>
          </p:cNvPr>
          <p:cNvGrpSpPr/>
          <p:nvPr/>
        </p:nvGrpSpPr>
        <p:grpSpPr>
          <a:xfrm>
            <a:off x="1732920" y="4515569"/>
            <a:ext cx="5693399" cy="444635"/>
            <a:chOff x="1807265" y="3400425"/>
            <a:chExt cx="5693399" cy="394468"/>
          </a:xfrm>
          <a:solidFill>
            <a:schemeClr val="bg2"/>
          </a:solidFill>
        </p:grpSpPr>
        <p:sp>
          <p:nvSpPr>
            <p:cNvPr id="49" name="圆角矩形 70">
              <a:extLst>
                <a:ext uri="{FF2B5EF4-FFF2-40B4-BE49-F238E27FC236}">
                  <a16:creationId xmlns:a16="http://schemas.microsoft.com/office/drawing/2014/main" xmlns="" id="{EA79137E-0536-4E9C-9668-3C927F111E97}"/>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a:extLst>
                <a:ext uri="{FF2B5EF4-FFF2-40B4-BE49-F238E27FC236}">
                  <a16:creationId xmlns:a16="http://schemas.microsoft.com/office/drawing/2014/main" xmlns="" id="{166BFF50-FCD8-4E75-8BFF-46752CAE9AAC}"/>
                </a:ext>
              </a:extLst>
            </p:cNvPr>
            <p:cNvSpPr/>
            <p:nvPr/>
          </p:nvSpPr>
          <p:spPr>
            <a:xfrm>
              <a:off x="1881687" y="3400425"/>
              <a:ext cx="4826962"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支持向量机的优化模型及求解</a:t>
              </a:r>
            </a:p>
          </p:txBody>
        </p:sp>
      </p:grpSp>
      <p:grpSp>
        <p:nvGrpSpPr>
          <p:cNvPr id="59" name="组合 58">
            <a:extLst>
              <a:ext uri="{FF2B5EF4-FFF2-40B4-BE49-F238E27FC236}">
                <a16:creationId xmlns:a16="http://schemas.microsoft.com/office/drawing/2014/main" xmlns="" id="{FDFC0562-99AE-447E-A9C9-2F5F3CEBF44C}"/>
              </a:ext>
            </a:extLst>
          </p:cNvPr>
          <p:cNvGrpSpPr/>
          <p:nvPr/>
        </p:nvGrpSpPr>
        <p:grpSpPr>
          <a:xfrm>
            <a:off x="1721265" y="5029982"/>
            <a:ext cx="5693399" cy="444635"/>
            <a:chOff x="1807265" y="3400425"/>
            <a:chExt cx="5693399" cy="394468"/>
          </a:xfrm>
          <a:solidFill>
            <a:schemeClr val="bg2"/>
          </a:solidFill>
        </p:grpSpPr>
        <p:sp>
          <p:nvSpPr>
            <p:cNvPr id="61" name="圆角矩形 70">
              <a:extLst>
                <a:ext uri="{FF2B5EF4-FFF2-40B4-BE49-F238E27FC236}">
                  <a16:creationId xmlns:a16="http://schemas.microsoft.com/office/drawing/2014/main" xmlns="" id="{3EA6E340-7FF2-41F2-B78E-188F42772253}"/>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矩形 61">
              <a:extLst>
                <a:ext uri="{FF2B5EF4-FFF2-40B4-BE49-F238E27FC236}">
                  <a16:creationId xmlns:a16="http://schemas.microsoft.com/office/drawing/2014/main" xmlns="" id="{ADB0BD43-AA46-4145-BFB1-29E6BB6DFED2}"/>
                </a:ext>
              </a:extLst>
            </p:cNvPr>
            <p:cNvSpPr/>
            <p:nvPr/>
          </p:nvSpPr>
          <p:spPr>
            <a:xfrm>
              <a:off x="1881687" y="3400425"/>
              <a:ext cx="491993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5.7</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BP</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神经网络的优化模型及求解</a:t>
              </a:r>
            </a:p>
          </p:txBody>
        </p:sp>
      </p:grpSp>
    </p:spTree>
    <p:extLst>
      <p:ext uri="{BB962C8B-B14F-4D97-AF65-F5344CB8AC3E}">
        <p14:creationId xmlns:p14="http://schemas.microsoft.com/office/powerpoint/2010/main" val="1501414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pPr algn="l"/>
            <a:r>
              <a:rPr lang="en-US" altLang="zh-CN" sz="2100" b="1" spc="225" dirty="0">
                <a:solidFill>
                  <a:prstClr val="white"/>
                </a:solidFill>
              </a:rPr>
              <a:t>5.5 </a:t>
            </a:r>
            <a:r>
              <a:rPr lang="zh-CN" altLang="en-US" sz="2100" b="1" spc="225" dirty="0">
                <a:solidFill>
                  <a:prstClr val="white"/>
                </a:solidFill>
              </a:rPr>
              <a:t>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32</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文本框 18">
            <a:extLst>
              <a:ext uri="{FF2B5EF4-FFF2-40B4-BE49-F238E27FC236}">
                <a16:creationId xmlns:a16="http://schemas.microsoft.com/office/drawing/2014/main" xmlns="" id="{9420EDD5-D8F7-42B1-8C0E-511F263FC478}"/>
              </a:ext>
            </a:extLst>
          </p:cNvPr>
          <p:cNvSpPr txBox="1"/>
          <p:nvPr/>
        </p:nvSpPr>
        <p:spPr>
          <a:xfrm>
            <a:off x="116285" y="860143"/>
            <a:ext cx="3442702"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约束非线性优化问题</a:t>
            </a:r>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的一般形式：</a:t>
            </a:r>
            <a:endParaRPr lang="zh-CN" altLang="en-US" dirty="0">
              <a:solidFill>
                <a:srgbClr val="C00000"/>
              </a:solidFill>
            </a:endParaRPr>
          </a:p>
        </p:txBody>
      </p:sp>
      <p:sp>
        <p:nvSpPr>
          <p:cNvPr id="12" name="Rectangle 2">
            <a:extLst>
              <a:ext uri="{FF2B5EF4-FFF2-40B4-BE49-F238E27FC236}">
                <a16:creationId xmlns:a16="http://schemas.microsoft.com/office/drawing/2014/main" xmlns="" id="{A02DD024-814C-4397-BA78-2053A9ECD97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4" name="Rectangle 4">
            <a:extLst>
              <a:ext uri="{FF2B5EF4-FFF2-40B4-BE49-F238E27FC236}">
                <a16:creationId xmlns:a16="http://schemas.microsoft.com/office/drawing/2014/main" xmlns="" id="{0BE124B7-D88B-40AF-82CE-D007F5EAD84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6" name="组合 15">
            <a:extLst>
              <a:ext uri="{FF2B5EF4-FFF2-40B4-BE49-F238E27FC236}">
                <a16:creationId xmlns:a16="http://schemas.microsoft.com/office/drawing/2014/main" xmlns="" id="{FCED36B0-6499-47B4-B26F-5D9E09FFAED0}"/>
              </a:ext>
            </a:extLst>
          </p:cNvPr>
          <p:cNvGrpSpPr/>
          <p:nvPr/>
        </p:nvGrpSpPr>
        <p:grpSpPr>
          <a:xfrm>
            <a:off x="3809005" y="873454"/>
            <a:ext cx="2837230" cy="1251425"/>
            <a:chOff x="3809005" y="873454"/>
            <a:chExt cx="2837230" cy="1251425"/>
          </a:xfrm>
        </p:grpSpPr>
        <p:graphicFrame>
          <p:nvGraphicFramePr>
            <p:cNvPr id="13" name="对象 12">
              <a:extLst>
                <a:ext uri="{FF2B5EF4-FFF2-40B4-BE49-F238E27FC236}">
                  <a16:creationId xmlns:a16="http://schemas.microsoft.com/office/drawing/2014/main" xmlns="" id="{0DECCBFB-1361-4234-A505-5A54AF2E7F24}"/>
                </a:ext>
              </a:extLst>
            </p:cNvPr>
            <p:cNvGraphicFramePr>
              <a:graphicFrameLocks noChangeAspect="1"/>
            </p:cNvGraphicFramePr>
            <p:nvPr>
              <p:extLst>
                <p:ext uri="{D42A27DB-BD31-4B8C-83A1-F6EECF244321}">
                  <p14:modId xmlns:p14="http://schemas.microsoft.com/office/powerpoint/2010/main" val="1621215875"/>
                </p:ext>
              </p:extLst>
            </p:nvPr>
          </p:nvGraphicFramePr>
          <p:xfrm>
            <a:off x="3809005" y="873454"/>
            <a:ext cx="1134469" cy="369936"/>
          </p:xfrm>
          <a:graphic>
            <a:graphicData uri="http://schemas.openxmlformats.org/presentationml/2006/ole">
              <mc:AlternateContent xmlns:mc="http://schemas.openxmlformats.org/markup-compatibility/2006">
                <mc:Choice xmlns:v="urn:schemas-microsoft-com:vml" Requires="v">
                  <p:oleObj spid="_x0000_s14120" name="Equation" r:id="rId5" imgW="583947" imgH="190417" progId="Equation.DSMT4">
                    <p:embed/>
                  </p:oleObj>
                </mc:Choice>
                <mc:Fallback>
                  <p:oleObj name="Equation" r:id="rId5" imgW="583947" imgH="190417"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9005" y="873454"/>
                          <a:ext cx="1134469" cy="369936"/>
                        </a:xfrm>
                        <a:prstGeom prst="rect">
                          <a:avLst/>
                        </a:prstGeom>
                        <a:noFill/>
                      </p:spPr>
                    </p:pic>
                  </p:oleObj>
                </mc:Fallback>
              </mc:AlternateContent>
            </a:graphicData>
          </a:graphic>
        </p:graphicFrame>
        <p:graphicFrame>
          <p:nvGraphicFramePr>
            <p:cNvPr id="15" name="对象 14">
              <a:extLst>
                <a:ext uri="{FF2B5EF4-FFF2-40B4-BE49-F238E27FC236}">
                  <a16:creationId xmlns:a16="http://schemas.microsoft.com/office/drawing/2014/main" xmlns="" id="{AA2B649C-AB88-4809-8D0E-FC0F1C502B43}"/>
                </a:ext>
              </a:extLst>
            </p:cNvPr>
            <p:cNvGraphicFramePr>
              <a:graphicFrameLocks noChangeAspect="1"/>
            </p:cNvGraphicFramePr>
            <p:nvPr>
              <p:extLst>
                <p:ext uri="{D42A27DB-BD31-4B8C-83A1-F6EECF244321}">
                  <p14:modId xmlns:p14="http://schemas.microsoft.com/office/powerpoint/2010/main" val="891377934"/>
                </p:ext>
              </p:extLst>
            </p:nvPr>
          </p:nvGraphicFramePr>
          <p:xfrm>
            <a:off x="3845702" y="1308057"/>
            <a:ext cx="2800533" cy="816822"/>
          </p:xfrm>
          <a:graphic>
            <a:graphicData uri="http://schemas.openxmlformats.org/presentationml/2006/ole">
              <mc:AlternateContent xmlns:mc="http://schemas.openxmlformats.org/markup-compatibility/2006">
                <mc:Choice xmlns:v="urn:schemas-microsoft-com:vml" Requires="v">
                  <p:oleObj spid="_x0000_s14121" name="Equation" r:id="rId7" imgW="1524000" imgH="444500" progId="Equation.DSMT4">
                    <p:embed/>
                  </p:oleObj>
                </mc:Choice>
                <mc:Fallback>
                  <p:oleObj name="Equation" r:id="rId7" imgW="1524000" imgH="4445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5702" y="1308057"/>
                          <a:ext cx="2800533" cy="816822"/>
                        </a:xfrm>
                        <a:prstGeom prst="rect">
                          <a:avLst/>
                        </a:prstGeom>
                        <a:noFill/>
                      </p:spPr>
                    </p:pic>
                  </p:oleObj>
                </mc:Fallback>
              </mc:AlternateContent>
            </a:graphicData>
          </a:graphic>
        </p:graphicFrame>
      </p:grpSp>
      <p:sp>
        <p:nvSpPr>
          <p:cNvPr id="17" name="Rectangle 6">
            <a:extLst>
              <a:ext uri="{FF2B5EF4-FFF2-40B4-BE49-F238E27FC236}">
                <a16:creationId xmlns:a16="http://schemas.microsoft.com/office/drawing/2014/main" xmlns="" id="{9FF53DB3-4348-4708-9EB5-9E1D046B15A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0" name="对象 19">
            <a:extLst>
              <a:ext uri="{FF2B5EF4-FFF2-40B4-BE49-F238E27FC236}">
                <a16:creationId xmlns:a16="http://schemas.microsoft.com/office/drawing/2014/main" xmlns="" id="{9CF4576A-53D4-4A2A-AE3A-E6FA807FE964}"/>
              </a:ext>
            </a:extLst>
          </p:cNvPr>
          <p:cNvGraphicFramePr>
            <a:graphicFrameLocks noChangeAspect="1"/>
          </p:cNvGraphicFramePr>
          <p:nvPr>
            <p:extLst>
              <p:ext uri="{D42A27DB-BD31-4B8C-83A1-F6EECF244321}">
                <p14:modId xmlns:p14="http://schemas.microsoft.com/office/powerpoint/2010/main" val="1633255445"/>
              </p:ext>
            </p:extLst>
          </p:nvPr>
        </p:nvGraphicFramePr>
        <p:xfrm>
          <a:off x="2087654" y="2303044"/>
          <a:ext cx="3442702" cy="369332"/>
        </p:xfrm>
        <a:graphic>
          <a:graphicData uri="http://schemas.openxmlformats.org/presentationml/2006/ole">
            <mc:AlternateContent xmlns:mc="http://schemas.openxmlformats.org/markup-compatibility/2006">
              <mc:Choice xmlns:v="urn:schemas-microsoft-com:vml" Requires="v">
                <p:oleObj spid="_x0000_s14122" name="Equation" r:id="rId9" imgW="1676400" imgH="190500" progId="Equation.DSMT4">
                  <p:embed/>
                </p:oleObj>
              </mc:Choice>
              <mc:Fallback>
                <p:oleObj name="Equation" r:id="rId9" imgW="1676400" imgH="1905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7654" y="2303044"/>
                        <a:ext cx="3442702" cy="369332"/>
                      </a:xfrm>
                      <a:prstGeom prst="rect">
                        <a:avLst/>
                      </a:prstGeom>
                      <a:noFill/>
                    </p:spPr>
                  </p:pic>
                </p:oleObj>
              </mc:Fallback>
            </mc:AlternateContent>
          </a:graphicData>
        </a:graphic>
      </p:graphicFrame>
      <p:sp>
        <p:nvSpPr>
          <p:cNvPr id="27" name="文本框 26">
            <a:extLst>
              <a:ext uri="{FF2B5EF4-FFF2-40B4-BE49-F238E27FC236}">
                <a16:creationId xmlns:a16="http://schemas.microsoft.com/office/drawing/2014/main" xmlns="" id="{252EF438-1BF9-4255-8A20-EFF4F44AB13E}"/>
              </a:ext>
            </a:extLst>
          </p:cNvPr>
          <p:cNvSpPr txBox="1"/>
          <p:nvPr/>
        </p:nvSpPr>
        <p:spPr>
          <a:xfrm>
            <a:off x="752474" y="2262204"/>
            <a:ext cx="1247776"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记指标集：</a:t>
            </a:r>
            <a:endParaRPr lang="zh-CN" altLang="en-US" dirty="0"/>
          </a:p>
        </p:txBody>
      </p:sp>
      <p:sp>
        <p:nvSpPr>
          <p:cNvPr id="34" name="文本框 33">
            <a:extLst>
              <a:ext uri="{FF2B5EF4-FFF2-40B4-BE49-F238E27FC236}">
                <a16:creationId xmlns:a16="http://schemas.microsoft.com/office/drawing/2014/main" xmlns="" id="{95F4D7B6-8D6F-4868-BC6C-D52740D38BB9}"/>
              </a:ext>
            </a:extLst>
          </p:cNvPr>
          <p:cNvSpPr txBox="1"/>
          <p:nvPr/>
        </p:nvSpPr>
        <p:spPr>
          <a:xfrm>
            <a:off x="116285" y="2825669"/>
            <a:ext cx="3512740" cy="369332"/>
          </a:xfrm>
          <a:prstGeom prst="rect">
            <a:avLst/>
          </a:prstGeom>
          <a:noFill/>
        </p:spPr>
        <p:txBody>
          <a:bodyPr wrap="square">
            <a:spAutoFit/>
          </a:bodyPr>
          <a:lstStyle/>
          <a:p>
            <a:r>
              <a:rPr lang="en-US" altLang="zh-CN" sz="1800" b="1" kern="500" dirty="0">
                <a:effectLst/>
                <a:latin typeface="Times New Roman" panose="02020603050405020304" pitchFamily="18" charset="0"/>
                <a:ea typeface="宋体" panose="02010600030101010101" pitchFamily="2" charset="-122"/>
              </a:rPr>
              <a:t>K-T</a:t>
            </a:r>
            <a:r>
              <a:rPr lang="zh-CN" altLang="zh-CN" sz="1800" b="1" kern="500" dirty="0">
                <a:effectLst/>
                <a:latin typeface="Times New Roman" panose="02020603050405020304" pitchFamily="18" charset="0"/>
                <a:ea typeface="宋体" panose="02010600030101010101" pitchFamily="2" charset="-122"/>
                <a:cs typeface="Times New Roman" panose="02020603050405020304" pitchFamily="18" charset="0"/>
              </a:rPr>
              <a:t>条件（</a:t>
            </a:r>
            <a:r>
              <a:rPr lang="zh-CN" altLang="en-US" sz="1800" b="1" kern="500" dirty="0">
                <a:effectLst/>
                <a:latin typeface="Times New Roman" panose="02020603050405020304" pitchFamily="18" charset="0"/>
                <a:ea typeface="宋体" panose="02010600030101010101" pitchFamily="2" charset="-122"/>
                <a:cs typeface="Times New Roman" panose="02020603050405020304" pitchFamily="18" charset="0"/>
              </a:rPr>
              <a:t>最优解</a:t>
            </a:r>
            <a:r>
              <a:rPr lang="zh-CN" altLang="zh-CN" sz="1800" b="1" kern="500" dirty="0">
                <a:effectLst/>
                <a:latin typeface="Times New Roman" panose="02020603050405020304" pitchFamily="18" charset="0"/>
                <a:ea typeface="宋体" panose="02010600030101010101" pitchFamily="2" charset="-122"/>
                <a:cs typeface="Times New Roman" panose="02020603050405020304" pitchFamily="18" charset="0"/>
              </a:rPr>
              <a:t>一阶必要条件）</a:t>
            </a:r>
            <a:endParaRPr lang="zh-CN" altLang="en-US" dirty="0"/>
          </a:p>
        </p:txBody>
      </p:sp>
      <p:sp>
        <p:nvSpPr>
          <p:cNvPr id="22" name="Rectangle 14">
            <a:extLst>
              <a:ext uri="{FF2B5EF4-FFF2-40B4-BE49-F238E27FC236}">
                <a16:creationId xmlns:a16="http://schemas.microsoft.com/office/drawing/2014/main" xmlns="" id="{090A3DF8-3FC8-4039-BEBB-06B80B2BE9B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5" name="组合 24">
            <a:extLst>
              <a:ext uri="{FF2B5EF4-FFF2-40B4-BE49-F238E27FC236}">
                <a16:creationId xmlns:a16="http://schemas.microsoft.com/office/drawing/2014/main" xmlns="" id="{6D7D0E62-841D-40F1-9FCA-BAC01BCBDA3F}"/>
              </a:ext>
            </a:extLst>
          </p:cNvPr>
          <p:cNvGrpSpPr/>
          <p:nvPr/>
        </p:nvGrpSpPr>
        <p:grpSpPr>
          <a:xfrm>
            <a:off x="3567517" y="2788148"/>
            <a:ext cx="4223554" cy="406853"/>
            <a:chOff x="3567517" y="2788148"/>
            <a:chExt cx="4223554" cy="406853"/>
          </a:xfrm>
        </p:grpSpPr>
        <p:graphicFrame>
          <p:nvGraphicFramePr>
            <p:cNvPr id="23" name="对象 22">
              <a:extLst>
                <a:ext uri="{FF2B5EF4-FFF2-40B4-BE49-F238E27FC236}">
                  <a16:creationId xmlns:a16="http://schemas.microsoft.com/office/drawing/2014/main" xmlns="" id="{4C0C3EEE-E62E-45EB-BF89-6CF65BBDC244}"/>
                </a:ext>
              </a:extLst>
            </p:cNvPr>
            <p:cNvGraphicFramePr>
              <a:graphicFrameLocks noChangeAspect="1"/>
            </p:cNvGraphicFramePr>
            <p:nvPr>
              <p:extLst>
                <p:ext uri="{D42A27DB-BD31-4B8C-83A1-F6EECF244321}">
                  <p14:modId xmlns:p14="http://schemas.microsoft.com/office/powerpoint/2010/main" val="554910822"/>
                </p:ext>
              </p:extLst>
            </p:nvPr>
          </p:nvGraphicFramePr>
          <p:xfrm>
            <a:off x="3567517" y="2788148"/>
            <a:ext cx="348417" cy="361321"/>
          </p:xfrm>
          <a:graphic>
            <a:graphicData uri="http://schemas.openxmlformats.org/presentationml/2006/ole">
              <mc:AlternateContent xmlns:mc="http://schemas.openxmlformats.org/markup-compatibility/2006">
                <mc:Choice xmlns:v="urn:schemas-microsoft-com:vml" Requires="v">
                  <p:oleObj spid="_x0000_s14123" name="Equation" r:id="rId11" imgW="164957" imgH="190335" progId="Equation.DSMT4">
                    <p:embed/>
                  </p:oleObj>
                </mc:Choice>
                <mc:Fallback>
                  <p:oleObj name="Equation" r:id="rId11" imgW="164957" imgH="190335" progId="Equation.DSMT4">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7517" y="2788148"/>
                          <a:ext cx="348417" cy="361321"/>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8D438337-9417-47B8-AEA1-F40E96A31C30}"/>
                </a:ext>
              </a:extLst>
            </p:cNvPr>
            <p:cNvSpPr txBox="1"/>
            <p:nvPr/>
          </p:nvSpPr>
          <p:spPr>
            <a:xfrm>
              <a:off x="3845702" y="2825669"/>
              <a:ext cx="394536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是约束优化问题的一个局部极小值点，</a:t>
              </a:r>
              <a:endParaRPr lang="zh-CN" altLang="en-US" dirty="0"/>
            </a:p>
          </p:txBody>
        </p:sp>
      </p:grpSp>
      <p:sp>
        <p:nvSpPr>
          <p:cNvPr id="38" name="Rectangle 16">
            <a:extLst>
              <a:ext uri="{FF2B5EF4-FFF2-40B4-BE49-F238E27FC236}">
                <a16:creationId xmlns:a16="http://schemas.microsoft.com/office/drawing/2014/main" xmlns="" id="{E5249AE7-8D38-4DB1-B2EC-CA8D0D8D5D9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8" name="组合 57">
            <a:extLst>
              <a:ext uri="{FF2B5EF4-FFF2-40B4-BE49-F238E27FC236}">
                <a16:creationId xmlns:a16="http://schemas.microsoft.com/office/drawing/2014/main" xmlns="" id="{D4C7FC07-09F4-41D4-8DB1-D977C0B075D9}"/>
              </a:ext>
            </a:extLst>
          </p:cNvPr>
          <p:cNvGrpSpPr/>
          <p:nvPr/>
        </p:nvGrpSpPr>
        <p:grpSpPr>
          <a:xfrm>
            <a:off x="715884" y="3316918"/>
            <a:ext cx="6068776" cy="415112"/>
            <a:chOff x="715884" y="3316918"/>
            <a:chExt cx="6068776" cy="415112"/>
          </a:xfrm>
        </p:grpSpPr>
        <p:sp>
          <p:nvSpPr>
            <p:cNvPr id="36" name="文本框 35">
              <a:extLst>
                <a:ext uri="{FF2B5EF4-FFF2-40B4-BE49-F238E27FC236}">
                  <a16:creationId xmlns:a16="http://schemas.microsoft.com/office/drawing/2014/main" xmlns="" id="{0CDC7D16-0271-42B1-A302-F38960B3252B}"/>
                </a:ext>
              </a:extLst>
            </p:cNvPr>
            <p:cNvSpPr txBox="1"/>
            <p:nvPr/>
          </p:nvSpPr>
          <p:spPr>
            <a:xfrm>
              <a:off x="1046246" y="3362698"/>
              <a:ext cx="2286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处的有效约束集记为</a:t>
              </a:r>
              <a:endParaRPr lang="zh-CN" altLang="en-US" dirty="0"/>
            </a:p>
          </p:txBody>
        </p:sp>
        <p:graphicFrame>
          <p:nvGraphicFramePr>
            <p:cNvPr id="37" name="对象 36">
              <a:extLst>
                <a:ext uri="{FF2B5EF4-FFF2-40B4-BE49-F238E27FC236}">
                  <a16:creationId xmlns:a16="http://schemas.microsoft.com/office/drawing/2014/main" xmlns="" id="{AE6D327D-B2A3-46C1-957B-9D51C72B44A5}"/>
                </a:ext>
              </a:extLst>
            </p:cNvPr>
            <p:cNvGraphicFramePr>
              <a:graphicFrameLocks noChangeAspect="1"/>
            </p:cNvGraphicFramePr>
            <p:nvPr>
              <p:extLst>
                <p:ext uri="{D42A27DB-BD31-4B8C-83A1-F6EECF244321}">
                  <p14:modId xmlns:p14="http://schemas.microsoft.com/office/powerpoint/2010/main" val="302473829"/>
                </p:ext>
              </p:extLst>
            </p:nvPr>
          </p:nvGraphicFramePr>
          <p:xfrm>
            <a:off x="715884" y="3316918"/>
            <a:ext cx="348417" cy="361321"/>
          </p:xfrm>
          <a:graphic>
            <a:graphicData uri="http://schemas.openxmlformats.org/presentationml/2006/ole">
              <mc:AlternateContent xmlns:mc="http://schemas.openxmlformats.org/markup-compatibility/2006">
                <mc:Choice xmlns:v="urn:schemas-microsoft-com:vml" Requires="v">
                  <p:oleObj spid="_x0000_s14124" name="Equation" r:id="rId13" imgW="164957" imgH="190335" progId="Equation.DSMT4">
                    <p:embed/>
                  </p:oleObj>
                </mc:Choice>
                <mc:Fallback>
                  <p:oleObj name="Equation" r:id="rId13" imgW="164957" imgH="190335" progId="Equation.DSMT4">
                    <p:embed/>
                    <p:pic>
                      <p:nvPicPr>
                        <p:cNvPr id="23" name="对象 22">
                          <a:extLst>
                            <a:ext uri="{FF2B5EF4-FFF2-40B4-BE49-F238E27FC236}">
                              <a16:creationId xmlns:a16="http://schemas.microsoft.com/office/drawing/2014/main" xmlns="" id="{4C0C3EEE-E62E-45EB-BF89-6CF65BBDC2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884" y="3316918"/>
                          <a:ext cx="348417" cy="361321"/>
                        </a:xfrm>
                        <a:prstGeom prst="rect">
                          <a:avLst/>
                        </a:prstGeom>
                        <a:noFill/>
                      </p:spPr>
                    </p:pic>
                  </p:oleObj>
                </mc:Fallback>
              </mc:AlternateContent>
            </a:graphicData>
          </a:graphic>
        </p:graphicFrame>
        <p:graphicFrame>
          <p:nvGraphicFramePr>
            <p:cNvPr id="39" name="对象 38">
              <a:extLst>
                <a:ext uri="{FF2B5EF4-FFF2-40B4-BE49-F238E27FC236}">
                  <a16:creationId xmlns:a16="http://schemas.microsoft.com/office/drawing/2014/main" xmlns="" id="{D8486DB2-6CCE-4708-9026-16B3A451FC16}"/>
                </a:ext>
              </a:extLst>
            </p:cNvPr>
            <p:cNvGraphicFramePr>
              <a:graphicFrameLocks noChangeAspect="1"/>
            </p:cNvGraphicFramePr>
            <p:nvPr>
              <p:extLst>
                <p:ext uri="{D42A27DB-BD31-4B8C-83A1-F6EECF244321}">
                  <p14:modId xmlns:p14="http://schemas.microsoft.com/office/powerpoint/2010/main" val="2174518912"/>
                </p:ext>
              </p:extLst>
            </p:nvPr>
          </p:nvGraphicFramePr>
          <p:xfrm>
            <a:off x="3326758" y="3359451"/>
            <a:ext cx="3457902" cy="341649"/>
          </p:xfrm>
          <a:graphic>
            <a:graphicData uri="http://schemas.openxmlformats.org/presentationml/2006/ole">
              <mc:AlternateContent xmlns:mc="http://schemas.openxmlformats.org/markup-compatibility/2006">
                <mc:Choice xmlns:v="urn:schemas-microsoft-com:vml" Requires="v">
                  <p:oleObj spid="_x0000_s14125" name="Equation" r:id="rId14" imgW="2133600" imgH="215900" progId="Equation.DSMT4">
                    <p:embed/>
                  </p:oleObj>
                </mc:Choice>
                <mc:Fallback>
                  <p:oleObj name="Equation" r:id="rId14" imgW="2133600" imgH="215900" progId="Equation.DSMT4">
                    <p:embed/>
                    <p:pic>
                      <p:nvPicPr>
                        <p:cNvPr id="0"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26758" y="3359451"/>
                          <a:ext cx="3457902" cy="341649"/>
                        </a:xfrm>
                        <a:prstGeom prst="rect">
                          <a:avLst/>
                        </a:prstGeom>
                        <a:noFill/>
                      </p:spPr>
                    </p:pic>
                  </p:oleObj>
                </mc:Fallback>
              </mc:AlternateContent>
            </a:graphicData>
          </a:graphic>
        </p:graphicFrame>
      </p:grpSp>
      <p:sp>
        <p:nvSpPr>
          <p:cNvPr id="46" name="Rectangle 20">
            <a:extLst>
              <a:ext uri="{FF2B5EF4-FFF2-40B4-BE49-F238E27FC236}">
                <a16:creationId xmlns:a16="http://schemas.microsoft.com/office/drawing/2014/main" xmlns="" id="{769149FD-7F4F-4CFF-83CF-005537EAC37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9" name="组合 58">
            <a:extLst>
              <a:ext uri="{FF2B5EF4-FFF2-40B4-BE49-F238E27FC236}">
                <a16:creationId xmlns:a16="http://schemas.microsoft.com/office/drawing/2014/main" xmlns="" id="{B33D5D4A-70A1-4F8D-93A7-0CC7FF301EC5}"/>
              </a:ext>
            </a:extLst>
          </p:cNvPr>
          <p:cNvGrpSpPr/>
          <p:nvPr/>
        </p:nvGrpSpPr>
        <p:grpSpPr>
          <a:xfrm>
            <a:off x="597768" y="3805120"/>
            <a:ext cx="7332426" cy="458181"/>
            <a:chOff x="597768" y="3805120"/>
            <a:chExt cx="7332426" cy="458181"/>
          </a:xfrm>
        </p:grpSpPr>
        <p:sp>
          <p:nvSpPr>
            <p:cNvPr id="41" name="文本框 40">
              <a:extLst>
                <a:ext uri="{FF2B5EF4-FFF2-40B4-BE49-F238E27FC236}">
                  <a16:creationId xmlns:a16="http://schemas.microsoft.com/office/drawing/2014/main" xmlns="" id="{3CB703AC-6DE8-4FB6-9128-3474CCB3A3AD}"/>
                </a:ext>
              </a:extLst>
            </p:cNvPr>
            <p:cNvSpPr txBox="1"/>
            <p:nvPr/>
          </p:nvSpPr>
          <p:spPr>
            <a:xfrm>
              <a:off x="597768" y="3859008"/>
              <a:ext cx="1888257"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所有函数都可微，</a:t>
              </a:r>
              <a:endParaRPr lang="zh-CN" altLang="en-US" dirty="0"/>
            </a:p>
          </p:txBody>
        </p:sp>
        <p:sp>
          <p:nvSpPr>
            <p:cNvPr id="43" name="文本框 42">
              <a:extLst>
                <a:ext uri="{FF2B5EF4-FFF2-40B4-BE49-F238E27FC236}">
                  <a16:creationId xmlns:a16="http://schemas.microsoft.com/office/drawing/2014/main" xmlns="" id="{3E12C88C-5E95-41E4-BBCE-8FF8851D6E56}"/>
                </a:ext>
              </a:extLst>
            </p:cNvPr>
            <p:cNvSpPr txBox="1"/>
            <p:nvPr/>
          </p:nvSpPr>
          <p:spPr>
            <a:xfrm>
              <a:off x="2385221" y="3827577"/>
              <a:ext cx="94153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向量组</a:t>
              </a:r>
              <a:endParaRPr lang="zh-CN" altLang="en-US" dirty="0"/>
            </a:p>
          </p:txBody>
        </p:sp>
        <p:graphicFrame>
          <p:nvGraphicFramePr>
            <p:cNvPr id="45" name="对象 44">
              <a:extLst>
                <a:ext uri="{FF2B5EF4-FFF2-40B4-BE49-F238E27FC236}">
                  <a16:creationId xmlns:a16="http://schemas.microsoft.com/office/drawing/2014/main" xmlns="" id="{57772418-C50D-4CE4-8989-11594002D16D}"/>
                </a:ext>
              </a:extLst>
            </p:cNvPr>
            <p:cNvGraphicFramePr>
              <a:graphicFrameLocks noChangeAspect="1"/>
            </p:cNvGraphicFramePr>
            <p:nvPr>
              <p:extLst>
                <p:ext uri="{D42A27DB-BD31-4B8C-83A1-F6EECF244321}">
                  <p14:modId xmlns:p14="http://schemas.microsoft.com/office/powerpoint/2010/main" val="2512034869"/>
                </p:ext>
              </p:extLst>
            </p:nvPr>
          </p:nvGraphicFramePr>
          <p:xfrm>
            <a:off x="3326758" y="3805120"/>
            <a:ext cx="1888258" cy="413056"/>
          </p:xfrm>
          <a:graphic>
            <a:graphicData uri="http://schemas.openxmlformats.org/presentationml/2006/ole">
              <mc:AlternateContent xmlns:mc="http://schemas.openxmlformats.org/markup-compatibility/2006">
                <mc:Choice xmlns:v="urn:schemas-microsoft-com:vml" Requires="v">
                  <p:oleObj spid="_x0000_s14126" name="Equation" r:id="rId16" imgW="1015559" imgH="215806" progId="Equation.DSMT4">
                    <p:embed/>
                  </p:oleObj>
                </mc:Choice>
                <mc:Fallback>
                  <p:oleObj name="Equation" r:id="rId16" imgW="1015559" imgH="215806" progId="Equation.DSMT4">
                    <p:embed/>
                    <p:pic>
                      <p:nvPicPr>
                        <p:cNvPr id="0" name="Object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26758" y="3805120"/>
                          <a:ext cx="1888258" cy="413056"/>
                        </a:xfrm>
                        <a:prstGeom prst="rect">
                          <a:avLst/>
                        </a:prstGeom>
                        <a:noFill/>
                      </p:spPr>
                    </p:pic>
                  </p:oleObj>
                </mc:Fallback>
              </mc:AlternateContent>
            </a:graphicData>
          </a:graphic>
        </p:graphicFrame>
        <p:graphicFrame>
          <p:nvGraphicFramePr>
            <p:cNvPr id="47" name="对象 46">
              <a:extLst>
                <a:ext uri="{FF2B5EF4-FFF2-40B4-BE49-F238E27FC236}">
                  <a16:creationId xmlns:a16="http://schemas.microsoft.com/office/drawing/2014/main" xmlns="" id="{F728F7CE-3AC1-4643-A749-908311B92887}"/>
                </a:ext>
              </a:extLst>
            </p:cNvPr>
            <p:cNvGraphicFramePr>
              <a:graphicFrameLocks noChangeAspect="1"/>
            </p:cNvGraphicFramePr>
            <p:nvPr>
              <p:extLst>
                <p:ext uri="{D42A27DB-BD31-4B8C-83A1-F6EECF244321}">
                  <p14:modId xmlns:p14="http://schemas.microsoft.com/office/powerpoint/2010/main" val="2133835804"/>
                </p:ext>
              </p:extLst>
            </p:nvPr>
          </p:nvGraphicFramePr>
          <p:xfrm>
            <a:off x="5201203" y="3839067"/>
            <a:ext cx="1429000" cy="424234"/>
          </p:xfrm>
          <a:graphic>
            <a:graphicData uri="http://schemas.openxmlformats.org/presentationml/2006/ole">
              <mc:AlternateContent xmlns:mc="http://schemas.openxmlformats.org/markup-compatibility/2006">
                <mc:Choice xmlns:v="urn:schemas-microsoft-com:vml" Requires="v">
                  <p:oleObj spid="_x0000_s14127" name="Equation" r:id="rId18" imgW="812447" imgH="228501" progId="Equation.DSMT4">
                    <p:embed/>
                  </p:oleObj>
                </mc:Choice>
                <mc:Fallback>
                  <p:oleObj name="Equation" r:id="rId18" imgW="812447" imgH="228501" progId="Equation.DSMT4">
                    <p:embed/>
                    <p:pic>
                      <p:nvPicPr>
                        <p:cNvPr id="0" name="Object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01203" y="3839067"/>
                          <a:ext cx="1429000" cy="424234"/>
                        </a:xfrm>
                        <a:prstGeom prst="rect">
                          <a:avLst/>
                        </a:prstGeom>
                        <a:noFill/>
                      </p:spPr>
                    </p:pic>
                  </p:oleObj>
                </mc:Fallback>
              </mc:AlternateContent>
            </a:graphicData>
          </a:graphic>
        </p:graphicFrame>
        <p:sp>
          <p:nvSpPr>
            <p:cNvPr id="49" name="文本框 48">
              <a:extLst>
                <a:ext uri="{FF2B5EF4-FFF2-40B4-BE49-F238E27FC236}">
                  <a16:creationId xmlns:a16="http://schemas.microsoft.com/office/drawing/2014/main" xmlns="" id="{8E562EA2-0BC6-4983-8A66-F7C4189E228F}"/>
                </a:ext>
              </a:extLst>
            </p:cNvPr>
            <p:cNvSpPr txBox="1"/>
            <p:nvPr/>
          </p:nvSpPr>
          <p:spPr>
            <a:xfrm>
              <a:off x="6686320" y="3859008"/>
              <a:ext cx="124387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线性无关，</a:t>
              </a:r>
              <a:endParaRPr lang="zh-CN" altLang="en-US" dirty="0"/>
            </a:p>
          </p:txBody>
        </p:sp>
      </p:grpSp>
      <p:sp>
        <p:nvSpPr>
          <p:cNvPr id="52" name="Rectangle 22">
            <a:extLst>
              <a:ext uri="{FF2B5EF4-FFF2-40B4-BE49-F238E27FC236}">
                <a16:creationId xmlns:a16="http://schemas.microsoft.com/office/drawing/2014/main" xmlns="" id="{D8EB4B08-0450-4217-B995-1FD293F4808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0" name="组合 59">
            <a:extLst>
              <a:ext uri="{FF2B5EF4-FFF2-40B4-BE49-F238E27FC236}">
                <a16:creationId xmlns:a16="http://schemas.microsoft.com/office/drawing/2014/main" xmlns="" id="{F9035F2B-2688-492C-A4FE-5BE966611F63}"/>
              </a:ext>
            </a:extLst>
          </p:cNvPr>
          <p:cNvGrpSpPr/>
          <p:nvPr/>
        </p:nvGrpSpPr>
        <p:grpSpPr>
          <a:xfrm>
            <a:off x="597768" y="4253427"/>
            <a:ext cx="4345706" cy="397362"/>
            <a:chOff x="597768" y="4253427"/>
            <a:chExt cx="4345706" cy="397362"/>
          </a:xfrm>
        </p:grpSpPr>
        <p:sp>
          <p:nvSpPr>
            <p:cNvPr id="51" name="文本框 50">
              <a:extLst>
                <a:ext uri="{FF2B5EF4-FFF2-40B4-BE49-F238E27FC236}">
                  <a16:creationId xmlns:a16="http://schemas.microsoft.com/office/drawing/2014/main" xmlns="" id="{3C21EA1C-4779-4C17-971F-DC3BFB6D1273}"/>
                </a:ext>
              </a:extLst>
            </p:cNvPr>
            <p:cNvSpPr txBox="1"/>
            <p:nvPr/>
          </p:nvSpPr>
          <p:spPr>
            <a:xfrm>
              <a:off x="597768" y="4281457"/>
              <a:ext cx="140248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则存在向量</a:t>
              </a:r>
              <a:endParaRPr lang="zh-CN" altLang="en-US" dirty="0"/>
            </a:p>
          </p:txBody>
        </p:sp>
        <p:graphicFrame>
          <p:nvGraphicFramePr>
            <p:cNvPr id="53" name="对象 52">
              <a:extLst>
                <a:ext uri="{FF2B5EF4-FFF2-40B4-BE49-F238E27FC236}">
                  <a16:creationId xmlns:a16="http://schemas.microsoft.com/office/drawing/2014/main" xmlns="" id="{36A21261-0680-4A89-8A1C-2808A45BD482}"/>
                </a:ext>
              </a:extLst>
            </p:cNvPr>
            <p:cNvGraphicFramePr>
              <a:graphicFrameLocks noChangeAspect="1"/>
            </p:cNvGraphicFramePr>
            <p:nvPr>
              <p:extLst>
                <p:ext uri="{D42A27DB-BD31-4B8C-83A1-F6EECF244321}">
                  <p14:modId xmlns:p14="http://schemas.microsoft.com/office/powerpoint/2010/main" val="3997722392"/>
                </p:ext>
              </p:extLst>
            </p:nvPr>
          </p:nvGraphicFramePr>
          <p:xfrm>
            <a:off x="2000248" y="4277507"/>
            <a:ext cx="1917305" cy="321173"/>
          </p:xfrm>
          <a:graphic>
            <a:graphicData uri="http://schemas.openxmlformats.org/presentationml/2006/ole">
              <mc:AlternateContent xmlns:mc="http://schemas.openxmlformats.org/markup-compatibility/2006">
                <mc:Choice xmlns:v="urn:schemas-microsoft-com:vml" Requires="v">
                  <p:oleObj spid="_x0000_s14128" name="Equation" r:id="rId20" imgW="1244060" imgH="215806" progId="Equation.DSMT4">
                    <p:embed/>
                  </p:oleObj>
                </mc:Choice>
                <mc:Fallback>
                  <p:oleObj name="Equation" r:id="rId20" imgW="1244060" imgH="215806" progId="Equation.DSMT4">
                    <p:embed/>
                    <p:pic>
                      <p:nvPicPr>
                        <p:cNvPr id="0" name="Object 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00248" y="4277507"/>
                          <a:ext cx="1917305" cy="321173"/>
                        </a:xfrm>
                        <a:prstGeom prst="rect">
                          <a:avLst/>
                        </a:prstGeom>
                        <a:noFill/>
                      </p:spPr>
                    </p:pic>
                  </p:oleObj>
                </mc:Fallback>
              </mc:AlternateContent>
            </a:graphicData>
          </a:graphic>
        </p:graphicFrame>
        <p:sp>
          <p:nvSpPr>
            <p:cNvPr id="55" name="文本框 54">
              <a:extLst>
                <a:ext uri="{FF2B5EF4-FFF2-40B4-BE49-F238E27FC236}">
                  <a16:creationId xmlns:a16="http://schemas.microsoft.com/office/drawing/2014/main" xmlns="" id="{886599A1-159F-4628-8DB8-504A458A2F4D}"/>
                </a:ext>
              </a:extLst>
            </p:cNvPr>
            <p:cNvSpPr txBox="1"/>
            <p:nvPr/>
          </p:nvSpPr>
          <p:spPr>
            <a:xfrm>
              <a:off x="3915934" y="4253427"/>
              <a:ext cx="102754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，使得</a:t>
              </a:r>
              <a:endParaRPr lang="zh-CN" altLang="en-US" dirty="0"/>
            </a:p>
          </p:txBody>
        </p:sp>
      </p:grpSp>
      <p:sp>
        <p:nvSpPr>
          <p:cNvPr id="56" name="Rectangle 24">
            <a:extLst>
              <a:ext uri="{FF2B5EF4-FFF2-40B4-BE49-F238E27FC236}">
                <a16:creationId xmlns:a16="http://schemas.microsoft.com/office/drawing/2014/main" xmlns="" id="{BD54E552-A999-4C30-8228-204DAA478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7" name="对象 56">
            <a:extLst>
              <a:ext uri="{FF2B5EF4-FFF2-40B4-BE49-F238E27FC236}">
                <a16:creationId xmlns:a16="http://schemas.microsoft.com/office/drawing/2014/main" xmlns="" id="{EB14752B-6345-40A9-A586-0075BB37BFCF}"/>
              </a:ext>
            </a:extLst>
          </p:cNvPr>
          <p:cNvGraphicFramePr>
            <a:graphicFrameLocks noChangeAspect="1"/>
          </p:cNvGraphicFramePr>
          <p:nvPr>
            <p:extLst>
              <p:ext uri="{D42A27DB-BD31-4B8C-83A1-F6EECF244321}">
                <p14:modId xmlns:p14="http://schemas.microsoft.com/office/powerpoint/2010/main" val="4234381525"/>
              </p:ext>
            </p:extLst>
          </p:nvPr>
        </p:nvGraphicFramePr>
        <p:xfrm>
          <a:off x="4348956" y="4485637"/>
          <a:ext cx="4046460" cy="1507722"/>
        </p:xfrm>
        <a:graphic>
          <a:graphicData uri="http://schemas.openxmlformats.org/presentationml/2006/ole">
            <mc:AlternateContent xmlns:mc="http://schemas.openxmlformats.org/markup-compatibility/2006">
              <mc:Choice xmlns:v="urn:schemas-microsoft-com:vml" Requires="v">
                <p:oleObj spid="_x0000_s14129" name="Equation" r:id="rId22" imgW="2324100" imgH="863600" progId="Equation.DSMT4">
                  <p:embed/>
                </p:oleObj>
              </mc:Choice>
              <mc:Fallback>
                <p:oleObj name="Equation" r:id="rId22" imgW="2324100" imgH="863600" progId="Equation.DSMT4">
                  <p:embed/>
                  <p:pic>
                    <p:nvPicPr>
                      <p:cNvPr id="0" name="Object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8956" y="4485637"/>
                        <a:ext cx="4046460" cy="1507722"/>
                      </a:xfrm>
                      <a:prstGeom prst="rect">
                        <a:avLst/>
                      </a:prstGeom>
                      <a:noFill/>
                    </p:spPr>
                  </p:pic>
                </p:oleObj>
              </mc:Fallback>
            </mc:AlternateContent>
          </a:graphicData>
        </a:graphic>
      </p:graphicFrame>
      <p:sp>
        <p:nvSpPr>
          <p:cNvPr id="65" name="文本框 64">
            <a:extLst>
              <a:ext uri="{FF2B5EF4-FFF2-40B4-BE49-F238E27FC236}">
                <a16:creationId xmlns:a16="http://schemas.microsoft.com/office/drawing/2014/main" xmlns="" id="{CACEEA3B-1B90-4332-9FA1-7F4F8CFAB2E8}"/>
              </a:ext>
            </a:extLst>
          </p:cNvPr>
          <p:cNvSpPr txBox="1"/>
          <p:nvPr/>
        </p:nvSpPr>
        <p:spPr>
          <a:xfrm>
            <a:off x="7302086" y="1044809"/>
            <a:ext cx="1762225" cy="1200329"/>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约束凸优化问题的</a:t>
            </a:r>
            <a:r>
              <a:rPr lang="en-US" altLang="zh-CN" sz="1800" kern="500" dirty="0">
                <a:solidFill>
                  <a:srgbClr val="0033CC"/>
                </a:solidFill>
                <a:effectLst/>
                <a:latin typeface="Times New Roman" panose="02020603050405020304" pitchFamily="18" charset="0"/>
                <a:ea typeface="宋体" panose="02010600030101010101" pitchFamily="2" charset="-122"/>
              </a:rPr>
              <a:t>K-T</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点必是该问题的全局极小值点</a:t>
            </a:r>
            <a:endParaRPr lang="zh-CN" altLang="en-US" dirty="0">
              <a:solidFill>
                <a:srgbClr val="0033CC"/>
              </a:solidFill>
            </a:endParaRPr>
          </a:p>
        </p:txBody>
      </p:sp>
    </p:spTree>
    <p:extLst>
      <p:ext uri="{BB962C8B-B14F-4D97-AF65-F5344CB8AC3E}">
        <p14:creationId xmlns:p14="http://schemas.microsoft.com/office/powerpoint/2010/main" val="2274243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pPr algn="l"/>
            <a:r>
              <a:rPr lang="en-US" altLang="zh-CN" sz="2100" b="1" spc="225" dirty="0">
                <a:solidFill>
                  <a:prstClr val="white"/>
                </a:solidFill>
              </a:rPr>
              <a:t>5.5 </a:t>
            </a:r>
            <a:r>
              <a:rPr lang="zh-CN" altLang="en-US" sz="2100" b="1" spc="225" dirty="0">
                <a:solidFill>
                  <a:prstClr val="white"/>
                </a:solidFill>
              </a:rPr>
              <a:t>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33</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文本框 18">
            <a:extLst>
              <a:ext uri="{FF2B5EF4-FFF2-40B4-BE49-F238E27FC236}">
                <a16:creationId xmlns:a16="http://schemas.microsoft.com/office/drawing/2014/main" xmlns="" id="{4D1D5CF4-39A6-4108-A7BD-F3FFF4251F82}"/>
              </a:ext>
            </a:extLst>
          </p:cNvPr>
          <p:cNvSpPr txBox="1"/>
          <p:nvPr/>
        </p:nvSpPr>
        <p:spPr>
          <a:xfrm>
            <a:off x="114106" y="854448"/>
            <a:ext cx="630574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常见</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约束优化问题的求解</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的方法是罚函数方法</a:t>
            </a:r>
            <a:endParaRPr lang="zh-CN" altLang="en-US" dirty="0"/>
          </a:p>
        </p:txBody>
      </p:sp>
      <p:sp>
        <p:nvSpPr>
          <p:cNvPr id="21" name="文本框 20">
            <a:extLst>
              <a:ext uri="{FF2B5EF4-FFF2-40B4-BE49-F238E27FC236}">
                <a16:creationId xmlns:a16="http://schemas.microsoft.com/office/drawing/2014/main" xmlns="" id="{FA7BAB9C-57BB-44C7-BC2C-EAC5D9B4582B}"/>
              </a:ext>
            </a:extLst>
          </p:cNvPr>
          <p:cNvSpPr txBox="1"/>
          <p:nvPr/>
        </p:nvSpPr>
        <p:spPr>
          <a:xfrm>
            <a:off x="157198" y="1452531"/>
            <a:ext cx="6074171"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外罚函数方法：</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将原问题转化为无约束优化问题</a:t>
            </a:r>
            <a:endParaRPr lang="zh-CN" altLang="en-US" dirty="0"/>
          </a:p>
        </p:txBody>
      </p:sp>
      <p:sp>
        <p:nvSpPr>
          <p:cNvPr id="13" name="Rectangle 2">
            <a:extLst>
              <a:ext uri="{FF2B5EF4-FFF2-40B4-BE49-F238E27FC236}">
                <a16:creationId xmlns:a16="http://schemas.microsoft.com/office/drawing/2014/main" xmlns="" id="{AD656136-F5F5-4D84-8F2D-FABB7AEE78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4" name="对象 13">
            <a:extLst>
              <a:ext uri="{FF2B5EF4-FFF2-40B4-BE49-F238E27FC236}">
                <a16:creationId xmlns:a16="http://schemas.microsoft.com/office/drawing/2014/main" xmlns="" id="{5664A782-EEFB-43E5-A00B-B12080ADA16F}"/>
              </a:ext>
            </a:extLst>
          </p:cNvPr>
          <p:cNvGraphicFramePr>
            <a:graphicFrameLocks noChangeAspect="1"/>
          </p:cNvGraphicFramePr>
          <p:nvPr>
            <p:extLst>
              <p:ext uri="{D42A27DB-BD31-4B8C-83A1-F6EECF244321}">
                <p14:modId xmlns:p14="http://schemas.microsoft.com/office/powerpoint/2010/main" val="2394694042"/>
              </p:ext>
            </p:extLst>
          </p:nvPr>
        </p:nvGraphicFramePr>
        <p:xfrm>
          <a:off x="2181225" y="1790700"/>
          <a:ext cx="5205413" cy="715963"/>
        </p:xfrm>
        <a:graphic>
          <a:graphicData uri="http://schemas.openxmlformats.org/presentationml/2006/ole">
            <mc:AlternateContent xmlns:mc="http://schemas.openxmlformats.org/markup-compatibility/2006">
              <mc:Choice xmlns:v="urn:schemas-microsoft-com:vml" Requires="v">
                <p:oleObj spid="_x0000_s31413" name="Equation" r:id="rId5" imgW="3263760" imgH="444240" progId="Equation.DSMT4">
                  <p:embed/>
                </p:oleObj>
              </mc:Choice>
              <mc:Fallback>
                <p:oleObj name="Equation" r:id="rId5" imgW="3263760" imgH="444240" progId="Equation.DSMT4">
                  <p:embed/>
                  <p:pic>
                    <p:nvPicPr>
                      <p:cNvPr id="0" name="Object 1"/>
                      <p:cNvPicPr>
                        <a:picLocks noChangeAspect="1" noChangeArrowheads="1"/>
                      </p:cNvPicPr>
                      <p:nvPr/>
                    </p:nvPicPr>
                    <p:blipFill>
                      <a:blip r:embed="rId6"/>
                      <a:srcRect/>
                      <a:stretch>
                        <a:fillRect/>
                      </a:stretch>
                    </p:blipFill>
                    <p:spPr bwMode="auto">
                      <a:xfrm>
                        <a:off x="2181225" y="1790700"/>
                        <a:ext cx="5205413" cy="715963"/>
                      </a:xfrm>
                      <a:prstGeom prst="rect">
                        <a:avLst/>
                      </a:prstGeom>
                      <a:noFill/>
                    </p:spPr>
                  </p:pic>
                </p:oleObj>
              </mc:Fallback>
            </mc:AlternateContent>
          </a:graphicData>
        </a:graphic>
      </p:graphicFrame>
      <p:sp>
        <p:nvSpPr>
          <p:cNvPr id="25" name="文本框 24">
            <a:extLst>
              <a:ext uri="{FF2B5EF4-FFF2-40B4-BE49-F238E27FC236}">
                <a16:creationId xmlns:a16="http://schemas.microsoft.com/office/drawing/2014/main" xmlns="" id="{AB85253F-D7B5-4DA9-A3DC-66B4F62BCF6D}"/>
              </a:ext>
            </a:extLst>
          </p:cNvPr>
          <p:cNvSpPr txBox="1"/>
          <p:nvPr/>
        </p:nvSpPr>
        <p:spPr>
          <a:xfrm>
            <a:off x="157198" y="2449738"/>
            <a:ext cx="67627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其中</a:t>
            </a:r>
            <a:endParaRPr lang="zh-CN" altLang="en-US" dirty="0"/>
          </a:p>
        </p:txBody>
      </p:sp>
      <p:sp>
        <p:nvSpPr>
          <p:cNvPr id="16" name="Rectangle 5">
            <a:extLst>
              <a:ext uri="{FF2B5EF4-FFF2-40B4-BE49-F238E27FC236}">
                <a16:creationId xmlns:a16="http://schemas.microsoft.com/office/drawing/2014/main" xmlns="" id="{56B0F3EB-F952-40F1-B597-65B1A616B8A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7" name="对象 16">
            <a:extLst>
              <a:ext uri="{FF2B5EF4-FFF2-40B4-BE49-F238E27FC236}">
                <a16:creationId xmlns:a16="http://schemas.microsoft.com/office/drawing/2014/main" xmlns="" id="{E99D8FEA-DF82-49B0-AC4E-51849ED13BDB}"/>
              </a:ext>
            </a:extLst>
          </p:cNvPr>
          <p:cNvGraphicFramePr>
            <a:graphicFrameLocks noChangeAspect="1"/>
          </p:cNvGraphicFramePr>
          <p:nvPr>
            <p:extLst>
              <p:ext uri="{D42A27DB-BD31-4B8C-83A1-F6EECF244321}">
                <p14:modId xmlns:p14="http://schemas.microsoft.com/office/powerpoint/2010/main" val="1289707152"/>
              </p:ext>
            </p:extLst>
          </p:nvPr>
        </p:nvGraphicFramePr>
        <p:xfrm>
          <a:off x="768080" y="2436209"/>
          <a:ext cx="622483" cy="322769"/>
        </p:xfrm>
        <a:graphic>
          <a:graphicData uri="http://schemas.openxmlformats.org/presentationml/2006/ole">
            <mc:AlternateContent xmlns:mc="http://schemas.openxmlformats.org/markup-compatibility/2006">
              <mc:Choice xmlns:v="urn:schemas-microsoft-com:vml" Requires="v">
                <p:oleObj spid="_x0000_s31414" name="Equation" r:id="rId7" imgW="342603" imgH="164957" progId="Equation.DSMT4">
                  <p:embed/>
                </p:oleObj>
              </mc:Choice>
              <mc:Fallback>
                <p:oleObj name="Equation" r:id="rId7" imgW="342603" imgH="164957"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080" y="2436209"/>
                        <a:ext cx="622483" cy="322769"/>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22579D26-A379-4B39-955A-BBC0328D77C1}"/>
              </a:ext>
            </a:extLst>
          </p:cNvPr>
          <p:cNvSpPr txBox="1"/>
          <p:nvPr/>
        </p:nvSpPr>
        <p:spPr>
          <a:xfrm>
            <a:off x="1350836" y="2422697"/>
            <a:ext cx="238727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称为罚参数或罚因子</a:t>
            </a:r>
            <a:endParaRPr lang="zh-CN" altLang="en-US" dirty="0"/>
          </a:p>
        </p:txBody>
      </p:sp>
      <p:sp>
        <p:nvSpPr>
          <p:cNvPr id="24" name="Rectangle 7">
            <a:extLst>
              <a:ext uri="{FF2B5EF4-FFF2-40B4-BE49-F238E27FC236}">
                <a16:creationId xmlns:a16="http://schemas.microsoft.com/office/drawing/2014/main" xmlns="" id="{FFFF77A4-BFCD-4D61-BC1B-AABF45CD2D6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8" name="Rectangle 9">
            <a:extLst>
              <a:ext uri="{FF2B5EF4-FFF2-40B4-BE49-F238E27FC236}">
                <a16:creationId xmlns:a16="http://schemas.microsoft.com/office/drawing/2014/main" xmlns="" id="{03146FE0-DE6E-4088-8F52-BECF3DC0AA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2" name="组合 41">
            <a:extLst>
              <a:ext uri="{FF2B5EF4-FFF2-40B4-BE49-F238E27FC236}">
                <a16:creationId xmlns:a16="http://schemas.microsoft.com/office/drawing/2014/main" xmlns="" id="{647BE97E-979E-4B0D-B734-84F47D25DA9E}"/>
              </a:ext>
            </a:extLst>
          </p:cNvPr>
          <p:cNvGrpSpPr/>
          <p:nvPr/>
        </p:nvGrpSpPr>
        <p:grpSpPr>
          <a:xfrm>
            <a:off x="528039" y="2976228"/>
            <a:ext cx="8300755" cy="379854"/>
            <a:chOff x="528039" y="2976228"/>
            <a:chExt cx="8300755" cy="379854"/>
          </a:xfrm>
        </p:grpSpPr>
        <p:sp>
          <p:nvSpPr>
            <p:cNvPr id="36" name="文本框 35">
              <a:extLst>
                <a:ext uri="{FF2B5EF4-FFF2-40B4-BE49-F238E27FC236}">
                  <a16:creationId xmlns:a16="http://schemas.microsoft.com/office/drawing/2014/main" xmlns="" id="{C46A9AF5-C7B4-44C8-851A-BECCDFF33EFF}"/>
                </a:ext>
              </a:extLst>
            </p:cNvPr>
            <p:cNvSpPr txBox="1"/>
            <p:nvPr/>
          </p:nvSpPr>
          <p:spPr>
            <a:xfrm>
              <a:off x="528039" y="2981022"/>
              <a:ext cx="46256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当</a:t>
              </a:r>
              <a:endParaRPr lang="zh-CN" altLang="en-US" dirty="0"/>
            </a:p>
          </p:txBody>
        </p:sp>
        <p:graphicFrame>
          <p:nvGraphicFramePr>
            <p:cNvPr id="26" name="对象 25">
              <a:extLst>
                <a:ext uri="{FF2B5EF4-FFF2-40B4-BE49-F238E27FC236}">
                  <a16:creationId xmlns:a16="http://schemas.microsoft.com/office/drawing/2014/main" xmlns="" id="{B4647165-03D4-4782-9EE7-19E88613EB57}"/>
                </a:ext>
              </a:extLst>
            </p:cNvPr>
            <p:cNvGraphicFramePr>
              <a:graphicFrameLocks noChangeAspect="1"/>
            </p:cNvGraphicFramePr>
            <p:nvPr>
              <p:extLst>
                <p:ext uri="{D42A27DB-BD31-4B8C-83A1-F6EECF244321}">
                  <p14:modId xmlns:p14="http://schemas.microsoft.com/office/powerpoint/2010/main" val="3711922714"/>
                </p:ext>
              </p:extLst>
            </p:nvPr>
          </p:nvGraphicFramePr>
          <p:xfrm>
            <a:off x="857871" y="3038688"/>
            <a:ext cx="265457" cy="265457"/>
          </p:xfrm>
          <a:graphic>
            <a:graphicData uri="http://schemas.openxmlformats.org/presentationml/2006/ole">
              <mc:AlternateContent xmlns:mc="http://schemas.openxmlformats.org/markup-compatibility/2006">
                <mc:Choice xmlns:v="urn:schemas-microsoft-com:vml" Requires="v">
                  <p:oleObj spid="_x0000_s31415" name="Equation" r:id="rId9" imgW="126725" imgH="126725" progId="Equation.DSMT4">
                    <p:embed/>
                  </p:oleObj>
                </mc:Choice>
                <mc:Fallback>
                  <p:oleObj name="Equation" r:id="rId9" imgW="126725" imgH="126725"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871" y="3038688"/>
                          <a:ext cx="265457" cy="265457"/>
                        </a:xfrm>
                        <a:prstGeom prst="rect">
                          <a:avLst/>
                        </a:prstGeom>
                        <a:noFill/>
                      </p:spPr>
                    </p:pic>
                  </p:oleObj>
                </mc:Fallback>
              </mc:AlternateContent>
            </a:graphicData>
          </a:graphic>
        </p:graphicFrame>
        <p:sp>
          <p:nvSpPr>
            <p:cNvPr id="37" name="文本框 36">
              <a:extLst>
                <a:ext uri="{FF2B5EF4-FFF2-40B4-BE49-F238E27FC236}">
                  <a16:creationId xmlns:a16="http://schemas.microsoft.com/office/drawing/2014/main" xmlns="" id="{879767C7-AF86-4E7E-BF10-4084DFA025A6}"/>
                </a:ext>
              </a:extLst>
            </p:cNvPr>
            <p:cNvSpPr txBox="1"/>
            <p:nvPr/>
          </p:nvSpPr>
          <p:spPr>
            <a:xfrm>
              <a:off x="1140793" y="2986750"/>
              <a:ext cx="1482904"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为</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可行点时，</a:t>
              </a:r>
              <a:endParaRPr lang="zh-CN" altLang="en-US" dirty="0"/>
            </a:p>
          </p:txBody>
        </p:sp>
        <p:graphicFrame>
          <p:nvGraphicFramePr>
            <p:cNvPr id="39" name="对象 38">
              <a:extLst>
                <a:ext uri="{FF2B5EF4-FFF2-40B4-BE49-F238E27FC236}">
                  <a16:creationId xmlns:a16="http://schemas.microsoft.com/office/drawing/2014/main" xmlns="" id="{973C1851-18CB-4D0E-8327-2DD38FEA8BFF}"/>
                </a:ext>
              </a:extLst>
            </p:cNvPr>
            <p:cNvGraphicFramePr>
              <a:graphicFrameLocks noChangeAspect="1"/>
            </p:cNvGraphicFramePr>
            <p:nvPr>
              <p:extLst>
                <p:ext uri="{D42A27DB-BD31-4B8C-83A1-F6EECF244321}">
                  <p14:modId xmlns:p14="http://schemas.microsoft.com/office/powerpoint/2010/main" val="15255252"/>
                </p:ext>
              </p:extLst>
            </p:nvPr>
          </p:nvGraphicFramePr>
          <p:xfrm>
            <a:off x="2650946" y="2993616"/>
            <a:ext cx="1639626" cy="337570"/>
          </p:xfrm>
          <a:graphic>
            <a:graphicData uri="http://schemas.openxmlformats.org/presentationml/2006/ole">
              <mc:AlternateContent xmlns:mc="http://schemas.openxmlformats.org/markup-compatibility/2006">
                <mc:Choice xmlns:v="urn:schemas-microsoft-com:vml" Requires="v">
                  <p:oleObj spid="_x0000_s31416" name="Equation" r:id="rId11" imgW="863225" imgH="190417" progId="Equation.DSMT4">
                    <p:embed/>
                  </p:oleObj>
                </mc:Choice>
                <mc:Fallback>
                  <p:oleObj name="Equation" r:id="rId11" imgW="863225" imgH="190417" progId="Equation.DSMT4">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50946" y="2993616"/>
                          <a:ext cx="1639626" cy="337570"/>
                        </a:xfrm>
                        <a:prstGeom prst="rect">
                          <a:avLst/>
                        </a:prstGeom>
                        <a:noFill/>
                      </p:spPr>
                    </p:pic>
                  </p:oleObj>
                </mc:Fallback>
              </mc:AlternateContent>
            </a:graphicData>
          </a:graphic>
        </p:graphicFrame>
        <p:sp>
          <p:nvSpPr>
            <p:cNvPr id="41" name="文本框 40">
              <a:extLst>
                <a:ext uri="{FF2B5EF4-FFF2-40B4-BE49-F238E27FC236}">
                  <a16:creationId xmlns:a16="http://schemas.microsoft.com/office/drawing/2014/main" xmlns="" id="{A43B250E-88D3-4AD5-9610-143A5967BBFB}"/>
                </a:ext>
              </a:extLst>
            </p:cNvPr>
            <p:cNvSpPr txBox="1"/>
            <p:nvPr/>
          </p:nvSpPr>
          <p:spPr>
            <a:xfrm>
              <a:off x="4256794" y="2976228"/>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此时，目标函数</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不需要</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受到额外的惩罚</a:t>
              </a:r>
              <a:endParaRPr lang="zh-CN" altLang="en-US" dirty="0"/>
            </a:p>
          </p:txBody>
        </p:sp>
      </p:grpSp>
      <p:sp>
        <p:nvSpPr>
          <p:cNvPr id="49" name="Rectangle 11">
            <a:extLst>
              <a:ext uri="{FF2B5EF4-FFF2-40B4-BE49-F238E27FC236}">
                <a16:creationId xmlns:a16="http://schemas.microsoft.com/office/drawing/2014/main" xmlns="" id="{C416EEC6-AE8E-455B-95F8-1AABC81FEA0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3" name="Rectangle 13">
            <a:extLst>
              <a:ext uri="{FF2B5EF4-FFF2-40B4-BE49-F238E27FC236}">
                <a16:creationId xmlns:a16="http://schemas.microsoft.com/office/drawing/2014/main" xmlns="" id="{CC9F95B5-014F-4D7A-A2FC-E1F7D73097E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7" name="组合 56">
            <a:extLst>
              <a:ext uri="{FF2B5EF4-FFF2-40B4-BE49-F238E27FC236}">
                <a16:creationId xmlns:a16="http://schemas.microsoft.com/office/drawing/2014/main" xmlns="" id="{E5166FC4-EB4B-430C-BAD9-1CEEFAF4C201}"/>
              </a:ext>
            </a:extLst>
          </p:cNvPr>
          <p:cNvGrpSpPr/>
          <p:nvPr/>
        </p:nvGrpSpPr>
        <p:grpSpPr>
          <a:xfrm>
            <a:off x="404908" y="3509351"/>
            <a:ext cx="7771328" cy="802058"/>
            <a:chOff x="442707" y="3767484"/>
            <a:chExt cx="7771328" cy="802058"/>
          </a:xfrm>
        </p:grpSpPr>
        <p:grpSp>
          <p:nvGrpSpPr>
            <p:cNvPr id="43" name="组合 42">
              <a:extLst>
                <a:ext uri="{FF2B5EF4-FFF2-40B4-BE49-F238E27FC236}">
                  <a16:creationId xmlns:a16="http://schemas.microsoft.com/office/drawing/2014/main" xmlns="" id="{EC759562-8208-4889-83BA-2BAB5CDF4230}"/>
                </a:ext>
              </a:extLst>
            </p:cNvPr>
            <p:cNvGrpSpPr/>
            <p:nvPr/>
          </p:nvGrpSpPr>
          <p:grpSpPr>
            <a:xfrm>
              <a:off x="442707" y="3767484"/>
              <a:ext cx="6752990" cy="376684"/>
              <a:chOff x="528039" y="2981022"/>
              <a:chExt cx="6752990" cy="376684"/>
            </a:xfrm>
          </p:grpSpPr>
          <p:sp>
            <p:nvSpPr>
              <p:cNvPr id="44" name="文本框 43">
                <a:extLst>
                  <a:ext uri="{FF2B5EF4-FFF2-40B4-BE49-F238E27FC236}">
                    <a16:creationId xmlns:a16="http://schemas.microsoft.com/office/drawing/2014/main" xmlns="" id="{9C1D2B06-09FD-4AC1-9334-6A63DFA5B460}"/>
                  </a:ext>
                </a:extLst>
              </p:cNvPr>
              <p:cNvSpPr txBox="1"/>
              <p:nvPr/>
            </p:nvSpPr>
            <p:spPr>
              <a:xfrm>
                <a:off x="528039" y="2981022"/>
                <a:ext cx="46256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当</a:t>
                </a:r>
                <a:endParaRPr lang="zh-CN" altLang="en-US" dirty="0"/>
              </a:p>
            </p:txBody>
          </p:sp>
          <p:graphicFrame>
            <p:nvGraphicFramePr>
              <p:cNvPr id="45" name="对象 44">
                <a:extLst>
                  <a:ext uri="{FF2B5EF4-FFF2-40B4-BE49-F238E27FC236}">
                    <a16:creationId xmlns:a16="http://schemas.microsoft.com/office/drawing/2014/main" xmlns="" id="{DF1A1D65-4753-413F-9EFC-3EECF48C3E13}"/>
                  </a:ext>
                </a:extLst>
              </p:cNvPr>
              <p:cNvGraphicFramePr>
                <a:graphicFrameLocks noChangeAspect="1"/>
              </p:cNvGraphicFramePr>
              <p:nvPr>
                <p:extLst>
                  <p:ext uri="{D42A27DB-BD31-4B8C-83A1-F6EECF244321}">
                    <p14:modId xmlns:p14="http://schemas.microsoft.com/office/powerpoint/2010/main" val="4217435281"/>
                  </p:ext>
                </p:extLst>
              </p:nvPr>
            </p:nvGraphicFramePr>
            <p:xfrm>
              <a:off x="857871" y="3038688"/>
              <a:ext cx="265457" cy="265457"/>
            </p:xfrm>
            <a:graphic>
              <a:graphicData uri="http://schemas.openxmlformats.org/presentationml/2006/ole">
                <mc:AlternateContent xmlns:mc="http://schemas.openxmlformats.org/markup-compatibility/2006">
                  <mc:Choice xmlns:v="urn:schemas-microsoft-com:vml" Requires="v">
                    <p:oleObj spid="_x0000_s31417" name="Equation" r:id="rId13" imgW="126725" imgH="126725" progId="Equation.DSMT4">
                      <p:embed/>
                    </p:oleObj>
                  </mc:Choice>
                  <mc:Fallback>
                    <p:oleObj name="Equation" r:id="rId13" imgW="126725" imgH="126725" progId="Equation.DSMT4">
                      <p:embed/>
                      <p:pic>
                        <p:nvPicPr>
                          <p:cNvPr id="26" name="对象 25">
                            <a:extLst>
                              <a:ext uri="{FF2B5EF4-FFF2-40B4-BE49-F238E27FC236}">
                                <a16:creationId xmlns:a16="http://schemas.microsoft.com/office/drawing/2014/main" xmlns="" id="{B4647165-03D4-4782-9EE7-19E88613EB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871" y="3038688"/>
                            <a:ext cx="265457" cy="265457"/>
                          </a:xfrm>
                          <a:prstGeom prst="rect">
                            <a:avLst/>
                          </a:prstGeom>
                          <a:noFill/>
                        </p:spPr>
                      </p:pic>
                    </p:oleObj>
                  </mc:Fallback>
                </mc:AlternateContent>
              </a:graphicData>
            </a:graphic>
          </p:graphicFrame>
          <p:sp>
            <p:nvSpPr>
              <p:cNvPr id="46" name="文本框 45">
                <a:extLst>
                  <a:ext uri="{FF2B5EF4-FFF2-40B4-BE49-F238E27FC236}">
                    <a16:creationId xmlns:a16="http://schemas.microsoft.com/office/drawing/2014/main" xmlns="" id="{5BEA2C1F-6B0B-4124-9FFC-40671DE7B3D5}"/>
                  </a:ext>
                </a:extLst>
              </p:cNvPr>
              <p:cNvSpPr txBox="1"/>
              <p:nvPr/>
            </p:nvSpPr>
            <p:spPr>
              <a:xfrm>
                <a:off x="1140792" y="2986750"/>
                <a:ext cx="1802039"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不是</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可行点时，</a:t>
                </a:r>
                <a:endParaRPr lang="zh-CN" altLang="en-US" dirty="0"/>
              </a:p>
            </p:txBody>
          </p:sp>
          <p:sp>
            <p:nvSpPr>
              <p:cNvPr id="48" name="文本框 47">
                <a:extLst>
                  <a:ext uri="{FF2B5EF4-FFF2-40B4-BE49-F238E27FC236}">
                    <a16:creationId xmlns:a16="http://schemas.microsoft.com/office/drawing/2014/main" xmlns="" id="{7BD7A9F1-4468-4ACA-BD54-B3D5BB1B7D9E}"/>
                  </a:ext>
                </a:extLst>
              </p:cNvPr>
              <p:cNvSpPr txBox="1"/>
              <p:nvPr/>
            </p:nvSpPr>
            <p:spPr>
              <a:xfrm>
                <a:off x="2709029" y="2988374"/>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此时，目标函数</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不需要</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受到额外的惩罚</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，即</a:t>
                </a:r>
                <a:endParaRPr lang="zh-CN" altLang="en-US" dirty="0"/>
              </a:p>
            </p:txBody>
          </p:sp>
        </p:grpSp>
        <p:graphicFrame>
          <p:nvGraphicFramePr>
            <p:cNvPr id="50" name="对象 49">
              <a:extLst>
                <a:ext uri="{FF2B5EF4-FFF2-40B4-BE49-F238E27FC236}">
                  <a16:creationId xmlns:a16="http://schemas.microsoft.com/office/drawing/2014/main" xmlns="" id="{A2B48418-F7F9-4B94-8C47-94546DDDC7C2}"/>
                </a:ext>
              </a:extLst>
            </p:cNvPr>
            <p:cNvGraphicFramePr>
              <a:graphicFrameLocks noChangeAspect="1"/>
            </p:cNvGraphicFramePr>
            <p:nvPr>
              <p:extLst>
                <p:ext uri="{D42A27DB-BD31-4B8C-83A1-F6EECF244321}">
                  <p14:modId xmlns:p14="http://schemas.microsoft.com/office/powerpoint/2010/main" val="68383585"/>
                </p:ext>
              </p:extLst>
            </p:nvPr>
          </p:nvGraphicFramePr>
          <p:xfrm>
            <a:off x="528039" y="4207121"/>
            <a:ext cx="277840" cy="277840"/>
          </p:xfrm>
          <a:graphic>
            <a:graphicData uri="http://schemas.openxmlformats.org/presentationml/2006/ole">
              <mc:AlternateContent xmlns:mc="http://schemas.openxmlformats.org/markup-compatibility/2006">
                <mc:Choice xmlns:v="urn:schemas-microsoft-com:vml" Requires="v">
                  <p:oleObj spid="_x0000_s31418" name="Equation" r:id="rId14" imgW="139518" imgH="126835" progId="Equation.DSMT4">
                    <p:embed/>
                  </p:oleObj>
                </mc:Choice>
                <mc:Fallback>
                  <p:oleObj name="Equation" r:id="rId14" imgW="139518" imgH="126835" progId="Equation.DSMT4">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039" y="4207121"/>
                          <a:ext cx="277840" cy="277840"/>
                        </a:xfrm>
                        <a:prstGeom prst="rect">
                          <a:avLst/>
                        </a:prstGeom>
                        <a:noFill/>
                      </p:spPr>
                    </p:pic>
                  </p:oleObj>
                </mc:Fallback>
              </mc:AlternateContent>
            </a:graphicData>
          </a:graphic>
        </p:graphicFrame>
        <p:sp>
          <p:nvSpPr>
            <p:cNvPr id="52" name="文本框 51">
              <a:extLst>
                <a:ext uri="{FF2B5EF4-FFF2-40B4-BE49-F238E27FC236}">
                  <a16:creationId xmlns:a16="http://schemas.microsoft.com/office/drawing/2014/main" xmlns="" id="{8F07F664-9B56-41A3-BEB1-C93F15C3B5D3}"/>
                </a:ext>
              </a:extLst>
            </p:cNvPr>
            <p:cNvSpPr txBox="1"/>
            <p:nvPr/>
          </p:nvSpPr>
          <p:spPr>
            <a:xfrm>
              <a:off x="929965" y="4200210"/>
              <a:ext cx="2146610"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应该足够大以保证</a:t>
              </a:r>
              <a:endParaRPr lang="zh-CN" altLang="en-US" dirty="0"/>
            </a:p>
          </p:txBody>
        </p:sp>
        <p:graphicFrame>
          <p:nvGraphicFramePr>
            <p:cNvPr id="54" name="对象 53">
              <a:extLst>
                <a:ext uri="{FF2B5EF4-FFF2-40B4-BE49-F238E27FC236}">
                  <a16:creationId xmlns:a16="http://schemas.microsoft.com/office/drawing/2014/main" xmlns="" id="{B99C4BAE-2F9A-47BF-ADC4-1CD27F24FD58}"/>
                </a:ext>
              </a:extLst>
            </p:cNvPr>
            <p:cNvGraphicFramePr>
              <a:graphicFrameLocks noChangeAspect="1"/>
            </p:cNvGraphicFramePr>
            <p:nvPr>
              <p:extLst>
                <p:ext uri="{D42A27DB-BD31-4B8C-83A1-F6EECF244321}">
                  <p14:modId xmlns:p14="http://schemas.microsoft.com/office/powerpoint/2010/main" val="1836122579"/>
                </p:ext>
              </p:extLst>
            </p:nvPr>
          </p:nvGraphicFramePr>
          <p:xfrm>
            <a:off x="2935972" y="4234497"/>
            <a:ext cx="1594753" cy="328332"/>
          </p:xfrm>
          <a:graphic>
            <a:graphicData uri="http://schemas.openxmlformats.org/presentationml/2006/ole">
              <mc:AlternateContent xmlns:mc="http://schemas.openxmlformats.org/markup-compatibility/2006">
                <mc:Choice xmlns:v="urn:schemas-microsoft-com:vml" Requires="v">
                  <p:oleObj spid="_x0000_s31419" name="Equation" r:id="rId16" imgW="863225" imgH="190417" progId="Equation.DSMT4">
                    <p:embed/>
                  </p:oleObj>
                </mc:Choice>
                <mc:Fallback>
                  <p:oleObj name="Equation" r:id="rId16" imgW="863225" imgH="190417" progId="Equation.DSMT4">
                    <p:embed/>
                    <p:pic>
                      <p:nvPicPr>
                        <p:cNvPr id="0"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5972" y="4234497"/>
                          <a:ext cx="1594753" cy="328332"/>
                        </a:xfrm>
                        <a:prstGeom prst="rect">
                          <a:avLst/>
                        </a:prstGeom>
                        <a:noFill/>
                      </p:spPr>
                    </p:pic>
                  </p:oleObj>
                </mc:Fallback>
              </mc:AlternateContent>
            </a:graphicData>
          </a:graphic>
        </p:graphicFrame>
        <p:sp>
          <p:nvSpPr>
            <p:cNvPr id="56" name="文本框 55">
              <a:extLst>
                <a:ext uri="{FF2B5EF4-FFF2-40B4-BE49-F238E27FC236}">
                  <a16:creationId xmlns:a16="http://schemas.microsoft.com/office/drawing/2014/main" xmlns="" id="{67F48C83-D35E-4F62-9384-73A1536EC6FC}"/>
                </a:ext>
              </a:extLst>
            </p:cNvPr>
            <p:cNvSpPr txBox="1"/>
            <p:nvPr/>
          </p:nvSpPr>
          <p:spPr>
            <a:xfrm>
              <a:off x="4590077" y="4199046"/>
              <a:ext cx="3623958"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最终保证在不可行点取不到最优解</a:t>
              </a:r>
              <a:endParaRPr lang="zh-CN" altLang="en-US" dirty="0"/>
            </a:p>
          </p:txBody>
        </p:sp>
      </p:grpSp>
      <p:sp>
        <p:nvSpPr>
          <p:cNvPr id="60" name="Rectangle 15">
            <a:extLst>
              <a:ext uri="{FF2B5EF4-FFF2-40B4-BE49-F238E27FC236}">
                <a16:creationId xmlns:a16="http://schemas.microsoft.com/office/drawing/2014/main" xmlns="" id="{9A6978DC-B9F0-44F5-99A3-DBEBD74611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5" name="Rectangle 17">
            <a:extLst>
              <a:ext uri="{FF2B5EF4-FFF2-40B4-BE49-F238E27FC236}">
                <a16:creationId xmlns:a16="http://schemas.microsoft.com/office/drawing/2014/main" xmlns="" id="{D95D3E63-794A-443D-A449-2938396E38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9" name="组合 68">
            <a:extLst>
              <a:ext uri="{FF2B5EF4-FFF2-40B4-BE49-F238E27FC236}">
                <a16:creationId xmlns:a16="http://schemas.microsoft.com/office/drawing/2014/main" xmlns="" id="{F27E4641-FB7E-4D05-B129-6D6E3968FB00}"/>
              </a:ext>
            </a:extLst>
          </p:cNvPr>
          <p:cNvGrpSpPr/>
          <p:nvPr/>
        </p:nvGrpSpPr>
        <p:grpSpPr>
          <a:xfrm>
            <a:off x="278406" y="4479925"/>
            <a:ext cx="7064526" cy="974366"/>
            <a:chOff x="114106" y="4423290"/>
            <a:chExt cx="7064526" cy="974366"/>
          </a:xfrm>
        </p:grpSpPr>
        <p:grpSp>
          <p:nvGrpSpPr>
            <p:cNvPr id="62" name="组合 61">
              <a:extLst>
                <a:ext uri="{FF2B5EF4-FFF2-40B4-BE49-F238E27FC236}">
                  <a16:creationId xmlns:a16="http://schemas.microsoft.com/office/drawing/2014/main" xmlns="" id="{79A7902C-3983-44EA-816A-AC19A4A82E96}"/>
                </a:ext>
              </a:extLst>
            </p:cNvPr>
            <p:cNvGrpSpPr/>
            <p:nvPr/>
          </p:nvGrpSpPr>
          <p:grpSpPr>
            <a:xfrm>
              <a:off x="114106" y="4423290"/>
              <a:ext cx="6614519" cy="496888"/>
              <a:chOff x="114106" y="4423290"/>
              <a:chExt cx="6614519" cy="496888"/>
            </a:xfrm>
          </p:grpSpPr>
          <p:sp>
            <p:nvSpPr>
              <p:cNvPr id="59" name="文本框 58">
                <a:extLst>
                  <a:ext uri="{FF2B5EF4-FFF2-40B4-BE49-F238E27FC236}">
                    <a16:creationId xmlns:a16="http://schemas.microsoft.com/office/drawing/2014/main" xmlns="" id="{5B960A09-CD79-4F78-947F-430C1F81412B}"/>
                  </a:ext>
                </a:extLst>
              </p:cNvPr>
              <p:cNvSpPr txBox="1"/>
              <p:nvPr/>
            </p:nvSpPr>
            <p:spPr>
              <a:xfrm>
                <a:off x="114106" y="4491312"/>
                <a:ext cx="5608927" cy="369332"/>
              </a:xfrm>
              <a:prstGeom prst="rect">
                <a:avLst/>
              </a:prstGeom>
              <a:noFill/>
            </p:spPr>
            <p:txBody>
              <a:bodyPr wrap="square">
                <a:spAutoFit/>
              </a:bodyPr>
              <a:lstStyle/>
              <a:p>
                <a:r>
                  <a:rPr lang="zh-CN" altLang="zh-CN" sz="1800" kern="500" spc="10" dirty="0">
                    <a:effectLst/>
                    <a:latin typeface="Times New Roman" panose="02020603050405020304" pitchFamily="18" charset="0"/>
                    <a:ea typeface="宋体" panose="02010600030101010101" pitchFamily="2" charset="-122"/>
                    <a:cs typeface="Times New Roman" panose="02020603050405020304" pitchFamily="18" charset="0"/>
                  </a:rPr>
                  <a:t>约束优化问题</a:t>
                </a:r>
                <a:r>
                  <a:rPr lang="zh-CN" altLang="en-US" sz="1800" kern="500" spc="10" dirty="0">
                    <a:effectLst/>
                    <a:latin typeface="Times New Roman" panose="02020603050405020304" pitchFamily="18" charset="0"/>
                    <a:ea typeface="宋体" panose="02010600030101010101" pitchFamily="2" charset="-122"/>
                    <a:cs typeface="Times New Roman" panose="02020603050405020304" pitchFamily="18" charset="0"/>
                  </a:rPr>
                  <a:t>的</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求解</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转化为</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一系列无约束优化问题</a:t>
                </a:r>
                <a:endParaRPr lang="zh-CN" altLang="en-US" dirty="0"/>
              </a:p>
            </p:txBody>
          </p:sp>
          <p:graphicFrame>
            <p:nvGraphicFramePr>
              <p:cNvPr id="61" name="对象 60">
                <a:extLst>
                  <a:ext uri="{FF2B5EF4-FFF2-40B4-BE49-F238E27FC236}">
                    <a16:creationId xmlns:a16="http://schemas.microsoft.com/office/drawing/2014/main" xmlns="" id="{68DAD826-B318-499E-AD76-035CF50B1010}"/>
                  </a:ext>
                </a:extLst>
              </p:cNvPr>
              <p:cNvGraphicFramePr>
                <a:graphicFrameLocks noChangeAspect="1"/>
              </p:cNvGraphicFramePr>
              <p:nvPr>
                <p:extLst>
                  <p:ext uri="{D42A27DB-BD31-4B8C-83A1-F6EECF244321}">
                    <p14:modId xmlns:p14="http://schemas.microsoft.com/office/powerpoint/2010/main" val="714780057"/>
                  </p:ext>
                </p:extLst>
              </p:nvPr>
            </p:nvGraphicFramePr>
            <p:xfrm>
              <a:off x="5314163" y="4423290"/>
              <a:ext cx="1414462" cy="496888"/>
            </p:xfrm>
            <a:graphic>
              <a:graphicData uri="http://schemas.openxmlformats.org/presentationml/2006/ole">
                <mc:AlternateContent xmlns:mc="http://schemas.openxmlformats.org/markup-compatibility/2006">
                  <mc:Choice xmlns:v="urn:schemas-microsoft-com:vml" Requires="v">
                    <p:oleObj spid="_x0000_s31420" name="Equation" r:id="rId18" imgW="736560" imgH="266400" progId="Equation.DSMT4">
                      <p:embed/>
                    </p:oleObj>
                  </mc:Choice>
                  <mc:Fallback>
                    <p:oleObj name="Equation" r:id="rId18" imgW="736560" imgH="266400" progId="Equation.DSMT4">
                      <p:embed/>
                      <p:pic>
                        <p:nvPicPr>
                          <p:cNvPr id="0" name="Object 14"/>
                          <p:cNvPicPr>
                            <a:picLocks noChangeAspect="1" noChangeArrowheads="1"/>
                          </p:cNvPicPr>
                          <p:nvPr/>
                        </p:nvPicPr>
                        <p:blipFill>
                          <a:blip r:embed="rId19"/>
                          <a:srcRect/>
                          <a:stretch>
                            <a:fillRect/>
                          </a:stretch>
                        </p:blipFill>
                        <p:spPr bwMode="auto">
                          <a:xfrm>
                            <a:off x="5314163" y="4423290"/>
                            <a:ext cx="1414462" cy="496888"/>
                          </a:xfrm>
                          <a:prstGeom prst="rect">
                            <a:avLst/>
                          </a:prstGeom>
                          <a:noFill/>
                        </p:spPr>
                      </p:pic>
                    </p:oleObj>
                  </mc:Fallback>
                </mc:AlternateContent>
              </a:graphicData>
            </a:graphic>
          </p:graphicFrame>
        </p:grpSp>
        <p:sp>
          <p:nvSpPr>
            <p:cNvPr id="64" name="文本框 63">
              <a:extLst>
                <a:ext uri="{FF2B5EF4-FFF2-40B4-BE49-F238E27FC236}">
                  <a16:creationId xmlns:a16="http://schemas.microsoft.com/office/drawing/2014/main" xmlns="" id="{B2D97EE8-2988-436B-981F-847DA252E1C2}"/>
                </a:ext>
              </a:extLst>
            </p:cNvPr>
            <p:cNvSpPr txBox="1"/>
            <p:nvPr/>
          </p:nvSpPr>
          <p:spPr>
            <a:xfrm>
              <a:off x="114106" y="5028324"/>
              <a:ext cx="1467044"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求解过程中，</a:t>
              </a:r>
              <a:endParaRPr lang="zh-CN" altLang="en-US" dirty="0"/>
            </a:p>
          </p:txBody>
        </p:sp>
        <p:graphicFrame>
          <p:nvGraphicFramePr>
            <p:cNvPr id="66" name="对象 65">
              <a:extLst>
                <a:ext uri="{FF2B5EF4-FFF2-40B4-BE49-F238E27FC236}">
                  <a16:creationId xmlns:a16="http://schemas.microsoft.com/office/drawing/2014/main" xmlns="" id="{1A7C7253-E3C1-438F-8EF2-A927C6DAB909}"/>
                </a:ext>
              </a:extLst>
            </p:cNvPr>
            <p:cNvGraphicFramePr>
              <a:graphicFrameLocks noChangeAspect="1"/>
            </p:cNvGraphicFramePr>
            <p:nvPr>
              <p:extLst>
                <p:ext uri="{D42A27DB-BD31-4B8C-83A1-F6EECF244321}">
                  <p14:modId xmlns:p14="http://schemas.microsoft.com/office/powerpoint/2010/main" val="944238465"/>
                </p:ext>
              </p:extLst>
            </p:nvPr>
          </p:nvGraphicFramePr>
          <p:xfrm>
            <a:off x="1563232" y="4982264"/>
            <a:ext cx="1060465" cy="373573"/>
          </p:xfrm>
          <a:graphic>
            <a:graphicData uri="http://schemas.openxmlformats.org/presentationml/2006/ole">
              <mc:AlternateContent xmlns:mc="http://schemas.openxmlformats.org/markup-compatibility/2006">
                <mc:Choice xmlns:v="urn:schemas-microsoft-com:vml" Requires="v">
                  <p:oleObj spid="_x0000_s31421" name="Equation" r:id="rId20" imgW="558558" imgH="203112" progId="Equation.DSMT4">
                    <p:embed/>
                  </p:oleObj>
                </mc:Choice>
                <mc:Fallback>
                  <p:oleObj name="Equation" r:id="rId20" imgW="558558" imgH="203112" progId="Equation.DSMT4">
                    <p:embed/>
                    <p:pic>
                      <p:nvPicPr>
                        <p:cNvPr id="0" name="Object 1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63232" y="4982264"/>
                          <a:ext cx="1060465" cy="373573"/>
                        </a:xfrm>
                        <a:prstGeom prst="rect">
                          <a:avLst/>
                        </a:prstGeom>
                        <a:noFill/>
                      </p:spPr>
                    </p:pic>
                  </p:oleObj>
                </mc:Fallback>
              </mc:AlternateContent>
            </a:graphicData>
          </a:graphic>
        </p:graphicFrame>
        <p:sp>
          <p:nvSpPr>
            <p:cNvPr id="68" name="文本框 67">
              <a:extLst>
                <a:ext uri="{FF2B5EF4-FFF2-40B4-BE49-F238E27FC236}">
                  <a16:creationId xmlns:a16="http://schemas.microsoft.com/office/drawing/2014/main" xmlns="" id="{1DD20049-B809-4864-9327-9D75ECD03E04}"/>
                </a:ext>
              </a:extLst>
            </p:cNvPr>
            <p:cNvSpPr txBox="1"/>
            <p:nvPr/>
          </p:nvSpPr>
          <p:spPr>
            <a:xfrm>
              <a:off x="2606632" y="5011320"/>
              <a:ext cx="4572000"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为正数列</a:t>
              </a:r>
              <a:r>
                <a:rPr lang="en-US" altLang="zh-CN" kern="5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spTree>
    <p:extLst>
      <p:ext uri="{BB962C8B-B14F-4D97-AF65-F5344CB8AC3E}">
        <p14:creationId xmlns:p14="http://schemas.microsoft.com/office/powerpoint/2010/main" val="1754952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pPr algn="l"/>
            <a:r>
              <a:rPr lang="en-US" altLang="zh-CN" sz="2100" b="1" spc="225" dirty="0">
                <a:solidFill>
                  <a:prstClr val="white"/>
                </a:solidFill>
              </a:rPr>
              <a:t>5.5 </a:t>
            </a:r>
            <a:r>
              <a:rPr lang="zh-CN" altLang="en-US" sz="2100" b="1" spc="225" dirty="0">
                <a:solidFill>
                  <a:prstClr val="white"/>
                </a:solidFill>
              </a:rPr>
              <a:t>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34</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文本框 20">
            <a:extLst>
              <a:ext uri="{FF2B5EF4-FFF2-40B4-BE49-F238E27FC236}">
                <a16:creationId xmlns:a16="http://schemas.microsoft.com/office/drawing/2014/main" xmlns="" id="{FA7BAB9C-57BB-44C7-BC2C-EAC5D9B4582B}"/>
              </a:ext>
            </a:extLst>
          </p:cNvPr>
          <p:cNvSpPr txBox="1"/>
          <p:nvPr/>
        </p:nvSpPr>
        <p:spPr>
          <a:xfrm>
            <a:off x="45783" y="899864"/>
            <a:ext cx="6074171" cy="369332"/>
          </a:xfrm>
          <a:prstGeom prst="rect">
            <a:avLst/>
          </a:prstGeom>
          <a:noFill/>
        </p:spPr>
        <p:txBody>
          <a:bodyPr wrap="square">
            <a:spAutoFit/>
          </a:bodyPr>
          <a:lstStyle/>
          <a:p>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内</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罚函数方法：</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针对只含有不等式约束的</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无约束优化问题</a:t>
            </a:r>
            <a:endParaRPr lang="zh-CN" altLang="en-US" dirty="0"/>
          </a:p>
        </p:txBody>
      </p:sp>
      <p:sp>
        <p:nvSpPr>
          <p:cNvPr id="13" name="Rectangle 2">
            <a:extLst>
              <a:ext uri="{FF2B5EF4-FFF2-40B4-BE49-F238E27FC236}">
                <a16:creationId xmlns:a16="http://schemas.microsoft.com/office/drawing/2014/main" xmlns="" id="{AD656136-F5F5-4D84-8F2D-FABB7AEE78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5">
            <a:extLst>
              <a:ext uri="{FF2B5EF4-FFF2-40B4-BE49-F238E27FC236}">
                <a16:creationId xmlns:a16="http://schemas.microsoft.com/office/drawing/2014/main" xmlns="" id="{56B0F3EB-F952-40F1-B597-65B1A616B8A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4" name="Rectangle 7">
            <a:extLst>
              <a:ext uri="{FF2B5EF4-FFF2-40B4-BE49-F238E27FC236}">
                <a16:creationId xmlns:a16="http://schemas.microsoft.com/office/drawing/2014/main" xmlns="" id="{FFFF77A4-BFCD-4D61-BC1B-AABF45CD2D6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8" name="Rectangle 9">
            <a:extLst>
              <a:ext uri="{FF2B5EF4-FFF2-40B4-BE49-F238E27FC236}">
                <a16:creationId xmlns:a16="http://schemas.microsoft.com/office/drawing/2014/main" xmlns="" id="{03146FE0-DE6E-4088-8F52-BECF3DC0AA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9" name="Rectangle 11">
            <a:extLst>
              <a:ext uri="{FF2B5EF4-FFF2-40B4-BE49-F238E27FC236}">
                <a16:creationId xmlns:a16="http://schemas.microsoft.com/office/drawing/2014/main" xmlns="" id="{C416EEC6-AE8E-455B-95F8-1AABC81FEA0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3" name="Rectangle 13">
            <a:extLst>
              <a:ext uri="{FF2B5EF4-FFF2-40B4-BE49-F238E27FC236}">
                <a16:creationId xmlns:a16="http://schemas.microsoft.com/office/drawing/2014/main" xmlns="" id="{CC9F95B5-014F-4D7A-A2FC-E1F7D73097E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0" name="Rectangle 15">
            <a:extLst>
              <a:ext uri="{FF2B5EF4-FFF2-40B4-BE49-F238E27FC236}">
                <a16:creationId xmlns:a16="http://schemas.microsoft.com/office/drawing/2014/main" xmlns="" id="{9A6978DC-B9F0-44F5-99A3-DBEBD74611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5" name="Rectangle 17">
            <a:extLst>
              <a:ext uri="{FF2B5EF4-FFF2-40B4-BE49-F238E27FC236}">
                <a16:creationId xmlns:a16="http://schemas.microsoft.com/office/drawing/2014/main" xmlns="" id="{D95D3E63-794A-443D-A449-2938396E38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9" name="组合 68">
            <a:extLst>
              <a:ext uri="{FF2B5EF4-FFF2-40B4-BE49-F238E27FC236}">
                <a16:creationId xmlns:a16="http://schemas.microsoft.com/office/drawing/2014/main" xmlns="" id="{F27E4641-FB7E-4D05-B129-6D6E3968FB00}"/>
              </a:ext>
            </a:extLst>
          </p:cNvPr>
          <p:cNvGrpSpPr/>
          <p:nvPr/>
        </p:nvGrpSpPr>
        <p:grpSpPr>
          <a:xfrm>
            <a:off x="322112" y="3030538"/>
            <a:ext cx="7064526" cy="979304"/>
            <a:chOff x="114106" y="4422083"/>
            <a:chExt cx="7064526" cy="979304"/>
          </a:xfrm>
        </p:grpSpPr>
        <p:grpSp>
          <p:nvGrpSpPr>
            <p:cNvPr id="62" name="组合 61">
              <a:extLst>
                <a:ext uri="{FF2B5EF4-FFF2-40B4-BE49-F238E27FC236}">
                  <a16:creationId xmlns:a16="http://schemas.microsoft.com/office/drawing/2014/main" xmlns="" id="{79A7902C-3983-44EA-816A-AC19A4A82E96}"/>
                </a:ext>
              </a:extLst>
            </p:cNvPr>
            <p:cNvGrpSpPr/>
            <p:nvPr/>
          </p:nvGrpSpPr>
          <p:grpSpPr>
            <a:xfrm>
              <a:off x="114106" y="4422083"/>
              <a:ext cx="6615263" cy="496887"/>
              <a:chOff x="114106" y="4422083"/>
              <a:chExt cx="6615263" cy="496887"/>
            </a:xfrm>
          </p:grpSpPr>
          <p:sp>
            <p:nvSpPr>
              <p:cNvPr id="59" name="文本框 58">
                <a:extLst>
                  <a:ext uri="{FF2B5EF4-FFF2-40B4-BE49-F238E27FC236}">
                    <a16:creationId xmlns:a16="http://schemas.microsoft.com/office/drawing/2014/main" xmlns="" id="{5B960A09-CD79-4F78-947F-430C1F81412B}"/>
                  </a:ext>
                </a:extLst>
              </p:cNvPr>
              <p:cNvSpPr txBox="1"/>
              <p:nvPr/>
            </p:nvSpPr>
            <p:spPr>
              <a:xfrm>
                <a:off x="114106" y="4491312"/>
                <a:ext cx="5608927" cy="369332"/>
              </a:xfrm>
              <a:prstGeom prst="rect">
                <a:avLst/>
              </a:prstGeom>
              <a:noFill/>
            </p:spPr>
            <p:txBody>
              <a:bodyPr wrap="square">
                <a:spAutoFit/>
              </a:bodyPr>
              <a:lstStyle/>
              <a:p>
                <a:r>
                  <a:rPr lang="zh-CN" altLang="zh-CN" sz="1800" kern="500" spc="10" dirty="0">
                    <a:effectLst/>
                    <a:latin typeface="Times New Roman" panose="02020603050405020304" pitchFamily="18" charset="0"/>
                    <a:ea typeface="宋体" panose="02010600030101010101" pitchFamily="2" charset="-122"/>
                    <a:cs typeface="Times New Roman" panose="02020603050405020304" pitchFamily="18" charset="0"/>
                  </a:rPr>
                  <a:t>约束优化问题</a:t>
                </a:r>
                <a:r>
                  <a:rPr lang="zh-CN" altLang="en-US" sz="1800" kern="500" spc="10" dirty="0">
                    <a:effectLst/>
                    <a:latin typeface="Times New Roman" panose="02020603050405020304" pitchFamily="18" charset="0"/>
                    <a:ea typeface="宋体" panose="02010600030101010101" pitchFamily="2" charset="-122"/>
                    <a:cs typeface="Times New Roman" panose="02020603050405020304" pitchFamily="18" charset="0"/>
                  </a:rPr>
                  <a:t>的</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求解</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转化为</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一系列无约束优化问题</a:t>
                </a:r>
                <a:endParaRPr lang="zh-CN" altLang="en-US" dirty="0"/>
              </a:p>
            </p:txBody>
          </p:sp>
          <p:graphicFrame>
            <p:nvGraphicFramePr>
              <p:cNvPr id="61" name="对象 60">
                <a:extLst>
                  <a:ext uri="{FF2B5EF4-FFF2-40B4-BE49-F238E27FC236}">
                    <a16:creationId xmlns:a16="http://schemas.microsoft.com/office/drawing/2014/main" xmlns="" id="{68DAD826-B318-499E-AD76-035CF50B1010}"/>
                  </a:ext>
                </a:extLst>
              </p:cNvPr>
              <p:cNvGraphicFramePr>
                <a:graphicFrameLocks noChangeAspect="1"/>
              </p:cNvGraphicFramePr>
              <p:nvPr>
                <p:extLst>
                  <p:ext uri="{D42A27DB-BD31-4B8C-83A1-F6EECF244321}">
                    <p14:modId xmlns:p14="http://schemas.microsoft.com/office/powerpoint/2010/main" val="10497755"/>
                  </p:ext>
                </p:extLst>
              </p:nvPr>
            </p:nvGraphicFramePr>
            <p:xfrm>
              <a:off x="5314907" y="4422083"/>
              <a:ext cx="1414462" cy="496887"/>
            </p:xfrm>
            <a:graphic>
              <a:graphicData uri="http://schemas.openxmlformats.org/presentationml/2006/ole">
                <mc:AlternateContent xmlns:mc="http://schemas.openxmlformats.org/markup-compatibility/2006">
                  <mc:Choice xmlns:v="urn:schemas-microsoft-com:vml" Requires="v">
                    <p:oleObj spid="_x0000_s32205" name="Equation" r:id="rId5" imgW="736560" imgH="266400" progId="Equation.DSMT4">
                      <p:embed/>
                    </p:oleObj>
                  </mc:Choice>
                  <mc:Fallback>
                    <p:oleObj name="Equation" r:id="rId5" imgW="736560" imgH="266400" progId="Equation.DSMT4">
                      <p:embed/>
                      <p:pic>
                        <p:nvPicPr>
                          <p:cNvPr id="61" name="对象 60">
                            <a:extLst>
                              <a:ext uri="{FF2B5EF4-FFF2-40B4-BE49-F238E27FC236}">
                                <a16:creationId xmlns:a16="http://schemas.microsoft.com/office/drawing/2014/main" xmlns="" id="{68DAD826-B318-499E-AD76-035CF50B1010}"/>
                              </a:ext>
                            </a:extLst>
                          </p:cNvPr>
                          <p:cNvPicPr>
                            <a:picLocks noChangeAspect="1" noChangeArrowheads="1"/>
                          </p:cNvPicPr>
                          <p:nvPr/>
                        </p:nvPicPr>
                        <p:blipFill>
                          <a:blip r:embed="rId6"/>
                          <a:srcRect/>
                          <a:stretch>
                            <a:fillRect/>
                          </a:stretch>
                        </p:blipFill>
                        <p:spPr bwMode="auto">
                          <a:xfrm>
                            <a:off x="5314907" y="4422083"/>
                            <a:ext cx="1414462" cy="496887"/>
                          </a:xfrm>
                          <a:prstGeom prst="rect">
                            <a:avLst/>
                          </a:prstGeom>
                          <a:noFill/>
                        </p:spPr>
                      </p:pic>
                    </p:oleObj>
                  </mc:Fallback>
                </mc:AlternateContent>
              </a:graphicData>
            </a:graphic>
          </p:graphicFrame>
        </p:grpSp>
        <p:sp>
          <p:nvSpPr>
            <p:cNvPr id="64" name="文本框 63">
              <a:extLst>
                <a:ext uri="{FF2B5EF4-FFF2-40B4-BE49-F238E27FC236}">
                  <a16:creationId xmlns:a16="http://schemas.microsoft.com/office/drawing/2014/main" xmlns="" id="{B2D97EE8-2988-436B-981F-847DA252E1C2}"/>
                </a:ext>
              </a:extLst>
            </p:cNvPr>
            <p:cNvSpPr txBox="1"/>
            <p:nvPr/>
          </p:nvSpPr>
          <p:spPr>
            <a:xfrm>
              <a:off x="114106" y="5028324"/>
              <a:ext cx="1467044"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求解过程中，</a:t>
              </a:r>
              <a:endParaRPr lang="zh-CN" altLang="en-US" dirty="0"/>
            </a:p>
          </p:txBody>
        </p:sp>
        <p:graphicFrame>
          <p:nvGraphicFramePr>
            <p:cNvPr id="66" name="对象 65">
              <a:extLst>
                <a:ext uri="{FF2B5EF4-FFF2-40B4-BE49-F238E27FC236}">
                  <a16:creationId xmlns:a16="http://schemas.microsoft.com/office/drawing/2014/main" xmlns="" id="{1A7C7253-E3C1-438F-8EF2-A927C6DAB909}"/>
                </a:ext>
              </a:extLst>
            </p:cNvPr>
            <p:cNvGraphicFramePr>
              <a:graphicFrameLocks noChangeAspect="1"/>
            </p:cNvGraphicFramePr>
            <p:nvPr>
              <p:extLst>
                <p:ext uri="{D42A27DB-BD31-4B8C-83A1-F6EECF244321}">
                  <p14:modId xmlns:p14="http://schemas.microsoft.com/office/powerpoint/2010/main" val="830263607"/>
                </p:ext>
              </p:extLst>
            </p:nvPr>
          </p:nvGraphicFramePr>
          <p:xfrm>
            <a:off x="1696222" y="5028324"/>
            <a:ext cx="795337" cy="373063"/>
          </p:xfrm>
          <a:graphic>
            <a:graphicData uri="http://schemas.openxmlformats.org/presentationml/2006/ole">
              <mc:AlternateContent xmlns:mc="http://schemas.openxmlformats.org/markup-compatibility/2006">
                <mc:Choice xmlns:v="urn:schemas-microsoft-com:vml" Requires="v">
                  <p:oleObj spid="_x0000_s32206" name="Equation" r:id="rId7" imgW="419040" imgH="203040" progId="Equation.DSMT4">
                    <p:embed/>
                  </p:oleObj>
                </mc:Choice>
                <mc:Fallback>
                  <p:oleObj name="Equation" r:id="rId7" imgW="419040" imgH="203040" progId="Equation.DSMT4">
                    <p:embed/>
                    <p:pic>
                      <p:nvPicPr>
                        <p:cNvPr id="66" name="对象 65">
                          <a:extLst>
                            <a:ext uri="{FF2B5EF4-FFF2-40B4-BE49-F238E27FC236}">
                              <a16:creationId xmlns:a16="http://schemas.microsoft.com/office/drawing/2014/main" xmlns="" id="{1A7C7253-E3C1-438F-8EF2-A927C6DAB909}"/>
                            </a:ext>
                          </a:extLst>
                        </p:cNvPr>
                        <p:cNvPicPr>
                          <a:picLocks noChangeAspect="1" noChangeArrowheads="1"/>
                        </p:cNvPicPr>
                        <p:nvPr/>
                      </p:nvPicPr>
                      <p:blipFill>
                        <a:blip r:embed="rId8"/>
                        <a:srcRect/>
                        <a:stretch>
                          <a:fillRect/>
                        </a:stretch>
                      </p:blipFill>
                      <p:spPr bwMode="auto">
                        <a:xfrm>
                          <a:off x="1696222" y="5028324"/>
                          <a:ext cx="795337" cy="373063"/>
                        </a:xfrm>
                        <a:prstGeom prst="rect">
                          <a:avLst/>
                        </a:prstGeom>
                        <a:noFill/>
                      </p:spPr>
                    </p:pic>
                  </p:oleObj>
                </mc:Fallback>
              </mc:AlternateContent>
            </a:graphicData>
          </a:graphic>
        </p:graphicFrame>
        <p:sp>
          <p:nvSpPr>
            <p:cNvPr id="68" name="文本框 67">
              <a:extLst>
                <a:ext uri="{FF2B5EF4-FFF2-40B4-BE49-F238E27FC236}">
                  <a16:creationId xmlns:a16="http://schemas.microsoft.com/office/drawing/2014/main" xmlns="" id="{1DD20049-B809-4864-9327-9D75ECD03E04}"/>
                </a:ext>
              </a:extLst>
            </p:cNvPr>
            <p:cNvSpPr txBox="1"/>
            <p:nvPr/>
          </p:nvSpPr>
          <p:spPr>
            <a:xfrm>
              <a:off x="2606632" y="5011320"/>
              <a:ext cx="4572000"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为正数列</a:t>
              </a:r>
              <a:r>
                <a:rPr lang="en-US" altLang="zh-CN" kern="5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sp>
        <p:nvSpPr>
          <p:cNvPr id="11" name="Rectangle 2">
            <a:extLst>
              <a:ext uri="{FF2B5EF4-FFF2-40B4-BE49-F238E27FC236}">
                <a16:creationId xmlns:a16="http://schemas.microsoft.com/office/drawing/2014/main" xmlns="" id="{4515F3B1-94B5-4CDA-BAC8-6ED53C0219F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2" name="对象 11">
            <a:extLst>
              <a:ext uri="{FF2B5EF4-FFF2-40B4-BE49-F238E27FC236}">
                <a16:creationId xmlns:a16="http://schemas.microsoft.com/office/drawing/2014/main" xmlns="" id="{125F6EC9-AD49-438C-B608-24576B3F9D0E}"/>
              </a:ext>
            </a:extLst>
          </p:cNvPr>
          <p:cNvGraphicFramePr>
            <a:graphicFrameLocks noChangeAspect="1"/>
          </p:cNvGraphicFramePr>
          <p:nvPr>
            <p:extLst>
              <p:ext uri="{D42A27DB-BD31-4B8C-83A1-F6EECF244321}">
                <p14:modId xmlns:p14="http://schemas.microsoft.com/office/powerpoint/2010/main" val="2773096318"/>
              </p:ext>
            </p:extLst>
          </p:nvPr>
        </p:nvGraphicFramePr>
        <p:xfrm>
          <a:off x="5912676" y="896173"/>
          <a:ext cx="2947924" cy="752399"/>
        </p:xfrm>
        <a:graphic>
          <a:graphicData uri="http://schemas.openxmlformats.org/presentationml/2006/ole">
            <mc:AlternateContent xmlns:mc="http://schemas.openxmlformats.org/markup-compatibility/2006">
              <mc:Choice xmlns:v="urn:schemas-microsoft-com:vml" Requires="v">
                <p:oleObj spid="_x0000_s32207" name="Equation" r:id="rId9" imgW="1523880" imgH="393480" progId="Equation.DSMT4">
                  <p:embed/>
                </p:oleObj>
              </mc:Choice>
              <mc:Fallback>
                <p:oleObj name="Equation" r:id="rId9" imgW="1523880" imgH="393480" progId="Equation.DSMT4">
                  <p:embed/>
                  <p:pic>
                    <p:nvPicPr>
                      <p:cNvPr id="0" name="Object 1"/>
                      <p:cNvPicPr>
                        <a:picLocks noChangeAspect="1" noChangeArrowheads="1"/>
                      </p:cNvPicPr>
                      <p:nvPr/>
                    </p:nvPicPr>
                    <p:blipFill>
                      <a:blip r:embed="rId10"/>
                      <a:srcRect/>
                      <a:stretch>
                        <a:fillRect/>
                      </a:stretch>
                    </p:blipFill>
                    <p:spPr bwMode="auto">
                      <a:xfrm>
                        <a:off x="5912676" y="896173"/>
                        <a:ext cx="2947924" cy="752399"/>
                      </a:xfrm>
                      <a:prstGeom prst="rect">
                        <a:avLst/>
                      </a:prstGeom>
                      <a:noFill/>
                    </p:spPr>
                  </p:pic>
                </p:oleObj>
              </mc:Fallback>
            </mc:AlternateContent>
          </a:graphicData>
        </a:graphic>
      </p:graphicFrame>
      <p:grpSp>
        <p:nvGrpSpPr>
          <p:cNvPr id="18" name="组合 17">
            <a:extLst>
              <a:ext uri="{FF2B5EF4-FFF2-40B4-BE49-F238E27FC236}">
                <a16:creationId xmlns:a16="http://schemas.microsoft.com/office/drawing/2014/main" xmlns="" id="{FB294367-9CFA-4E09-AF86-F02D8A4534DA}"/>
              </a:ext>
            </a:extLst>
          </p:cNvPr>
          <p:cNvGrpSpPr/>
          <p:nvPr/>
        </p:nvGrpSpPr>
        <p:grpSpPr>
          <a:xfrm>
            <a:off x="146853" y="1661855"/>
            <a:ext cx="4576762" cy="428625"/>
            <a:chOff x="113904" y="1670187"/>
            <a:chExt cx="4576762" cy="428625"/>
          </a:xfrm>
        </p:grpSpPr>
        <p:graphicFrame>
          <p:nvGraphicFramePr>
            <p:cNvPr id="14" name="对象 13">
              <a:extLst>
                <a:ext uri="{FF2B5EF4-FFF2-40B4-BE49-F238E27FC236}">
                  <a16:creationId xmlns:a16="http://schemas.microsoft.com/office/drawing/2014/main" xmlns="" id="{5664A782-EEFB-43E5-A00B-B12080ADA16F}"/>
                </a:ext>
              </a:extLst>
            </p:cNvPr>
            <p:cNvGraphicFramePr>
              <a:graphicFrameLocks noChangeAspect="1"/>
            </p:cNvGraphicFramePr>
            <p:nvPr>
              <p:extLst>
                <p:ext uri="{D42A27DB-BD31-4B8C-83A1-F6EECF244321}">
                  <p14:modId xmlns:p14="http://schemas.microsoft.com/office/powerpoint/2010/main" val="965344997"/>
                </p:ext>
              </p:extLst>
            </p:nvPr>
          </p:nvGraphicFramePr>
          <p:xfrm>
            <a:off x="3531393" y="1670187"/>
            <a:ext cx="1093788" cy="428625"/>
          </p:xfrm>
          <a:graphic>
            <a:graphicData uri="http://schemas.openxmlformats.org/presentationml/2006/ole">
              <mc:AlternateContent xmlns:mc="http://schemas.openxmlformats.org/markup-compatibility/2006">
                <mc:Choice xmlns:v="urn:schemas-microsoft-com:vml" Requires="v">
                  <p:oleObj spid="_x0000_s32208" name="Equation" r:id="rId11" imgW="685800" imgH="266400" progId="Equation.DSMT4">
                    <p:embed/>
                  </p:oleObj>
                </mc:Choice>
                <mc:Fallback>
                  <p:oleObj name="Equation" r:id="rId11" imgW="685800" imgH="266400" progId="Equation.DSMT4">
                    <p:embed/>
                    <p:pic>
                      <p:nvPicPr>
                        <p:cNvPr id="14" name="对象 13">
                          <a:extLst>
                            <a:ext uri="{FF2B5EF4-FFF2-40B4-BE49-F238E27FC236}">
                              <a16:creationId xmlns:a16="http://schemas.microsoft.com/office/drawing/2014/main" xmlns="" id="{5664A782-EEFB-43E5-A00B-B12080ADA16F}"/>
                            </a:ext>
                          </a:extLst>
                        </p:cNvPr>
                        <p:cNvPicPr>
                          <a:picLocks noChangeAspect="1" noChangeArrowheads="1"/>
                        </p:cNvPicPr>
                        <p:nvPr/>
                      </p:nvPicPr>
                      <p:blipFill>
                        <a:blip r:embed="rId12"/>
                        <a:srcRect/>
                        <a:stretch>
                          <a:fillRect/>
                        </a:stretch>
                      </p:blipFill>
                      <p:spPr bwMode="auto">
                        <a:xfrm>
                          <a:off x="3531393" y="1670187"/>
                          <a:ext cx="1093788" cy="428625"/>
                        </a:xfrm>
                        <a:prstGeom prst="rect">
                          <a:avLst/>
                        </a:prstGeom>
                        <a:noFill/>
                      </p:spPr>
                    </p:pic>
                  </p:oleObj>
                </mc:Fallback>
              </mc:AlternateContent>
            </a:graphicData>
          </a:graphic>
        </p:graphicFrame>
        <p:sp>
          <p:nvSpPr>
            <p:cNvPr id="58" name="文本框 57">
              <a:extLst>
                <a:ext uri="{FF2B5EF4-FFF2-40B4-BE49-F238E27FC236}">
                  <a16:creationId xmlns:a16="http://schemas.microsoft.com/office/drawing/2014/main" xmlns="" id="{414BEDCB-3A58-4C48-B953-37984400351E}"/>
                </a:ext>
              </a:extLst>
            </p:cNvPr>
            <p:cNvSpPr txBox="1"/>
            <p:nvPr/>
          </p:nvSpPr>
          <p:spPr>
            <a:xfrm>
              <a:off x="113904" y="1689664"/>
              <a:ext cx="4576762"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将</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原问题转化为无约束优化问题</a:t>
              </a:r>
              <a:endParaRPr lang="zh-CN" altLang="en-US" dirty="0"/>
            </a:p>
          </p:txBody>
        </p:sp>
      </p:grpSp>
      <p:sp>
        <p:nvSpPr>
          <p:cNvPr id="20" name="Rectangle 14">
            <a:extLst>
              <a:ext uri="{FF2B5EF4-FFF2-40B4-BE49-F238E27FC236}">
                <a16:creationId xmlns:a16="http://schemas.microsoft.com/office/drawing/2014/main" xmlns="" id="{A6CE5A87-0D20-4B3B-BB83-0750699B6E4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3" name="Rectangle 16">
            <a:extLst>
              <a:ext uri="{FF2B5EF4-FFF2-40B4-BE49-F238E27FC236}">
                <a16:creationId xmlns:a16="http://schemas.microsoft.com/office/drawing/2014/main" xmlns="" id="{40416693-EE4B-4E1E-9293-3A8CD51D749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0" name="组合 39">
            <a:extLst>
              <a:ext uri="{FF2B5EF4-FFF2-40B4-BE49-F238E27FC236}">
                <a16:creationId xmlns:a16="http://schemas.microsoft.com/office/drawing/2014/main" xmlns="" id="{D1373218-0617-4FAD-8B41-E3BD508A8245}"/>
              </a:ext>
            </a:extLst>
          </p:cNvPr>
          <p:cNvGrpSpPr/>
          <p:nvPr/>
        </p:nvGrpSpPr>
        <p:grpSpPr>
          <a:xfrm>
            <a:off x="844231" y="2151290"/>
            <a:ext cx="6984038" cy="762164"/>
            <a:chOff x="844231" y="2151290"/>
            <a:chExt cx="6984038" cy="762164"/>
          </a:xfrm>
        </p:grpSpPr>
        <p:graphicFrame>
          <p:nvGraphicFramePr>
            <p:cNvPr id="22" name="对象 21">
              <a:extLst>
                <a:ext uri="{FF2B5EF4-FFF2-40B4-BE49-F238E27FC236}">
                  <a16:creationId xmlns:a16="http://schemas.microsoft.com/office/drawing/2014/main" xmlns="" id="{A1C9F43D-5E82-4233-924A-662711E0943C}"/>
                </a:ext>
              </a:extLst>
            </p:cNvPr>
            <p:cNvGraphicFramePr>
              <a:graphicFrameLocks noChangeAspect="1"/>
            </p:cNvGraphicFramePr>
            <p:nvPr>
              <p:extLst>
                <p:ext uri="{D42A27DB-BD31-4B8C-83A1-F6EECF244321}">
                  <p14:modId xmlns:p14="http://schemas.microsoft.com/office/powerpoint/2010/main" val="1041718888"/>
                </p:ext>
              </p:extLst>
            </p:nvPr>
          </p:nvGraphicFramePr>
          <p:xfrm>
            <a:off x="844231" y="2209481"/>
            <a:ext cx="2827066" cy="703973"/>
          </p:xfrm>
          <a:graphic>
            <a:graphicData uri="http://schemas.openxmlformats.org/presentationml/2006/ole">
              <mc:AlternateContent xmlns:mc="http://schemas.openxmlformats.org/markup-compatibility/2006">
                <mc:Choice xmlns:v="urn:schemas-microsoft-com:vml" Requires="v">
                  <p:oleObj spid="_x0000_s32209" name="Equation" r:id="rId13" imgW="1612900" imgH="406400" progId="Equation.DSMT4">
                    <p:embed/>
                  </p:oleObj>
                </mc:Choice>
                <mc:Fallback>
                  <p:oleObj name="Equation" r:id="rId13" imgW="1612900" imgH="406400" progId="Equation.DSMT4">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4231" y="2209481"/>
                          <a:ext cx="2827066" cy="703973"/>
                        </a:xfrm>
                        <a:prstGeom prst="rect">
                          <a:avLst/>
                        </a:prstGeom>
                        <a:noFill/>
                      </p:spPr>
                    </p:pic>
                  </p:oleObj>
                </mc:Fallback>
              </mc:AlternateContent>
            </a:graphicData>
          </a:graphic>
        </p:graphicFrame>
        <p:graphicFrame>
          <p:nvGraphicFramePr>
            <p:cNvPr id="27" name="对象 26">
              <a:extLst>
                <a:ext uri="{FF2B5EF4-FFF2-40B4-BE49-F238E27FC236}">
                  <a16:creationId xmlns:a16="http://schemas.microsoft.com/office/drawing/2014/main" xmlns="" id="{D18C27B4-94B7-449E-87B2-0399530018BE}"/>
                </a:ext>
              </a:extLst>
            </p:cNvPr>
            <p:cNvGraphicFramePr>
              <a:graphicFrameLocks noChangeAspect="1"/>
            </p:cNvGraphicFramePr>
            <p:nvPr>
              <p:extLst>
                <p:ext uri="{D42A27DB-BD31-4B8C-83A1-F6EECF244321}">
                  <p14:modId xmlns:p14="http://schemas.microsoft.com/office/powerpoint/2010/main" val="3099101570"/>
                </p:ext>
              </p:extLst>
            </p:nvPr>
          </p:nvGraphicFramePr>
          <p:xfrm>
            <a:off x="4411638" y="2151290"/>
            <a:ext cx="3416631" cy="752399"/>
          </p:xfrm>
          <a:graphic>
            <a:graphicData uri="http://schemas.openxmlformats.org/presentationml/2006/ole">
              <mc:AlternateContent xmlns:mc="http://schemas.openxmlformats.org/markup-compatibility/2006">
                <mc:Choice xmlns:v="urn:schemas-microsoft-com:vml" Requires="v">
                  <p:oleObj spid="_x0000_s32210" name="Equation" r:id="rId15" imgW="1765300" imgH="393700" progId="Equation.DSMT4">
                    <p:embed/>
                  </p:oleObj>
                </mc:Choice>
                <mc:Fallback>
                  <p:oleObj name="Equation" r:id="rId15" imgW="1765300" imgH="393700" progId="Equation.DSMT4">
                    <p:embed/>
                    <p:pic>
                      <p:nvPicPr>
                        <p:cNvPr id="0"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1638" y="2151290"/>
                          <a:ext cx="3416631" cy="752399"/>
                        </a:xfrm>
                        <a:prstGeom prst="rect">
                          <a:avLst/>
                        </a:prstGeom>
                        <a:noFill/>
                      </p:spPr>
                    </p:pic>
                  </p:oleObj>
                </mc:Fallback>
              </mc:AlternateContent>
            </a:graphicData>
          </a:graphic>
        </p:graphicFrame>
        <p:sp>
          <p:nvSpPr>
            <p:cNvPr id="67" name="文本框 66">
              <a:extLst>
                <a:ext uri="{FF2B5EF4-FFF2-40B4-BE49-F238E27FC236}">
                  <a16:creationId xmlns:a16="http://schemas.microsoft.com/office/drawing/2014/main" xmlns="" id="{4430B2E2-78C4-425F-B014-0CE379279B35}"/>
                </a:ext>
              </a:extLst>
            </p:cNvPr>
            <p:cNvSpPr txBox="1"/>
            <p:nvPr/>
          </p:nvSpPr>
          <p:spPr>
            <a:xfrm>
              <a:off x="3832249" y="2330138"/>
              <a:ext cx="492076"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或</a:t>
              </a:r>
              <a:endParaRPr lang="zh-CN" altLang="en-US" dirty="0"/>
            </a:p>
          </p:txBody>
        </p:sp>
      </p:grpSp>
    </p:spTree>
    <p:extLst>
      <p:ext uri="{BB962C8B-B14F-4D97-AF65-F5344CB8AC3E}">
        <p14:creationId xmlns:p14="http://schemas.microsoft.com/office/powerpoint/2010/main" val="2964048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pPr algn="l"/>
            <a:r>
              <a:rPr lang="en-US" altLang="zh-CN" sz="2100" b="1" spc="225" dirty="0">
                <a:solidFill>
                  <a:prstClr val="white"/>
                </a:solidFill>
              </a:rPr>
              <a:t>5.5 </a:t>
            </a:r>
            <a:r>
              <a:rPr lang="zh-CN" altLang="en-US" sz="2100" b="1" spc="225" dirty="0">
                <a:solidFill>
                  <a:prstClr val="white"/>
                </a:solidFill>
              </a:rPr>
              <a:t>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35</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文本框 18">
            <a:extLst>
              <a:ext uri="{FF2B5EF4-FFF2-40B4-BE49-F238E27FC236}">
                <a16:creationId xmlns:a16="http://schemas.microsoft.com/office/drawing/2014/main" xmlns="" id="{77FF0A9E-29DB-4343-922E-A8A90EB3A9B1}"/>
              </a:ext>
            </a:extLst>
          </p:cNvPr>
          <p:cNvSpPr txBox="1"/>
          <p:nvPr/>
        </p:nvSpPr>
        <p:spPr>
          <a:xfrm>
            <a:off x="278406" y="887295"/>
            <a:ext cx="3388719" cy="373265"/>
          </a:xfrm>
          <a:prstGeom prst="rect">
            <a:avLst/>
          </a:prstGeom>
          <a:noFill/>
        </p:spPr>
        <p:txBody>
          <a:bodyPr wrap="square">
            <a:spAutoFit/>
          </a:bodyPr>
          <a:lstStyle/>
          <a:p>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约束优化问题的</a:t>
            </a:r>
            <a:r>
              <a:rPr lang="en-US"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MATLAB</a:t>
            </a:r>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求解</a:t>
            </a:r>
            <a:endParaRPr lang="zh-CN" altLang="en-US" dirty="0">
              <a:solidFill>
                <a:srgbClr val="C00000"/>
              </a:solidFill>
            </a:endParaRPr>
          </a:p>
        </p:txBody>
      </p:sp>
      <p:sp>
        <p:nvSpPr>
          <p:cNvPr id="13" name="Rectangle 2">
            <a:extLst>
              <a:ext uri="{FF2B5EF4-FFF2-40B4-BE49-F238E27FC236}">
                <a16:creationId xmlns:a16="http://schemas.microsoft.com/office/drawing/2014/main" xmlns="" id="{CD21B2E8-8805-433E-850A-6C47BE4C1C1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5" name="组合 14">
            <a:extLst>
              <a:ext uri="{FF2B5EF4-FFF2-40B4-BE49-F238E27FC236}">
                <a16:creationId xmlns:a16="http://schemas.microsoft.com/office/drawing/2014/main" xmlns="" id="{721AE5B9-B931-4774-8F9F-9FD916584E1B}"/>
              </a:ext>
            </a:extLst>
          </p:cNvPr>
          <p:cNvGrpSpPr/>
          <p:nvPr/>
        </p:nvGrpSpPr>
        <p:grpSpPr>
          <a:xfrm>
            <a:off x="4952206" y="887296"/>
            <a:ext cx="4073519" cy="1292629"/>
            <a:chOff x="4952206" y="887296"/>
            <a:chExt cx="4073519" cy="1292629"/>
          </a:xfrm>
        </p:grpSpPr>
        <p:sp>
          <p:nvSpPr>
            <p:cNvPr id="21" name="文本框 20">
              <a:extLst>
                <a:ext uri="{FF2B5EF4-FFF2-40B4-BE49-F238E27FC236}">
                  <a16:creationId xmlns:a16="http://schemas.microsoft.com/office/drawing/2014/main" xmlns="" id="{9B6057E5-D303-4A84-8200-7DCAB8176DBD}"/>
                </a:ext>
              </a:extLst>
            </p:cNvPr>
            <p:cNvSpPr txBox="1"/>
            <p:nvPr/>
          </p:nvSpPr>
          <p:spPr>
            <a:xfrm>
              <a:off x="4952206" y="907595"/>
              <a:ext cx="723900" cy="373266"/>
            </a:xfrm>
            <a:prstGeom prst="rect">
              <a:avLst/>
            </a:prstGeom>
            <a:noFill/>
          </p:spPr>
          <p:txBody>
            <a:bodyPr wrap="square">
              <a:spAutoFit/>
            </a:bodyPr>
            <a:lstStyle/>
            <a:p>
              <a:r>
                <a:rPr lang="zh-CN" altLang="zh-CN" sz="1800" b="1" kern="500" dirty="0">
                  <a:effectLst/>
                  <a:latin typeface="Times New Roman" panose="02020603050405020304" pitchFamily="18" charset="0"/>
                  <a:ea typeface="宋体" panose="02010600030101010101" pitchFamily="2" charset="-122"/>
                  <a:cs typeface="Times New Roman" panose="02020603050405020304" pitchFamily="18" charset="0"/>
                </a:rPr>
                <a:t>例</a:t>
              </a:r>
              <a:r>
                <a:rPr lang="en-US" altLang="zh-CN" sz="1800" b="1" kern="500" dirty="0">
                  <a:effectLst/>
                  <a:latin typeface="Times New Roman" panose="02020603050405020304" pitchFamily="18" charset="0"/>
                  <a:ea typeface="宋体" panose="02010600030101010101" pitchFamily="2" charset="-122"/>
                </a:rPr>
                <a:t>5-6</a:t>
              </a:r>
              <a:endParaRPr lang="zh-CN" altLang="en-US" dirty="0"/>
            </a:p>
          </p:txBody>
        </p:sp>
        <p:graphicFrame>
          <p:nvGraphicFramePr>
            <p:cNvPr id="14" name="对象 13">
              <a:extLst>
                <a:ext uri="{FF2B5EF4-FFF2-40B4-BE49-F238E27FC236}">
                  <a16:creationId xmlns:a16="http://schemas.microsoft.com/office/drawing/2014/main" xmlns="" id="{E0ED69BB-CB2F-4D43-9B22-431CCDA5E8CE}"/>
                </a:ext>
              </a:extLst>
            </p:cNvPr>
            <p:cNvGraphicFramePr>
              <a:graphicFrameLocks noChangeAspect="1"/>
            </p:cNvGraphicFramePr>
            <p:nvPr>
              <p:extLst>
                <p:ext uri="{D42A27DB-BD31-4B8C-83A1-F6EECF244321}">
                  <p14:modId xmlns:p14="http://schemas.microsoft.com/office/powerpoint/2010/main" val="953354643"/>
                </p:ext>
              </p:extLst>
            </p:nvPr>
          </p:nvGraphicFramePr>
          <p:xfrm>
            <a:off x="5857874" y="887296"/>
            <a:ext cx="3167851" cy="1292629"/>
          </p:xfrm>
          <a:graphic>
            <a:graphicData uri="http://schemas.openxmlformats.org/presentationml/2006/ole">
              <mc:AlternateContent xmlns:mc="http://schemas.openxmlformats.org/markup-compatibility/2006">
                <mc:Choice xmlns:v="urn:schemas-microsoft-com:vml" Requires="v">
                  <p:oleObj spid="_x0000_s29772" name="Equation" r:id="rId5" imgW="2209800" imgH="901700" progId="Equation.DSMT4">
                    <p:embed/>
                  </p:oleObj>
                </mc:Choice>
                <mc:Fallback>
                  <p:oleObj name="Equation" r:id="rId5" imgW="2209800" imgH="9017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7874" y="887296"/>
                          <a:ext cx="3167851" cy="1292629"/>
                        </a:xfrm>
                        <a:prstGeom prst="rect">
                          <a:avLst/>
                        </a:prstGeom>
                        <a:noFill/>
                      </p:spPr>
                    </p:pic>
                  </p:oleObj>
                </mc:Fallback>
              </mc:AlternateContent>
            </a:graphicData>
          </a:graphic>
        </p:graphicFrame>
      </p:grpSp>
      <p:sp>
        <p:nvSpPr>
          <p:cNvPr id="25" name="文本框 24">
            <a:extLst>
              <a:ext uri="{FF2B5EF4-FFF2-40B4-BE49-F238E27FC236}">
                <a16:creationId xmlns:a16="http://schemas.microsoft.com/office/drawing/2014/main" xmlns="" id="{31FDC84D-921F-4273-A460-6C2D39598CF5}"/>
              </a:ext>
            </a:extLst>
          </p:cNvPr>
          <p:cNvSpPr txBox="1"/>
          <p:nvPr/>
        </p:nvSpPr>
        <p:spPr>
          <a:xfrm>
            <a:off x="157199" y="1810593"/>
            <a:ext cx="4572000"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MATLAB</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求解例</a:t>
            </a:r>
            <a:r>
              <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5-6</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代码和结果如图所示：</a:t>
            </a:r>
            <a:endParaRPr lang="zh-CN" altLang="en-US" dirty="0"/>
          </a:p>
        </p:txBody>
      </p:sp>
      <p:grpSp>
        <p:nvGrpSpPr>
          <p:cNvPr id="23" name="组合 22">
            <a:extLst>
              <a:ext uri="{FF2B5EF4-FFF2-40B4-BE49-F238E27FC236}">
                <a16:creationId xmlns:a16="http://schemas.microsoft.com/office/drawing/2014/main" xmlns="" id="{8BC6FCDA-4800-4E22-B5A5-A97F57846F65}"/>
              </a:ext>
            </a:extLst>
          </p:cNvPr>
          <p:cNvGrpSpPr/>
          <p:nvPr/>
        </p:nvGrpSpPr>
        <p:grpSpPr>
          <a:xfrm>
            <a:off x="157199" y="2179925"/>
            <a:ext cx="8780025" cy="3829627"/>
            <a:chOff x="157199" y="2179925"/>
            <a:chExt cx="8780025" cy="3829627"/>
          </a:xfrm>
        </p:grpSpPr>
        <p:pic>
          <p:nvPicPr>
            <p:cNvPr id="17" name="图片 16">
              <a:extLst>
                <a:ext uri="{FF2B5EF4-FFF2-40B4-BE49-F238E27FC236}">
                  <a16:creationId xmlns:a16="http://schemas.microsoft.com/office/drawing/2014/main" xmlns="" id="{BD925484-C9FE-49C1-9D30-92B45EFDC7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6374" y="2179925"/>
              <a:ext cx="2990850" cy="2209800"/>
            </a:xfrm>
            <a:prstGeom prst="rect">
              <a:avLst/>
            </a:prstGeom>
          </p:spPr>
        </p:pic>
        <p:pic>
          <p:nvPicPr>
            <p:cNvPr id="22" name="图片 21">
              <a:extLst>
                <a:ext uri="{FF2B5EF4-FFF2-40B4-BE49-F238E27FC236}">
                  <a16:creationId xmlns:a16="http://schemas.microsoft.com/office/drawing/2014/main" xmlns="" id="{77E2914B-1311-4985-B311-177A7A3514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199" y="2214143"/>
              <a:ext cx="5700674" cy="3795409"/>
            </a:xfrm>
            <a:prstGeom prst="rect">
              <a:avLst/>
            </a:prstGeom>
          </p:spPr>
        </p:pic>
      </p:grpSp>
    </p:spTree>
    <p:extLst>
      <p:ext uri="{BB962C8B-B14F-4D97-AF65-F5344CB8AC3E}">
        <p14:creationId xmlns:p14="http://schemas.microsoft.com/office/powerpoint/2010/main" val="643625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pPr algn="l"/>
            <a:r>
              <a:rPr lang="en-US" altLang="zh-CN" sz="2100" b="1" spc="225" dirty="0">
                <a:solidFill>
                  <a:prstClr val="white"/>
                </a:solidFill>
              </a:rPr>
              <a:t>5.5 </a:t>
            </a:r>
            <a:r>
              <a:rPr lang="zh-CN" altLang="en-US" sz="2100" b="1" spc="225" dirty="0">
                <a:solidFill>
                  <a:prstClr val="white"/>
                </a:solidFill>
              </a:rPr>
              <a:t>约束非线性优化问题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36</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矩形 17">
            <a:extLst>
              <a:ext uri="{FF2B5EF4-FFF2-40B4-BE49-F238E27FC236}">
                <a16:creationId xmlns:a16="http://schemas.microsoft.com/office/drawing/2014/main" xmlns="" id="{01FC374A-4632-4F74-9CCA-50D2A25E9AB3}"/>
              </a:ext>
            </a:extLst>
          </p:cNvPr>
          <p:cNvSpPr/>
          <p:nvPr/>
        </p:nvSpPr>
        <p:spPr>
          <a:xfrm>
            <a:off x="347457" y="842311"/>
            <a:ext cx="4643643" cy="369332"/>
          </a:xfrm>
          <a:prstGeom prst="rect">
            <a:avLst/>
          </a:prstGeom>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二次规划（</a:t>
            </a:r>
            <a:r>
              <a:rPr lang="en-US" altLang="zh-CN" sz="1800" kern="500" dirty="0">
                <a:solidFill>
                  <a:srgbClr val="C00000"/>
                </a:solidFill>
                <a:effectLst/>
                <a:latin typeface="Times New Roman" panose="02020603050405020304" pitchFamily="18" charset="0"/>
                <a:ea typeface="宋体" panose="02010600030101010101" pitchFamily="2" charset="-122"/>
              </a:rPr>
              <a:t>Quadratic Programming</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）问题</a:t>
            </a:r>
            <a:endParaRPr lang="zh-CN" altLang="en-US" dirty="0">
              <a:solidFill>
                <a:srgbClr val="C00000"/>
              </a:solidFill>
              <a:sym typeface="+mn-ea"/>
            </a:endParaRPr>
          </a:p>
        </p:txBody>
      </p:sp>
      <p:sp>
        <p:nvSpPr>
          <p:cNvPr id="12" name="Rectangle 2">
            <a:extLst>
              <a:ext uri="{FF2B5EF4-FFF2-40B4-BE49-F238E27FC236}">
                <a16:creationId xmlns:a16="http://schemas.microsoft.com/office/drawing/2014/main" xmlns="" id="{6106B9FE-F865-421C-A2DC-94EAE2F33F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4" name="组合 13">
            <a:extLst>
              <a:ext uri="{FF2B5EF4-FFF2-40B4-BE49-F238E27FC236}">
                <a16:creationId xmlns:a16="http://schemas.microsoft.com/office/drawing/2014/main" xmlns="" id="{7543AEBA-1DB5-4C06-9A59-F3918373D2B5}"/>
              </a:ext>
            </a:extLst>
          </p:cNvPr>
          <p:cNvGrpSpPr/>
          <p:nvPr/>
        </p:nvGrpSpPr>
        <p:grpSpPr>
          <a:xfrm>
            <a:off x="5392738" y="696494"/>
            <a:ext cx="3583641" cy="1619373"/>
            <a:chOff x="342619" y="1211643"/>
            <a:chExt cx="3583641" cy="1619373"/>
          </a:xfrm>
        </p:grpSpPr>
        <p:sp>
          <p:nvSpPr>
            <p:cNvPr id="19" name="文本框 18">
              <a:extLst>
                <a:ext uri="{FF2B5EF4-FFF2-40B4-BE49-F238E27FC236}">
                  <a16:creationId xmlns:a16="http://schemas.microsoft.com/office/drawing/2014/main" xmlns="" id="{3A66BACB-6785-4BF6-BCEC-0B33E815A8CC}"/>
                </a:ext>
              </a:extLst>
            </p:cNvPr>
            <p:cNvSpPr txBox="1"/>
            <p:nvPr/>
          </p:nvSpPr>
          <p:spPr>
            <a:xfrm>
              <a:off x="342619" y="1355954"/>
              <a:ext cx="128615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一般形式：</a:t>
              </a:r>
              <a:endParaRPr lang="zh-CN" altLang="en-US" dirty="0"/>
            </a:p>
          </p:txBody>
        </p:sp>
        <p:graphicFrame>
          <p:nvGraphicFramePr>
            <p:cNvPr id="13" name="对象 12">
              <a:extLst>
                <a:ext uri="{FF2B5EF4-FFF2-40B4-BE49-F238E27FC236}">
                  <a16:creationId xmlns:a16="http://schemas.microsoft.com/office/drawing/2014/main" xmlns="" id="{DB1E867F-0389-473C-86EC-DDC242C05376}"/>
                </a:ext>
              </a:extLst>
            </p:cNvPr>
            <p:cNvGraphicFramePr>
              <a:graphicFrameLocks noChangeAspect="1"/>
            </p:cNvGraphicFramePr>
            <p:nvPr>
              <p:extLst>
                <p:ext uri="{D42A27DB-BD31-4B8C-83A1-F6EECF244321}">
                  <p14:modId xmlns:p14="http://schemas.microsoft.com/office/powerpoint/2010/main" val="718888840"/>
                </p:ext>
              </p:extLst>
            </p:nvPr>
          </p:nvGraphicFramePr>
          <p:xfrm>
            <a:off x="1628775" y="1211643"/>
            <a:ext cx="2297485" cy="1619373"/>
          </p:xfrm>
          <a:graphic>
            <a:graphicData uri="http://schemas.openxmlformats.org/presentationml/2006/ole">
              <mc:AlternateContent xmlns:mc="http://schemas.openxmlformats.org/markup-compatibility/2006">
                <mc:Choice xmlns:v="urn:schemas-microsoft-com:vml" Requires="v">
                  <p:oleObj spid="_x0000_s28815" name="Equation" r:id="rId5" imgW="1447800" imgH="1028700" progId="Equation.DSMT4">
                    <p:embed/>
                  </p:oleObj>
                </mc:Choice>
                <mc:Fallback>
                  <p:oleObj name="Equation" r:id="rId5" imgW="1447800" imgH="10287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775" y="1211643"/>
                          <a:ext cx="2297485" cy="1619373"/>
                        </a:xfrm>
                        <a:prstGeom prst="rect">
                          <a:avLst/>
                        </a:prstGeom>
                        <a:noFill/>
                      </p:spPr>
                    </p:pic>
                  </p:oleObj>
                </mc:Fallback>
              </mc:AlternateContent>
            </a:graphicData>
          </a:graphic>
        </p:graphicFrame>
      </p:grpSp>
      <p:sp>
        <p:nvSpPr>
          <p:cNvPr id="24" name="文本框 23">
            <a:extLst>
              <a:ext uri="{FF2B5EF4-FFF2-40B4-BE49-F238E27FC236}">
                <a16:creationId xmlns:a16="http://schemas.microsoft.com/office/drawing/2014/main" xmlns="" id="{4143A6BF-DCE7-4DBD-BB51-F9B7D603BB63}"/>
              </a:ext>
            </a:extLst>
          </p:cNvPr>
          <p:cNvSpPr txBox="1"/>
          <p:nvPr/>
        </p:nvSpPr>
        <p:spPr>
          <a:xfrm>
            <a:off x="347457" y="1808737"/>
            <a:ext cx="3052726"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MATLAB</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求解二次规划问题</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16" name="Rectangle 6">
            <a:extLst>
              <a:ext uri="{FF2B5EF4-FFF2-40B4-BE49-F238E27FC236}">
                <a16:creationId xmlns:a16="http://schemas.microsoft.com/office/drawing/2014/main" xmlns="" id="{E5570E3F-A4F4-4A53-8F13-FBBCEDC381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7" name="对象 16">
            <a:extLst>
              <a:ext uri="{FF2B5EF4-FFF2-40B4-BE49-F238E27FC236}">
                <a16:creationId xmlns:a16="http://schemas.microsoft.com/office/drawing/2014/main" xmlns="" id="{5D03BE8D-54C1-49AE-83CF-CD29C517A83A}"/>
              </a:ext>
            </a:extLst>
          </p:cNvPr>
          <p:cNvGraphicFramePr>
            <a:graphicFrameLocks noChangeAspect="1"/>
          </p:cNvGraphicFramePr>
          <p:nvPr>
            <p:extLst>
              <p:ext uri="{D42A27DB-BD31-4B8C-83A1-F6EECF244321}">
                <p14:modId xmlns:p14="http://schemas.microsoft.com/office/powerpoint/2010/main" val="174817372"/>
              </p:ext>
            </p:extLst>
          </p:nvPr>
        </p:nvGraphicFramePr>
        <p:xfrm>
          <a:off x="442707" y="2166592"/>
          <a:ext cx="3641628" cy="2057355"/>
        </p:xfrm>
        <a:graphic>
          <a:graphicData uri="http://schemas.openxmlformats.org/presentationml/2006/ole">
            <mc:AlternateContent xmlns:mc="http://schemas.openxmlformats.org/markup-compatibility/2006">
              <mc:Choice xmlns:v="urn:schemas-microsoft-com:vml" Requires="v">
                <p:oleObj spid="_x0000_s28816" name="Equation" r:id="rId7" imgW="2108200" imgH="1181100" progId="Equation.DSMT4">
                  <p:embed/>
                </p:oleObj>
              </mc:Choice>
              <mc:Fallback>
                <p:oleObj name="Equation" r:id="rId7" imgW="2108200" imgH="11811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07" y="2166592"/>
                        <a:ext cx="3641628" cy="2057355"/>
                      </a:xfrm>
                      <a:prstGeom prst="rect">
                        <a:avLst/>
                      </a:prstGeom>
                      <a:noFill/>
                    </p:spPr>
                  </p:pic>
                </p:oleObj>
              </mc:Fallback>
            </mc:AlternateContent>
          </a:graphicData>
        </a:graphic>
      </p:graphicFrame>
      <p:grpSp>
        <p:nvGrpSpPr>
          <p:cNvPr id="25" name="组合 24">
            <a:extLst>
              <a:ext uri="{FF2B5EF4-FFF2-40B4-BE49-F238E27FC236}">
                <a16:creationId xmlns:a16="http://schemas.microsoft.com/office/drawing/2014/main" xmlns="" id="{E0203BF8-E670-48DD-BECB-27DEB774C7C1}"/>
              </a:ext>
            </a:extLst>
          </p:cNvPr>
          <p:cNvGrpSpPr/>
          <p:nvPr/>
        </p:nvGrpSpPr>
        <p:grpSpPr>
          <a:xfrm>
            <a:off x="2471004" y="1736457"/>
            <a:ext cx="6467475" cy="4352626"/>
            <a:chOff x="2471004" y="1736457"/>
            <a:chExt cx="6467475" cy="4352626"/>
          </a:xfrm>
        </p:grpSpPr>
        <p:pic>
          <p:nvPicPr>
            <p:cNvPr id="21" name="图片 20">
              <a:extLst>
                <a:ext uri="{FF2B5EF4-FFF2-40B4-BE49-F238E27FC236}">
                  <a16:creationId xmlns:a16="http://schemas.microsoft.com/office/drawing/2014/main" xmlns="" id="{EE63F927-70C1-43C7-A062-672014C7EC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1004" y="2641033"/>
              <a:ext cx="6467475" cy="3448050"/>
            </a:xfrm>
            <a:prstGeom prst="rect">
              <a:avLst/>
            </a:prstGeom>
          </p:spPr>
        </p:pic>
        <p:pic>
          <p:nvPicPr>
            <p:cNvPr id="23" name="图片 22">
              <a:extLst>
                <a:ext uri="{FF2B5EF4-FFF2-40B4-BE49-F238E27FC236}">
                  <a16:creationId xmlns:a16="http://schemas.microsoft.com/office/drawing/2014/main" xmlns="" id="{8C5245B2-6446-4A7B-8184-7CCEBB9252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7645" y="1736457"/>
              <a:ext cx="1621249" cy="2302793"/>
            </a:xfrm>
            <a:prstGeom prst="rect">
              <a:avLst/>
            </a:prstGeom>
          </p:spPr>
        </p:pic>
      </p:grpSp>
    </p:spTree>
    <p:extLst>
      <p:ext uri="{BB962C8B-B14F-4D97-AF65-F5344CB8AC3E}">
        <p14:creationId xmlns:p14="http://schemas.microsoft.com/office/powerpoint/2010/main" val="3947092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738079" y="4462473"/>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2"/>
                </a:solidFill>
              </a:endParaRPr>
            </a:p>
          </p:txBody>
        </p:sp>
        <p:sp>
          <p:nvSpPr>
            <p:cNvPr id="47" name="矩形 46"/>
            <p:cNvSpPr/>
            <p:nvPr/>
          </p:nvSpPr>
          <p:spPr>
            <a:xfrm>
              <a:off x="1881814" y="3877080"/>
              <a:ext cx="4826962" cy="368619"/>
            </a:xfrm>
            <a:prstGeom prst="rect">
              <a:avLst/>
            </a:prstGeom>
            <a:grpFill/>
          </p:spPr>
          <p:txBody>
            <a:bodyPr wrap="none">
              <a:spAutoFit/>
            </a:bodyPr>
            <a:lstStyle/>
            <a:p>
              <a:pPr algn="l"/>
              <a:r>
                <a:rPr lang="en-US" altLang="zh-CN" sz="2100" spc="225" dirty="0">
                  <a:solidFill>
                    <a:schemeClr val="bg2"/>
                  </a:solidFill>
                  <a:latin typeface="微软雅黑" panose="020B0503020204020204" pitchFamily="34" charset="-122"/>
                  <a:ea typeface="微软雅黑" panose="020B0503020204020204" pitchFamily="34" charset="-122"/>
                </a:rPr>
                <a:t>5.6</a:t>
              </a:r>
              <a:r>
                <a:rPr lang="zh-CN" altLang="en-US" sz="2100" spc="225" dirty="0">
                  <a:solidFill>
                    <a:schemeClr val="bg2"/>
                  </a:solidFill>
                  <a:latin typeface="微软雅黑" panose="020B0503020204020204" pitchFamily="34" charset="-122"/>
                  <a:ea typeface="微软雅黑" panose="020B0503020204020204" pitchFamily="34" charset="-122"/>
                </a:rPr>
                <a:t>　支持向量机的优化模型及求解</a:t>
              </a:r>
              <a:endParaRPr altLang="en-US" sz="2100" spc="225" dirty="0">
                <a:solidFill>
                  <a:schemeClr val="bg2"/>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84025" y="1815265"/>
            <a:ext cx="5693399" cy="444332"/>
            <a:chOff x="1807265" y="2935090"/>
            <a:chExt cx="5693399" cy="394200"/>
          </a:xfrm>
        </p:grpSpPr>
        <p:sp>
          <p:nvSpPr>
            <p:cNvPr id="74" name="圆角矩形 73"/>
            <p:cNvSpPr/>
            <p:nvPr/>
          </p:nvSpPr>
          <p:spPr>
            <a:xfrm>
              <a:off x="1807265" y="293509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最优化问题</a:t>
              </a:r>
            </a:p>
          </p:txBody>
        </p:sp>
      </p:grpSp>
      <p:grpSp>
        <p:nvGrpSpPr>
          <p:cNvPr id="58" name="组合 57"/>
          <p:cNvGrpSpPr/>
          <p:nvPr/>
        </p:nvGrpSpPr>
        <p:grpSpPr>
          <a:xfrm>
            <a:off x="1692947" y="2388511"/>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43536"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线性规划</a:t>
              </a:r>
            </a:p>
          </p:txBody>
        </p:sp>
      </p:grpSp>
      <p:grpSp>
        <p:nvGrpSpPr>
          <p:cNvPr id="60" name="组合 59"/>
          <p:cNvGrpSpPr/>
          <p:nvPr/>
        </p:nvGrpSpPr>
        <p:grpSpPr>
          <a:xfrm>
            <a:off x="1734905" y="551718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59" y="4342604"/>
              <a:ext cx="5577773"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5.8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回归分析中的优化模型及求解</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37</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42" y="1169836"/>
              <a:ext cx="2311308" cy="523220"/>
            </a:xfrm>
            <a:prstGeom prst="rect">
              <a:avLst/>
            </a:prstGeom>
            <a:noFill/>
          </p:spPr>
          <p:txBody>
            <a:bodyPr wrap="none" rtlCol="0">
              <a:spAutoFit/>
            </a:bodyPr>
            <a:lstStyle/>
            <a:p>
              <a:pPr algn="ctr"/>
              <a:r>
                <a:rPr lang="zh-CN" altLang="en-US" sz="2800" dirty="0">
                  <a:solidFill>
                    <a:schemeClr val="accent4"/>
                  </a:solidFill>
                </a:rPr>
                <a:t>第五章　</a:t>
              </a:r>
              <a:r>
                <a:rPr lang="zh-CN" altLang="zh-CN" sz="2800" dirty="0">
                  <a:solidFill>
                    <a:schemeClr val="accent4"/>
                  </a:solidFill>
                </a:rPr>
                <a:t>大数据中的优化问题</a:t>
              </a:r>
              <a:endParaRPr lang="zh-CN" altLang="en-US" sz="2800" dirty="0">
                <a:solidFill>
                  <a:schemeClr val="accent4"/>
                </a:solidFill>
              </a:endParaRPr>
            </a:p>
          </p:txBody>
        </p:sp>
      </p:grpSp>
      <p:grpSp>
        <p:nvGrpSpPr>
          <p:cNvPr id="41" name="组合 40">
            <a:extLst>
              <a:ext uri="{FF2B5EF4-FFF2-40B4-BE49-F238E27FC236}">
                <a16:creationId xmlns:a16="http://schemas.microsoft.com/office/drawing/2014/main" xmlns="" id="{32A9278D-15DB-4EDA-B2AC-7170196E5C4C}"/>
              </a:ext>
            </a:extLst>
          </p:cNvPr>
          <p:cNvGrpSpPr/>
          <p:nvPr/>
        </p:nvGrpSpPr>
        <p:grpSpPr>
          <a:xfrm>
            <a:off x="1744160" y="3404566"/>
            <a:ext cx="5693399" cy="444635"/>
            <a:chOff x="1807265" y="3400425"/>
            <a:chExt cx="5693399" cy="394468"/>
          </a:xfrm>
          <a:solidFill>
            <a:schemeClr val="bg2"/>
          </a:solidFill>
        </p:grpSpPr>
        <p:sp>
          <p:nvSpPr>
            <p:cNvPr id="42" name="圆角矩形 70">
              <a:extLst>
                <a:ext uri="{FF2B5EF4-FFF2-40B4-BE49-F238E27FC236}">
                  <a16:creationId xmlns:a16="http://schemas.microsoft.com/office/drawing/2014/main" xmlns="" id="{BB60C9FA-B710-482A-8A80-6429475819CD}"/>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a:extLst>
                <a:ext uri="{FF2B5EF4-FFF2-40B4-BE49-F238E27FC236}">
                  <a16:creationId xmlns:a16="http://schemas.microsoft.com/office/drawing/2014/main" xmlns="" id="{C29AA04C-60AA-4258-A108-1EDD0E6BF1D9}"/>
                </a:ext>
              </a:extLst>
            </p:cNvPr>
            <p:cNvSpPr/>
            <p:nvPr/>
          </p:nvSpPr>
          <p:spPr>
            <a:xfrm>
              <a:off x="1881687" y="3400425"/>
              <a:ext cx="393248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无约束非线性优化问题</a:t>
              </a:r>
            </a:p>
          </p:txBody>
        </p:sp>
      </p:grpSp>
      <p:grpSp>
        <p:nvGrpSpPr>
          <p:cNvPr id="44" name="组合 43">
            <a:extLst>
              <a:ext uri="{FF2B5EF4-FFF2-40B4-BE49-F238E27FC236}">
                <a16:creationId xmlns:a16="http://schemas.microsoft.com/office/drawing/2014/main" xmlns="" id="{9B015240-FA0F-4DCA-9392-06A4D0AB7A13}"/>
              </a:ext>
            </a:extLst>
          </p:cNvPr>
          <p:cNvGrpSpPr/>
          <p:nvPr/>
        </p:nvGrpSpPr>
        <p:grpSpPr>
          <a:xfrm>
            <a:off x="1751385" y="2919746"/>
            <a:ext cx="5693399" cy="444635"/>
            <a:chOff x="1807265" y="3400425"/>
            <a:chExt cx="5693399" cy="394468"/>
          </a:xfrm>
          <a:solidFill>
            <a:schemeClr val="bg2"/>
          </a:solidFill>
        </p:grpSpPr>
        <p:sp>
          <p:nvSpPr>
            <p:cNvPr id="45" name="圆角矩形 70">
              <a:extLst>
                <a:ext uri="{FF2B5EF4-FFF2-40B4-BE49-F238E27FC236}">
                  <a16:creationId xmlns:a16="http://schemas.microsoft.com/office/drawing/2014/main" xmlns="" id="{F350B506-DA50-48A0-AD61-99043EE3E3B4}"/>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a:extLst>
                <a:ext uri="{FF2B5EF4-FFF2-40B4-BE49-F238E27FC236}">
                  <a16:creationId xmlns:a16="http://schemas.microsoft.com/office/drawing/2014/main" xmlns="" id="{67F89748-5541-4ECB-8F4B-2C281A6AC277}"/>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非线性优化问题基础</a:t>
              </a:r>
            </a:p>
          </p:txBody>
        </p:sp>
      </p:grpSp>
      <p:grpSp>
        <p:nvGrpSpPr>
          <p:cNvPr id="48" name="组合 47">
            <a:extLst>
              <a:ext uri="{FF2B5EF4-FFF2-40B4-BE49-F238E27FC236}">
                <a16:creationId xmlns:a16="http://schemas.microsoft.com/office/drawing/2014/main" xmlns="" id="{1EF6ED32-31C3-458C-8B17-6D70CA27736D}"/>
              </a:ext>
            </a:extLst>
          </p:cNvPr>
          <p:cNvGrpSpPr/>
          <p:nvPr/>
        </p:nvGrpSpPr>
        <p:grpSpPr>
          <a:xfrm>
            <a:off x="1744159" y="3896397"/>
            <a:ext cx="5693399" cy="444635"/>
            <a:chOff x="1807265" y="3400425"/>
            <a:chExt cx="5693399" cy="394468"/>
          </a:xfrm>
          <a:solidFill>
            <a:schemeClr val="bg2"/>
          </a:solidFill>
        </p:grpSpPr>
        <p:sp>
          <p:nvSpPr>
            <p:cNvPr id="49" name="圆角矩形 70">
              <a:extLst>
                <a:ext uri="{FF2B5EF4-FFF2-40B4-BE49-F238E27FC236}">
                  <a16:creationId xmlns:a16="http://schemas.microsoft.com/office/drawing/2014/main" xmlns="" id="{EA79137E-0536-4E9C-9668-3C927F111E97}"/>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a:extLst>
                <a:ext uri="{FF2B5EF4-FFF2-40B4-BE49-F238E27FC236}">
                  <a16:creationId xmlns:a16="http://schemas.microsoft.com/office/drawing/2014/main" xmlns="" id="{166BFF50-FCD8-4E75-8BFF-46752CAE9AAC}"/>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约束非线性优化问题</a:t>
              </a:r>
            </a:p>
          </p:txBody>
        </p:sp>
      </p:grpSp>
      <p:grpSp>
        <p:nvGrpSpPr>
          <p:cNvPr id="59" name="组合 58">
            <a:extLst>
              <a:ext uri="{FF2B5EF4-FFF2-40B4-BE49-F238E27FC236}">
                <a16:creationId xmlns:a16="http://schemas.microsoft.com/office/drawing/2014/main" xmlns="" id="{FDFC0562-99AE-447E-A9C9-2F5F3CEBF44C}"/>
              </a:ext>
            </a:extLst>
          </p:cNvPr>
          <p:cNvGrpSpPr/>
          <p:nvPr/>
        </p:nvGrpSpPr>
        <p:grpSpPr>
          <a:xfrm>
            <a:off x="1721265" y="5029982"/>
            <a:ext cx="5693399" cy="444635"/>
            <a:chOff x="1807265" y="3400425"/>
            <a:chExt cx="5693399" cy="394468"/>
          </a:xfrm>
          <a:solidFill>
            <a:schemeClr val="bg2"/>
          </a:solidFill>
        </p:grpSpPr>
        <p:sp>
          <p:nvSpPr>
            <p:cNvPr id="61" name="圆角矩形 70">
              <a:extLst>
                <a:ext uri="{FF2B5EF4-FFF2-40B4-BE49-F238E27FC236}">
                  <a16:creationId xmlns:a16="http://schemas.microsoft.com/office/drawing/2014/main" xmlns="" id="{3EA6E340-7FF2-41F2-B78E-188F42772253}"/>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矩形 61">
              <a:extLst>
                <a:ext uri="{FF2B5EF4-FFF2-40B4-BE49-F238E27FC236}">
                  <a16:creationId xmlns:a16="http://schemas.microsoft.com/office/drawing/2014/main" xmlns="" id="{ADB0BD43-AA46-4145-BFB1-29E6BB6DFED2}"/>
                </a:ext>
              </a:extLst>
            </p:cNvPr>
            <p:cNvSpPr/>
            <p:nvPr/>
          </p:nvSpPr>
          <p:spPr>
            <a:xfrm>
              <a:off x="1881687" y="3400425"/>
              <a:ext cx="491993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5.7</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BP</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神经网络的优化模型及求解</a:t>
              </a:r>
            </a:p>
          </p:txBody>
        </p:sp>
      </p:grpSp>
    </p:spTree>
    <p:extLst>
      <p:ext uri="{BB962C8B-B14F-4D97-AF65-F5344CB8AC3E}">
        <p14:creationId xmlns:p14="http://schemas.microsoft.com/office/powerpoint/2010/main" val="2020182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5.6 </a:t>
            </a:r>
            <a:r>
              <a:rPr lang="zh-CN" altLang="en-US" sz="2100" b="1" spc="225" dirty="0">
                <a:solidFill>
                  <a:prstClr val="white"/>
                </a:solidFill>
              </a:rPr>
              <a:t>支持向量机的优化模型及求解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38</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文本框 18">
            <a:extLst>
              <a:ext uri="{FF2B5EF4-FFF2-40B4-BE49-F238E27FC236}">
                <a16:creationId xmlns:a16="http://schemas.microsoft.com/office/drawing/2014/main" xmlns="" id="{A0AB7F40-8556-478C-9925-045B53BE9992}"/>
              </a:ext>
            </a:extLst>
          </p:cNvPr>
          <p:cNvSpPr txBox="1"/>
          <p:nvPr/>
        </p:nvSpPr>
        <p:spPr>
          <a:xfrm>
            <a:off x="157199" y="854447"/>
            <a:ext cx="8882026" cy="646331"/>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支持向量机（</a:t>
            </a:r>
            <a:r>
              <a:rPr lang="en-US" altLang="zh-CN" sz="1800" kern="500" dirty="0">
                <a:solidFill>
                  <a:srgbClr val="C00000"/>
                </a:solidFill>
                <a:effectLst/>
                <a:latin typeface="Times New Roman" panose="02020603050405020304" pitchFamily="18" charset="0"/>
                <a:ea typeface="宋体" panose="02010600030101010101" pitchFamily="2" charset="-122"/>
                <a:cs typeface="Arial" panose="020B0604020202020204" pitchFamily="34" charset="0"/>
              </a:rPr>
              <a:t>Support Vector Machine</a:t>
            </a:r>
            <a:r>
              <a:rPr lang="zh-CN" altLang="zh-CN" sz="1800" kern="500" dirty="0">
                <a:solidFill>
                  <a:srgbClr val="C00000"/>
                </a:solidFill>
                <a:effectLst/>
                <a:latin typeface="Times New Roman" panose="02020603050405020304" pitchFamily="18" charset="0"/>
                <a:ea typeface="宋体" panose="02010600030101010101" pitchFamily="2" charset="-122"/>
                <a:cs typeface="Arial" panose="020B0604020202020204" pitchFamily="34" charset="0"/>
              </a:rPr>
              <a:t>，</a:t>
            </a:r>
            <a:r>
              <a:rPr lang="en-US" altLang="zh-CN" sz="1800" kern="500" dirty="0">
                <a:solidFill>
                  <a:srgbClr val="C00000"/>
                </a:solidFill>
                <a:effectLst/>
                <a:latin typeface="Times New Roman" panose="02020603050405020304" pitchFamily="18" charset="0"/>
                <a:ea typeface="宋体" panose="02010600030101010101" pitchFamily="2" charset="-122"/>
                <a:cs typeface="Arial" panose="020B0604020202020204" pitchFamily="34" charset="0"/>
              </a:rPr>
              <a:t>SVM</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是数据挖掘中的一项重要技术，是借助最优化方法来解决机器学习问题的工具。</a:t>
            </a:r>
            <a:endParaRPr lang="zh-CN" altLang="en-US" dirty="0"/>
          </a:p>
        </p:txBody>
      </p:sp>
      <p:sp>
        <p:nvSpPr>
          <p:cNvPr id="21" name="文本框 20">
            <a:extLst>
              <a:ext uri="{FF2B5EF4-FFF2-40B4-BE49-F238E27FC236}">
                <a16:creationId xmlns:a16="http://schemas.microsoft.com/office/drawing/2014/main" xmlns="" id="{43F5E411-D43A-4467-9D20-AEAFCB4669A4}"/>
              </a:ext>
            </a:extLst>
          </p:cNvPr>
          <p:cNvSpPr txBox="1"/>
          <p:nvPr/>
        </p:nvSpPr>
        <p:spPr>
          <a:xfrm>
            <a:off x="157199" y="1579360"/>
            <a:ext cx="8760819" cy="646331"/>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支持向量机的主要思想</a:t>
            </a:r>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找到一个超平面，使得这个超平面尽可能多地将两类数据正确分开，并且使分开的两类数据距离分类面最大。</a:t>
            </a:r>
            <a:endParaRPr lang="zh-CN" altLang="en-US" dirty="0"/>
          </a:p>
        </p:txBody>
      </p:sp>
      <p:sp>
        <p:nvSpPr>
          <p:cNvPr id="14" name="Rectangle 2">
            <a:extLst>
              <a:ext uri="{FF2B5EF4-FFF2-40B4-BE49-F238E27FC236}">
                <a16:creationId xmlns:a16="http://schemas.microsoft.com/office/drawing/2014/main" xmlns="" id="{5EDF56E2-4208-4EAD-B3DC-AEDF6E3E7F4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6" name="组合 15">
            <a:extLst>
              <a:ext uri="{FF2B5EF4-FFF2-40B4-BE49-F238E27FC236}">
                <a16:creationId xmlns:a16="http://schemas.microsoft.com/office/drawing/2014/main" xmlns="" id="{B29EA6ED-0F68-4F52-9D12-8491EC5E9674}"/>
              </a:ext>
            </a:extLst>
          </p:cNvPr>
          <p:cNvGrpSpPr/>
          <p:nvPr/>
        </p:nvGrpSpPr>
        <p:grpSpPr>
          <a:xfrm>
            <a:off x="114106" y="2464210"/>
            <a:ext cx="8389427" cy="369332"/>
            <a:chOff x="157199" y="2610281"/>
            <a:chExt cx="8389427" cy="369332"/>
          </a:xfrm>
        </p:grpSpPr>
        <p:sp>
          <p:nvSpPr>
            <p:cNvPr id="23" name="文本框 22">
              <a:extLst>
                <a:ext uri="{FF2B5EF4-FFF2-40B4-BE49-F238E27FC236}">
                  <a16:creationId xmlns:a16="http://schemas.microsoft.com/office/drawing/2014/main" xmlns="" id="{CA275A2E-CB26-462A-B559-F818D6BCD7EA}"/>
                </a:ext>
              </a:extLst>
            </p:cNvPr>
            <p:cNvSpPr txBox="1"/>
            <p:nvPr/>
          </p:nvSpPr>
          <p:spPr>
            <a:xfrm>
              <a:off x="157199" y="2610281"/>
              <a:ext cx="2059666" cy="369332"/>
            </a:xfrm>
            <a:prstGeom prst="rect">
              <a:avLst/>
            </a:prstGeom>
            <a:noFill/>
          </p:spPr>
          <p:txBody>
            <a:bodyPr wrap="square">
              <a:spAutoFit/>
            </a:bodyPr>
            <a:lstStyle/>
            <a:p>
              <a:r>
                <a:rPr lang="zh-CN" altLang="zh-CN" sz="1800" kern="500" spc="2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训练数据和标签集</a:t>
              </a:r>
              <a:r>
                <a:rPr lang="zh-CN" altLang="en-US" sz="1800" kern="500" spc="2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15" name="对象 14">
              <a:extLst>
                <a:ext uri="{FF2B5EF4-FFF2-40B4-BE49-F238E27FC236}">
                  <a16:creationId xmlns:a16="http://schemas.microsoft.com/office/drawing/2014/main" xmlns="" id="{E521B45D-1E37-4766-B03D-8F8CFA98EE73}"/>
                </a:ext>
              </a:extLst>
            </p:cNvPr>
            <p:cNvGraphicFramePr>
              <a:graphicFrameLocks noChangeAspect="1"/>
            </p:cNvGraphicFramePr>
            <p:nvPr>
              <p:extLst>
                <p:ext uri="{D42A27DB-BD31-4B8C-83A1-F6EECF244321}">
                  <p14:modId xmlns:p14="http://schemas.microsoft.com/office/powerpoint/2010/main" val="1218020468"/>
                </p:ext>
              </p:extLst>
            </p:nvPr>
          </p:nvGraphicFramePr>
          <p:xfrm>
            <a:off x="2402285" y="2610281"/>
            <a:ext cx="6144341" cy="369332"/>
          </p:xfrm>
          <a:graphic>
            <a:graphicData uri="http://schemas.openxmlformats.org/presentationml/2006/ole">
              <mc:AlternateContent xmlns:mc="http://schemas.openxmlformats.org/markup-compatibility/2006">
                <mc:Choice xmlns:v="urn:schemas-microsoft-com:vml" Requires="v">
                  <p:oleObj spid="_x0000_s28328" name="Equation" r:id="rId5" imgW="3479800" imgH="215900" progId="Equation.DSMT4">
                    <p:embed/>
                  </p:oleObj>
                </mc:Choice>
                <mc:Fallback>
                  <p:oleObj name="Equation" r:id="rId5" imgW="3479800" imgH="2159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2285" y="2610281"/>
                          <a:ext cx="6144341" cy="369332"/>
                        </a:xfrm>
                        <a:prstGeom prst="rect">
                          <a:avLst/>
                        </a:prstGeom>
                        <a:noFill/>
                      </p:spPr>
                    </p:pic>
                  </p:oleObj>
                </mc:Fallback>
              </mc:AlternateContent>
            </a:graphicData>
          </a:graphic>
        </p:graphicFrame>
      </p:grpSp>
      <p:sp>
        <p:nvSpPr>
          <p:cNvPr id="20" name="Rectangle 4">
            <a:extLst>
              <a:ext uri="{FF2B5EF4-FFF2-40B4-BE49-F238E27FC236}">
                <a16:creationId xmlns:a16="http://schemas.microsoft.com/office/drawing/2014/main" xmlns="" id="{8644D1DB-82A6-44F8-B057-C72A0C5051D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4" name="Rectangle 6">
            <a:extLst>
              <a:ext uri="{FF2B5EF4-FFF2-40B4-BE49-F238E27FC236}">
                <a16:creationId xmlns:a16="http://schemas.microsoft.com/office/drawing/2014/main" xmlns="" id="{A7EB1D69-10EE-4ADC-B2BA-15D653C797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8" name="Rectangle 11">
            <a:extLst>
              <a:ext uri="{FF2B5EF4-FFF2-40B4-BE49-F238E27FC236}">
                <a16:creationId xmlns:a16="http://schemas.microsoft.com/office/drawing/2014/main" xmlns="" id="{05111689-E404-461C-BBDA-BF01891D79D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0" name="组合 39">
            <a:extLst>
              <a:ext uri="{FF2B5EF4-FFF2-40B4-BE49-F238E27FC236}">
                <a16:creationId xmlns:a16="http://schemas.microsoft.com/office/drawing/2014/main" xmlns="" id="{5E347079-0D77-40A9-AB5C-2594C4BD3665}"/>
              </a:ext>
            </a:extLst>
          </p:cNvPr>
          <p:cNvGrpSpPr/>
          <p:nvPr/>
        </p:nvGrpSpPr>
        <p:grpSpPr>
          <a:xfrm>
            <a:off x="157199" y="2983483"/>
            <a:ext cx="7494582" cy="388533"/>
            <a:chOff x="157199" y="2983483"/>
            <a:chExt cx="7494582" cy="388533"/>
          </a:xfrm>
        </p:grpSpPr>
        <p:sp>
          <p:nvSpPr>
            <p:cNvPr id="34" name="文本框 33">
              <a:extLst>
                <a:ext uri="{FF2B5EF4-FFF2-40B4-BE49-F238E27FC236}">
                  <a16:creationId xmlns:a16="http://schemas.microsoft.com/office/drawing/2014/main" xmlns="" id="{F250E1C3-3A19-40A6-97D2-0C98F18BC5EF}"/>
                </a:ext>
              </a:extLst>
            </p:cNvPr>
            <p:cNvSpPr txBox="1"/>
            <p:nvPr/>
          </p:nvSpPr>
          <p:spPr>
            <a:xfrm>
              <a:off x="157199" y="3002684"/>
              <a:ext cx="5453026"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线性可分的</a:t>
              </a:r>
              <a:r>
                <a:rPr lang="zh-CN" altLang="en-US"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数据集</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对上述的训练数据，若存在</a:t>
              </a:r>
              <a:endParaRPr lang="zh-CN" altLang="en-US" dirty="0"/>
            </a:p>
          </p:txBody>
        </p:sp>
        <p:graphicFrame>
          <p:nvGraphicFramePr>
            <p:cNvPr id="22" name="对象 21">
              <a:extLst>
                <a:ext uri="{FF2B5EF4-FFF2-40B4-BE49-F238E27FC236}">
                  <a16:creationId xmlns:a16="http://schemas.microsoft.com/office/drawing/2014/main" xmlns="" id="{02E34A01-7C2D-4E96-9EB2-15F0D0EC62CD}"/>
                </a:ext>
              </a:extLst>
            </p:cNvPr>
            <p:cNvGraphicFramePr>
              <a:graphicFrameLocks noChangeAspect="1"/>
            </p:cNvGraphicFramePr>
            <p:nvPr>
              <p:extLst>
                <p:ext uri="{D42A27DB-BD31-4B8C-83A1-F6EECF244321}">
                  <p14:modId xmlns:p14="http://schemas.microsoft.com/office/powerpoint/2010/main" val="1720311315"/>
                </p:ext>
              </p:extLst>
            </p:nvPr>
          </p:nvGraphicFramePr>
          <p:xfrm>
            <a:off x="5075760" y="2983483"/>
            <a:ext cx="914400" cy="371061"/>
          </p:xfrm>
          <a:graphic>
            <a:graphicData uri="http://schemas.openxmlformats.org/presentationml/2006/ole">
              <mc:AlternateContent xmlns:mc="http://schemas.openxmlformats.org/markup-compatibility/2006">
                <mc:Choice xmlns:v="urn:schemas-microsoft-com:vml" Requires="v">
                  <p:oleObj spid="_x0000_s28329" name="Equation" r:id="rId7" imgW="419100" imgH="190500" progId="Equation.DSMT4">
                    <p:embed/>
                  </p:oleObj>
                </mc:Choice>
                <mc:Fallback>
                  <p:oleObj name="Equation" r:id="rId7" imgW="419100" imgH="1905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5760" y="2983483"/>
                          <a:ext cx="914400" cy="371061"/>
                        </a:xfrm>
                        <a:prstGeom prst="rect">
                          <a:avLst/>
                        </a:prstGeom>
                        <a:noFill/>
                      </p:spPr>
                    </p:pic>
                  </p:oleObj>
                </mc:Fallback>
              </mc:AlternateContent>
            </a:graphicData>
          </a:graphic>
        </p:graphicFrame>
        <p:graphicFrame>
          <p:nvGraphicFramePr>
            <p:cNvPr id="25" name="对象 24">
              <a:extLst>
                <a:ext uri="{FF2B5EF4-FFF2-40B4-BE49-F238E27FC236}">
                  <a16:creationId xmlns:a16="http://schemas.microsoft.com/office/drawing/2014/main" xmlns="" id="{294E17EE-FADB-4013-9C92-574457D665C4}"/>
                </a:ext>
              </a:extLst>
            </p:cNvPr>
            <p:cNvGraphicFramePr>
              <a:graphicFrameLocks noChangeAspect="1"/>
            </p:cNvGraphicFramePr>
            <p:nvPr>
              <p:extLst>
                <p:ext uri="{D42A27DB-BD31-4B8C-83A1-F6EECF244321}">
                  <p14:modId xmlns:p14="http://schemas.microsoft.com/office/powerpoint/2010/main" val="3393513688"/>
                </p:ext>
              </p:extLst>
            </p:nvPr>
          </p:nvGraphicFramePr>
          <p:xfrm>
            <a:off x="5958157" y="3002684"/>
            <a:ext cx="704047" cy="358424"/>
          </p:xfrm>
          <a:graphic>
            <a:graphicData uri="http://schemas.openxmlformats.org/presentationml/2006/ole">
              <mc:AlternateContent xmlns:mc="http://schemas.openxmlformats.org/markup-compatibility/2006">
                <mc:Choice xmlns:v="urn:schemas-microsoft-com:vml" Requires="v">
                  <p:oleObj spid="_x0000_s28330" name="Equation" r:id="rId9" imgW="342603" imgH="164957" progId="Equation.DSMT4">
                    <p:embed/>
                  </p:oleObj>
                </mc:Choice>
                <mc:Fallback>
                  <p:oleObj name="Equation" r:id="rId9" imgW="342603" imgH="164957"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8157" y="3002684"/>
                          <a:ext cx="704047" cy="358424"/>
                        </a:xfrm>
                        <a:prstGeom prst="rect">
                          <a:avLst/>
                        </a:prstGeom>
                        <a:noFill/>
                      </p:spPr>
                    </p:pic>
                  </p:oleObj>
                </mc:Fallback>
              </mc:AlternateContent>
            </a:graphicData>
          </a:graphic>
        </p:graphicFrame>
        <p:sp>
          <p:nvSpPr>
            <p:cNvPr id="37" name="文本框 36">
              <a:extLst>
                <a:ext uri="{FF2B5EF4-FFF2-40B4-BE49-F238E27FC236}">
                  <a16:creationId xmlns:a16="http://schemas.microsoft.com/office/drawing/2014/main" xmlns="" id="{709EEB25-4D4A-473C-A6EF-58AB759D7076}"/>
                </a:ext>
              </a:extLst>
            </p:cNvPr>
            <p:cNvSpPr txBox="1"/>
            <p:nvPr/>
          </p:nvSpPr>
          <p:spPr>
            <a:xfrm>
              <a:off x="6630203" y="2985789"/>
              <a:ext cx="9144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和正数</a:t>
              </a:r>
              <a:endParaRPr lang="zh-CN" altLang="en-US" dirty="0"/>
            </a:p>
          </p:txBody>
        </p:sp>
        <p:graphicFrame>
          <p:nvGraphicFramePr>
            <p:cNvPr id="39" name="对象 38">
              <a:extLst>
                <a:ext uri="{FF2B5EF4-FFF2-40B4-BE49-F238E27FC236}">
                  <a16:creationId xmlns:a16="http://schemas.microsoft.com/office/drawing/2014/main" xmlns="" id="{E0AB0520-9D6D-4BA2-BBCC-FB17BE0F7C5F}"/>
                </a:ext>
              </a:extLst>
            </p:cNvPr>
            <p:cNvGraphicFramePr>
              <a:graphicFrameLocks noChangeAspect="1"/>
            </p:cNvGraphicFramePr>
            <p:nvPr>
              <p:extLst>
                <p:ext uri="{D42A27DB-BD31-4B8C-83A1-F6EECF244321}">
                  <p14:modId xmlns:p14="http://schemas.microsoft.com/office/powerpoint/2010/main" val="3341148881"/>
                </p:ext>
              </p:extLst>
            </p:nvPr>
          </p:nvGraphicFramePr>
          <p:xfrm>
            <a:off x="7437425" y="3043874"/>
            <a:ext cx="214356" cy="267945"/>
          </p:xfrm>
          <a:graphic>
            <a:graphicData uri="http://schemas.openxmlformats.org/presentationml/2006/ole">
              <mc:AlternateContent xmlns:mc="http://schemas.openxmlformats.org/markup-compatibility/2006">
                <mc:Choice xmlns:v="urn:schemas-microsoft-com:vml" Requires="v">
                  <p:oleObj spid="_x0000_s28331" name="Equation" r:id="rId11" imgW="114102" imgH="126780" progId="Equation.DSMT4">
                    <p:embed/>
                  </p:oleObj>
                </mc:Choice>
                <mc:Fallback>
                  <p:oleObj name="Equation" r:id="rId11" imgW="114102" imgH="126780"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37425" y="3043874"/>
                          <a:ext cx="214356" cy="267945"/>
                        </a:xfrm>
                        <a:prstGeom prst="rect">
                          <a:avLst/>
                        </a:prstGeom>
                        <a:noFill/>
                      </p:spPr>
                    </p:pic>
                  </p:oleObj>
                </mc:Fallback>
              </mc:AlternateContent>
            </a:graphicData>
          </a:graphic>
        </p:graphicFrame>
      </p:grpSp>
      <p:sp>
        <p:nvSpPr>
          <p:cNvPr id="43" name="Rectangle 13">
            <a:extLst>
              <a:ext uri="{FF2B5EF4-FFF2-40B4-BE49-F238E27FC236}">
                <a16:creationId xmlns:a16="http://schemas.microsoft.com/office/drawing/2014/main" xmlns="" id="{A9471A50-718F-4F7D-89FE-98514B3F253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7" name="Rectangle 15">
            <a:extLst>
              <a:ext uri="{FF2B5EF4-FFF2-40B4-BE49-F238E27FC236}">
                <a16:creationId xmlns:a16="http://schemas.microsoft.com/office/drawing/2014/main" xmlns="" id="{FDCC05A5-A9CD-4C1C-A1FD-08689308228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1" name="Rectangle 17">
            <a:extLst>
              <a:ext uri="{FF2B5EF4-FFF2-40B4-BE49-F238E27FC236}">
                <a16:creationId xmlns:a16="http://schemas.microsoft.com/office/drawing/2014/main" xmlns="" id="{8D5CA524-2FAF-4EF9-B265-A90956DEFA9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3" name="组合 52">
            <a:extLst>
              <a:ext uri="{FF2B5EF4-FFF2-40B4-BE49-F238E27FC236}">
                <a16:creationId xmlns:a16="http://schemas.microsoft.com/office/drawing/2014/main" xmlns="" id="{D8ADB3E4-9C00-4C34-AF4D-ACAB4E8005B4}"/>
              </a:ext>
            </a:extLst>
          </p:cNvPr>
          <p:cNvGrpSpPr/>
          <p:nvPr/>
        </p:nvGrpSpPr>
        <p:grpSpPr>
          <a:xfrm>
            <a:off x="211138" y="3419593"/>
            <a:ext cx="4844674" cy="493629"/>
            <a:chOff x="211138" y="3419593"/>
            <a:chExt cx="4844674" cy="493629"/>
          </a:xfrm>
        </p:grpSpPr>
        <p:sp>
          <p:nvSpPr>
            <p:cNvPr id="42" name="文本框 41">
              <a:extLst>
                <a:ext uri="{FF2B5EF4-FFF2-40B4-BE49-F238E27FC236}">
                  <a16:creationId xmlns:a16="http://schemas.microsoft.com/office/drawing/2014/main" xmlns="" id="{0A770AD9-DF3D-4FDD-BE9B-E11552AFC706}"/>
                </a:ext>
              </a:extLst>
            </p:cNvPr>
            <p:cNvSpPr txBox="1"/>
            <p:nvPr/>
          </p:nvSpPr>
          <p:spPr>
            <a:xfrm>
              <a:off x="211138" y="3512957"/>
              <a:ext cx="899907" cy="366130"/>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标签为</a:t>
              </a:r>
              <a:endParaRPr lang="zh-CN" altLang="en-US" dirty="0"/>
            </a:p>
          </p:txBody>
        </p:sp>
        <p:graphicFrame>
          <p:nvGraphicFramePr>
            <p:cNvPr id="44" name="对象 43">
              <a:extLst>
                <a:ext uri="{FF2B5EF4-FFF2-40B4-BE49-F238E27FC236}">
                  <a16:creationId xmlns:a16="http://schemas.microsoft.com/office/drawing/2014/main" xmlns="" id="{832B07FC-E2B1-4510-9063-DD7D9DD7AACF}"/>
                </a:ext>
              </a:extLst>
            </p:cNvPr>
            <p:cNvGraphicFramePr>
              <a:graphicFrameLocks noChangeAspect="1"/>
            </p:cNvGraphicFramePr>
            <p:nvPr>
              <p:extLst>
                <p:ext uri="{D42A27DB-BD31-4B8C-83A1-F6EECF244321}">
                  <p14:modId xmlns:p14="http://schemas.microsoft.com/office/powerpoint/2010/main" val="584488837"/>
                </p:ext>
              </p:extLst>
            </p:nvPr>
          </p:nvGraphicFramePr>
          <p:xfrm>
            <a:off x="1037048" y="3541158"/>
            <a:ext cx="555778" cy="319058"/>
          </p:xfrm>
          <a:graphic>
            <a:graphicData uri="http://schemas.openxmlformats.org/presentationml/2006/ole">
              <mc:AlternateContent xmlns:mc="http://schemas.openxmlformats.org/markup-compatibility/2006">
                <mc:Choice xmlns:v="urn:schemas-microsoft-com:vml" Requires="v">
                  <p:oleObj spid="_x0000_s28332" name="Equation" r:id="rId13" imgW="342751" imgH="203112" progId="Equation.DSMT4">
                    <p:embed/>
                  </p:oleObj>
                </mc:Choice>
                <mc:Fallback>
                  <p:oleObj name="Equation" r:id="rId13" imgW="342751" imgH="203112" progId="Equation.DSMT4">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7048" y="3541158"/>
                          <a:ext cx="555778" cy="319058"/>
                        </a:xfrm>
                        <a:prstGeom prst="rect">
                          <a:avLst/>
                        </a:prstGeom>
                        <a:noFill/>
                      </p:spPr>
                    </p:pic>
                  </p:oleObj>
                </mc:Fallback>
              </mc:AlternateContent>
            </a:graphicData>
          </a:graphic>
        </p:graphicFrame>
        <p:sp>
          <p:nvSpPr>
            <p:cNvPr id="46" name="文本框 45">
              <a:extLst>
                <a:ext uri="{FF2B5EF4-FFF2-40B4-BE49-F238E27FC236}">
                  <a16:creationId xmlns:a16="http://schemas.microsoft.com/office/drawing/2014/main" xmlns="" id="{D99F21BB-818D-412B-8F56-9D9315A03A87}"/>
                </a:ext>
              </a:extLst>
            </p:cNvPr>
            <p:cNvSpPr txBox="1"/>
            <p:nvPr/>
          </p:nvSpPr>
          <p:spPr>
            <a:xfrm>
              <a:off x="1495425" y="3502523"/>
              <a:ext cx="160173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对应的数据点</a:t>
              </a:r>
              <a:endParaRPr lang="zh-CN" altLang="en-US" dirty="0"/>
            </a:p>
          </p:txBody>
        </p:sp>
        <p:graphicFrame>
          <p:nvGraphicFramePr>
            <p:cNvPr id="48" name="对象 47">
              <a:extLst>
                <a:ext uri="{FF2B5EF4-FFF2-40B4-BE49-F238E27FC236}">
                  <a16:creationId xmlns:a16="http://schemas.microsoft.com/office/drawing/2014/main" xmlns="" id="{4D678EE7-46E5-4D9C-91EB-4978F46DB39C}"/>
                </a:ext>
              </a:extLst>
            </p:cNvPr>
            <p:cNvGraphicFramePr>
              <a:graphicFrameLocks noChangeAspect="1"/>
            </p:cNvGraphicFramePr>
            <p:nvPr>
              <p:extLst>
                <p:ext uri="{D42A27DB-BD31-4B8C-83A1-F6EECF244321}">
                  <p14:modId xmlns:p14="http://schemas.microsoft.com/office/powerpoint/2010/main" val="2091054681"/>
                </p:ext>
              </p:extLst>
            </p:nvPr>
          </p:nvGraphicFramePr>
          <p:xfrm>
            <a:off x="3006222" y="3419593"/>
            <a:ext cx="366241" cy="493629"/>
          </p:xfrm>
          <a:graphic>
            <a:graphicData uri="http://schemas.openxmlformats.org/presentationml/2006/ole">
              <mc:AlternateContent xmlns:mc="http://schemas.openxmlformats.org/markup-compatibility/2006">
                <mc:Choice xmlns:v="urn:schemas-microsoft-com:vml" Requires="v">
                  <p:oleObj spid="_x0000_s28333" name="Equation" r:id="rId15" imgW="139639" imgH="203112" progId="Equation.DSMT4">
                    <p:embed/>
                  </p:oleObj>
                </mc:Choice>
                <mc:Fallback>
                  <p:oleObj name="Equation" r:id="rId15" imgW="139639" imgH="203112" progId="Equation.DSMT4">
                    <p:embed/>
                    <p:pic>
                      <p:nvPicPr>
                        <p:cNvPr id="0"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06222" y="3419593"/>
                          <a:ext cx="366241" cy="493629"/>
                        </a:xfrm>
                        <a:prstGeom prst="rect">
                          <a:avLst/>
                        </a:prstGeom>
                        <a:noFill/>
                      </p:spPr>
                    </p:pic>
                  </p:oleObj>
                </mc:Fallback>
              </mc:AlternateContent>
            </a:graphicData>
          </a:graphic>
        </p:graphicFrame>
        <p:sp>
          <p:nvSpPr>
            <p:cNvPr id="50" name="文本框 49">
              <a:extLst>
                <a:ext uri="{FF2B5EF4-FFF2-40B4-BE49-F238E27FC236}">
                  <a16:creationId xmlns:a16="http://schemas.microsoft.com/office/drawing/2014/main" xmlns="" id="{08C8A6F5-3CD4-470B-86BB-C33CC3A0D002}"/>
                </a:ext>
              </a:extLst>
            </p:cNvPr>
            <p:cNvSpPr txBox="1"/>
            <p:nvPr/>
          </p:nvSpPr>
          <p:spPr>
            <a:xfrm>
              <a:off x="3324225" y="3511356"/>
              <a:ext cx="36624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有</a:t>
              </a:r>
              <a:endParaRPr lang="zh-CN" altLang="en-US" dirty="0"/>
            </a:p>
          </p:txBody>
        </p:sp>
        <p:graphicFrame>
          <p:nvGraphicFramePr>
            <p:cNvPr id="52" name="对象 51">
              <a:extLst>
                <a:ext uri="{FF2B5EF4-FFF2-40B4-BE49-F238E27FC236}">
                  <a16:creationId xmlns:a16="http://schemas.microsoft.com/office/drawing/2014/main" xmlns="" id="{A5876041-C009-489C-9CD3-C2C7E60E23CC}"/>
                </a:ext>
              </a:extLst>
            </p:cNvPr>
            <p:cNvGraphicFramePr>
              <a:graphicFrameLocks noChangeAspect="1"/>
            </p:cNvGraphicFramePr>
            <p:nvPr>
              <p:extLst>
                <p:ext uri="{D42A27DB-BD31-4B8C-83A1-F6EECF244321}">
                  <p14:modId xmlns:p14="http://schemas.microsoft.com/office/powerpoint/2010/main" val="2199644969"/>
                </p:ext>
              </p:extLst>
            </p:nvPr>
          </p:nvGraphicFramePr>
          <p:xfrm>
            <a:off x="3813149" y="3529319"/>
            <a:ext cx="1242663" cy="362902"/>
          </p:xfrm>
          <a:graphic>
            <a:graphicData uri="http://schemas.openxmlformats.org/presentationml/2006/ole">
              <mc:AlternateContent xmlns:mc="http://schemas.openxmlformats.org/markup-compatibility/2006">
                <mc:Choice xmlns:v="urn:schemas-microsoft-com:vml" Requires="v">
                  <p:oleObj spid="_x0000_s28334" name="Equation" r:id="rId17" imgW="710891" imgH="215806" progId="Equation.DSMT4">
                    <p:embed/>
                  </p:oleObj>
                </mc:Choice>
                <mc:Fallback>
                  <p:oleObj name="Equation" r:id="rId17" imgW="710891" imgH="215806" progId="Equation.DSMT4">
                    <p:embed/>
                    <p:pic>
                      <p:nvPicPr>
                        <p:cNvPr id="0" name="Object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3149" y="3529319"/>
                          <a:ext cx="1242663" cy="362902"/>
                        </a:xfrm>
                        <a:prstGeom prst="rect">
                          <a:avLst/>
                        </a:prstGeom>
                        <a:noFill/>
                      </p:spPr>
                    </p:pic>
                  </p:oleObj>
                </mc:Fallback>
              </mc:AlternateContent>
            </a:graphicData>
          </a:graphic>
        </p:graphicFrame>
      </p:grpSp>
      <p:grpSp>
        <p:nvGrpSpPr>
          <p:cNvPr id="54" name="组合 53">
            <a:extLst>
              <a:ext uri="{FF2B5EF4-FFF2-40B4-BE49-F238E27FC236}">
                <a16:creationId xmlns:a16="http://schemas.microsoft.com/office/drawing/2014/main" xmlns="" id="{43039CCD-041F-4FF4-8EB0-3127D0982609}"/>
              </a:ext>
            </a:extLst>
          </p:cNvPr>
          <p:cNvGrpSpPr/>
          <p:nvPr/>
        </p:nvGrpSpPr>
        <p:grpSpPr>
          <a:xfrm>
            <a:off x="211138" y="3993883"/>
            <a:ext cx="4922837" cy="493629"/>
            <a:chOff x="211138" y="3419593"/>
            <a:chExt cx="4922837" cy="493629"/>
          </a:xfrm>
        </p:grpSpPr>
        <p:sp>
          <p:nvSpPr>
            <p:cNvPr id="55" name="文本框 54">
              <a:extLst>
                <a:ext uri="{FF2B5EF4-FFF2-40B4-BE49-F238E27FC236}">
                  <a16:creationId xmlns:a16="http://schemas.microsoft.com/office/drawing/2014/main" xmlns="" id="{CD46B13D-56D8-4284-BA08-82CB9B005E2E}"/>
                </a:ext>
              </a:extLst>
            </p:cNvPr>
            <p:cNvSpPr txBox="1"/>
            <p:nvPr/>
          </p:nvSpPr>
          <p:spPr>
            <a:xfrm>
              <a:off x="211138" y="3512957"/>
              <a:ext cx="899907" cy="366130"/>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标签为</a:t>
              </a:r>
              <a:endParaRPr lang="zh-CN" altLang="en-US" dirty="0"/>
            </a:p>
          </p:txBody>
        </p:sp>
        <p:graphicFrame>
          <p:nvGraphicFramePr>
            <p:cNvPr id="56" name="对象 55">
              <a:extLst>
                <a:ext uri="{FF2B5EF4-FFF2-40B4-BE49-F238E27FC236}">
                  <a16:creationId xmlns:a16="http://schemas.microsoft.com/office/drawing/2014/main" xmlns="" id="{CCC4D716-9795-4824-A494-50DB8A6B4399}"/>
                </a:ext>
              </a:extLst>
            </p:cNvPr>
            <p:cNvGraphicFramePr>
              <a:graphicFrameLocks noChangeAspect="1"/>
            </p:cNvGraphicFramePr>
            <p:nvPr>
              <p:extLst>
                <p:ext uri="{D42A27DB-BD31-4B8C-83A1-F6EECF244321}">
                  <p14:modId xmlns:p14="http://schemas.microsoft.com/office/powerpoint/2010/main" val="201002902"/>
                </p:ext>
              </p:extLst>
            </p:nvPr>
          </p:nvGraphicFramePr>
          <p:xfrm>
            <a:off x="974725" y="3540510"/>
            <a:ext cx="679450" cy="319088"/>
          </p:xfrm>
          <a:graphic>
            <a:graphicData uri="http://schemas.openxmlformats.org/presentationml/2006/ole">
              <mc:AlternateContent xmlns:mc="http://schemas.openxmlformats.org/markup-compatibility/2006">
                <mc:Choice xmlns:v="urn:schemas-microsoft-com:vml" Requires="v">
                  <p:oleObj spid="_x0000_s28335" name="Equation" r:id="rId19" imgW="419040" imgH="203040" progId="Equation.DSMT4">
                    <p:embed/>
                  </p:oleObj>
                </mc:Choice>
                <mc:Fallback>
                  <p:oleObj name="Equation" r:id="rId19" imgW="419040" imgH="203040" progId="Equation.DSMT4">
                    <p:embed/>
                    <p:pic>
                      <p:nvPicPr>
                        <p:cNvPr id="44" name="对象 43">
                          <a:extLst>
                            <a:ext uri="{FF2B5EF4-FFF2-40B4-BE49-F238E27FC236}">
                              <a16:creationId xmlns:a16="http://schemas.microsoft.com/office/drawing/2014/main" xmlns="" id="{832B07FC-E2B1-4510-9063-DD7D9DD7AACF}"/>
                            </a:ext>
                          </a:extLst>
                        </p:cNvPr>
                        <p:cNvPicPr>
                          <a:picLocks noChangeAspect="1" noChangeArrowheads="1"/>
                        </p:cNvPicPr>
                        <p:nvPr/>
                      </p:nvPicPr>
                      <p:blipFill>
                        <a:blip r:embed="rId20"/>
                        <a:srcRect/>
                        <a:stretch>
                          <a:fillRect/>
                        </a:stretch>
                      </p:blipFill>
                      <p:spPr bwMode="auto">
                        <a:xfrm>
                          <a:off x="974725" y="3540510"/>
                          <a:ext cx="679450" cy="319088"/>
                        </a:xfrm>
                        <a:prstGeom prst="rect">
                          <a:avLst/>
                        </a:prstGeom>
                        <a:noFill/>
                      </p:spPr>
                    </p:pic>
                  </p:oleObj>
                </mc:Fallback>
              </mc:AlternateContent>
            </a:graphicData>
          </a:graphic>
        </p:graphicFrame>
        <p:sp>
          <p:nvSpPr>
            <p:cNvPr id="57" name="文本框 56">
              <a:extLst>
                <a:ext uri="{FF2B5EF4-FFF2-40B4-BE49-F238E27FC236}">
                  <a16:creationId xmlns:a16="http://schemas.microsoft.com/office/drawing/2014/main" xmlns="" id="{4FE5F02A-7E10-48DF-B7AE-956B4DFA82BE}"/>
                </a:ext>
              </a:extLst>
            </p:cNvPr>
            <p:cNvSpPr txBox="1"/>
            <p:nvPr/>
          </p:nvSpPr>
          <p:spPr>
            <a:xfrm>
              <a:off x="1495425" y="3502523"/>
              <a:ext cx="160173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对应的数据点</a:t>
              </a:r>
              <a:endParaRPr lang="zh-CN" altLang="en-US" dirty="0"/>
            </a:p>
          </p:txBody>
        </p:sp>
        <p:graphicFrame>
          <p:nvGraphicFramePr>
            <p:cNvPr id="58" name="对象 57">
              <a:extLst>
                <a:ext uri="{FF2B5EF4-FFF2-40B4-BE49-F238E27FC236}">
                  <a16:creationId xmlns:a16="http://schemas.microsoft.com/office/drawing/2014/main" xmlns="" id="{DE6FBE0C-BEDD-44A3-B69E-E1B7AFE26A5B}"/>
                </a:ext>
              </a:extLst>
            </p:cNvPr>
            <p:cNvGraphicFramePr>
              <a:graphicFrameLocks noChangeAspect="1"/>
            </p:cNvGraphicFramePr>
            <p:nvPr>
              <p:extLst>
                <p:ext uri="{D42A27DB-BD31-4B8C-83A1-F6EECF244321}">
                  <p14:modId xmlns:p14="http://schemas.microsoft.com/office/powerpoint/2010/main" val="3170131767"/>
                </p:ext>
              </p:extLst>
            </p:nvPr>
          </p:nvGraphicFramePr>
          <p:xfrm>
            <a:off x="3006222" y="3419593"/>
            <a:ext cx="366241" cy="493629"/>
          </p:xfrm>
          <a:graphic>
            <a:graphicData uri="http://schemas.openxmlformats.org/presentationml/2006/ole">
              <mc:AlternateContent xmlns:mc="http://schemas.openxmlformats.org/markup-compatibility/2006">
                <mc:Choice xmlns:v="urn:schemas-microsoft-com:vml" Requires="v">
                  <p:oleObj spid="_x0000_s28336" name="Equation" r:id="rId21" imgW="139639" imgH="203112" progId="Equation.DSMT4">
                    <p:embed/>
                  </p:oleObj>
                </mc:Choice>
                <mc:Fallback>
                  <p:oleObj name="Equation" r:id="rId21" imgW="139639" imgH="203112" progId="Equation.DSMT4">
                    <p:embed/>
                    <p:pic>
                      <p:nvPicPr>
                        <p:cNvPr id="48" name="对象 47">
                          <a:extLst>
                            <a:ext uri="{FF2B5EF4-FFF2-40B4-BE49-F238E27FC236}">
                              <a16:creationId xmlns:a16="http://schemas.microsoft.com/office/drawing/2014/main" xmlns="" id="{4D678EE7-46E5-4D9C-91EB-4978F46DB3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06222" y="3419593"/>
                          <a:ext cx="366241" cy="493629"/>
                        </a:xfrm>
                        <a:prstGeom prst="rect">
                          <a:avLst/>
                        </a:prstGeom>
                        <a:noFill/>
                      </p:spPr>
                    </p:pic>
                  </p:oleObj>
                </mc:Fallback>
              </mc:AlternateContent>
            </a:graphicData>
          </a:graphic>
        </p:graphicFrame>
        <p:sp>
          <p:nvSpPr>
            <p:cNvPr id="59" name="文本框 58">
              <a:extLst>
                <a:ext uri="{FF2B5EF4-FFF2-40B4-BE49-F238E27FC236}">
                  <a16:creationId xmlns:a16="http://schemas.microsoft.com/office/drawing/2014/main" xmlns="" id="{146D63A3-5D09-4EBA-BBD3-B9191C4E5804}"/>
                </a:ext>
              </a:extLst>
            </p:cNvPr>
            <p:cNvSpPr txBox="1"/>
            <p:nvPr/>
          </p:nvSpPr>
          <p:spPr>
            <a:xfrm>
              <a:off x="3324225" y="3511356"/>
              <a:ext cx="36624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有</a:t>
              </a:r>
              <a:endParaRPr lang="zh-CN" altLang="en-US" dirty="0"/>
            </a:p>
          </p:txBody>
        </p:sp>
        <p:graphicFrame>
          <p:nvGraphicFramePr>
            <p:cNvPr id="60" name="对象 59">
              <a:extLst>
                <a:ext uri="{FF2B5EF4-FFF2-40B4-BE49-F238E27FC236}">
                  <a16:creationId xmlns:a16="http://schemas.microsoft.com/office/drawing/2014/main" xmlns="" id="{891E304D-632E-4BE6-A597-56F7E60CA15A}"/>
                </a:ext>
              </a:extLst>
            </p:cNvPr>
            <p:cNvGraphicFramePr>
              <a:graphicFrameLocks noChangeAspect="1"/>
            </p:cNvGraphicFramePr>
            <p:nvPr>
              <p:extLst>
                <p:ext uri="{D42A27DB-BD31-4B8C-83A1-F6EECF244321}">
                  <p14:modId xmlns:p14="http://schemas.microsoft.com/office/powerpoint/2010/main" val="4283118087"/>
                </p:ext>
              </p:extLst>
            </p:nvPr>
          </p:nvGraphicFramePr>
          <p:xfrm>
            <a:off x="3735388" y="3529398"/>
            <a:ext cx="1398587" cy="363537"/>
          </p:xfrm>
          <a:graphic>
            <a:graphicData uri="http://schemas.openxmlformats.org/presentationml/2006/ole">
              <mc:AlternateContent xmlns:mc="http://schemas.openxmlformats.org/markup-compatibility/2006">
                <mc:Choice xmlns:v="urn:schemas-microsoft-com:vml" Requires="v">
                  <p:oleObj spid="_x0000_s28337" name="Equation" r:id="rId22" imgW="799920" imgH="215640" progId="Equation.DSMT4">
                    <p:embed/>
                  </p:oleObj>
                </mc:Choice>
                <mc:Fallback>
                  <p:oleObj name="Equation" r:id="rId22" imgW="799920" imgH="215640" progId="Equation.DSMT4">
                    <p:embed/>
                    <p:pic>
                      <p:nvPicPr>
                        <p:cNvPr id="52" name="对象 51">
                          <a:extLst>
                            <a:ext uri="{FF2B5EF4-FFF2-40B4-BE49-F238E27FC236}">
                              <a16:creationId xmlns:a16="http://schemas.microsoft.com/office/drawing/2014/main" xmlns="" id="{A5876041-C009-489C-9CD3-C2C7E60E23CC}"/>
                            </a:ext>
                          </a:extLst>
                        </p:cNvPr>
                        <p:cNvPicPr>
                          <a:picLocks noChangeAspect="1" noChangeArrowheads="1"/>
                        </p:cNvPicPr>
                        <p:nvPr/>
                      </p:nvPicPr>
                      <p:blipFill>
                        <a:blip r:embed="rId23"/>
                        <a:srcRect/>
                        <a:stretch>
                          <a:fillRect/>
                        </a:stretch>
                      </p:blipFill>
                      <p:spPr bwMode="auto">
                        <a:xfrm>
                          <a:off x="3735388" y="3529398"/>
                          <a:ext cx="1398587" cy="363537"/>
                        </a:xfrm>
                        <a:prstGeom prst="rect">
                          <a:avLst/>
                        </a:prstGeom>
                        <a:noFill/>
                      </p:spPr>
                    </p:pic>
                  </p:oleObj>
                </mc:Fallback>
              </mc:AlternateContent>
            </a:graphicData>
          </a:graphic>
        </p:graphicFrame>
      </p:grpSp>
      <p:sp>
        <p:nvSpPr>
          <p:cNvPr id="62" name="文本框 61">
            <a:extLst>
              <a:ext uri="{FF2B5EF4-FFF2-40B4-BE49-F238E27FC236}">
                <a16:creationId xmlns:a16="http://schemas.microsoft.com/office/drawing/2014/main" xmlns="" id="{07A0F17D-7FDF-4BEE-A179-7A518D94C93D}"/>
              </a:ext>
            </a:extLst>
          </p:cNvPr>
          <p:cNvSpPr txBox="1"/>
          <p:nvPr/>
        </p:nvSpPr>
        <p:spPr>
          <a:xfrm>
            <a:off x="211138" y="4603527"/>
            <a:ext cx="5453025"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对</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于线性可分的数据集，存在唯一的规范超平面</a:t>
            </a:r>
            <a:endParaRPr lang="zh-CN" altLang="en-US" dirty="0"/>
          </a:p>
        </p:txBody>
      </p:sp>
      <p:sp>
        <p:nvSpPr>
          <p:cNvPr id="63" name="Rectangle 29">
            <a:extLst>
              <a:ext uri="{FF2B5EF4-FFF2-40B4-BE49-F238E27FC236}">
                <a16:creationId xmlns:a16="http://schemas.microsoft.com/office/drawing/2014/main" xmlns="" id="{B123C3E2-4E9E-4909-A0AA-3DE8B32F720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4" name="对象 63">
            <a:extLst>
              <a:ext uri="{FF2B5EF4-FFF2-40B4-BE49-F238E27FC236}">
                <a16:creationId xmlns:a16="http://schemas.microsoft.com/office/drawing/2014/main" xmlns="" id="{8E5F8468-85AE-485F-8B93-F11ABE3C83E2}"/>
              </a:ext>
            </a:extLst>
          </p:cNvPr>
          <p:cNvGraphicFramePr>
            <a:graphicFrameLocks noChangeAspect="1"/>
          </p:cNvGraphicFramePr>
          <p:nvPr>
            <p:extLst>
              <p:ext uri="{D42A27DB-BD31-4B8C-83A1-F6EECF244321}">
                <p14:modId xmlns:p14="http://schemas.microsoft.com/office/powerpoint/2010/main" val="1207714926"/>
              </p:ext>
            </p:extLst>
          </p:nvPr>
        </p:nvGraphicFramePr>
        <p:xfrm>
          <a:off x="5228060" y="4617714"/>
          <a:ext cx="1167519" cy="340957"/>
        </p:xfrm>
        <a:graphic>
          <a:graphicData uri="http://schemas.openxmlformats.org/presentationml/2006/ole">
            <mc:AlternateContent xmlns:mc="http://schemas.openxmlformats.org/markup-compatibility/2006">
              <mc:Choice xmlns:v="urn:schemas-microsoft-com:vml" Requires="v">
                <p:oleObj spid="_x0000_s28338" name="Equation" r:id="rId24" imgW="710891" imgH="215806" progId="Equation.DSMT4">
                  <p:embed/>
                </p:oleObj>
              </mc:Choice>
              <mc:Fallback>
                <p:oleObj name="Equation" r:id="rId24" imgW="710891" imgH="215806" progId="Equation.DSMT4">
                  <p:embed/>
                  <p:pic>
                    <p:nvPicPr>
                      <p:cNvPr id="0" name="Object 2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228060" y="4617714"/>
                        <a:ext cx="1167519" cy="340957"/>
                      </a:xfrm>
                      <a:prstGeom prst="rect">
                        <a:avLst/>
                      </a:prstGeom>
                      <a:noFill/>
                    </p:spPr>
                  </p:pic>
                </p:oleObj>
              </mc:Fallback>
            </mc:AlternateContent>
          </a:graphicData>
        </a:graphic>
      </p:graphicFrame>
      <p:sp>
        <p:nvSpPr>
          <p:cNvPr id="66" name="文本框 65">
            <a:extLst>
              <a:ext uri="{FF2B5EF4-FFF2-40B4-BE49-F238E27FC236}">
                <a16:creationId xmlns:a16="http://schemas.microsoft.com/office/drawing/2014/main" xmlns="" id="{5ACF9916-8B9F-4AD9-B150-BEC4D143CD29}"/>
              </a:ext>
            </a:extLst>
          </p:cNvPr>
          <p:cNvSpPr txBox="1"/>
          <p:nvPr/>
        </p:nvSpPr>
        <p:spPr>
          <a:xfrm>
            <a:off x="6310180" y="4579924"/>
            <a:ext cx="887106" cy="371061"/>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，使得</a:t>
            </a:r>
            <a:endParaRPr lang="zh-CN" altLang="en-US" dirty="0"/>
          </a:p>
        </p:txBody>
      </p:sp>
      <p:sp>
        <p:nvSpPr>
          <p:cNvPr id="67" name="Rectangle 31">
            <a:extLst>
              <a:ext uri="{FF2B5EF4-FFF2-40B4-BE49-F238E27FC236}">
                <a16:creationId xmlns:a16="http://schemas.microsoft.com/office/drawing/2014/main" xmlns="" id="{A42C41A0-6A32-4E66-A699-E77BD3D9553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68" name="对象 67">
            <a:extLst>
              <a:ext uri="{FF2B5EF4-FFF2-40B4-BE49-F238E27FC236}">
                <a16:creationId xmlns:a16="http://schemas.microsoft.com/office/drawing/2014/main" xmlns="" id="{F4C12D16-281D-428A-98E2-20118D32A058}"/>
              </a:ext>
            </a:extLst>
          </p:cNvPr>
          <p:cNvGraphicFramePr>
            <a:graphicFrameLocks noChangeAspect="1"/>
          </p:cNvGraphicFramePr>
          <p:nvPr>
            <p:extLst>
              <p:ext uri="{D42A27DB-BD31-4B8C-83A1-F6EECF244321}">
                <p14:modId xmlns:p14="http://schemas.microsoft.com/office/powerpoint/2010/main" val="3082516292"/>
              </p:ext>
            </p:extLst>
          </p:nvPr>
        </p:nvGraphicFramePr>
        <p:xfrm>
          <a:off x="2501953" y="5089956"/>
          <a:ext cx="2706634" cy="944175"/>
        </p:xfrm>
        <a:graphic>
          <a:graphicData uri="http://schemas.openxmlformats.org/presentationml/2006/ole">
            <mc:AlternateContent xmlns:mc="http://schemas.openxmlformats.org/markup-compatibility/2006">
              <mc:Choice xmlns:v="urn:schemas-microsoft-com:vml" Requires="v">
                <p:oleObj spid="_x0000_s28339" name="Equation" r:id="rId26" imgW="1358900" imgH="469900" progId="Equation.DSMT4">
                  <p:embed/>
                </p:oleObj>
              </mc:Choice>
              <mc:Fallback>
                <p:oleObj name="Equation" r:id="rId26" imgW="1358900" imgH="469900" progId="Equation.DSMT4">
                  <p:embed/>
                  <p:pic>
                    <p:nvPicPr>
                      <p:cNvPr id="0" name="Object 3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01953" y="5089956"/>
                        <a:ext cx="2706634" cy="944175"/>
                      </a:xfrm>
                      <a:prstGeom prst="rect">
                        <a:avLst/>
                      </a:prstGeom>
                      <a:noFill/>
                    </p:spPr>
                  </p:pic>
                </p:oleObj>
              </mc:Fallback>
            </mc:AlternateContent>
          </a:graphicData>
        </a:graphic>
      </p:graphicFrame>
    </p:spTree>
    <p:extLst>
      <p:ext uri="{BB962C8B-B14F-4D97-AF65-F5344CB8AC3E}">
        <p14:creationId xmlns:p14="http://schemas.microsoft.com/office/powerpoint/2010/main" val="2094737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5.6 </a:t>
            </a:r>
            <a:r>
              <a:rPr lang="zh-CN" altLang="en-US" sz="2100" b="1" spc="225" dirty="0">
                <a:solidFill>
                  <a:prstClr val="white"/>
                </a:solidFill>
              </a:rPr>
              <a:t>支持向量机的优化模型及求解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39</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Rectangle 2">
            <a:extLst>
              <a:ext uri="{FF2B5EF4-FFF2-40B4-BE49-F238E27FC236}">
                <a16:creationId xmlns:a16="http://schemas.microsoft.com/office/drawing/2014/main" xmlns="" id="{FD031321-5E12-4231-BB5B-13ED99FF6F8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4" name="组合 13">
            <a:extLst>
              <a:ext uri="{FF2B5EF4-FFF2-40B4-BE49-F238E27FC236}">
                <a16:creationId xmlns:a16="http://schemas.microsoft.com/office/drawing/2014/main" xmlns="" id="{04CD5CE7-FFCE-468E-980A-1EDE8FD2DA57}"/>
              </a:ext>
            </a:extLst>
          </p:cNvPr>
          <p:cNvGrpSpPr/>
          <p:nvPr/>
        </p:nvGrpSpPr>
        <p:grpSpPr>
          <a:xfrm>
            <a:off x="211137" y="846560"/>
            <a:ext cx="8181981" cy="968904"/>
            <a:chOff x="211137" y="846560"/>
            <a:chExt cx="8181981" cy="968904"/>
          </a:xfrm>
        </p:grpSpPr>
        <p:sp>
          <p:nvSpPr>
            <p:cNvPr id="18" name="文本框 17">
              <a:extLst>
                <a:ext uri="{FF2B5EF4-FFF2-40B4-BE49-F238E27FC236}">
                  <a16:creationId xmlns:a16="http://schemas.microsoft.com/office/drawing/2014/main" xmlns="" id="{BC124415-3DF6-47D9-AF54-61BAC48FDBF6}"/>
                </a:ext>
              </a:extLst>
            </p:cNvPr>
            <p:cNvSpPr txBox="1"/>
            <p:nvPr/>
          </p:nvSpPr>
          <p:spPr>
            <a:xfrm>
              <a:off x="211137" y="887296"/>
              <a:ext cx="5399087"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寻找最优超平面问题可以转化为如下最优化问题</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13" name="对象 12">
              <a:extLst>
                <a:ext uri="{FF2B5EF4-FFF2-40B4-BE49-F238E27FC236}">
                  <a16:creationId xmlns:a16="http://schemas.microsoft.com/office/drawing/2014/main" xmlns="" id="{D6488BBD-B006-49B7-99CB-33F77515B10D}"/>
                </a:ext>
              </a:extLst>
            </p:cNvPr>
            <p:cNvGraphicFramePr>
              <a:graphicFrameLocks noChangeAspect="1"/>
            </p:cNvGraphicFramePr>
            <p:nvPr>
              <p:extLst>
                <p:ext uri="{D42A27DB-BD31-4B8C-83A1-F6EECF244321}">
                  <p14:modId xmlns:p14="http://schemas.microsoft.com/office/powerpoint/2010/main" val="388709595"/>
                </p:ext>
              </p:extLst>
            </p:nvPr>
          </p:nvGraphicFramePr>
          <p:xfrm>
            <a:off x="5314156" y="846560"/>
            <a:ext cx="3078962" cy="968904"/>
          </p:xfrm>
          <a:graphic>
            <a:graphicData uri="http://schemas.openxmlformats.org/presentationml/2006/ole">
              <mc:AlternateContent xmlns:mc="http://schemas.openxmlformats.org/markup-compatibility/2006">
                <mc:Choice xmlns:v="urn:schemas-microsoft-com:vml" Requires="v">
                  <p:oleObj spid="_x0000_s46518" name="Equation" r:id="rId5" imgW="1816100" imgH="571500" progId="Equation.DSMT4">
                    <p:embed/>
                  </p:oleObj>
                </mc:Choice>
                <mc:Fallback>
                  <p:oleObj name="Equation" r:id="rId5" imgW="1816100" imgH="5715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4156" y="846560"/>
                          <a:ext cx="3078962" cy="968904"/>
                        </a:xfrm>
                        <a:prstGeom prst="rect">
                          <a:avLst/>
                        </a:prstGeom>
                        <a:noFill/>
                      </p:spPr>
                    </p:pic>
                  </p:oleObj>
                </mc:Fallback>
              </mc:AlternateContent>
            </a:graphicData>
          </a:graphic>
        </p:graphicFrame>
      </p:grpSp>
      <p:sp>
        <p:nvSpPr>
          <p:cNvPr id="23" name="文本框 22">
            <a:extLst>
              <a:ext uri="{FF2B5EF4-FFF2-40B4-BE49-F238E27FC236}">
                <a16:creationId xmlns:a16="http://schemas.microsoft.com/office/drawing/2014/main" xmlns="" id="{5630C8F0-0666-4987-9D1A-4F466AB1C6CE}"/>
              </a:ext>
            </a:extLst>
          </p:cNvPr>
          <p:cNvSpPr txBox="1"/>
          <p:nvPr/>
        </p:nvSpPr>
        <p:spPr>
          <a:xfrm>
            <a:off x="211137" y="1717320"/>
            <a:ext cx="4572000"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该优化问题为以</a:t>
            </a:r>
            <a:r>
              <a:rPr lang="zh-CN" altLang="en-US" kern="500" dirty="0">
                <a:solidFill>
                  <a:srgbClr val="0033CC"/>
                </a:solidFill>
                <a:latin typeface="Times New Roman" panose="02020603050405020304" pitchFamily="18" charset="0"/>
                <a:ea typeface="宋体" panose="02010600030101010101" pitchFamily="2" charset="-122"/>
                <a:cs typeface="Times New Roman" panose="02020603050405020304" pitchFamily="18" charset="0"/>
              </a:rPr>
              <a:t>凸二次规划</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问题。</a:t>
            </a:r>
            <a:endParaRPr lang="zh-CN" altLang="en-US" dirty="0"/>
          </a:p>
        </p:txBody>
      </p:sp>
      <p:sp>
        <p:nvSpPr>
          <p:cNvPr id="16" name="Rectangle 5">
            <a:extLst>
              <a:ext uri="{FF2B5EF4-FFF2-40B4-BE49-F238E27FC236}">
                <a16:creationId xmlns:a16="http://schemas.microsoft.com/office/drawing/2014/main" xmlns="" id="{0F5C3645-D60A-4905-8179-8BA8C8BB045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 name="Rectangle 7">
            <a:extLst>
              <a:ext uri="{FF2B5EF4-FFF2-40B4-BE49-F238E27FC236}">
                <a16:creationId xmlns:a16="http://schemas.microsoft.com/office/drawing/2014/main" xmlns="" id="{61367E66-1293-4705-9A3B-0659ECBC14C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5" name="Rectangle 9">
            <a:extLst>
              <a:ext uri="{FF2B5EF4-FFF2-40B4-BE49-F238E27FC236}">
                <a16:creationId xmlns:a16="http://schemas.microsoft.com/office/drawing/2014/main" xmlns="" id="{B3019FA4-1335-411D-874E-F30A0FA6CA4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7" name="Rectangle 15">
            <a:extLst>
              <a:ext uri="{FF2B5EF4-FFF2-40B4-BE49-F238E27FC236}">
                <a16:creationId xmlns:a16="http://schemas.microsoft.com/office/drawing/2014/main" xmlns="" id="{C2960B02-1AD7-4675-B435-870F068E54B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Rectangle 17">
            <a:extLst>
              <a:ext uri="{FF2B5EF4-FFF2-40B4-BE49-F238E27FC236}">
                <a16:creationId xmlns:a16="http://schemas.microsoft.com/office/drawing/2014/main" xmlns="" id="{3A0E0F9A-00C2-40A8-8825-7398FD7863A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3" name="Rectangle 19">
            <a:extLst>
              <a:ext uri="{FF2B5EF4-FFF2-40B4-BE49-F238E27FC236}">
                <a16:creationId xmlns:a16="http://schemas.microsoft.com/office/drawing/2014/main" xmlns="" id="{33F0FFCA-87C3-4351-B074-98684F1A97A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8" name="组合 47">
            <a:extLst>
              <a:ext uri="{FF2B5EF4-FFF2-40B4-BE49-F238E27FC236}">
                <a16:creationId xmlns:a16="http://schemas.microsoft.com/office/drawing/2014/main" xmlns="" id="{93E0B5FA-C876-4E11-BE0B-5F3D09E7F645}"/>
              </a:ext>
            </a:extLst>
          </p:cNvPr>
          <p:cNvGrpSpPr/>
          <p:nvPr/>
        </p:nvGrpSpPr>
        <p:grpSpPr>
          <a:xfrm>
            <a:off x="211137" y="2024250"/>
            <a:ext cx="8643127" cy="2997030"/>
            <a:chOff x="211137" y="2024250"/>
            <a:chExt cx="8643127" cy="2997030"/>
          </a:xfrm>
        </p:grpSpPr>
        <p:graphicFrame>
          <p:nvGraphicFramePr>
            <p:cNvPr id="17" name="对象 16">
              <a:extLst>
                <a:ext uri="{FF2B5EF4-FFF2-40B4-BE49-F238E27FC236}">
                  <a16:creationId xmlns:a16="http://schemas.microsoft.com/office/drawing/2014/main" xmlns="" id="{DB92C78F-6FA3-4F82-AC57-9416EE571C59}"/>
                </a:ext>
              </a:extLst>
            </p:cNvPr>
            <p:cNvGraphicFramePr>
              <a:graphicFrameLocks noChangeAspect="1"/>
            </p:cNvGraphicFramePr>
            <p:nvPr>
              <p:extLst>
                <p:ext uri="{D42A27DB-BD31-4B8C-83A1-F6EECF244321}">
                  <p14:modId xmlns:p14="http://schemas.microsoft.com/office/powerpoint/2010/main" val="1305374709"/>
                </p:ext>
              </p:extLst>
            </p:nvPr>
          </p:nvGraphicFramePr>
          <p:xfrm>
            <a:off x="2872045" y="2024250"/>
            <a:ext cx="1691480" cy="787636"/>
          </p:xfrm>
          <a:graphic>
            <a:graphicData uri="http://schemas.openxmlformats.org/presentationml/2006/ole">
              <mc:AlternateContent xmlns:mc="http://schemas.openxmlformats.org/markup-compatibility/2006">
                <mc:Choice xmlns:v="urn:schemas-microsoft-com:vml" Requires="v">
                  <p:oleObj spid="_x0000_s46519" name="Equation" r:id="rId7" imgW="837836" imgH="393529" progId="Equation.DSMT4">
                    <p:embed/>
                  </p:oleObj>
                </mc:Choice>
                <mc:Fallback>
                  <p:oleObj name="Equation" r:id="rId7" imgW="837836" imgH="393529"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2045" y="2024250"/>
                          <a:ext cx="1691480" cy="787636"/>
                        </a:xfrm>
                        <a:prstGeom prst="rect">
                          <a:avLst/>
                        </a:prstGeom>
                        <a:noFill/>
                      </p:spPr>
                    </p:pic>
                  </p:oleObj>
                </mc:Fallback>
              </mc:AlternateContent>
            </a:graphicData>
          </a:graphic>
        </p:graphicFrame>
        <p:grpSp>
          <p:nvGrpSpPr>
            <p:cNvPr id="47" name="组合 46">
              <a:extLst>
                <a:ext uri="{FF2B5EF4-FFF2-40B4-BE49-F238E27FC236}">
                  <a16:creationId xmlns:a16="http://schemas.microsoft.com/office/drawing/2014/main" xmlns="" id="{D3B94780-3841-4816-83B7-3F9E89B42F01}"/>
                </a:ext>
              </a:extLst>
            </p:cNvPr>
            <p:cNvGrpSpPr/>
            <p:nvPr/>
          </p:nvGrpSpPr>
          <p:grpSpPr>
            <a:xfrm>
              <a:off x="211137" y="2178766"/>
              <a:ext cx="8643127" cy="2842514"/>
              <a:chOff x="177023" y="2635273"/>
              <a:chExt cx="8643127" cy="2842514"/>
            </a:xfrm>
          </p:grpSpPr>
          <p:sp>
            <p:nvSpPr>
              <p:cNvPr id="24" name="文本框 23">
                <a:extLst>
                  <a:ext uri="{FF2B5EF4-FFF2-40B4-BE49-F238E27FC236}">
                    <a16:creationId xmlns:a16="http://schemas.microsoft.com/office/drawing/2014/main" xmlns="" id="{A622DC0C-4E0F-4AAF-BF8B-B9F8C510F66E}"/>
                  </a:ext>
                </a:extLst>
              </p:cNvPr>
              <p:cNvSpPr txBox="1"/>
              <p:nvPr/>
            </p:nvSpPr>
            <p:spPr>
              <a:xfrm>
                <a:off x="214068" y="2653376"/>
                <a:ext cx="2595807"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该优化问题的</a:t>
                </a:r>
                <a:r>
                  <a:rPr lang="zh-CN" altLang="en-US" kern="500" dirty="0">
                    <a:solidFill>
                      <a:srgbClr val="0033CC"/>
                    </a:solidFill>
                    <a:latin typeface="Times New Roman" panose="02020603050405020304" pitchFamily="18" charset="0"/>
                    <a:ea typeface="宋体" panose="02010600030101010101" pitchFamily="2" charset="-122"/>
                    <a:cs typeface="Times New Roman" panose="02020603050405020304" pitchFamily="18" charset="0"/>
                  </a:rPr>
                  <a:t>最优解</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为：</a:t>
                </a:r>
                <a:endParaRPr lang="zh-CN" altLang="en-US" dirty="0"/>
              </a:p>
            </p:txBody>
          </p:sp>
          <p:sp>
            <p:nvSpPr>
              <p:cNvPr id="34" name="文本框 33">
                <a:extLst>
                  <a:ext uri="{FF2B5EF4-FFF2-40B4-BE49-F238E27FC236}">
                    <a16:creationId xmlns:a16="http://schemas.microsoft.com/office/drawing/2014/main" xmlns="" id="{2F31BC15-B23A-4ECF-9DFE-AAA9C4F40983}"/>
                  </a:ext>
                </a:extLst>
              </p:cNvPr>
              <p:cNvSpPr txBox="1"/>
              <p:nvPr/>
            </p:nvSpPr>
            <p:spPr>
              <a:xfrm>
                <a:off x="4567637" y="2662903"/>
                <a:ext cx="746519"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其中</a:t>
                </a:r>
                <a:endParaRPr lang="zh-CN" altLang="en-US" dirty="0"/>
              </a:p>
            </p:txBody>
          </p:sp>
          <p:graphicFrame>
            <p:nvGraphicFramePr>
              <p:cNvPr id="21" name="对象 20">
                <a:extLst>
                  <a:ext uri="{FF2B5EF4-FFF2-40B4-BE49-F238E27FC236}">
                    <a16:creationId xmlns:a16="http://schemas.microsoft.com/office/drawing/2014/main" xmlns="" id="{AE8AB6CE-C41E-494E-88DB-E8B62C1D514F}"/>
                  </a:ext>
                </a:extLst>
              </p:cNvPr>
              <p:cNvGraphicFramePr>
                <a:graphicFrameLocks noChangeAspect="1"/>
              </p:cNvGraphicFramePr>
              <p:nvPr>
                <p:extLst>
                  <p:ext uri="{D42A27DB-BD31-4B8C-83A1-F6EECF244321}">
                    <p14:modId xmlns:p14="http://schemas.microsoft.com/office/powerpoint/2010/main" val="2305928175"/>
                  </p:ext>
                </p:extLst>
              </p:nvPr>
            </p:nvGraphicFramePr>
            <p:xfrm>
              <a:off x="5207315" y="2635273"/>
              <a:ext cx="2048108" cy="369331"/>
            </p:xfrm>
            <a:graphic>
              <a:graphicData uri="http://schemas.openxmlformats.org/presentationml/2006/ole">
                <mc:AlternateContent xmlns:mc="http://schemas.openxmlformats.org/markup-compatibility/2006">
                  <mc:Choice xmlns:v="urn:schemas-microsoft-com:vml" Requires="v">
                    <p:oleObj spid="_x0000_s46520" name="Equation" r:id="rId9" imgW="1167893" imgH="215806" progId="Equation.DSMT4">
                      <p:embed/>
                    </p:oleObj>
                  </mc:Choice>
                  <mc:Fallback>
                    <p:oleObj name="Equation" r:id="rId9" imgW="1167893" imgH="215806"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7315" y="2635273"/>
                            <a:ext cx="2048108" cy="369331"/>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BC487E75-A9E3-41EF-A9D1-9CF4AAA0A9BA}"/>
                  </a:ext>
                </a:extLst>
              </p:cNvPr>
              <p:cNvSpPr txBox="1"/>
              <p:nvPr/>
            </p:nvSpPr>
            <p:spPr>
              <a:xfrm>
                <a:off x="7354119" y="2662903"/>
                <a:ext cx="1466031"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是优化问题</a:t>
                </a:r>
                <a:endParaRPr lang="zh-CN" altLang="en-US" dirty="0"/>
              </a:p>
            </p:txBody>
          </p:sp>
          <p:graphicFrame>
            <p:nvGraphicFramePr>
              <p:cNvPr id="26" name="对象 25">
                <a:extLst>
                  <a:ext uri="{FF2B5EF4-FFF2-40B4-BE49-F238E27FC236}">
                    <a16:creationId xmlns:a16="http://schemas.microsoft.com/office/drawing/2014/main" xmlns="" id="{0A856046-AC23-4A06-A57F-3EBE930B8FA9}"/>
                  </a:ext>
                </a:extLst>
              </p:cNvPr>
              <p:cNvGraphicFramePr>
                <a:graphicFrameLocks noChangeAspect="1"/>
              </p:cNvGraphicFramePr>
              <p:nvPr>
                <p:extLst>
                  <p:ext uri="{D42A27DB-BD31-4B8C-83A1-F6EECF244321}">
                    <p14:modId xmlns:p14="http://schemas.microsoft.com/office/powerpoint/2010/main" val="116635912"/>
                  </p:ext>
                </p:extLst>
              </p:nvPr>
            </p:nvGraphicFramePr>
            <p:xfrm>
              <a:off x="177023" y="3745880"/>
              <a:ext cx="3474640" cy="1731907"/>
            </p:xfrm>
            <a:graphic>
              <a:graphicData uri="http://schemas.openxmlformats.org/presentationml/2006/ole">
                <mc:AlternateContent xmlns:mc="http://schemas.openxmlformats.org/markup-compatibility/2006">
                  <mc:Choice xmlns:v="urn:schemas-microsoft-com:vml" Requires="v">
                    <p:oleObj spid="_x0000_s46521" name="Equation" r:id="rId11" imgW="2044700" imgH="1028700" progId="Equation.DSMT4">
                      <p:embed/>
                    </p:oleObj>
                  </mc:Choice>
                  <mc:Fallback>
                    <p:oleObj name="Equation" r:id="rId11" imgW="2044700" imgH="1028700" progId="Equation.DSMT4">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023" y="3745880"/>
                            <a:ext cx="3474640" cy="1731907"/>
                          </a:xfrm>
                          <a:prstGeom prst="rect">
                            <a:avLst/>
                          </a:prstGeom>
                          <a:noFill/>
                        </p:spPr>
                      </p:pic>
                    </p:oleObj>
                  </mc:Fallback>
                </mc:AlternateContent>
              </a:graphicData>
            </a:graphic>
          </p:graphicFrame>
          <p:sp>
            <p:nvSpPr>
              <p:cNvPr id="36" name="文本框 35">
                <a:extLst>
                  <a:ext uri="{FF2B5EF4-FFF2-40B4-BE49-F238E27FC236}">
                    <a16:creationId xmlns:a16="http://schemas.microsoft.com/office/drawing/2014/main" xmlns="" id="{BEB4901C-B657-41F0-A23D-C1508D538C8E}"/>
                  </a:ext>
                </a:extLst>
              </p:cNvPr>
              <p:cNvSpPr txBox="1"/>
              <p:nvPr/>
            </p:nvSpPr>
            <p:spPr>
              <a:xfrm>
                <a:off x="3651663" y="3863207"/>
                <a:ext cx="1234662"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的最优解，</a:t>
                </a:r>
                <a:endParaRPr lang="zh-CN" altLang="en-US" dirty="0"/>
              </a:p>
            </p:txBody>
          </p:sp>
          <p:graphicFrame>
            <p:nvGraphicFramePr>
              <p:cNvPr id="38" name="对象 37">
                <a:extLst>
                  <a:ext uri="{FF2B5EF4-FFF2-40B4-BE49-F238E27FC236}">
                    <a16:creationId xmlns:a16="http://schemas.microsoft.com/office/drawing/2014/main" xmlns="" id="{4520B4CF-36EB-499E-B3F0-997E631EEEFB}"/>
                  </a:ext>
                </a:extLst>
              </p:cNvPr>
              <p:cNvGraphicFramePr>
                <a:graphicFrameLocks noChangeAspect="1"/>
              </p:cNvGraphicFramePr>
              <p:nvPr>
                <p:extLst>
                  <p:ext uri="{D42A27DB-BD31-4B8C-83A1-F6EECF244321}">
                    <p14:modId xmlns:p14="http://schemas.microsoft.com/office/powerpoint/2010/main" val="2090518160"/>
                  </p:ext>
                </p:extLst>
              </p:nvPr>
            </p:nvGraphicFramePr>
            <p:xfrm>
              <a:off x="2856410" y="3130214"/>
              <a:ext cx="2392567" cy="698309"/>
            </p:xfrm>
            <a:graphic>
              <a:graphicData uri="http://schemas.openxmlformats.org/presentationml/2006/ole">
                <mc:AlternateContent xmlns:mc="http://schemas.openxmlformats.org/markup-compatibility/2006">
                  <mc:Choice xmlns:v="urn:schemas-microsoft-com:vml" Requires="v">
                    <p:oleObj spid="_x0000_s46522" name="Equation" r:id="rId13" imgW="1333500" imgH="393700" progId="Equation.DSMT4">
                      <p:embed/>
                    </p:oleObj>
                  </mc:Choice>
                  <mc:Fallback>
                    <p:oleObj name="Equation" r:id="rId13" imgW="1333500" imgH="393700" progId="Equation.DSMT4">
                      <p:embed/>
                      <p:pic>
                        <p:nvPicPr>
                          <p:cNvPr id="0"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56410" y="3130214"/>
                            <a:ext cx="2392567" cy="698309"/>
                          </a:xfrm>
                          <a:prstGeom prst="rect">
                            <a:avLst/>
                          </a:prstGeom>
                          <a:noFill/>
                        </p:spPr>
                      </p:pic>
                    </p:oleObj>
                  </mc:Fallback>
                </mc:AlternateContent>
              </a:graphicData>
            </a:graphic>
          </p:graphicFrame>
          <p:graphicFrame>
            <p:nvGraphicFramePr>
              <p:cNvPr id="40" name="对象 39">
                <a:extLst>
                  <a:ext uri="{FF2B5EF4-FFF2-40B4-BE49-F238E27FC236}">
                    <a16:creationId xmlns:a16="http://schemas.microsoft.com/office/drawing/2014/main" xmlns="" id="{30636D0D-8500-4B02-BDF6-1F101716A40E}"/>
                  </a:ext>
                </a:extLst>
              </p:cNvPr>
              <p:cNvGraphicFramePr>
                <a:graphicFrameLocks noChangeAspect="1"/>
              </p:cNvGraphicFramePr>
              <p:nvPr>
                <p:extLst>
                  <p:ext uri="{D42A27DB-BD31-4B8C-83A1-F6EECF244321}">
                    <p14:modId xmlns:p14="http://schemas.microsoft.com/office/powerpoint/2010/main" val="2260358427"/>
                  </p:ext>
                </p:extLst>
              </p:nvPr>
            </p:nvGraphicFramePr>
            <p:xfrm>
              <a:off x="4886325" y="3681230"/>
              <a:ext cx="342207" cy="626521"/>
            </p:xfrm>
            <a:graphic>
              <a:graphicData uri="http://schemas.openxmlformats.org/presentationml/2006/ole">
                <mc:AlternateContent xmlns:mc="http://schemas.openxmlformats.org/markup-compatibility/2006">
                  <mc:Choice xmlns:v="urn:schemas-microsoft-com:vml" Requires="v">
                    <p:oleObj spid="_x0000_s46523" name="Equation" r:id="rId15" imgW="177646" imgH="241091" progId="Equation.DSMT4">
                      <p:embed/>
                    </p:oleObj>
                  </mc:Choice>
                  <mc:Fallback>
                    <p:oleObj name="Equation" r:id="rId15" imgW="177646" imgH="241091" progId="Equation.DSMT4">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86325" y="3681230"/>
                            <a:ext cx="342207" cy="626521"/>
                          </a:xfrm>
                          <a:prstGeom prst="rect">
                            <a:avLst/>
                          </a:prstGeom>
                          <a:noFill/>
                        </p:spPr>
                      </p:pic>
                    </p:oleObj>
                  </mc:Fallback>
                </mc:AlternateContent>
              </a:graphicData>
            </a:graphic>
          </p:graphicFrame>
          <p:sp>
            <p:nvSpPr>
              <p:cNvPr id="42" name="文本框 41">
                <a:extLst>
                  <a:ext uri="{FF2B5EF4-FFF2-40B4-BE49-F238E27FC236}">
                    <a16:creationId xmlns:a16="http://schemas.microsoft.com/office/drawing/2014/main" xmlns="" id="{8FA92DA2-1ACC-410D-9BA7-8F716EAF3A80}"/>
                  </a:ext>
                </a:extLst>
              </p:cNvPr>
              <p:cNvSpPr txBox="1"/>
              <p:nvPr/>
            </p:nvSpPr>
            <p:spPr>
              <a:xfrm>
                <a:off x="5278041" y="3847118"/>
                <a:ext cx="518608"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是</a:t>
                </a:r>
                <a:endParaRPr lang="zh-CN" altLang="en-US" dirty="0"/>
              </a:p>
            </p:txBody>
          </p:sp>
          <p:graphicFrame>
            <p:nvGraphicFramePr>
              <p:cNvPr id="44" name="对象 43">
                <a:extLst>
                  <a:ext uri="{FF2B5EF4-FFF2-40B4-BE49-F238E27FC236}">
                    <a16:creationId xmlns:a16="http://schemas.microsoft.com/office/drawing/2014/main" xmlns="" id="{B3C06DA2-DE57-401C-A853-2CE0B93D6BFE}"/>
                  </a:ext>
                </a:extLst>
              </p:cNvPr>
              <p:cNvGraphicFramePr>
                <a:graphicFrameLocks noChangeAspect="1"/>
              </p:cNvGraphicFramePr>
              <p:nvPr>
                <p:extLst>
                  <p:ext uri="{D42A27DB-BD31-4B8C-83A1-F6EECF244321}">
                    <p14:modId xmlns:p14="http://schemas.microsoft.com/office/powerpoint/2010/main" val="1699615549"/>
                  </p:ext>
                </p:extLst>
              </p:nvPr>
            </p:nvGraphicFramePr>
            <p:xfrm>
              <a:off x="5629563" y="3713931"/>
              <a:ext cx="518608" cy="518608"/>
            </p:xfrm>
            <a:graphic>
              <a:graphicData uri="http://schemas.openxmlformats.org/presentationml/2006/ole">
                <mc:AlternateContent xmlns:mc="http://schemas.openxmlformats.org/markup-compatibility/2006">
                  <mc:Choice xmlns:v="urn:schemas-microsoft-com:vml" Requires="v">
                    <p:oleObj spid="_x0000_s46524" name="Equation" r:id="rId17" imgW="177646" imgH="190335" progId="Equation.DSMT4">
                      <p:embed/>
                    </p:oleObj>
                  </mc:Choice>
                  <mc:Fallback>
                    <p:oleObj name="Equation" r:id="rId17" imgW="177646" imgH="190335" progId="Equation.DSMT4">
                      <p:embed/>
                      <p:pic>
                        <p:nvPicPr>
                          <p:cNvPr id="0" name="Object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29563" y="3713931"/>
                            <a:ext cx="518608" cy="518608"/>
                          </a:xfrm>
                          <a:prstGeom prst="rect">
                            <a:avLst/>
                          </a:prstGeom>
                          <a:noFill/>
                        </p:spPr>
                      </p:pic>
                    </p:oleObj>
                  </mc:Fallback>
                </mc:AlternateContent>
              </a:graphicData>
            </a:graphic>
          </p:graphicFrame>
          <p:sp>
            <p:nvSpPr>
              <p:cNvPr id="46" name="文本框 45">
                <a:extLst>
                  <a:ext uri="{FF2B5EF4-FFF2-40B4-BE49-F238E27FC236}">
                    <a16:creationId xmlns:a16="http://schemas.microsoft.com/office/drawing/2014/main" xmlns="" id="{0FD32549-E042-4315-BB41-43291094F92E}"/>
                  </a:ext>
                </a:extLst>
              </p:cNvPr>
              <p:cNvSpPr txBox="1"/>
              <p:nvPr/>
            </p:nvSpPr>
            <p:spPr>
              <a:xfrm>
                <a:off x="6142118" y="3847117"/>
                <a:ext cx="1935917"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中的一个正分量</a:t>
                </a:r>
                <a:endParaRPr lang="zh-CN" altLang="en-US" dirty="0"/>
              </a:p>
            </p:txBody>
          </p:sp>
        </p:grpSp>
      </p:grpSp>
      <p:sp>
        <p:nvSpPr>
          <p:cNvPr id="51" name="Rectangle 21">
            <a:extLst>
              <a:ext uri="{FF2B5EF4-FFF2-40B4-BE49-F238E27FC236}">
                <a16:creationId xmlns:a16="http://schemas.microsoft.com/office/drawing/2014/main" xmlns="" id="{6818056A-B8A2-4E44-BB08-0628CA02210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3" name="组合 52">
            <a:extLst>
              <a:ext uri="{FF2B5EF4-FFF2-40B4-BE49-F238E27FC236}">
                <a16:creationId xmlns:a16="http://schemas.microsoft.com/office/drawing/2014/main" xmlns="" id="{E0F9D8D7-9C9A-4778-97C7-3397C7E2AEFE}"/>
              </a:ext>
            </a:extLst>
          </p:cNvPr>
          <p:cNvGrpSpPr/>
          <p:nvPr/>
        </p:nvGrpSpPr>
        <p:grpSpPr>
          <a:xfrm>
            <a:off x="278406" y="5377271"/>
            <a:ext cx="4709640" cy="406548"/>
            <a:chOff x="278406" y="5377271"/>
            <a:chExt cx="4709640" cy="406548"/>
          </a:xfrm>
        </p:grpSpPr>
        <p:sp>
          <p:nvSpPr>
            <p:cNvPr id="50" name="文本框 49">
              <a:extLst>
                <a:ext uri="{FF2B5EF4-FFF2-40B4-BE49-F238E27FC236}">
                  <a16:creationId xmlns:a16="http://schemas.microsoft.com/office/drawing/2014/main" xmlns="" id="{C40AA12A-8185-4AE5-85E8-A8BCE7EE66F7}"/>
                </a:ext>
              </a:extLst>
            </p:cNvPr>
            <p:cNvSpPr txBox="1"/>
            <p:nvPr/>
          </p:nvSpPr>
          <p:spPr>
            <a:xfrm>
              <a:off x="278406" y="5397891"/>
              <a:ext cx="194091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最终得分类函数</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52" name="对象 51">
              <a:extLst>
                <a:ext uri="{FF2B5EF4-FFF2-40B4-BE49-F238E27FC236}">
                  <a16:creationId xmlns:a16="http://schemas.microsoft.com/office/drawing/2014/main" xmlns="" id="{2D0301BB-2568-4978-9D45-459A003DC7C8}"/>
                </a:ext>
              </a:extLst>
            </p:cNvPr>
            <p:cNvGraphicFramePr>
              <a:graphicFrameLocks noChangeAspect="1"/>
            </p:cNvGraphicFramePr>
            <p:nvPr>
              <p:extLst>
                <p:ext uri="{D42A27DB-BD31-4B8C-83A1-F6EECF244321}">
                  <p14:modId xmlns:p14="http://schemas.microsoft.com/office/powerpoint/2010/main" val="4051740191"/>
                </p:ext>
              </p:extLst>
            </p:nvPr>
          </p:nvGraphicFramePr>
          <p:xfrm>
            <a:off x="2228452" y="5377271"/>
            <a:ext cx="2759594" cy="406548"/>
          </p:xfrm>
          <a:graphic>
            <a:graphicData uri="http://schemas.openxmlformats.org/presentationml/2006/ole">
              <mc:AlternateContent xmlns:mc="http://schemas.openxmlformats.org/markup-compatibility/2006">
                <mc:Choice xmlns:v="urn:schemas-microsoft-com:vml" Requires="v">
                  <p:oleObj spid="_x0000_s46525" name="Equation" r:id="rId19" imgW="1409088" imgH="215806" progId="Equation.DSMT4">
                    <p:embed/>
                  </p:oleObj>
                </mc:Choice>
                <mc:Fallback>
                  <p:oleObj name="Equation" r:id="rId19" imgW="1409088" imgH="215806" progId="Equation.DSMT4">
                    <p:embed/>
                    <p:pic>
                      <p:nvPicPr>
                        <p:cNvPr id="0" name="Object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28452" y="5377271"/>
                          <a:ext cx="2759594" cy="406548"/>
                        </a:xfrm>
                        <a:prstGeom prst="rect">
                          <a:avLst/>
                        </a:prstGeom>
                        <a:noFill/>
                      </p:spPr>
                    </p:pic>
                  </p:oleObj>
                </mc:Fallback>
              </mc:AlternateContent>
            </a:graphicData>
          </a:graphic>
        </p:graphicFrame>
      </p:grpSp>
    </p:spTree>
    <p:extLst>
      <p:ext uri="{BB962C8B-B14F-4D97-AF65-F5344CB8AC3E}">
        <p14:creationId xmlns:p14="http://schemas.microsoft.com/office/powerpoint/2010/main" val="2507460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281394" cy="415498"/>
          </a:xfrm>
          <a:prstGeom prst="rect">
            <a:avLst/>
          </a:prstGeom>
          <a:noFill/>
        </p:spPr>
        <p:txBody>
          <a:bodyPr wrap="none" rtlCol="0">
            <a:spAutoFit/>
          </a:bodyPr>
          <a:lstStyle/>
          <a:p>
            <a:pPr algn="l"/>
            <a:r>
              <a:rPr lang="en-US" altLang="zh-CN" sz="2100" b="1" spc="225" dirty="0">
                <a:solidFill>
                  <a:prstClr val="white"/>
                </a:solidFill>
              </a:rPr>
              <a:t>5.1 </a:t>
            </a:r>
            <a:r>
              <a:rPr lang="zh-CN" altLang="en-US" sz="2100" b="1" spc="225" dirty="0">
                <a:solidFill>
                  <a:prstClr val="white"/>
                </a:solidFill>
              </a:rPr>
              <a:t>最优化问题</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矩形 10"/>
          <p:cNvSpPr/>
          <p:nvPr/>
        </p:nvSpPr>
        <p:spPr>
          <a:xfrm>
            <a:off x="162709" y="887296"/>
            <a:ext cx="7915326" cy="870751"/>
          </a:xfrm>
          <a:prstGeom prst="rect">
            <a:avLst/>
          </a:prstGeom>
        </p:spPr>
        <p:txBody>
          <a:bodyPr wrap="square">
            <a:spAutoFit/>
          </a:bodyPr>
          <a:lstStyle/>
          <a:p>
            <a:pPr algn="just">
              <a:lnSpc>
                <a:spcPct val="150000"/>
              </a:lnSpc>
            </a:pPr>
            <a:r>
              <a:rPr lang="zh-CN" altLang="zh-CN" sz="1800" kern="500" dirty="0">
                <a:effectLst/>
                <a:latin typeface="Times New Roman" panose="02020603050405020304" pitchFamily="18" charset="0"/>
                <a:ea typeface="宋体" panose="02010600030101010101" pitchFamily="2" charset="-122"/>
              </a:rPr>
              <a:t>对于最优化问题</a:t>
            </a:r>
            <a:r>
              <a:rPr lang="en-US" altLang="zh-CN" sz="1800" kern="500" dirty="0">
                <a:effectLst/>
                <a:latin typeface="Times New Roman" panose="02020603050405020304" pitchFamily="18" charset="0"/>
                <a:ea typeface="宋体" panose="02010600030101010101" pitchFamily="2" charset="-122"/>
              </a:rPr>
              <a:t>, </a:t>
            </a:r>
            <a:r>
              <a:rPr lang="zh-CN" altLang="zh-CN" sz="1800" kern="500" dirty="0">
                <a:effectLst/>
                <a:latin typeface="Times New Roman" panose="02020603050405020304" pitchFamily="18" charset="0"/>
                <a:ea typeface="宋体" panose="02010600030101010101" pitchFamily="2" charset="-122"/>
              </a:rPr>
              <a:t>其解称为</a:t>
            </a:r>
            <a:r>
              <a:rPr lang="zh-CN" altLang="zh-CN" sz="1800" kern="500" dirty="0">
                <a:solidFill>
                  <a:srgbClr val="C00000"/>
                </a:solidFill>
                <a:effectLst/>
                <a:latin typeface="Times New Roman" panose="02020603050405020304" pitchFamily="18" charset="0"/>
                <a:ea typeface="宋体" panose="02010600030101010101" pitchFamily="2" charset="-122"/>
              </a:rPr>
              <a:t>最优解</a:t>
            </a:r>
            <a:r>
              <a:rPr lang="zh-CN" altLang="zh-CN" sz="1800" kern="500" dirty="0">
                <a:effectLst/>
                <a:latin typeface="Times New Roman" panose="02020603050405020304" pitchFamily="18" charset="0"/>
                <a:ea typeface="宋体" panose="02010600030101010101" pitchFamily="2" charset="-122"/>
              </a:rPr>
              <a:t>（极小值点），最优解可分为全局最优解和局部最优解。</a:t>
            </a:r>
          </a:p>
        </p:txBody>
      </p:sp>
      <p:grpSp>
        <p:nvGrpSpPr>
          <p:cNvPr id="38" name="组合 37">
            <a:extLst>
              <a:ext uri="{FF2B5EF4-FFF2-40B4-BE49-F238E27FC236}">
                <a16:creationId xmlns:a16="http://schemas.microsoft.com/office/drawing/2014/main" xmlns="" id="{3FB00270-99FE-4786-8356-F4258A3736FB}"/>
              </a:ext>
            </a:extLst>
          </p:cNvPr>
          <p:cNvGrpSpPr/>
          <p:nvPr/>
        </p:nvGrpSpPr>
        <p:grpSpPr>
          <a:xfrm>
            <a:off x="162709" y="1834770"/>
            <a:ext cx="8228906" cy="475741"/>
            <a:chOff x="162709" y="1834770"/>
            <a:chExt cx="8228906" cy="475741"/>
          </a:xfrm>
        </p:grpSpPr>
        <p:sp>
          <p:nvSpPr>
            <p:cNvPr id="20" name="文本框 19">
              <a:extLst>
                <a:ext uri="{FF2B5EF4-FFF2-40B4-BE49-F238E27FC236}">
                  <a16:creationId xmlns:a16="http://schemas.microsoft.com/office/drawing/2014/main" xmlns="" id="{E60CA218-7F84-4E03-8FBF-ECF7645A5545}"/>
                </a:ext>
              </a:extLst>
            </p:cNvPr>
            <p:cNvSpPr txBox="1"/>
            <p:nvPr/>
          </p:nvSpPr>
          <p:spPr>
            <a:xfrm>
              <a:off x="162709" y="1929372"/>
              <a:ext cx="2742416"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全局最优解</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：对于任意的</a:t>
              </a:r>
              <a:endParaRPr lang="zh-CN" altLang="en-US" dirty="0"/>
            </a:p>
          </p:txBody>
        </p:sp>
        <p:graphicFrame>
          <p:nvGraphicFramePr>
            <p:cNvPr id="15" name="对象 14">
              <a:extLst>
                <a:ext uri="{FF2B5EF4-FFF2-40B4-BE49-F238E27FC236}">
                  <a16:creationId xmlns:a16="http://schemas.microsoft.com/office/drawing/2014/main" xmlns="" id="{69BE69AF-2801-49D7-8D2E-69A27AC35E5B}"/>
                </a:ext>
              </a:extLst>
            </p:cNvPr>
            <p:cNvGraphicFramePr>
              <a:graphicFrameLocks noChangeAspect="1"/>
            </p:cNvGraphicFramePr>
            <p:nvPr>
              <p:extLst>
                <p:ext uri="{D42A27DB-BD31-4B8C-83A1-F6EECF244321}">
                  <p14:modId xmlns:p14="http://schemas.microsoft.com/office/powerpoint/2010/main" val="999367041"/>
                </p:ext>
              </p:extLst>
            </p:nvPr>
          </p:nvGraphicFramePr>
          <p:xfrm>
            <a:off x="2866178" y="1909352"/>
            <a:ext cx="953655" cy="359575"/>
          </p:xfrm>
          <a:graphic>
            <a:graphicData uri="http://schemas.openxmlformats.org/presentationml/2006/ole">
              <mc:AlternateContent xmlns:mc="http://schemas.openxmlformats.org/markup-compatibility/2006">
                <mc:Choice xmlns:v="urn:schemas-microsoft-com:vml" Requires="v">
                  <p:oleObj spid="_x0000_s47487" name="Equation" r:id="rId5" imgW="380835" imgH="165028" progId="Equation.DSMT4">
                    <p:embed/>
                  </p:oleObj>
                </mc:Choice>
                <mc:Fallback>
                  <p:oleObj name="Equation" r:id="rId5" imgW="380835" imgH="165028"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6178" y="1909352"/>
                          <a:ext cx="953655" cy="359575"/>
                        </a:xfrm>
                        <a:prstGeom prst="rect">
                          <a:avLst/>
                        </a:prstGeom>
                        <a:noFill/>
                      </p:spPr>
                    </p:pic>
                  </p:oleObj>
                </mc:Fallback>
              </mc:AlternateContent>
            </a:graphicData>
          </a:graphic>
        </p:graphicFrame>
        <p:sp>
          <p:nvSpPr>
            <p:cNvPr id="24" name="文本框 23">
              <a:extLst>
                <a:ext uri="{FF2B5EF4-FFF2-40B4-BE49-F238E27FC236}">
                  <a16:creationId xmlns:a16="http://schemas.microsoft.com/office/drawing/2014/main" xmlns="" id="{F9A1D352-66E2-4D8E-8F4A-42462A6335D7}"/>
                </a:ext>
              </a:extLst>
            </p:cNvPr>
            <p:cNvSpPr txBox="1"/>
            <p:nvPr/>
          </p:nvSpPr>
          <p:spPr>
            <a:xfrm>
              <a:off x="3819833" y="1899595"/>
              <a:ext cx="34735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且</a:t>
              </a:r>
              <a:endParaRPr lang="zh-CN" altLang="en-US" dirty="0"/>
            </a:p>
          </p:txBody>
        </p:sp>
        <p:graphicFrame>
          <p:nvGraphicFramePr>
            <p:cNvPr id="18" name="对象 17">
              <a:extLst>
                <a:ext uri="{FF2B5EF4-FFF2-40B4-BE49-F238E27FC236}">
                  <a16:creationId xmlns:a16="http://schemas.microsoft.com/office/drawing/2014/main" xmlns="" id="{0F4FE836-3453-433F-AD02-67A40573384E}"/>
                </a:ext>
              </a:extLst>
            </p:cNvPr>
            <p:cNvGraphicFramePr>
              <a:graphicFrameLocks noChangeAspect="1"/>
            </p:cNvGraphicFramePr>
            <p:nvPr>
              <p:extLst>
                <p:ext uri="{D42A27DB-BD31-4B8C-83A1-F6EECF244321}">
                  <p14:modId xmlns:p14="http://schemas.microsoft.com/office/powerpoint/2010/main" val="905466398"/>
                </p:ext>
              </p:extLst>
            </p:nvPr>
          </p:nvGraphicFramePr>
          <p:xfrm>
            <a:off x="4277032" y="1834770"/>
            <a:ext cx="873976" cy="415497"/>
          </p:xfrm>
          <a:graphic>
            <a:graphicData uri="http://schemas.openxmlformats.org/presentationml/2006/ole">
              <mc:AlternateContent xmlns:mc="http://schemas.openxmlformats.org/markup-compatibility/2006">
                <mc:Choice xmlns:v="urn:schemas-microsoft-com:vml" Requires="v">
                  <p:oleObj spid="_x0000_s47488" name="Equation" r:id="rId7" imgW="393529" imgH="190417" progId="Equation.DSMT4">
                    <p:embed/>
                  </p:oleObj>
                </mc:Choice>
                <mc:Fallback>
                  <p:oleObj name="Equation" r:id="rId7" imgW="393529" imgH="190417"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7032" y="1834770"/>
                          <a:ext cx="873976" cy="415497"/>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D6E4448D-B27A-4F86-81BB-7546BF8A66AD}"/>
                </a:ext>
              </a:extLst>
            </p:cNvPr>
            <p:cNvSpPr txBox="1"/>
            <p:nvPr/>
          </p:nvSpPr>
          <p:spPr>
            <a:xfrm>
              <a:off x="5100039" y="1928349"/>
              <a:ext cx="72065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都有</a:t>
              </a:r>
              <a:endParaRPr lang="zh-CN" altLang="en-US" dirty="0"/>
            </a:p>
          </p:txBody>
        </p:sp>
        <p:graphicFrame>
          <p:nvGraphicFramePr>
            <p:cNvPr id="22" name="对象 21">
              <a:extLst>
                <a:ext uri="{FF2B5EF4-FFF2-40B4-BE49-F238E27FC236}">
                  <a16:creationId xmlns:a16="http://schemas.microsoft.com/office/drawing/2014/main" xmlns="" id="{7B1012FE-FB28-4167-A264-7B6B439643C1}"/>
                </a:ext>
              </a:extLst>
            </p:cNvPr>
            <p:cNvGraphicFramePr>
              <a:graphicFrameLocks noChangeAspect="1"/>
            </p:cNvGraphicFramePr>
            <p:nvPr>
              <p:extLst>
                <p:ext uri="{D42A27DB-BD31-4B8C-83A1-F6EECF244321}">
                  <p14:modId xmlns:p14="http://schemas.microsoft.com/office/powerpoint/2010/main" val="2768126318"/>
                </p:ext>
              </p:extLst>
            </p:nvPr>
          </p:nvGraphicFramePr>
          <p:xfrm>
            <a:off x="5820697" y="1853749"/>
            <a:ext cx="2570918" cy="456762"/>
          </p:xfrm>
          <a:graphic>
            <a:graphicData uri="http://schemas.openxmlformats.org/presentationml/2006/ole">
              <mc:AlternateContent xmlns:mc="http://schemas.openxmlformats.org/markup-compatibility/2006">
                <mc:Choice xmlns:v="urn:schemas-microsoft-com:vml" Requires="v">
                  <p:oleObj spid="_x0000_s47489" name="Equation" r:id="rId9" imgW="1231366" imgH="215806" progId="Equation.DSMT4">
                    <p:embed/>
                  </p:oleObj>
                </mc:Choice>
                <mc:Fallback>
                  <p:oleObj name="Equation" r:id="rId9" imgW="1231366" imgH="215806"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0697" y="1853749"/>
                          <a:ext cx="2570918" cy="456762"/>
                        </a:xfrm>
                        <a:prstGeom prst="rect">
                          <a:avLst/>
                        </a:prstGeom>
                        <a:noFill/>
                      </p:spPr>
                    </p:pic>
                  </p:oleObj>
                </mc:Fallback>
              </mc:AlternateContent>
            </a:graphicData>
          </a:graphic>
        </p:graphicFrame>
      </p:grpSp>
      <p:grpSp>
        <p:nvGrpSpPr>
          <p:cNvPr id="37" name="组合 36">
            <a:extLst>
              <a:ext uri="{FF2B5EF4-FFF2-40B4-BE49-F238E27FC236}">
                <a16:creationId xmlns:a16="http://schemas.microsoft.com/office/drawing/2014/main" xmlns="" id="{B1CDED05-14E4-4AE9-879E-52B5ABCE80EF}"/>
              </a:ext>
            </a:extLst>
          </p:cNvPr>
          <p:cNvGrpSpPr/>
          <p:nvPr/>
        </p:nvGrpSpPr>
        <p:grpSpPr>
          <a:xfrm>
            <a:off x="1263638" y="2455417"/>
            <a:ext cx="7301962" cy="465761"/>
            <a:chOff x="863730" y="2435909"/>
            <a:chExt cx="7301962" cy="465761"/>
          </a:xfrm>
        </p:grpSpPr>
        <p:sp>
          <p:nvSpPr>
            <p:cNvPr id="35" name="文本框 34">
              <a:extLst>
                <a:ext uri="{FF2B5EF4-FFF2-40B4-BE49-F238E27FC236}">
                  <a16:creationId xmlns:a16="http://schemas.microsoft.com/office/drawing/2014/main" xmlns="" id="{F1C3D641-5B29-45AA-81A5-501E4D25652E}"/>
                </a:ext>
              </a:extLst>
            </p:cNvPr>
            <p:cNvSpPr txBox="1"/>
            <p:nvPr/>
          </p:nvSpPr>
          <p:spPr>
            <a:xfrm>
              <a:off x="863730" y="2532338"/>
              <a:ext cx="295610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若该不等式严格成立，则称</a:t>
              </a:r>
              <a:endParaRPr lang="zh-CN" altLang="en-US" dirty="0"/>
            </a:p>
          </p:txBody>
        </p:sp>
        <p:graphicFrame>
          <p:nvGraphicFramePr>
            <p:cNvPr id="26" name="对象 25">
              <a:extLst>
                <a:ext uri="{FF2B5EF4-FFF2-40B4-BE49-F238E27FC236}">
                  <a16:creationId xmlns:a16="http://schemas.microsoft.com/office/drawing/2014/main" xmlns="" id="{575A8FA8-6BA1-47ED-BCE5-EF81CB2472FF}"/>
                </a:ext>
              </a:extLst>
            </p:cNvPr>
            <p:cNvGraphicFramePr>
              <a:graphicFrameLocks noChangeAspect="1"/>
            </p:cNvGraphicFramePr>
            <p:nvPr>
              <p:extLst>
                <p:ext uri="{D42A27DB-BD31-4B8C-83A1-F6EECF244321}">
                  <p14:modId xmlns:p14="http://schemas.microsoft.com/office/powerpoint/2010/main" val="1540302245"/>
                </p:ext>
              </p:extLst>
            </p:nvPr>
          </p:nvGraphicFramePr>
          <p:xfrm>
            <a:off x="3802908" y="2435909"/>
            <a:ext cx="272601" cy="424713"/>
          </p:xfrm>
          <a:graphic>
            <a:graphicData uri="http://schemas.openxmlformats.org/presentationml/2006/ole">
              <mc:AlternateContent xmlns:mc="http://schemas.openxmlformats.org/markup-compatibility/2006">
                <mc:Choice xmlns:v="urn:schemas-microsoft-com:vml" Requires="v">
                  <p:oleObj spid="_x0000_s47490" name="Equation" r:id="rId11" imgW="164957" imgH="190335" progId="Equation.DSMT4">
                    <p:embed/>
                  </p:oleObj>
                </mc:Choice>
                <mc:Fallback>
                  <p:oleObj name="Equation" r:id="rId11" imgW="164957" imgH="190335" progId="Equation.DSMT4">
                    <p:embed/>
                    <p:pic>
                      <p:nvPicPr>
                        <p:cNvPr id="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2908" y="2435909"/>
                          <a:ext cx="272601" cy="424713"/>
                        </a:xfrm>
                        <a:prstGeom prst="rect">
                          <a:avLst/>
                        </a:prstGeom>
                        <a:noFill/>
                      </p:spPr>
                    </p:pic>
                  </p:oleObj>
                </mc:Fallback>
              </mc:AlternateContent>
            </a:graphicData>
          </a:graphic>
        </p:graphicFrame>
        <p:sp>
          <p:nvSpPr>
            <p:cNvPr id="36" name="文本框 35">
              <a:extLst>
                <a:ext uri="{FF2B5EF4-FFF2-40B4-BE49-F238E27FC236}">
                  <a16:creationId xmlns:a16="http://schemas.microsoft.com/office/drawing/2014/main" xmlns="" id="{BAC5B627-E785-4319-B917-49DB7D5A13CF}"/>
                </a:ext>
              </a:extLst>
            </p:cNvPr>
            <p:cNvSpPr txBox="1"/>
            <p:nvPr/>
          </p:nvSpPr>
          <p:spPr>
            <a:xfrm>
              <a:off x="4075510" y="2524101"/>
              <a:ext cx="409018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是最优化问题的一个严格全局极小值点。</a:t>
              </a:r>
              <a:endParaRPr lang="zh-CN" altLang="en-US" dirty="0"/>
            </a:p>
          </p:txBody>
        </p:sp>
      </p:grpSp>
      <p:grpSp>
        <p:nvGrpSpPr>
          <p:cNvPr id="51" name="组合 50">
            <a:extLst>
              <a:ext uri="{FF2B5EF4-FFF2-40B4-BE49-F238E27FC236}">
                <a16:creationId xmlns:a16="http://schemas.microsoft.com/office/drawing/2014/main" xmlns="" id="{486FAAB6-DC2B-49F1-A138-B5CF10C1EC52}"/>
              </a:ext>
            </a:extLst>
          </p:cNvPr>
          <p:cNvGrpSpPr/>
          <p:nvPr/>
        </p:nvGrpSpPr>
        <p:grpSpPr>
          <a:xfrm>
            <a:off x="198323" y="3058295"/>
            <a:ext cx="7997996" cy="417256"/>
            <a:chOff x="198323" y="3058295"/>
            <a:chExt cx="7997996" cy="417256"/>
          </a:xfrm>
        </p:grpSpPr>
        <p:sp>
          <p:nvSpPr>
            <p:cNvPr id="40" name="文本框 39">
              <a:extLst>
                <a:ext uri="{FF2B5EF4-FFF2-40B4-BE49-F238E27FC236}">
                  <a16:creationId xmlns:a16="http://schemas.microsoft.com/office/drawing/2014/main" xmlns="" id="{A0DD9C62-FCE3-4477-8FBC-F86C99EE55BA}"/>
                </a:ext>
              </a:extLst>
            </p:cNvPr>
            <p:cNvSpPr txBox="1"/>
            <p:nvPr/>
          </p:nvSpPr>
          <p:spPr>
            <a:xfrm>
              <a:off x="198323" y="3092503"/>
              <a:ext cx="2742416" cy="369332"/>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局部最优解</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：对于任意的</a:t>
              </a:r>
              <a:endParaRPr lang="zh-CN" altLang="en-US" dirty="0"/>
            </a:p>
          </p:txBody>
        </p:sp>
        <p:graphicFrame>
          <p:nvGraphicFramePr>
            <p:cNvPr id="42" name="对象 41">
              <a:extLst>
                <a:ext uri="{FF2B5EF4-FFF2-40B4-BE49-F238E27FC236}">
                  <a16:creationId xmlns:a16="http://schemas.microsoft.com/office/drawing/2014/main" xmlns="" id="{16BD04CB-7132-4B67-BA19-5831B63760C9}"/>
                </a:ext>
              </a:extLst>
            </p:cNvPr>
            <p:cNvGraphicFramePr>
              <a:graphicFrameLocks noChangeAspect="1"/>
            </p:cNvGraphicFramePr>
            <p:nvPr>
              <p:extLst>
                <p:ext uri="{D42A27DB-BD31-4B8C-83A1-F6EECF244321}">
                  <p14:modId xmlns:p14="http://schemas.microsoft.com/office/powerpoint/2010/main" val="2058313412"/>
                </p:ext>
              </p:extLst>
            </p:nvPr>
          </p:nvGraphicFramePr>
          <p:xfrm>
            <a:off x="2857066" y="3058295"/>
            <a:ext cx="2526611" cy="396553"/>
          </p:xfrm>
          <a:graphic>
            <a:graphicData uri="http://schemas.openxmlformats.org/presentationml/2006/ole">
              <mc:AlternateContent xmlns:mc="http://schemas.openxmlformats.org/markup-compatibility/2006">
                <mc:Choice xmlns:v="urn:schemas-microsoft-com:vml" Requires="v">
                  <p:oleObj spid="_x0000_s47491" name="Equation" r:id="rId13" imgW="1409088" imgH="215806" progId="Equation.DSMT4">
                    <p:embed/>
                  </p:oleObj>
                </mc:Choice>
                <mc:Fallback>
                  <p:oleObj name="Equation" r:id="rId13" imgW="1409088" imgH="215806" progId="Equation.DSMT4">
                    <p:embed/>
                    <p:pic>
                      <p:nvPicPr>
                        <p:cNvPr id="0"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57066" y="3058295"/>
                          <a:ext cx="2526611" cy="396553"/>
                        </a:xfrm>
                        <a:prstGeom prst="rect">
                          <a:avLst/>
                        </a:prstGeom>
                        <a:noFill/>
                      </p:spPr>
                    </p:pic>
                  </p:oleObj>
                </mc:Fallback>
              </mc:AlternateContent>
            </a:graphicData>
          </a:graphic>
        </p:graphicFrame>
        <p:sp>
          <p:nvSpPr>
            <p:cNvPr id="44" name="文本框 43">
              <a:extLst>
                <a:ext uri="{FF2B5EF4-FFF2-40B4-BE49-F238E27FC236}">
                  <a16:creationId xmlns:a16="http://schemas.microsoft.com/office/drawing/2014/main" xmlns="" id="{4292B98C-D36B-4A83-B1FA-A2AD87847D6D}"/>
                </a:ext>
              </a:extLst>
            </p:cNvPr>
            <p:cNvSpPr txBox="1"/>
            <p:nvPr/>
          </p:nvSpPr>
          <p:spPr>
            <a:xfrm>
              <a:off x="5344716" y="3071905"/>
              <a:ext cx="44762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且</a:t>
              </a:r>
              <a:endParaRPr lang="zh-CN" altLang="en-US" dirty="0"/>
            </a:p>
          </p:txBody>
        </p:sp>
        <p:graphicFrame>
          <p:nvGraphicFramePr>
            <p:cNvPr id="46" name="对象 45">
              <a:extLst>
                <a:ext uri="{FF2B5EF4-FFF2-40B4-BE49-F238E27FC236}">
                  <a16:creationId xmlns:a16="http://schemas.microsoft.com/office/drawing/2014/main" xmlns="" id="{DE016501-5DC1-4D95-BAA5-32F960B3BF37}"/>
                </a:ext>
              </a:extLst>
            </p:cNvPr>
            <p:cNvGraphicFramePr>
              <a:graphicFrameLocks noChangeAspect="1"/>
            </p:cNvGraphicFramePr>
            <p:nvPr>
              <p:extLst>
                <p:ext uri="{D42A27DB-BD31-4B8C-83A1-F6EECF244321}">
                  <p14:modId xmlns:p14="http://schemas.microsoft.com/office/powerpoint/2010/main" val="3600596593"/>
                </p:ext>
              </p:extLst>
            </p:nvPr>
          </p:nvGraphicFramePr>
          <p:xfrm>
            <a:off x="5761546" y="3092503"/>
            <a:ext cx="615713" cy="292716"/>
          </p:xfrm>
          <a:graphic>
            <a:graphicData uri="http://schemas.openxmlformats.org/presentationml/2006/ole">
              <mc:AlternateContent xmlns:mc="http://schemas.openxmlformats.org/markup-compatibility/2006">
                <mc:Choice xmlns:v="urn:schemas-microsoft-com:vml" Requires="v">
                  <p:oleObj spid="_x0000_s47492" name="Equation" r:id="rId15" imgW="393529" imgH="190417" progId="Equation.DSMT4">
                    <p:embed/>
                  </p:oleObj>
                </mc:Choice>
                <mc:Fallback>
                  <p:oleObj name="Equation" r:id="rId15" imgW="393529" imgH="190417" progId="Equation.DSMT4">
                    <p:embed/>
                    <p:pic>
                      <p:nvPicPr>
                        <p:cNvPr id="0"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1546" y="3092503"/>
                          <a:ext cx="615713" cy="292716"/>
                        </a:xfrm>
                        <a:prstGeom prst="rect">
                          <a:avLst/>
                        </a:prstGeom>
                        <a:noFill/>
                      </p:spPr>
                    </p:pic>
                  </p:oleObj>
                </mc:Fallback>
              </mc:AlternateContent>
            </a:graphicData>
          </a:graphic>
        </p:graphicFrame>
        <p:sp>
          <p:nvSpPr>
            <p:cNvPr id="48" name="文本框 47">
              <a:extLst>
                <a:ext uri="{FF2B5EF4-FFF2-40B4-BE49-F238E27FC236}">
                  <a16:creationId xmlns:a16="http://schemas.microsoft.com/office/drawing/2014/main" xmlns="" id="{CDBC2BC6-1607-4BB3-956E-731584424973}"/>
                </a:ext>
              </a:extLst>
            </p:cNvPr>
            <p:cNvSpPr txBox="1"/>
            <p:nvPr/>
          </p:nvSpPr>
          <p:spPr>
            <a:xfrm>
              <a:off x="6369365" y="3106219"/>
              <a:ext cx="71723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都有</a:t>
              </a:r>
              <a:endParaRPr lang="zh-CN" altLang="en-US" dirty="0"/>
            </a:p>
          </p:txBody>
        </p:sp>
        <p:graphicFrame>
          <p:nvGraphicFramePr>
            <p:cNvPr id="50" name="对象 49">
              <a:extLst>
                <a:ext uri="{FF2B5EF4-FFF2-40B4-BE49-F238E27FC236}">
                  <a16:creationId xmlns:a16="http://schemas.microsoft.com/office/drawing/2014/main" xmlns="" id="{0CA322E5-9445-4A34-BC69-B8AA28FE7353}"/>
                </a:ext>
              </a:extLst>
            </p:cNvPr>
            <p:cNvGraphicFramePr>
              <a:graphicFrameLocks noChangeAspect="1"/>
            </p:cNvGraphicFramePr>
            <p:nvPr>
              <p:extLst>
                <p:ext uri="{D42A27DB-BD31-4B8C-83A1-F6EECF244321}">
                  <p14:modId xmlns:p14="http://schemas.microsoft.com/office/powerpoint/2010/main" val="2860023364"/>
                </p:ext>
              </p:extLst>
            </p:nvPr>
          </p:nvGraphicFramePr>
          <p:xfrm>
            <a:off x="6990909" y="3074720"/>
            <a:ext cx="1205410" cy="363701"/>
          </p:xfrm>
          <a:graphic>
            <a:graphicData uri="http://schemas.openxmlformats.org/presentationml/2006/ole">
              <mc:AlternateContent xmlns:mc="http://schemas.openxmlformats.org/markup-compatibility/2006">
                <mc:Choice xmlns:v="urn:schemas-microsoft-com:vml" Requires="v">
                  <p:oleObj spid="_x0000_s47493" name="Equation" r:id="rId16" imgW="736280" imgH="215806" progId="Equation.DSMT4">
                    <p:embed/>
                  </p:oleObj>
                </mc:Choice>
                <mc:Fallback>
                  <p:oleObj name="Equation" r:id="rId16" imgW="736280" imgH="215806" progId="Equation.DSMT4">
                    <p:embed/>
                    <p:pic>
                      <p:nvPicPr>
                        <p:cNvPr id="0" name="Object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90909" y="3074720"/>
                          <a:ext cx="1205410" cy="363701"/>
                        </a:xfrm>
                        <a:prstGeom prst="rect">
                          <a:avLst/>
                        </a:prstGeom>
                        <a:noFill/>
                      </p:spPr>
                    </p:pic>
                  </p:oleObj>
                </mc:Fallback>
              </mc:AlternateContent>
            </a:graphicData>
          </a:graphic>
        </p:graphicFrame>
      </p:grpSp>
      <p:grpSp>
        <p:nvGrpSpPr>
          <p:cNvPr id="52" name="组合 51">
            <a:extLst>
              <a:ext uri="{FF2B5EF4-FFF2-40B4-BE49-F238E27FC236}">
                <a16:creationId xmlns:a16="http://schemas.microsoft.com/office/drawing/2014/main" xmlns="" id="{9A19446F-4F55-4212-86CC-FF5FAA31A5B7}"/>
              </a:ext>
            </a:extLst>
          </p:cNvPr>
          <p:cNvGrpSpPr/>
          <p:nvPr/>
        </p:nvGrpSpPr>
        <p:grpSpPr>
          <a:xfrm>
            <a:off x="1263638" y="3533430"/>
            <a:ext cx="7301962" cy="465761"/>
            <a:chOff x="863730" y="2435909"/>
            <a:chExt cx="7301962" cy="465761"/>
          </a:xfrm>
        </p:grpSpPr>
        <p:sp>
          <p:nvSpPr>
            <p:cNvPr id="53" name="文本框 52">
              <a:extLst>
                <a:ext uri="{FF2B5EF4-FFF2-40B4-BE49-F238E27FC236}">
                  <a16:creationId xmlns:a16="http://schemas.microsoft.com/office/drawing/2014/main" xmlns="" id="{1F11B3D3-2ED5-41AB-9AC0-B0C251D499DA}"/>
                </a:ext>
              </a:extLst>
            </p:cNvPr>
            <p:cNvSpPr txBox="1"/>
            <p:nvPr/>
          </p:nvSpPr>
          <p:spPr>
            <a:xfrm>
              <a:off x="863730" y="2532338"/>
              <a:ext cx="295610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若该不等式严格成立，则称</a:t>
              </a:r>
              <a:endParaRPr lang="zh-CN" altLang="en-US" dirty="0"/>
            </a:p>
          </p:txBody>
        </p:sp>
        <p:graphicFrame>
          <p:nvGraphicFramePr>
            <p:cNvPr id="54" name="对象 53">
              <a:extLst>
                <a:ext uri="{FF2B5EF4-FFF2-40B4-BE49-F238E27FC236}">
                  <a16:creationId xmlns:a16="http://schemas.microsoft.com/office/drawing/2014/main" xmlns="" id="{8CF46450-C096-47D5-8AC7-66666253903F}"/>
                </a:ext>
              </a:extLst>
            </p:cNvPr>
            <p:cNvGraphicFramePr>
              <a:graphicFrameLocks noChangeAspect="1"/>
            </p:cNvGraphicFramePr>
            <p:nvPr>
              <p:extLst>
                <p:ext uri="{D42A27DB-BD31-4B8C-83A1-F6EECF244321}">
                  <p14:modId xmlns:p14="http://schemas.microsoft.com/office/powerpoint/2010/main" val="1113967819"/>
                </p:ext>
              </p:extLst>
            </p:nvPr>
          </p:nvGraphicFramePr>
          <p:xfrm>
            <a:off x="3802908" y="2435909"/>
            <a:ext cx="272601" cy="424713"/>
          </p:xfrm>
          <a:graphic>
            <a:graphicData uri="http://schemas.openxmlformats.org/presentationml/2006/ole">
              <mc:AlternateContent xmlns:mc="http://schemas.openxmlformats.org/markup-compatibility/2006">
                <mc:Choice xmlns:v="urn:schemas-microsoft-com:vml" Requires="v">
                  <p:oleObj spid="_x0000_s47494" name="Equation" r:id="rId18" imgW="164957" imgH="190335" progId="Equation.DSMT4">
                    <p:embed/>
                  </p:oleObj>
                </mc:Choice>
                <mc:Fallback>
                  <p:oleObj name="Equation" r:id="rId18" imgW="164957" imgH="190335" progId="Equation.DSMT4">
                    <p:embed/>
                    <p:pic>
                      <p:nvPicPr>
                        <p:cNvPr id="26" name="对象 25">
                          <a:extLst>
                            <a:ext uri="{FF2B5EF4-FFF2-40B4-BE49-F238E27FC236}">
                              <a16:creationId xmlns:a16="http://schemas.microsoft.com/office/drawing/2014/main" xmlns="" id="{575A8FA8-6BA1-47ED-BCE5-EF81CB2472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2908" y="2435909"/>
                          <a:ext cx="272601" cy="424713"/>
                        </a:xfrm>
                        <a:prstGeom prst="rect">
                          <a:avLst/>
                        </a:prstGeom>
                        <a:noFill/>
                      </p:spPr>
                    </p:pic>
                  </p:oleObj>
                </mc:Fallback>
              </mc:AlternateContent>
            </a:graphicData>
          </a:graphic>
        </p:graphicFrame>
        <p:sp>
          <p:nvSpPr>
            <p:cNvPr id="55" name="文本框 54">
              <a:extLst>
                <a:ext uri="{FF2B5EF4-FFF2-40B4-BE49-F238E27FC236}">
                  <a16:creationId xmlns:a16="http://schemas.microsoft.com/office/drawing/2014/main" xmlns="" id="{8BB0FBA0-086A-4DAB-A6F4-9AF3F3E21349}"/>
                </a:ext>
              </a:extLst>
            </p:cNvPr>
            <p:cNvSpPr txBox="1"/>
            <p:nvPr/>
          </p:nvSpPr>
          <p:spPr>
            <a:xfrm>
              <a:off x="4075510" y="2524101"/>
              <a:ext cx="409018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是最优化问题的一个严格</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局部</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极小值点。</a:t>
              </a:r>
              <a:endParaRPr lang="zh-CN" altLang="en-US" dirty="0"/>
            </a:p>
          </p:txBody>
        </p:sp>
      </p:grpSp>
      <p:pic>
        <p:nvPicPr>
          <p:cNvPr id="56" name="图片 55">
            <a:extLst>
              <a:ext uri="{FF2B5EF4-FFF2-40B4-BE49-F238E27FC236}">
                <a16:creationId xmlns:a16="http://schemas.microsoft.com/office/drawing/2014/main" xmlns="" id="{2F188C52-1FF7-47F6-80D9-567F0E8C50E4}"/>
              </a:ext>
            </a:extLst>
          </p:cNvPr>
          <p:cNvPicPr>
            <a:picLocks noChangeAspect="1"/>
          </p:cNvPicPr>
          <p:nvPr/>
        </p:nvPicPr>
        <p:blipFill>
          <a:blip r:embed="rId19"/>
          <a:stretch>
            <a:fillRect/>
          </a:stretch>
        </p:blipFill>
        <p:spPr>
          <a:xfrm>
            <a:off x="4127879" y="3960725"/>
            <a:ext cx="2763879" cy="2143042"/>
          </a:xfrm>
          <a:prstGeom prst="rect">
            <a:avLst/>
          </a:prstGeom>
        </p:spPr>
      </p:pic>
      <p:sp>
        <p:nvSpPr>
          <p:cNvPr id="58" name="文本框 57">
            <a:extLst>
              <a:ext uri="{FF2B5EF4-FFF2-40B4-BE49-F238E27FC236}">
                <a16:creationId xmlns:a16="http://schemas.microsoft.com/office/drawing/2014/main" xmlns="" id="{D241827B-68EE-4798-B884-3596D32F8102}"/>
              </a:ext>
            </a:extLst>
          </p:cNvPr>
          <p:cNvSpPr txBox="1"/>
          <p:nvPr/>
        </p:nvSpPr>
        <p:spPr>
          <a:xfrm>
            <a:off x="198323" y="4645052"/>
            <a:ext cx="385033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全局极小值点与局部极小值点</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关系图：</a:t>
            </a:r>
            <a:endParaRPr lang="zh-CN"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5.6 </a:t>
            </a:r>
            <a:r>
              <a:rPr lang="zh-CN" altLang="en-US" sz="2100" b="1" spc="225" dirty="0">
                <a:solidFill>
                  <a:prstClr val="white"/>
                </a:solidFill>
              </a:rPr>
              <a:t>支持向量机的优化模型及求解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40</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Rectangle 2">
            <a:extLst>
              <a:ext uri="{FF2B5EF4-FFF2-40B4-BE49-F238E27FC236}">
                <a16:creationId xmlns:a16="http://schemas.microsoft.com/office/drawing/2014/main" xmlns="" id="{F5183456-DF5F-4A41-A9B4-9AF2C3D1D73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6" name="组合 15">
            <a:extLst>
              <a:ext uri="{FF2B5EF4-FFF2-40B4-BE49-F238E27FC236}">
                <a16:creationId xmlns:a16="http://schemas.microsoft.com/office/drawing/2014/main" xmlns="" id="{4C049689-4C20-42B7-917B-1D7EB71F0AB6}"/>
              </a:ext>
            </a:extLst>
          </p:cNvPr>
          <p:cNvGrpSpPr/>
          <p:nvPr/>
        </p:nvGrpSpPr>
        <p:grpSpPr>
          <a:xfrm>
            <a:off x="157199" y="1082159"/>
            <a:ext cx="7310401" cy="817246"/>
            <a:chOff x="157199" y="1082159"/>
            <a:chExt cx="7310401" cy="817246"/>
          </a:xfrm>
        </p:grpSpPr>
        <p:sp>
          <p:nvSpPr>
            <p:cNvPr id="18" name="文本框 17">
              <a:extLst>
                <a:ext uri="{FF2B5EF4-FFF2-40B4-BE49-F238E27FC236}">
                  <a16:creationId xmlns:a16="http://schemas.microsoft.com/office/drawing/2014/main" xmlns="" id="{CB9EAEA0-EDB5-4601-9BD4-79199F69053A}"/>
                </a:ext>
              </a:extLst>
            </p:cNvPr>
            <p:cNvSpPr txBox="1"/>
            <p:nvPr/>
          </p:nvSpPr>
          <p:spPr>
            <a:xfrm>
              <a:off x="157199" y="1082159"/>
              <a:ext cx="731040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两类样本点集重合的区域很大时</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线性支持向量机就不适用了</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20" name="文本框 19">
              <a:extLst>
                <a:ext uri="{FF2B5EF4-FFF2-40B4-BE49-F238E27FC236}">
                  <a16:creationId xmlns:a16="http://schemas.microsoft.com/office/drawing/2014/main" xmlns="" id="{C4721E9A-A06F-45B1-84EF-4867060BE46D}"/>
                </a:ext>
              </a:extLst>
            </p:cNvPr>
            <p:cNvSpPr txBox="1"/>
            <p:nvPr/>
          </p:nvSpPr>
          <p:spPr>
            <a:xfrm>
              <a:off x="157199" y="1530073"/>
              <a:ext cx="272887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需要通过引进从输入空间</a:t>
              </a:r>
              <a:endParaRPr lang="zh-CN" altLang="en-US" dirty="0"/>
            </a:p>
          </p:txBody>
        </p:sp>
        <p:sp>
          <p:nvSpPr>
            <p:cNvPr id="22" name="文本框 21">
              <a:extLst>
                <a:ext uri="{FF2B5EF4-FFF2-40B4-BE49-F238E27FC236}">
                  <a16:creationId xmlns:a16="http://schemas.microsoft.com/office/drawing/2014/main" xmlns="" id="{26FA9F9A-DD6D-4592-BD42-7FDB6C446AD0}"/>
                </a:ext>
              </a:extLst>
            </p:cNvPr>
            <p:cNvSpPr txBox="1"/>
            <p:nvPr/>
          </p:nvSpPr>
          <p:spPr>
            <a:xfrm>
              <a:off x="2782119" y="1530073"/>
              <a:ext cx="34492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到另一个高维</a:t>
              </a:r>
              <a:r>
                <a:rPr lang="en-US" altLang="zh-CN" sz="1800" kern="500" dirty="0">
                  <a:effectLst/>
                  <a:latin typeface="Times New Roman" panose="02020603050405020304" pitchFamily="18" charset="0"/>
                  <a:ea typeface="宋体" panose="02010600030101010101" pitchFamily="2" charset="-122"/>
                </a:rPr>
                <a:t>Hilbert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空间</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的变换</a:t>
              </a:r>
              <a:endParaRPr lang="zh-CN" altLang="en-US" dirty="0"/>
            </a:p>
          </p:txBody>
        </p:sp>
        <p:graphicFrame>
          <p:nvGraphicFramePr>
            <p:cNvPr id="15" name="对象 14">
              <a:extLst>
                <a:ext uri="{FF2B5EF4-FFF2-40B4-BE49-F238E27FC236}">
                  <a16:creationId xmlns:a16="http://schemas.microsoft.com/office/drawing/2014/main" xmlns="" id="{D580AC9E-16F6-45A5-8614-8055C19FE9F7}"/>
                </a:ext>
              </a:extLst>
            </p:cNvPr>
            <p:cNvGraphicFramePr>
              <a:graphicFrameLocks noChangeAspect="1"/>
            </p:cNvGraphicFramePr>
            <p:nvPr>
              <p:extLst>
                <p:ext uri="{D42A27DB-BD31-4B8C-83A1-F6EECF244321}">
                  <p14:modId xmlns:p14="http://schemas.microsoft.com/office/powerpoint/2010/main" val="3110680587"/>
                </p:ext>
              </p:extLst>
            </p:nvPr>
          </p:nvGraphicFramePr>
          <p:xfrm>
            <a:off x="6143625" y="1530072"/>
            <a:ext cx="1139314" cy="350558"/>
          </p:xfrm>
          <a:graphic>
            <a:graphicData uri="http://schemas.openxmlformats.org/presentationml/2006/ole">
              <mc:AlternateContent xmlns:mc="http://schemas.openxmlformats.org/markup-compatibility/2006">
                <mc:Choice xmlns:v="urn:schemas-microsoft-com:vml" Requires="v">
                  <p:oleObj spid="_x0000_s45267" name="Equation" r:id="rId5" imgW="583947" imgH="190417" progId="Equation.DSMT4">
                    <p:embed/>
                  </p:oleObj>
                </mc:Choice>
                <mc:Fallback>
                  <p:oleObj name="Equation" r:id="rId5" imgW="583947" imgH="190417"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625" y="1530072"/>
                          <a:ext cx="1139314" cy="350558"/>
                        </a:xfrm>
                        <a:prstGeom prst="rect">
                          <a:avLst/>
                        </a:prstGeom>
                        <a:noFill/>
                      </p:spPr>
                    </p:pic>
                  </p:oleObj>
                </mc:Fallback>
              </mc:AlternateContent>
            </a:graphicData>
          </a:graphic>
        </p:graphicFrame>
      </p:grpSp>
      <p:sp>
        <p:nvSpPr>
          <p:cNvPr id="19" name="Rectangle 4">
            <a:extLst>
              <a:ext uri="{FF2B5EF4-FFF2-40B4-BE49-F238E27FC236}">
                <a16:creationId xmlns:a16="http://schemas.microsoft.com/office/drawing/2014/main" xmlns="" id="{E35D6D01-D604-4C0B-930F-37FAB11C71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4" name="组合 23">
            <a:extLst>
              <a:ext uri="{FF2B5EF4-FFF2-40B4-BE49-F238E27FC236}">
                <a16:creationId xmlns:a16="http://schemas.microsoft.com/office/drawing/2014/main" xmlns="" id="{B3F87010-6ECE-4167-9721-575AAA8B4071}"/>
              </a:ext>
            </a:extLst>
          </p:cNvPr>
          <p:cNvGrpSpPr/>
          <p:nvPr/>
        </p:nvGrpSpPr>
        <p:grpSpPr>
          <a:xfrm>
            <a:off x="211138" y="1987514"/>
            <a:ext cx="8504237" cy="419700"/>
            <a:chOff x="211138" y="1987514"/>
            <a:chExt cx="8504237" cy="419700"/>
          </a:xfrm>
        </p:grpSpPr>
        <p:sp>
          <p:nvSpPr>
            <p:cNvPr id="27" name="文本框 26">
              <a:extLst>
                <a:ext uri="{FF2B5EF4-FFF2-40B4-BE49-F238E27FC236}">
                  <a16:creationId xmlns:a16="http://schemas.microsoft.com/office/drawing/2014/main" xmlns="" id="{239E5465-A173-46E2-8D7A-8BA7DF38F3FB}"/>
                </a:ext>
              </a:extLst>
            </p:cNvPr>
            <p:cNvSpPr txBox="1"/>
            <p:nvPr/>
          </p:nvSpPr>
          <p:spPr>
            <a:xfrm>
              <a:off x="211138" y="2037882"/>
              <a:ext cx="114141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将</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训练集</a:t>
              </a:r>
              <a:endParaRPr lang="zh-CN" altLang="en-US" dirty="0"/>
            </a:p>
          </p:txBody>
        </p:sp>
        <p:graphicFrame>
          <p:nvGraphicFramePr>
            <p:cNvPr id="21" name="对象 20">
              <a:extLst>
                <a:ext uri="{FF2B5EF4-FFF2-40B4-BE49-F238E27FC236}">
                  <a16:creationId xmlns:a16="http://schemas.microsoft.com/office/drawing/2014/main" xmlns="" id="{CF92996D-C995-4C9C-B11A-4FFC2B7CD8BB}"/>
                </a:ext>
              </a:extLst>
            </p:cNvPr>
            <p:cNvGraphicFramePr>
              <a:graphicFrameLocks noChangeAspect="1"/>
            </p:cNvGraphicFramePr>
            <p:nvPr>
              <p:extLst>
                <p:ext uri="{D42A27DB-BD31-4B8C-83A1-F6EECF244321}">
                  <p14:modId xmlns:p14="http://schemas.microsoft.com/office/powerpoint/2010/main" val="2336664454"/>
                </p:ext>
              </p:extLst>
            </p:nvPr>
          </p:nvGraphicFramePr>
          <p:xfrm>
            <a:off x="1292264" y="2007647"/>
            <a:ext cx="4353641" cy="369332"/>
          </p:xfrm>
          <a:graphic>
            <a:graphicData uri="http://schemas.openxmlformats.org/presentationml/2006/ole">
              <mc:AlternateContent xmlns:mc="http://schemas.openxmlformats.org/markup-compatibility/2006">
                <mc:Choice xmlns:v="urn:schemas-microsoft-com:vml" Requires="v">
                  <p:oleObj spid="_x0000_s45268" name="Equation" r:id="rId7" imgW="2463800" imgH="215900" progId="Equation.DSMT4">
                    <p:embed/>
                  </p:oleObj>
                </mc:Choice>
                <mc:Fallback>
                  <p:oleObj name="Equation" r:id="rId7" imgW="2463800" imgH="2159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2264" y="2007647"/>
                          <a:ext cx="4353641" cy="369332"/>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53E46573-CF77-4FE3-9D02-F18AFB5B7101}"/>
                </a:ext>
              </a:extLst>
            </p:cNvPr>
            <p:cNvSpPr txBox="1"/>
            <p:nvPr/>
          </p:nvSpPr>
          <p:spPr>
            <a:xfrm>
              <a:off x="5565736" y="1987514"/>
              <a:ext cx="314963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转为</a:t>
              </a:r>
              <a:r>
                <a:rPr lang="en-US" altLang="zh-CN" sz="1800" kern="500" dirty="0">
                  <a:effectLst/>
                  <a:latin typeface="Times New Roman" panose="02020603050405020304" pitchFamily="18" charset="0"/>
                  <a:ea typeface="宋体" panose="02010600030101010101" pitchFamily="2" charset="-122"/>
                </a:rPr>
                <a:t>Hilbert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空间</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中的新训练集</a:t>
              </a:r>
              <a:endParaRPr lang="zh-CN" altLang="en-US" dirty="0"/>
            </a:p>
          </p:txBody>
        </p:sp>
      </p:grpSp>
      <p:sp>
        <p:nvSpPr>
          <p:cNvPr id="25" name="Rectangle 6">
            <a:extLst>
              <a:ext uri="{FF2B5EF4-FFF2-40B4-BE49-F238E27FC236}">
                <a16:creationId xmlns:a16="http://schemas.microsoft.com/office/drawing/2014/main" xmlns="" id="{1650A5A4-DE79-44B4-809A-E4BBFF6936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6" name="对象 25">
            <a:extLst>
              <a:ext uri="{FF2B5EF4-FFF2-40B4-BE49-F238E27FC236}">
                <a16:creationId xmlns:a16="http://schemas.microsoft.com/office/drawing/2014/main" xmlns="" id="{F02C8274-A1A1-41E6-B3DF-A131E0529C45}"/>
              </a:ext>
            </a:extLst>
          </p:cNvPr>
          <p:cNvGraphicFramePr>
            <a:graphicFrameLocks noChangeAspect="1"/>
          </p:cNvGraphicFramePr>
          <p:nvPr>
            <p:extLst>
              <p:ext uri="{D42A27DB-BD31-4B8C-83A1-F6EECF244321}">
                <p14:modId xmlns:p14="http://schemas.microsoft.com/office/powerpoint/2010/main" val="2701987773"/>
              </p:ext>
            </p:extLst>
          </p:nvPr>
        </p:nvGraphicFramePr>
        <p:xfrm>
          <a:off x="781844" y="2566827"/>
          <a:ext cx="7302989" cy="426944"/>
        </p:xfrm>
        <a:graphic>
          <a:graphicData uri="http://schemas.openxmlformats.org/presentationml/2006/ole">
            <mc:AlternateContent xmlns:mc="http://schemas.openxmlformats.org/markup-compatibility/2006">
              <mc:Choice xmlns:v="urn:schemas-microsoft-com:vml" Requires="v">
                <p:oleObj spid="_x0000_s45269" name="Equation" r:id="rId9" imgW="4127500" imgH="228600" progId="Equation.DSMT4">
                  <p:embed/>
                </p:oleObj>
              </mc:Choice>
              <mc:Fallback>
                <p:oleObj name="Equation" r:id="rId9" imgW="4127500" imgH="2286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844" y="2566827"/>
                        <a:ext cx="7302989" cy="426944"/>
                      </a:xfrm>
                      <a:prstGeom prst="rect">
                        <a:avLst/>
                      </a:prstGeom>
                      <a:noFill/>
                    </p:spPr>
                  </p:pic>
                </p:oleObj>
              </mc:Fallback>
            </mc:AlternateContent>
          </a:graphicData>
        </a:graphic>
      </p:graphicFrame>
      <p:sp>
        <p:nvSpPr>
          <p:cNvPr id="36" name="文本框 35">
            <a:extLst>
              <a:ext uri="{FF2B5EF4-FFF2-40B4-BE49-F238E27FC236}">
                <a16:creationId xmlns:a16="http://schemas.microsoft.com/office/drawing/2014/main" xmlns="" id="{5ACB67C1-27B2-4875-B83B-59B1D265D551}"/>
              </a:ext>
            </a:extLst>
          </p:cNvPr>
          <p:cNvSpPr txBox="1"/>
          <p:nvPr/>
        </p:nvSpPr>
        <p:spPr>
          <a:xfrm>
            <a:off x="278405" y="3209547"/>
            <a:ext cx="8436969"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rPr>
              <a:t>在新空间中利用线性支持向量机对</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新训练集进行分类，新的支持向量机模型为：</a:t>
            </a:r>
            <a:endParaRPr lang="zh-CN" altLang="en-US" dirty="0"/>
          </a:p>
        </p:txBody>
      </p:sp>
      <p:sp>
        <p:nvSpPr>
          <p:cNvPr id="37" name="Rectangle 14">
            <a:extLst>
              <a:ext uri="{FF2B5EF4-FFF2-40B4-BE49-F238E27FC236}">
                <a16:creationId xmlns:a16="http://schemas.microsoft.com/office/drawing/2014/main" xmlns="" id="{F6A6C08C-38DE-4D60-B96E-5384732180A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8" name="对象 37">
            <a:extLst>
              <a:ext uri="{FF2B5EF4-FFF2-40B4-BE49-F238E27FC236}">
                <a16:creationId xmlns:a16="http://schemas.microsoft.com/office/drawing/2014/main" xmlns="" id="{038440EA-55F9-4AF4-938C-7BF0EBFB9CF0}"/>
              </a:ext>
            </a:extLst>
          </p:cNvPr>
          <p:cNvGraphicFramePr>
            <a:graphicFrameLocks noChangeAspect="1"/>
          </p:cNvGraphicFramePr>
          <p:nvPr>
            <p:extLst>
              <p:ext uri="{D42A27DB-BD31-4B8C-83A1-F6EECF244321}">
                <p14:modId xmlns:p14="http://schemas.microsoft.com/office/powerpoint/2010/main" val="2281160398"/>
              </p:ext>
            </p:extLst>
          </p:nvPr>
        </p:nvGraphicFramePr>
        <p:xfrm>
          <a:off x="1811135" y="3846472"/>
          <a:ext cx="4712105" cy="1342056"/>
        </p:xfrm>
        <a:graphic>
          <a:graphicData uri="http://schemas.openxmlformats.org/presentationml/2006/ole">
            <mc:AlternateContent xmlns:mc="http://schemas.openxmlformats.org/markup-compatibility/2006">
              <mc:Choice xmlns:v="urn:schemas-microsoft-com:vml" Requires="v">
                <p:oleObj spid="_x0000_s45270" name="Equation" r:id="rId11" imgW="1993900" imgH="571500" progId="Equation.DSMT4">
                  <p:embed/>
                </p:oleObj>
              </mc:Choice>
              <mc:Fallback>
                <p:oleObj name="Equation" r:id="rId11" imgW="1993900" imgH="571500" progId="Equation.DSMT4">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11135" y="3846472"/>
                        <a:ext cx="4712105" cy="1342056"/>
                      </a:xfrm>
                      <a:prstGeom prst="rect">
                        <a:avLst/>
                      </a:prstGeom>
                      <a:noFill/>
                    </p:spPr>
                  </p:pic>
                </p:oleObj>
              </mc:Fallback>
            </mc:AlternateContent>
          </a:graphicData>
        </a:graphic>
      </p:graphicFrame>
    </p:spTree>
    <p:extLst>
      <p:ext uri="{BB962C8B-B14F-4D97-AF65-F5344CB8AC3E}">
        <p14:creationId xmlns:p14="http://schemas.microsoft.com/office/powerpoint/2010/main" val="51448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5.6 </a:t>
            </a:r>
            <a:r>
              <a:rPr lang="zh-CN" altLang="en-US" sz="2100" b="1" spc="225" dirty="0">
                <a:solidFill>
                  <a:prstClr val="white"/>
                </a:solidFill>
              </a:rPr>
              <a:t>支持向量机的优化模型及求解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41</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 name="Rectangle 2">
            <a:extLst>
              <a:ext uri="{FF2B5EF4-FFF2-40B4-BE49-F238E27FC236}">
                <a16:creationId xmlns:a16="http://schemas.microsoft.com/office/drawing/2014/main" xmlns="" id="{1EAFBF62-A1C2-4224-883E-711D871BA27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6" name="组合 15">
            <a:extLst>
              <a:ext uri="{FF2B5EF4-FFF2-40B4-BE49-F238E27FC236}">
                <a16:creationId xmlns:a16="http://schemas.microsoft.com/office/drawing/2014/main" xmlns="" id="{3B705964-BAA3-4AEA-8041-F54CFC7ACDDD}"/>
              </a:ext>
            </a:extLst>
          </p:cNvPr>
          <p:cNvGrpSpPr/>
          <p:nvPr/>
        </p:nvGrpSpPr>
        <p:grpSpPr>
          <a:xfrm>
            <a:off x="131480" y="1003518"/>
            <a:ext cx="8805103" cy="648772"/>
            <a:chOff x="131480" y="1003518"/>
            <a:chExt cx="8805103" cy="648772"/>
          </a:xfrm>
        </p:grpSpPr>
        <p:sp>
          <p:nvSpPr>
            <p:cNvPr id="18" name="文本框 17">
              <a:extLst>
                <a:ext uri="{FF2B5EF4-FFF2-40B4-BE49-F238E27FC236}">
                  <a16:creationId xmlns:a16="http://schemas.microsoft.com/office/drawing/2014/main" xmlns="" id="{3D72BFD5-D47D-4741-B428-659985E4E877}"/>
                </a:ext>
              </a:extLst>
            </p:cNvPr>
            <p:cNvSpPr txBox="1"/>
            <p:nvPr/>
          </p:nvSpPr>
          <p:spPr>
            <a:xfrm>
              <a:off x="131480" y="1005959"/>
              <a:ext cx="6821769" cy="646331"/>
            </a:xfrm>
            <a:prstGeom prst="rect">
              <a:avLst/>
            </a:prstGeom>
            <a:noFill/>
          </p:spPr>
          <p:txBody>
            <a:bodyPr wrap="square">
              <a:spAutoFit/>
            </a:bodyPr>
            <a:lstStyle/>
            <a:p>
              <a:r>
                <a:rPr lang="zh-CN" altLang="en-US" sz="1800" kern="500" spc="10" dirty="0">
                  <a:effectLst/>
                  <a:latin typeface="Times New Roman" panose="02020603050405020304" pitchFamily="18" charset="0"/>
                  <a:ea typeface="宋体" panose="02010600030101010101" pitchFamily="2" charset="-122"/>
                  <a:cs typeface="Times New Roman" panose="02020603050405020304" pitchFamily="18" charset="0"/>
                </a:rPr>
                <a:t>为了</a:t>
              </a:r>
              <a:r>
                <a:rPr lang="zh-CN" altLang="zh-CN" sz="1800" kern="500" spc="10" dirty="0">
                  <a:effectLst/>
                  <a:latin typeface="Times New Roman" panose="02020603050405020304" pitchFamily="18" charset="0"/>
                  <a:ea typeface="宋体" panose="02010600030101010101" pitchFamily="2" charset="-122"/>
                  <a:cs typeface="Times New Roman" panose="02020603050405020304" pitchFamily="18" charset="0"/>
                </a:rPr>
                <a:t>避免在高维特征空间中进行复杂的运算</a:t>
              </a:r>
              <a:r>
                <a:rPr lang="zh-CN" altLang="en-US" sz="1800" kern="500" spc="1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引入</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核函数</a:t>
              </a:r>
              <a:r>
                <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K</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满足</a:t>
              </a:r>
              <a:endParaRPr lang="zh-CN" altLang="en-US" dirty="0"/>
            </a:p>
            <a:p>
              <a:r>
                <a:rPr lang="zh-CN" altLang="en-US" sz="1800" kern="500" spc="1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en-US" dirty="0"/>
            </a:p>
          </p:txBody>
        </p:sp>
        <p:graphicFrame>
          <p:nvGraphicFramePr>
            <p:cNvPr id="14" name="对象 13">
              <a:extLst>
                <a:ext uri="{FF2B5EF4-FFF2-40B4-BE49-F238E27FC236}">
                  <a16:creationId xmlns:a16="http://schemas.microsoft.com/office/drawing/2014/main" xmlns="" id="{028123FD-09C9-4146-8738-1B8B0BA41277}"/>
                </a:ext>
              </a:extLst>
            </p:cNvPr>
            <p:cNvGraphicFramePr>
              <a:graphicFrameLocks noChangeAspect="1"/>
            </p:cNvGraphicFramePr>
            <p:nvPr>
              <p:extLst>
                <p:ext uri="{D42A27DB-BD31-4B8C-83A1-F6EECF244321}">
                  <p14:modId xmlns:p14="http://schemas.microsoft.com/office/powerpoint/2010/main" val="1193851812"/>
                </p:ext>
              </p:extLst>
            </p:nvPr>
          </p:nvGraphicFramePr>
          <p:xfrm>
            <a:off x="6630203" y="1003518"/>
            <a:ext cx="2306380" cy="408859"/>
          </p:xfrm>
          <a:graphic>
            <a:graphicData uri="http://schemas.openxmlformats.org/presentationml/2006/ole">
              <mc:AlternateContent xmlns:mc="http://schemas.openxmlformats.org/markup-compatibility/2006">
                <mc:Choice xmlns:v="urn:schemas-microsoft-com:vml" Requires="v">
                  <p:oleObj spid="_x0000_s44324" name="Equation" r:id="rId5" imgW="1409088" imgH="241195" progId="Equation.DSMT4">
                    <p:embed/>
                  </p:oleObj>
                </mc:Choice>
                <mc:Fallback>
                  <p:oleObj name="Equation" r:id="rId5" imgW="1409088" imgH="241195"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0203" y="1003518"/>
                          <a:ext cx="2306380" cy="408859"/>
                        </a:xfrm>
                        <a:prstGeom prst="rect">
                          <a:avLst/>
                        </a:prstGeom>
                        <a:noFill/>
                      </p:spPr>
                    </p:pic>
                  </p:oleObj>
                </mc:Fallback>
              </mc:AlternateContent>
            </a:graphicData>
          </a:graphic>
        </p:graphicFrame>
      </p:grpSp>
      <p:sp>
        <p:nvSpPr>
          <p:cNvPr id="24" name="文本框 23">
            <a:extLst>
              <a:ext uri="{FF2B5EF4-FFF2-40B4-BE49-F238E27FC236}">
                <a16:creationId xmlns:a16="http://schemas.microsoft.com/office/drawing/2014/main" xmlns="" id="{EB54422B-D85A-4686-B842-755725B9473C}"/>
              </a:ext>
            </a:extLst>
          </p:cNvPr>
          <p:cNvSpPr txBox="1"/>
          <p:nvPr/>
        </p:nvSpPr>
        <p:spPr>
          <a:xfrm>
            <a:off x="114106" y="1422677"/>
            <a:ext cx="1641974" cy="369332"/>
          </a:xfrm>
          <a:prstGeom prst="rect">
            <a:avLst/>
          </a:prstGeom>
          <a:noFill/>
        </p:spPr>
        <p:txBody>
          <a:bodyPr wrap="square">
            <a:spAutoFit/>
          </a:bodyPr>
          <a:lstStyle/>
          <a:p>
            <a:r>
              <a:rPr lang="zh-CN" altLang="zh-CN" sz="1800" kern="500" spc="10" dirty="0">
                <a:effectLst/>
                <a:latin typeface="Times New Roman" panose="02020603050405020304" pitchFamily="18" charset="0"/>
                <a:ea typeface="宋体" panose="02010600030101010101" pitchFamily="2" charset="-122"/>
                <a:cs typeface="Times New Roman" panose="02020603050405020304" pitchFamily="18" charset="0"/>
              </a:rPr>
              <a:t>常见的核函数</a:t>
            </a:r>
            <a:r>
              <a:rPr lang="zh-CN" altLang="en-US" sz="1800" kern="500" spc="1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19" name="Rectangle 5">
            <a:extLst>
              <a:ext uri="{FF2B5EF4-FFF2-40B4-BE49-F238E27FC236}">
                <a16:creationId xmlns:a16="http://schemas.microsoft.com/office/drawing/2014/main" xmlns="" id="{CCB96583-6D0E-4838-94EE-659348DF3FD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4" name="组合 43">
            <a:extLst>
              <a:ext uri="{FF2B5EF4-FFF2-40B4-BE49-F238E27FC236}">
                <a16:creationId xmlns:a16="http://schemas.microsoft.com/office/drawing/2014/main" xmlns="" id="{C68D3E88-A997-49A6-8E57-ED16A6D00C44}"/>
              </a:ext>
            </a:extLst>
          </p:cNvPr>
          <p:cNvGrpSpPr/>
          <p:nvPr/>
        </p:nvGrpSpPr>
        <p:grpSpPr>
          <a:xfrm>
            <a:off x="1893643" y="1408389"/>
            <a:ext cx="3225251" cy="401287"/>
            <a:chOff x="1893643" y="1408389"/>
            <a:chExt cx="3225251" cy="401287"/>
          </a:xfrm>
        </p:grpSpPr>
        <p:sp>
          <p:nvSpPr>
            <p:cNvPr id="27" name="文本框 26">
              <a:extLst>
                <a:ext uri="{FF2B5EF4-FFF2-40B4-BE49-F238E27FC236}">
                  <a16:creationId xmlns:a16="http://schemas.microsoft.com/office/drawing/2014/main" xmlns="" id="{E8592F13-CBAA-46DF-8FA3-656093029CB5}"/>
                </a:ext>
              </a:extLst>
            </p:cNvPr>
            <p:cNvSpPr txBox="1"/>
            <p:nvPr/>
          </p:nvSpPr>
          <p:spPr>
            <a:xfrm>
              <a:off x="1893643" y="1422677"/>
              <a:ext cx="16406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线性内核函数：</a:t>
              </a:r>
              <a:endParaRPr lang="zh-CN" altLang="en-US" dirty="0"/>
            </a:p>
          </p:txBody>
        </p:sp>
        <p:graphicFrame>
          <p:nvGraphicFramePr>
            <p:cNvPr id="21" name="对象 20">
              <a:extLst>
                <a:ext uri="{FF2B5EF4-FFF2-40B4-BE49-F238E27FC236}">
                  <a16:creationId xmlns:a16="http://schemas.microsoft.com/office/drawing/2014/main" xmlns="" id="{0AB55990-A015-49A1-BE89-3A9361D1A61A}"/>
                </a:ext>
              </a:extLst>
            </p:cNvPr>
            <p:cNvGraphicFramePr>
              <a:graphicFrameLocks noChangeAspect="1"/>
            </p:cNvGraphicFramePr>
            <p:nvPr>
              <p:extLst>
                <p:ext uri="{D42A27DB-BD31-4B8C-83A1-F6EECF244321}">
                  <p14:modId xmlns:p14="http://schemas.microsoft.com/office/powerpoint/2010/main" val="1303187767"/>
                </p:ext>
              </p:extLst>
            </p:nvPr>
          </p:nvGraphicFramePr>
          <p:xfrm>
            <a:off x="3534324" y="1408389"/>
            <a:ext cx="1584570" cy="401287"/>
          </p:xfrm>
          <a:graphic>
            <a:graphicData uri="http://schemas.openxmlformats.org/presentationml/2006/ole">
              <mc:AlternateContent xmlns:mc="http://schemas.openxmlformats.org/markup-compatibility/2006">
                <mc:Choice xmlns:v="urn:schemas-microsoft-com:vml" Requires="v">
                  <p:oleObj spid="_x0000_s44325" name="Equation" r:id="rId7" imgW="977900" imgH="241300" progId="Equation.DSMT4">
                    <p:embed/>
                  </p:oleObj>
                </mc:Choice>
                <mc:Fallback>
                  <p:oleObj name="Equation" r:id="rId7" imgW="977900" imgH="24130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4324" y="1408389"/>
                          <a:ext cx="1584570" cy="401287"/>
                        </a:xfrm>
                        <a:prstGeom prst="rect">
                          <a:avLst/>
                        </a:prstGeom>
                        <a:noFill/>
                      </p:spPr>
                    </p:pic>
                  </p:oleObj>
                </mc:Fallback>
              </mc:AlternateContent>
            </a:graphicData>
          </a:graphic>
        </p:graphicFrame>
      </p:grpSp>
      <p:sp>
        <p:nvSpPr>
          <p:cNvPr id="23" name="Rectangle 9">
            <a:extLst>
              <a:ext uri="{FF2B5EF4-FFF2-40B4-BE49-F238E27FC236}">
                <a16:creationId xmlns:a16="http://schemas.microsoft.com/office/drawing/2014/main" xmlns="" id="{189D64C5-4581-49C1-B7F7-42D0B9D0DDA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5" name="组合 44">
            <a:extLst>
              <a:ext uri="{FF2B5EF4-FFF2-40B4-BE49-F238E27FC236}">
                <a16:creationId xmlns:a16="http://schemas.microsoft.com/office/drawing/2014/main" xmlns="" id="{FDB2B08C-9875-4840-B110-1665D8EF4A81}"/>
              </a:ext>
            </a:extLst>
          </p:cNvPr>
          <p:cNvGrpSpPr/>
          <p:nvPr/>
        </p:nvGrpSpPr>
        <p:grpSpPr>
          <a:xfrm>
            <a:off x="1893643" y="2107813"/>
            <a:ext cx="3742151" cy="413877"/>
            <a:chOff x="1901683" y="2392952"/>
            <a:chExt cx="3742151" cy="413877"/>
          </a:xfrm>
        </p:grpSpPr>
        <p:sp>
          <p:nvSpPr>
            <p:cNvPr id="34" name="文本框 33">
              <a:extLst>
                <a:ext uri="{FF2B5EF4-FFF2-40B4-BE49-F238E27FC236}">
                  <a16:creationId xmlns:a16="http://schemas.microsoft.com/office/drawing/2014/main" xmlns="" id="{375595FD-FF76-4DA3-A52A-10CFC0892B02}"/>
                </a:ext>
              </a:extLst>
            </p:cNvPr>
            <p:cNvSpPr txBox="1"/>
            <p:nvPr/>
          </p:nvSpPr>
          <p:spPr>
            <a:xfrm>
              <a:off x="1901683" y="2415224"/>
              <a:ext cx="16406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多项式核函数：</a:t>
              </a:r>
              <a:endParaRPr lang="zh-CN" altLang="en-US" dirty="0"/>
            </a:p>
          </p:txBody>
        </p:sp>
        <p:graphicFrame>
          <p:nvGraphicFramePr>
            <p:cNvPr id="25" name="对象 24">
              <a:extLst>
                <a:ext uri="{FF2B5EF4-FFF2-40B4-BE49-F238E27FC236}">
                  <a16:creationId xmlns:a16="http://schemas.microsoft.com/office/drawing/2014/main" xmlns="" id="{22008EC8-567F-4655-80F4-E8AE8B7158ED}"/>
                </a:ext>
              </a:extLst>
            </p:cNvPr>
            <p:cNvGraphicFramePr>
              <a:graphicFrameLocks noChangeAspect="1"/>
            </p:cNvGraphicFramePr>
            <p:nvPr>
              <p:extLst>
                <p:ext uri="{D42A27DB-BD31-4B8C-83A1-F6EECF244321}">
                  <p14:modId xmlns:p14="http://schemas.microsoft.com/office/powerpoint/2010/main" val="414607162"/>
                </p:ext>
              </p:extLst>
            </p:nvPr>
          </p:nvGraphicFramePr>
          <p:xfrm>
            <a:off x="3500163" y="2392952"/>
            <a:ext cx="2143671" cy="413877"/>
          </p:xfrm>
          <a:graphic>
            <a:graphicData uri="http://schemas.openxmlformats.org/presentationml/2006/ole">
              <mc:AlternateContent xmlns:mc="http://schemas.openxmlformats.org/markup-compatibility/2006">
                <mc:Choice xmlns:v="urn:schemas-microsoft-com:vml" Requires="v">
                  <p:oleObj spid="_x0000_s44326" name="Equation" r:id="rId9" imgW="1282700" imgH="241300" progId="Equation.DSMT4">
                    <p:embed/>
                  </p:oleObj>
                </mc:Choice>
                <mc:Fallback>
                  <p:oleObj name="Equation" r:id="rId9" imgW="1282700" imgH="241300"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0163" y="2392952"/>
                          <a:ext cx="2143671" cy="413877"/>
                        </a:xfrm>
                        <a:prstGeom prst="rect">
                          <a:avLst/>
                        </a:prstGeom>
                        <a:noFill/>
                      </p:spPr>
                    </p:pic>
                  </p:oleObj>
                </mc:Fallback>
              </mc:AlternateContent>
            </a:graphicData>
          </a:graphic>
        </p:graphicFrame>
      </p:grpSp>
      <p:sp>
        <p:nvSpPr>
          <p:cNvPr id="36" name="Rectangle 11">
            <a:extLst>
              <a:ext uri="{FF2B5EF4-FFF2-40B4-BE49-F238E27FC236}">
                <a16:creationId xmlns:a16="http://schemas.microsoft.com/office/drawing/2014/main" xmlns="" id="{62278BAE-0CD1-46AC-9397-FA56203A5FF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7" name="组合 46">
            <a:extLst>
              <a:ext uri="{FF2B5EF4-FFF2-40B4-BE49-F238E27FC236}">
                <a16:creationId xmlns:a16="http://schemas.microsoft.com/office/drawing/2014/main" xmlns="" id="{FACF0281-FB50-410B-B9FC-5043C863DFD0}"/>
              </a:ext>
            </a:extLst>
          </p:cNvPr>
          <p:cNvGrpSpPr/>
          <p:nvPr/>
        </p:nvGrpSpPr>
        <p:grpSpPr>
          <a:xfrm>
            <a:off x="1965222" y="2675528"/>
            <a:ext cx="3596287" cy="730018"/>
            <a:chOff x="1965222" y="2950812"/>
            <a:chExt cx="3596287" cy="730018"/>
          </a:xfrm>
        </p:grpSpPr>
        <p:sp>
          <p:nvSpPr>
            <p:cNvPr id="35" name="文本框 34">
              <a:extLst>
                <a:ext uri="{FF2B5EF4-FFF2-40B4-BE49-F238E27FC236}">
                  <a16:creationId xmlns:a16="http://schemas.microsoft.com/office/drawing/2014/main" xmlns="" id="{B4024D62-2228-4464-9F7F-C6465B153E63}"/>
                </a:ext>
              </a:extLst>
            </p:cNvPr>
            <p:cNvSpPr txBox="1"/>
            <p:nvPr/>
          </p:nvSpPr>
          <p:spPr>
            <a:xfrm>
              <a:off x="1965222" y="3233706"/>
              <a:ext cx="16406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径向基核函数：</a:t>
              </a:r>
              <a:endParaRPr lang="zh-CN" altLang="en-US" dirty="0"/>
            </a:p>
          </p:txBody>
        </p:sp>
        <p:graphicFrame>
          <p:nvGraphicFramePr>
            <p:cNvPr id="37" name="对象 36">
              <a:extLst>
                <a:ext uri="{FF2B5EF4-FFF2-40B4-BE49-F238E27FC236}">
                  <a16:creationId xmlns:a16="http://schemas.microsoft.com/office/drawing/2014/main" xmlns="" id="{0195498C-EDDB-4A2E-A3BA-AE2617A25FC3}"/>
                </a:ext>
              </a:extLst>
            </p:cNvPr>
            <p:cNvGraphicFramePr>
              <a:graphicFrameLocks noChangeAspect="1"/>
            </p:cNvGraphicFramePr>
            <p:nvPr>
              <p:extLst>
                <p:ext uri="{D42A27DB-BD31-4B8C-83A1-F6EECF244321}">
                  <p14:modId xmlns:p14="http://schemas.microsoft.com/office/powerpoint/2010/main" val="3444937031"/>
                </p:ext>
              </p:extLst>
            </p:nvPr>
          </p:nvGraphicFramePr>
          <p:xfrm>
            <a:off x="3688853" y="2950812"/>
            <a:ext cx="1872656" cy="730018"/>
          </p:xfrm>
          <a:graphic>
            <a:graphicData uri="http://schemas.openxmlformats.org/presentationml/2006/ole">
              <mc:AlternateContent xmlns:mc="http://schemas.openxmlformats.org/markup-compatibility/2006">
                <mc:Choice xmlns:v="urn:schemas-microsoft-com:vml" Requires="v">
                  <p:oleObj spid="_x0000_s44327" name="Equation" r:id="rId11" imgW="1130300" imgH="419100" progId="Equation.DSMT4">
                    <p:embed/>
                  </p:oleObj>
                </mc:Choice>
                <mc:Fallback>
                  <p:oleObj name="Equation" r:id="rId11" imgW="1130300" imgH="419100"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88853" y="2950812"/>
                          <a:ext cx="1872656" cy="730018"/>
                        </a:xfrm>
                        <a:prstGeom prst="rect">
                          <a:avLst/>
                        </a:prstGeom>
                        <a:noFill/>
                      </p:spPr>
                    </p:pic>
                  </p:oleObj>
                </mc:Fallback>
              </mc:AlternateContent>
            </a:graphicData>
          </a:graphic>
        </p:graphicFrame>
      </p:grpSp>
      <p:sp>
        <p:nvSpPr>
          <p:cNvPr id="40" name="Rectangle 13">
            <a:extLst>
              <a:ext uri="{FF2B5EF4-FFF2-40B4-BE49-F238E27FC236}">
                <a16:creationId xmlns:a16="http://schemas.microsoft.com/office/drawing/2014/main" xmlns="" id="{D6D63E8B-8E28-45EB-B6E8-CD5EFD86FF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6" name="组合 45">
            <a:extLst>
              <a:ext uri="{FF2B5EF4-FFF2-40B4-BE49-F238E27FC236}">
                <a16:creationId xmlns:a16="http://schemas.microsoft.com/office/drawing/2014/main" xmlns="" id="{11BEFC7D-0B56-4F41-B0BC-91D60297E8D0}"/>
              </a:ext>
            </a:extLst>
          </p:cNvPr>
          <p:cNvGrpSpPr/>
          <p:nvPr/>
        </p:nvGrpSpPr>
        <p:grpSpPr>
          <a:xfrm>
            <a:off x="1960579" y="3667044"/>
            <a:ext cx="4413217" cy="441416"/>
            <a:chOff x="1986322" y="3849787"/>
            <a:chExt cx="4413217" cy="441416"/>
          </a:xfrm>
        </p:grpSpPr>
        <p:sp>
          <p:nvSpPr>
            <p:cNvPr id="39" name="文本框 38">
              <a:extLst>
                <a:ext uri="{FF2B5EF4-FFF2-40B4-BE49-F238E27FC236}">
                  <a16:creationId xmlns:a16="http://schemas.microsoft.com/office/drawing/2014/main" xmlns="" id="{8BC1B425-06DD-42A0-8B32-CE2E0563E88F}"/>
                </a:ext>
              </a:extLst>
            </p:cNvPr>
            <p:cNvSpPr txBox="1"/>
            <p:nvPr/>
          </p:nvSpPr>
          <p:spPr>
            <a:xfrm>
              <a:off x="1986322" y="3849787"/>
              <a:ext cx="1598480" cy="369332"/>
            </a:xfrm>
            <a:prstGeom prst="rect">
              <a:avLst/>
            </a:prstGeom>
            <a:noFill/>
          </p:spPr>
          <p:txBody>
            <a:bodyPr wrap="square">
              <a:spAutoFit/>
            </a:bodyPr>
            <a:lstStyle/>
            <a:p>
              <a:r>
                <a:rPr lang="en-US" altLang="zh-CN" sz="1800" i="1" kern="500" dirty="0">
                  <a:effectLst/>
                  <a:latin typeface="Times New Roman" panose="02020603050405020304" pitchFamily="18" charset="0"/>
                  <a:ea typeface="宋体" panose="02010600030101010101" pitchFamily="2" charset="-122"/>
                </a:rPr>
                <a:t>S</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型内核函数：</a:t>
              </a:r>
              <a:endParaRPr lang="zh-CN" altLang="en-US" dirty="0"/>
            </a:p>
          </p:txBody>
        </p:sp>
        <p:graphicFrame>
          <p:nvGraphicFramePr>
            <p:cNvPr id="41" name="对象 40">
              <a:extLst>
                <a:ext uri="{FF2B5EF4-FFF2-40B4-BE49-F238E27FC236}">
                  <a16:creationId xmlns:a16="http://schemas.microsoft.com/office/drawing/2014/main" xmlns="" id="{54A5777A-16EA-437D-9D72-5C7E0D166F54}"/>
                </a:ext>
              </a:extLst>
            </p:cNvPr>
            <p:cNvGraphicFramePr>
              <a:graphicFrameLocks noChangeAspect="1"/>
            </p:cNvGraphicFramePr>
            <p:nvPr>
              <p:extLst>
                <p:ext uri="{D42A27DB-BD31-4B8C-83A1-F6EECF244321}">
                  <p14:modId xmlns:p14="http://schemas.microsoft.com/office/powerpoint/2010/main" val="2786635298"/>
                </p:ext>
              </p:extLst>
            </p:nvPr>
          </p:nvGraphicFramePr>
          <p:xfrm>
            <a:off x="3626541" y="3849787"/>
            <a:ext cx="2772998" cy="441416"/>
          </p:xfrm>
          <a:graphic>
            <a:graphicData uri="http://schemas.openxmlformats.org/presentationml/2006/ole">
              <mc:AlternateContent xmlns:mc="http://schemas.openxmlformats.org/markup-compatibility/2006">
                <mc:Choice xmlns:v="urn:schemas-microsoft-com:vml" Requires="v">
                  <p:oleObj spid="_x0000_s44328" name="Equation" r:id="rId13" imgW="1548728" imgH="241195" progId="Equation.DSMT4">
                    <p:embed/>
                  </p:oleObj>
                </mc:Choice>
                <mc:Fallback>
                  <p:oleObj name="Equation" r:id="rId13" imgW="1548728" imgH="241195" progId="Equation.DSMT4">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26541" y="3849787"/>
                          <a:ext cx="2772998" cy="441416"/>
                        </a:xfrm>
                        <a:prstGeom prst="rect">
                          <a:avLst/>
                        </a:prstGeom>
                        <a:noFill/>
                      </p:spPr>
                    </p:pic>
                  </p:oleObj>
                </mc:Fallback>
              </mc:AlternateContent>
            </a:graphicData>
          </a:graphic>
        </p:graphicFrame>
      </p:grpSp>
      <p:sp>
        <p:nvSpPr>
          <p:cNvPr id="48" name="Rectangle 15">
            <a:extLst>
              <a:ext uri="{FF2B5EF4-FFF2-40B4-BE49-F238E27FC236}">
                <a16:creationId xmlns:a16="http://schemas.microsoft.com/office/drawing/2014/main" xmlns="" id="{F5C4464B-3B8F-4AEF-B60D-1752DDBF1EC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0" name="组合 49">
            <a:extLst>
              <a:ext uri="{FF2B5EF4-FFF2-40B4-BE49-F238E27FC236}">
                <a16:creationId xmlns:a16="http://schemas.microsoft.com/office/drawing/2014/main" xmlns="" id="{B7BC487D-F671-4CA7-8B64-C30FF642AD4A}"/>
              </a:ext>
            </a:extLst>
          </p:cNvPr>
          <p:cNvGrpSpPr/>
          <p:nvPr/>
        </p:nvGrpSpPr>
        <p:grpSpPr>
          <a:xfrm>
            <a:off x="1965222" y="4319391"/>
            <a:ext cx="5581588" cy="747750"/>
            <a:chOff x="1965222" y="4319391"/>
            <a:chExt cx="5581588" cy="747750"/>
          </a:xfrm>
        </p:grpSpPr>
        <p:sp>
          <p:nvSpPr>
            <p:cNvPr id="43" name="文本框 42">
              <a:extLst>
                <a:ext uri="{FF2B5EF4-FFF2-40B4-BE49-F238E27FC236}">
                  <a16:creationId xmlns:a16="http://schemas.microsoft.com/office/drawing/2014/main" xmlns="" id="{E5F8A742-14C4-48DE-A0CD-C590CEC3C5C1}"/>
                </a:ext>
              </a:extLst>
            </p:cNvPr>
            <p:cNvSpPr txBox="1"/>
            <p:nvPr/>
          </p:nvSpPr>
          <p:spPr>
            <a:xfrm>
              <a:off x="1965222" y="4455360"/>
              <a:ext cx="16406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傅里叶核函数：</a:t>
              </a:r>
              <a:endParaRPr lang="zh-CN" altLang="en-US" dirty="0"/>
            </a:p>
          </p:txBody>
        </p:sp>
        <p:graphicFrame>
          <p:nvGraphicFramePr>
            <p:cNvPr id="49" name="对象 48">
              <a:extLst>
                <a:ext uri="{FF2B5EF4-FFF2-40B4-BE49-F238E27FC236}">
                  <a16:creationId xmlns:a16="http://schemas.microsoft.com/office/drawing/2014/main" xmlns="" id="{948883C9-3DE0-45F2-A75E-8F48A2167516}"/>
                </a:ext>
              </a:extLst>
            </p:cNvPr>
            <p:cNvGraphicFramePr>
              <a:graphicFrameLocks noChangeAspect="1"/>
            </p:cNvGraphicFramePr>
            <p:nvPr>
              <p:extLst>
                <p:ext uri="{D42A27DB-BD31-4B8C-83A1-F6EECF244321}">
                  <p14:modId xmlns:p14="http://schemas.microsoft.com/office/powerpoint/2010/main" val="3261155842"/>
                </p:ext>
              </p:extLst>
            </p:nvPr>
          </p:nvGraphicFramePr>
          <p:xfrm>
            <a:off x="3688853" y="4319391"/>
            <a:ext cx="3857957" cy="747750"/>
          </p:xfrm>
          <a:graphic>
            <a:graphicData uri="http://schemas.openxmlformats.org/presentationml/2006/ole">
              <mc:AlternateContent xmlns:mc="http://schemas.openxmlformats.org/markup-compatibility/2006">
                <mc:Choice xmlns:v="urn:schemas-microsoft-com:vml" Requires="v">
                  <p:oleObj spid="_x0000_s44329" name="Equation" r:id="rId15" imgW="2247900" imgH="431800" progId="Equation.DSMT4">
                    <p:embed/>
                  </p:oleObj>
                </mc:Choice>
                <mc:Fallback>
                  <p:oleObj name="Equation" r:id="rId15" imgW="2247900" imgH="431800" progId="Equation.DSMT4">
                    <p:embed/>
                    <p:pic>
                      <p:nvPicPr>
                        <p:cNvPr id="0"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88853" y="4319391"/>
                          <a:ext cx="3857957" cy="747750"/>
                        </a:xfrm>
                        <a:prstGeom prst="rect">
                          <a:avLst/>
                        </a:prstGeom>
                        <a:noFill/>
                      </p:spPr>
                    </p:pic>
                  </p:oleObj>
                </mc:Fallback>
              </mc:AlternateContent>
            </a:graphicData>
          </a:graphic>
        </p:graphicFrame>
      </p:grpSp>
    </p:spTree>
    <p:extLst>
      <p:ext uri="{BB962C8B-B14F-4D97-AF65-F5344CB8AC3E}">
        <p14:creationId xmlns:p14="http://schemas.microsoft.com/office/powerpoint/2010/main" val="651124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5.6 </a:t>
            </a:r>
            <a:r>
              <a:rPr lang="zh-CN" altLang="en-US" sz="2100" b="1" spc="225" dirty="0">
                <a:solidFill>
                  <a:prstClr val="white"/>
                </a:solidFill>
              </a:rPr>
              <a:t>支持向量机的优化模型及求解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42</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2EDDDC90-454D-42B2-B059-75BB89AA50C4}"/>
              </a:ext>
            </a:extLst>
          </p:cNvPr>
          <p:cNvSpPr txBox="1"/>
          <p:nvPr/>
        </p:nvSpPr>
        <p:spPr>
          <a:xfrm>
            <a:off x="317733" y="1386339"/>
            <a:ext cx="2883894" cy="369332"/>
          </a:xfrm>
          <a:prstGeom prst="rect">
            <a:avLst/>
          </a:prstGeom>
          <a:noFill/>
        </p:spPr>
        <p:txBody>
          <a:bodyPr wrap="square">
            <a:spAutoFit/>
          </a:bodyPr>
          <a:lstStyle/>
          <a:p>
            <a:r>
              <a:rPr lang="zh-CN" altLang="en-US"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新模型的</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最优解</a:t>
            </a:r>
            <a:r>
              <a:rPr lang="zh-CN" altLang="en-US"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求法：</a:t>
            </a:r>
            <a:endParaRPr lang="zh-CN" altLang="en-US" dirty="0">
              <a:solidFill>
                <a:srgbClr val="0033CC"/>
              </a:solidFill>
            </a:endParaRPr>
          </a:p>
        </p:txBody>
      </p:sp>
      <p:sp>
        <p:nvSpPr>
          <p:cNvPr id="20" name="文本框 19">
            <a:extLst>
              <a:ext uri="{FF2B5EF4-FFF2-40B4-BE49-F238E27FC236}">
                <a16:creationId xmlns:a16="http://schemas.microsoft.com/office/drawing/2014/main" xmlns="" id="{E430FA2F-D2E5-4EB1-AE9C-05BB17DF3CA5}"/>
              </a:ext>
            </a:extLst>
          </p:cNvPr>
          <p:cNvSpPr txBox="1"/>
          <p:nvPr/>
        </p:nvSpPr>
        <p:spPr>
          <a:xfrm>
            <a:off x="1648222" y="1749822"/>
            <a:ext cx="3028156" cy="369332"/>
          </a:xfrm>
          <a:prstGeom prst="rect">
            <a:avLst/>
          </a:prstGeom>
          <a:noFill/>
        </p:spPr>
        <p:txBody>
          <a:bodyPr wrap="square">
            <a:spAutoFit/>
          </a:bodyPr>
          <a:lstStyle/>
          <a:p>
            <a:r>
              <a:rPr lang="zh-CN" altLang="en-US" kern="500" dirty="0">
                <a:latin typeface="Times New Roman" panose="02020603050405020304" pitchFamily="18" charset="0"/>
                <a:ea typeface="宋体" panose="02010600030101010101" pitchFamily="2" charset="-122"/>
                <a:cs typeface="Times New Roman" panose="02020603050405020304" pitchFamily="18" charset="0"/>
              </a:rPr>
              <a:t>先</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求解其拉格朗日对偶问题</a:t>
            </a:r>
            <a:endParaRPr lang="zh-CN" altLang="en-US" dirty="0"/>
          </a:p>
        </p:txBody>
      </p:sp>
      <p:sp>
        <p:nvSpPr>
          <p:cNvPr id="13" name="Rectangle 2">
            <a:extLst>
              <a:ext uri="{FF2B5EF4-FFF2-40B4-BE49-F238E27FC236}">
                <a16:creationId xmlns:a16="http://schemas.microsoft.com/office/drawing/2014/main" xmlns="" id="{7C7AE8A3-C043-4B7B-BAEB-104945CAD5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Rectangle 4">
            <a:extLst>
              <a:ext uri="{FF2B5EF4-FFF2-40B4-BE49-F238E27FC236}">
                <a16:creationId xmlns:a16="http://schemas.microsoft.com/office/drawing/2014/main" xmlns="" id="{6BFC2316-2728-4B1E-A644-700F1E3B1E1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9" name="组合 18">
            <a:extLst>
              <a:ext uri="{FF2B5EF4-FFF2-40B4-BE49-F238E27FC236}">
                <a16:creationId xmlns:a16="http://schemas.microsoft.com/office/drawing/2014/main" xmlns="" id="{FCDEACC5-3924-4A34-AF6F-D662984DF6D6}"/>
              </a:ext>
            </a:extLst>
          </p:cNvPr>
          <p:cNvGrpSpPr/>
          <p:nvPr/>
        </p:nvGrpSpPr>
        <p:grpSpPr>
          <a:xfrm>
            <a:off x="424487" y="1394592"/>
            <a:ext cx="7553645" cy="1560678"/>
            <a:chOff x="313029" y="887446"/>
            <a:chExt cx="7553645" cy="1560678"/>
          </a:xfrm>
        </p:grpSpPr>
        <p:graphicFrame>
          <p:nvGraphicFramePr>
            <p:cNvPr id="14" name="对象 13">
              <a:extLst>
                <a:ext uri="{FF2B5EF4-FFF2-40B4-BE49-F238E27FC236}">
                  <a16:creationId xmlns:a16="http://schemas.microsoft.com/office/drawing/2014/main" xmlns="" id="{3BA514A1-D0EC-4B65-A972-21CE69EAA5A0}"/>
                </a:ext>
              </a:extLst>
            </p:cNvPr>
            <p:cNvGraphicFramePr>
              <a:graphicFrameLocks noChangeAspect="1"/>
            </p:cNvGraphicFramePr>
            <p:nvPr>
              <p:extLst>
                <p:ext uri="{D42A27DB-BD31-4B8C-83A1-F6EECF244321}">
                  <p14:modId xmlns:p14="http://schemas.microsoft.com/office/powerpoint/2010/main" val="3342242286"/>
                </p:ext>
              </p:extLst>
            </p:nvPr>
          </p:nvGraphicFramePr>
          <p:xfrm>
            <a:off x="4530725" y="887446"/>
            <a:ext cx="3335949" cy="1560678"/>
          </p:xfrm>
          <a:graphic>
            <a:graphicData uri="http://schemas.openxmlformats.org/presentationml/2006/ole">
              <mc:AlternateContent xmlns:mc="http://schemas.openxmlformats.org/markup-compatibility/2006">
                <mc:Choice xmlns:v="urn:schemas-microsoft-com:vml" Requires="v">
                  <p:oleObj spid="_x0000_s43345" name="Equation" r:id="rId5" imgW="2171700" imgH="1028700" progId="Equation.DSMT4">
                    <p:embed/>
                  </p:oleObj>
                </mc:Choice>
                <mc:Fallback>
                  <p:oleObj name="Equation" r:id="rId5" imgW="2171700" imgH="10287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0725" y="887446"/>
                          <a:ext cx="3335949" cy="1560678"/>
                        </a:xfrm>
                        <a:prstGeom prst="rect">
                          <a:avLst/>
                        </a:prstGeom>
                        <a:noFill/>
                      </p:spPr>
                    </p:pic>
                  </p:oleObj>
                </mc:Fallback>
              </mc:AlternateContent>
            </a:graphicData>
          </a:graphic>
        </p:graphicFrame>
        <p:graphicFrame>
          <p:nvGraphicFramePr>
            <p:cNvPr id="16" name="对象 15">
              <a:extLst>
                <a:ext uri="{FF2B5EF4-FFF2-40B4-BE49-F238E27FC236}">
                  <a16:creationId xmlns:a16="http://schemas.microsoft.com/office/drawing/2014/main" xmlns="" id="{6C451EC7-30F5-46D9-94B5-0F8DF5B6ECB4}"/>
                </a:ext>
              </a:extLst>
            </p:cNvPr>
            <p:cNvGraphicFramePr>
              <a:graphicFrameLocks noChangeAspect="1"/>
            </p:cNvGraphicFramePr>
            <p:nvPr>
              <p:extLst>
                <p:ext uri="{D42A27DB-BD31-4B8C-83A1-F6EECF244321}">
                  <p14:modId xmlns:p14="http://schemas.microsoft.com/office/powerpoint/2010/main" val="3494435100"/>
                </p:ext>
              </p:extLst>
            </p:nvPr>
          </p:nvGraphicFramePr>
          <p:xfrm>
            <a:off x="313029" y="1781174"/>
            <a:ext cx="278406" cy="234391"/>
          </p:xfrm>
          <a:graphic>
            <a:graphicData uri="http://schemas.openxmlformats.org/presentationml/2006/ole">
              <mc:AlternateContent xmlns:mc="http://schemas.openxmlformats.org/markup-compatibility/2006">
                <mc:Choice xmlns:v="urn:schemas-microsoft-com:vml" Requires="v">
                  <p:oleObj spid="_x0000_s43346" name="Equation" r:id="rId7" imgW="152268" imgH="152268" progId="Equation.DSMT4">
                    <p:embed/>
                  </p:oleObj>
                </mc:Choice>
                <mc:Fallback>
                  <p:oleObj name="Equation" r:id="rId7" imgW="152268" imgH="152268"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029" y="1781174"/>
                          <a:ext cx="278406" cy="234391"/>
                        </a:xfrm>
                        <a:prstGeom prst="rect">
                          <a:avLst/>
                        </a:prstGeom>
                        <a:noFill/>
                      </p:spPr>
                    </p:pic>
                  </p:oleObj>
                </mc:Fallback>
              </mc:AlternateContent>
            </a:graphicData>
          </a:graphic>
        </p:graphicFrame>
        <p:sp>
          <p:nvSpPr>
            <p:cNvPr id="26" name="文本框 25">
              <a:extLst>
                <a:ext uri="{FF2B5EF4-FFF2-40B4-BE49-F238E27FC236}">
                  <a16:creationId xmlns:a16="http://schemas.microsoft.com/office/drawing/2014/main" xmlns="" id="{F40724CA-D76A-45EC-9873-DB1CC97E1EF8}"/>
                </a:ext>
              </a:extLst>
            </p:cNvPr>
            <p:cNvSpPr txBox="1"/>
            <p:nvPr/>
          </p:nvSpPr>
          <p:spPr>
            <a:xfrm>
              <a:off x="546894" y="1732756"/>
              <a:ext cx="4572000"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为正定核，</a:t>
              </a:r>
              <a:endParaRPr lang="zh-CN" altLang="en-US" dirty="0"/>
            </a:p>
          </p:txBody>
        </p:sp>
      </p:grpSp>
      <p:sp>
        <p:nvSpPr>
          <p:cNvPr id="22" name="Rectangle 6">
            <a:extLst>
              <a:ext uri="{FF2B5EF4-FFF2-40B4-BE49-F238E27FC236}">
                <a16:creationId xmlns:a16="http://schemas.microsoft.com/office/drawing/2014/main" xmlns="" id="{B50997EC-8E8E-4AD5-84B1-C438BB1C8B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5" name="Rectangle 8">
            <a:extLst>
              <a:ext uri="{FF2B5EF4-FFF2-40B4-BE49-F238E27FC236}">
                <a16:creationId xmlns:a16="http://schemas.microsoft.com/office/drawing/2014/main" xmlns="" id="{9CA617F6-76E3-43A1-9DBD-D4F036515DE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8" name="Rectangle 10">
            <a:extLst>
              <a:ext uri="{FF2B5EF4-FFF2-40B4-BE49-F238E27FC236}">
                <a16:creationId xmlns:a16="http://schemas.microsoft.com/office/drawing/2014/main" xmlns="" id="{016AA4C8-5C09-4C9B-837B-9A0685D73F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9" name="对象 38">
            <a:extLst>
              <a:ext uri="{FF2B5EF4-FFF2-40B4-BE49-F238E27FC236}">
                <a16:creationId xmlns:a16="http://schemas.microsoft.com/office/drawing/2014/main" xmlns="" id="{F040817B-F6DF-4C70-8444-7EA9CEC615E6}"/>
              </a:ext>
            </a:extLst>
          </p:cNvPr>
          <p:cNvGraphicFramePr>
            <a:graphicFrameLocks noChangeAspect="1"/>
          </p:cNvGraphicFramePr>
          <p:nvPr>
            <p:extLst>
              <p:ext uri="{D42A27DB-BD31-4B8C-83A1-F6EECF244321}">
                <p14:modId xmlns:p14="http://schemas.microsoft.com/office/powerpoint/2010/main" val="723491217"/>
              </p:ext>
            </p:extLst>
          </p:nvPr>
        </p:nvGraphicFramePr>
        <p:xfrm>
          <a:off x="5935664" y="2382518"/>
          <a:ext cx="415924" cy="594177"/>
        </p:xfrm>
        <a:graphic>
          <a:graphicData uri="http://schemas.openxmlformats.org/presentationml/2006/ole">
            <mc:AlternateContent xmlns:mc="http://schemas.openxmlformats.org/markup-compatibility/2006">
              <mc:Choice xmlns:v="urn:schemas-microsoft-com:vml" Requires="v">
                <p:oleObj spid="_x0000_s43347" name="Equation" r:id="rId9" imgW="177646" imgH="241091" progId="Equation.DSMT4">
                  <p:embed/>
                </p:oleObj>
              </mc:Choice>
              <mc:Fallback>
                <p:oleObj name="Equation" r:id="rId9" imgW="177646" imgH="241091"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5664" y="2382518"/>
                        <a:ext cx="415924" cy="594177"/>
                      </a:xfrm>
                      <a:prstGeom prst="rect">
                        <a:avLst/>
                      </a:prstGeom>
                      <a:noFill/>
                    </p:spPr>
                  </p:pic>
                </p:oleObj>
              </mc:Fallback>
            </mc:AlternateContent>
          </a:graphicData>
        </a:graphic>
      </p:graphicFrame>
      <p:grpSp>
        <p:nvGrpSpPr>
          <p:cNvPr id="42" name="组合 41">
            <a:extLst>
              <a:ext uri="{FF2B5EF4-FFF2-40B4-BE49-F238E27FC236}">
                <a16:creationId xmlns:a16="http://schemas.microsoft.com/office/drawing/2014/main" xmlns="" id="{06891A12-3F7D-4534-930A-1E1809B9D326}"/>
              </a:ext>
            </a:extLst>
          </p:cNvPr>
          <p:cNvGrpSpPr/>
          <p:nvPr/>
        </p:nvGrpSpPr>
        <p:grpSpPr>
          <a:xfrm>
            <a:off x="486915" y="2997031"/>
            <a:ext cx="7301805" cy="407190"/>
            <a:chOff x="375457" y="2489885"/>
            <a:chExt cx="7301805" cy="407190"/>
          </a:xfrm>
        </p:grpSpPr>
        <p:sp>
          <p:nvSpPr>
            <p:cNvPr id="34" name="文本框 33">
              <a:extLst>
                <a:ext uri="{FF2B5EF4-FFF2-40B4-BE49-F238E27FC236}">
                  <a16:creationId xmlns:a16="http://schemas.microsoft.com/office/drawing/2014/main" xmlns="" id="{A4926097-23C6-44AF-9936-CCBB26A5B05B}"/>
                </a:ext>
              </a:extLst>
            </p:cNvPr>
            <p:cNvSpPr txBox="1"/>
            <p:nvPr/>
          </p:nvSpPr>
          <p:spPr>
            <a:xfrm>
              <a:off x="375457" y="2500015"/>
              <a:ext cx="111996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得最优解</a:t>
              </a:r>
              <a:endParaRPr lang="zh-CN" altLang="en-US" dirty="0"/>
            </a:p>
          </p:txBody>
        </p:sp>
        <p:graphicFrame>
          <p:nvGraphicFramePr>
            <p:cNvPr id="23" name="对象 22">
              <a:extLst>
                <a:ext uri="{FF2B5EF4-FFF2-40B4-BE49-F238E27FC236}">
                  <a16:creationId xmlns:a16="http://schemas.microsoft.com/office/drawing/2014/main" xmlns="" id="{88E85210-33E0-4EA3-AFD1-521522F53CF1}"/>
                </a:ext>
              </a:extLst>
            </p:cNvPr>
            <p:cNvGraphicFramePr>
              <a:graphicFrameLocks noChangeAspect="1"/>
            </p:cNvGraphicFramePr>
            <p:nvPr>
              <p:extLst>
                <p:ext uri="{D42A27DB-BD31-4B8C-83A1-F6EECF244321}">
                  <p14:modId xmlns:p14="http://schemas.microsoft.com/office/powerpoint/2010/main" val="3368997597"/>
                </p:ext>
              </p:extLst>
            </p:nvPr>
          </p:nvGraphicFramePr>
          <p:xfrm>
            <a:off x="1466738" y="2489885"/>
            <a:ext cx="2002347" cy="361079"/>
          </p:xfrm>
          <a:graphic>
            <a:graphicData uri="http://schemas.openxmlformats.org/presentationml/2006/ole">
              <mc:AlternateContent xmlns:mc="http://schemas.openxmlformats.org/markup-compatibility/2006">
                <mc:Choice xmlns:v="urn:schemas-microsoft-com:vml" Requires="v">
                  <p:oleObj spid="_x0000_s43348" name="Equation" r:id="rId11" imgW="1167893" imgH="215806" progId="Equation.DSMT4">
                    <p:embed/>
                  </p:oleObj>
                </mc:Choice>
                <mc:Fallback>
                  <p:oleObj name="Equation" r:id="rId11" imgW="1167893" imgH="215806" progId="Equation.DSMT4">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6738" y="2489885"/>
                          <a:ext cx="2002347" cy="361079"/>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3B56EA9A-C0C5-4183-A1B2-1B545004197F}"/>
                </a:ext>
              </a:extLst>
            </p:cNvPr>
            <p:cNvSpPr txBox="1"/>
            <p:nvPr/>
          </p:nvSpPr>
          <p:spPr>
            <a:xfrm>
              <a:off x="3471863" y="2518956"/>
              <a:ext cx="69532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选择</a:t>
              </a:r>
              <a:endParaRPr lang="zh-CN" altLang="en-US" dirty="0"/>
            </a:p>
          </p:txBody>
        </p:sp>
        <p:graphicFrame>
          <p:nvGraphicFramePr>
            <p:cNvPr id="27" name="对象 26">
              <a:extLst>
                <a:ext uri="{FF2B5EF4-FFF2-40B4-BE49-F238E27FC236}">
                  <a16:creationId xmlns:a16="http://schemas.microsoft.com/office/drawing/2014/main" xmlns="" id="{CC40541B-C8F9-4F30-95C4-20B9EF4AE78A}"/>
                </a:ext>
              </a:extLst>
            </p:cNvPr>
            <p:cNvGraphicFramePr>
              <a:graphicFrameLocks noChangeAspect="1"/>
            </p:cNvGraphicFramePr>
            <p:nvPr>
              <p:extLst>
                <p:ext uri="{D42A27DB-BD31-4B8C-83A1-F6EECF244321}">
                  <p14:modId xmlns:p14="http://schemas.microsoft.com/office/powerpoint/2010/main" val="2982788259"/>
                </p:ext>
              </p:extLst>
            </p:nvPr>
          </p:nvGraphicFramePr>
          <p:xfrm>
            <a:off x="4032249" y="2500015"/>
            <a:ext cx="329407" cy="329407"/>
          </p:xfrm>
          <a:graphic>
            <a:graphicData uri="http://schemas.openxmlformats.org/presentationml/2006/ole">
              <mc:AlternateContent xmlns:mc="http://schemas.openxmlformats.org/markup-compatibility/2006">
                <mc:Choice xmlns:v="urn:schemas-microsoft-com:vml" Requires="v">
                  <p:oleObj spid="_x0000_s43349" name="Equation" r:id="rId13" imgW="177646" imgH="190335" progId="Equation.DSMT4">
                    <p:embed/>
                  </p:oleObj>
                </mc:Choice>
                <mc:Fallback>
                  <p:oleObj name="Equation" r:id="rId13" imgW="177646" imgH="190335" progId="Equation.DSMT4">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32249" y="2500015"/>
                          <a:ext cx="329407" cy="329407"/>
                        </a:xfrm>
                        <a:prstGeom prst="rect">
                          <a:avLst/>
                        </a:prstGeom>
                        <a:noFill/>
                      </p:spPr>
                    </p:pic>
                  </p:oleObj>
                </mc:Fallback>
              </mc:AlternateContent>
            </a:graphicData>
          </a:graphic>
        </p:graphicFrame>
        <p:sp>
          <p:nvSpPr>
            <p:cNvPr id="37" name="文本框 36">
              <a:extLst>
                <a:ext uri="{FF2B5EF4-FFF2-40B4-BE49-F238E27FC236}">
                  <a16:creationId xmlns:a16="http://schemas.microsoft.com/office/drawing/2014/main" xmlns="" id="{7DFE6885-4EF0-4805-B85E-1031DD322D34}"/>
                </a:ext>
              </a:extLst>
            </p:cNvPr>
            <p:cNvSpPr txBox="1"/>
            <p:nvPr/>
          </p:nvSpPr>
          <p:spPr>
            <a:xfrm>
              <a:off x="4196952" y="2518956"/>
              <a:ext cx="194667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中的一个正分量</a:t>
              </a:r>
              <a:endParaRPr lang="zh-CN" altLang="en-US" dirty="0"/>
            </a:p>
          </p:txBody>
        </p:sp>
        <p:sp>
          <p:nvSpPr>
            <p:cNvPr id="41" name="文本框 40">
              <a:extLst>
                <a:ext uri="{FF2B5EF4-FFF2-40B4-BE49-F238E27FC236}">
                  <a16:creationId xmlns:a16="http://schemas.microsoft.com/office/drawing/2014/main" xmlns="" id="{DD5A8A49-20DB-493D-A783-B9D83E90C28E}"/>
                </a:ext>
              </a:extLst>
            </p:cNvPr>
            <p:cNvSpPr txBox="1"/>
            <p:nvPr/>
          </p:nvSpPr>
          <p:spPr>
            <a:xfrm>
              <a:off x="6494177" y="2527743"/>
              <a:ext cx="118308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，并计算</a:t>
              </a:r>
              <a:endParaRPr lang="zh-CN" altLang="en-US" dirty="0"/>
            </a:p>
          </p:txBody>
        </p:sp>
      </p:grpSp>
      <p:sp>
        <p:nvSpPr>
          <p:cNvPr id="43" name="Rectangle 12">
            <a:extLst>
              <a:ext uri="{FF2B5EF4-FFF2-40B4-BE49-F238E27FC236}">
                <a16:creationId xmlns:a16="http://schemas.microsoft.com/office/drawing/2014/main" xmlns="" id="{C443DCF8-D74B-4549-8D7B-26CEBE7523C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4" name="对象 43">
            <a:extLst>
              <a:ext uri="{FF2B5EF4-FFF2-40B4-BE49-F238E27FC236}">
                <a16:creationId xmlns:a16="http://schemas.microsoft.com/office/drawing/2014/main" xmlns="" id="{2CAF0CF9-56D9-4972-A2FD-B47EB9D8AAF9}"/>
              </a:ext>
            </a:extLst>
          </p:cNvPr>
          <p:cNvGraphicFramePr>
            <a:graphicFrameLocks noChangeAspect="1"/>
          </p:cNvGraphicFramePr>
          <p:nvPr>
            <p:extLst>
              <p:ext uri="{D42A27DB-BD31-4B8C-83A1-F6EECF244321}">
                <p14:modId xmlns:p14="http://schemas.microsoft.com/office/powerpoint/2010/main" val="2480218020"/>
              </p:ext>
            </p:extLst>
          </p:nvPr>
        </p:nvGraphicFramePr>
        <p:xfrm>
          <a:off x="2210928" y="3454544"/>
          <a:ext cx="2882106" cy="761075"/>
        </p:xfrm>
        <a:graphic>
          <a:graphicData uri="http://schemas.openxmlformats.org/presentationml/2006/ole">
            <mc:AlternateContent xmlns:mc="http://schemas.openxmlformats.org/markup-compatibility/2006">
              <mc:Choice xmlns:v="urn:schemas-microsoft-com:vml" Requires="v">
                <p:oleObj spid="_x0000_s43350" name="Equation" r:id="rId15" imgW="1447172" imgH="393529" progId="Equation.DSMT4">
                  <p:embed/>
                </p:oleObj>
              </mc:Choice>
              <mc:Fallback>
                <p:oleObj name="Equation" r:id="rId15" imgW="1447172" imgH="393529" progId="Equation.DSMT4">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10928" y="3454544"/>
                        <a:ext cx="2882106" cy="761075"/>
                      </a:xfrm>
                      <a:prstGeom prst="rect">
                        <a:avLst/>
                      </a:prstGeom>
                      <a:noFill/>
                    </p:spPr>
                  </p:pic>
                </p:oleObj>
              </mc:Fallback>
            </mc:AlternateContent>
          </a:graphicData>
        </a:graphic>
      </p:graphicFrame>
      <p:sp>
        <p:nvSpPr>
          <p:cNvPr id="47" name="Rectangle 14">
            <a:extLst>
              <a:ext uri="{FF2B5EF4-FFF2-40B4-BE49-F238E27FC236}">
                <a16:creationId xmlns:a16="http://schemas.microsoft.com/office/drawing/2014/main" xmlns="" id="{9C651AAF-D644-48BB-B6F8-E95E45322FA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9" name="组合 48">
            <a:extLst>
              <a:ext uri="{FF2B5EF4-FFF2-40B4-BE49-F238E27FC236}">
                <a16:creationId xmlns:a16="http://schemas.microsoft.com/office/drawing/2014/main" xmlns="" id="{FE02656D-38F3-436F-A6A8-D2AAE1A86C64}"/>
              </a:ext>
            </a:extLst>
          </p:cNvPr>
          <p:cNvGrpSpPr/>
          <p:nvPr/>
        </p:nvGrpSpPr>
        <p:grpSpPr>
          <a:xfrm>
            <a:off x="424487" y="4189067"/>
            <a:ext cx="5558661" cy="708637"/>
            <a:chOff x="313029" y="3681921"/>
            <a:chExt cx="5558661" cy="708637"/>
          </a:xfrm>
        </p:grpSpPr>
        <p:sp>
          <p:nvSpPr>
            <p:cNvPr id="46" name="文本框 45">
              <a:extLst>
                <a:ext uri="{FF2B5EF4-FFF2-40B4-BE49-F238E27FC236}">
                  <a16:creationId xmlns:a16="http://schemas.microsoft.com/office/drawing/2014/main" xmlns="" id="{0CC8D362-9759-4862-9FFC-154655808C91}"/>
                </a:ext>
              </a:extLst>
            </p:cNvPr>
            <p:cNvSpPr txBox="1"/>
            <p:nvPr/>
          </p:nvSpPr>
          <p:spPr>
            <a:xfrm>
              <a:off x="313029" y="3852126"/>
              <a:ext cx="2089256"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最后</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构造分类函数：</a:t>
              </a:r>
              <a:endParaRPr lang="zh-CN" altLang="en-US" dirty="0"/>
            </a:p>
          </p:txBody>
        </p:sp>
        <p:graphicFrame>
          <p:nvGraphicFramePr>
            <p:cNvPr id="48" name="对象 47">
              <a:extLst>
                <a:ext uri="{FF2B5EF4-FFF2-40B4-BE49-F238E27FC236}">
                  <a16:creationId xmlns:a16="http://schemas.microsoft.com/office/drawing/2014/main" xmlns="" id="{5053C961-0020-4FA4-9017-B123CFEB194B}"/>
                </a:ext>
              </a:extLst>
            </p:cNvPr>
            <p:cNvGraphicFramePr>
              <a:graphicFrameLocks noChangeAspect="1"/>
            </p:cNvGraphicFramePr>
            <p:nvPr>
              <p:extLst>
                <p:ext uri="{D42A27DB-BD31-4B8C-83A1-F6EECF244321}">
                  <p14:modId xmlns:p14="http://schemas.microsoft.com/office/powerpoint/2010/main" val="1975116727"/>
                </p:ext>
              </p:extLst>
            </p:nvPr>
          </p:nvGraphicFramePr>
          <p:xfrm>
            <a:off x="2467911" y="3681921"/>
            <a:ext cx="3403779" cy="708637"/>
          </p:xfrm>
          <a:graphic>
            <a:graphicData uri="http://schemas.openxmlformats.org/presentationml/2006/ole">
              <mc:AlternateContent xmlns:mc="http://schemas.openxmlformats.org/markup-compatibility/2006">
                <mc:Choice xmlns:v="urn:schemas-microsoft-com:vml" Requires="v">
                  <p:oleObj spid="_x0000_s43351" name="Equation" r:id="rId17" imgW="1854200" imgH="393700" progId="Equation.DSMT4">
                    <p:embed/>
                  </p:oleObj>
                </mc:Choice>
                <mc:Fallback>
                  <p:oleObj name="Equation" r:id="rId17" imgW="1854200" imgH="393700" progId="Equation.DSMT4">
                    <p:embed/>
                    <p:pic>
                      <p:nvPicPr>
                        <p:cNvPr id="0"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67911" y="3681921"/>
                          <a:ext cx="3403779" cy="708637"/>
                        </a:xfrm>
                        <a:prstGeom prst="rect">
                          <a:avLst/>
                        </a:prstGeom>
                        <a:noFill/>
                      </p:spPr>
                    </p:pic>
                  </p:oleObj>
                </mc:Fallback>
              </mc:AlternateContent>
            </a:graphicData>
          </a:graphic>
        </p:graphicFrame>
      </p:grpSp>
    </p:spTree>
    <p:extLst>
      <p:ext uri="{BB962C8B-B14F-4D97-AF65-F5344CB8AC3E}">
        <p14:creationId xmlns:p14="http://schemas.microsoft.com/office/powerpoint/2010/main" val="3750899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725202" y="4993970"/>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2"/>
                </a:solidFill>
              </a:endParaRPr>
            </a:p>
          </p:txBody>
        </p:sp>
        <p:sp>
          <p:nvSpPr>
            <p:cNvPr id="47" name="矩形 46"/>
            <p:cNvSpPr/>
            <p:nvPr/>
          </p:nvSpPr>
          <p:spPr>
            <a:xfrm>
              <a:off x="1881814" y="3877080"/>
              <a:ext cx="4919937" cy="368619"/>
            </a:xfrm>
            <a:prstGeom prst="rect">
              <a:avLst/>
            </a:prstGeom>
            <a:grpFill/>
          </p:spPr>
          <p:txBody>
            <a:bodyPr wrap="none">
              <a:spAutoFit/>
            </a:bodyPr>
            <a:lstStyle/>
            <a:p>
              <a:pPr algn="l"/>
              <a:r>
                <a:rPr lang="en-US" altLang="zh-CN" sz="2100" spc="225" dirty="0">
                  <a:solidFill>
                    <a:schemeClr val="bg2"/>
                  </a:solidFill>
                  <a:latin typeface="微软雅黑" panose="020B0503020204020204" pitchFamily="34" charset="-122"/>
                  <a:ea typeface="微软雅黑" panose="020B0503020204020204" pitchFamily="34" charset="-122"/>
                </a:rPr>
                <a:t>5.7</a:t>
              </a:r>
              <a:r>
                <a:rPr lang="zh-CN" altLang="en-US" sz="2100" spc="225" dirty="0">
                  <a:solidFill>
                    <a:schemeClr val="bg2"/>
                  </a:solidFill>
                  <a:latin typeface="微软雅黑" panose="020B0503020204020204" pitchFamily="34" charset="-122"/>
                  <a:ea typeface="微软雅黑" panose="020B0503020204020204" pitchFamily="34" charset="-122"/>
                </a:rPr>
                <a:t>　</a:t>
              </a:r>
              <a:r>
                <a:rPr lang="en-US" altLang="zh-CN" sz="2100" spc="225" dirty="0">
                  <a:solidFill>
                    <a:schemeClr val="bg2"/>
                  </a:solidFill>
                  <a:latin typeface="微软雅黑" panose="020B0503020204020204" pitchFamily="34" charset="-122"/>
                  <a:ea typeface="微软雅黑" panose="020B0503020204020204" pitchFamily="34" charset="-122"/>
                </a:rPr>
                <a:t>BP</a:t>
              </a:r>
              <a:r>
                <a:rPr lang="zh-CN" altLang="en-US" sz="2100" spc="225" dirty="0">
                  <a:solidFill>
                    <a:schemeClr val="bg2"/>
                  </a:solidFill>
                  <a:latin typeface="微软雅黑" panose="020B0503020204020204" pitchFamily="34" charset="-122"/>
                  <a:ea typeface="微软雅黑" panose="020B0503020204020204" pitchFamily="34" charset="-122"/>
                </a:rPr>
                <a:t>神经网络的优化模型及求解</a:t>
              </a:r>
              <a:endParaRPr altLang="en-US" sz="2100" spc="225" dirty="0">
                <a:solidFill>
                  <a:schemeClr val="bg2"/>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84025" y="1815265"/>
            <a:ext cx="5693399" cy="444332"/>
            <a:chOff x="1807265" y="2935090"/>
            <a:chExt cx="5693399" cy="394200"/>
          </a:xfrm>
        </p:grpSpPr>
        <p:sp>
          <p:nvSpPr>
            <p:cNvPr id="74" name="圆角矩形 73"/>
            <p:cNvSpPr/>
            <p:nvPr/>
          </p:nvSpPr>
          <p:spPr>
            <a:xfrm>
              <a:off x="1807265" y="293509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最优化问题</a:t>
              </a:r>
            </a:p>
          </p:txBody>
        </p:sp>
      </p:grpSp>
      <p:grpSp>
        <p:nvGrpSpPr>
          <p:cNvPr id="58" name="组合 57"/>
          <p:cNvGrpSpPr/>
          <p:nvPr/>
        </p:nvGrpSpPr>
        <p:grpSpPr>
          <a:xfrm>
            <a:off x="1692947" y="2388511"/>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43536"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线性规划</a:t>
              </a:r>
            </a:p>
          </p:txBody>
        </p:sp>
      </p:grpSp>
      <p:grpSp>
        <p:nvGrpSpPr>
          <p:cNvPr id="60" name="组合 59"/>
          <p:cNvGrpSpPr/>
          <p:nvPr/>
        </p:nvGrpSpPr>
        <p:grpSpPr>
          <a:xfrm>
            <a:off x="1734905" y="551718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59" y="4342604"/>
              <a:ext cx="5577773"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5.8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回归分析中的优化模型及求解</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43</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42" y="1169836"/>
              <a:ext cx="2311308" cy="523220"/>
            </a:xfrm>
            <a:prstGeom prst="rect">
              <a:avLst/>
            </a:prstGeom>
            <a:noFill/>
          </p:spPr>
          <p:txBody>
            <a:bodyPr wrap="none" rtlCol="0">
              <a:spAutoFit/>
            </a:bodyPr>
            <a:lstStyle/>
            <a:p>
              <a:pPr algn="ctr"/>
              <a:r>
                <a:rPr lang="zh-CN" altLang="en-US" sz="2800" dirty="0">
                  <a:solidFill>
                    <a:schemeClr val="accent4"/>
                  </a:solidFill>
                </a:rPr>
                <a:t>第五章　</a:t>
              </a:r>
              <a:r>
                <a:rPr lang="zh-CN" altLang="zh-CN" sz="2800" dirty="0">
                  <a:solidFill>
                    <a:schemeClr val="accent4"/>
                  </a:solidFill>
                </a:rPr>
                <a:t>大数据中的优化问题</a:t>
              </a:r>
              <a:endParaRPr lang="zh-CN" altLang="en-US" sz="2800" dirty="0">
                <a:solidFill>
                  <a:schemeClr val="accent4"/>
                </a:solidFill>
              </a:endParaRPr>
            </a:p>
          </p:txBody>
        </p:sp>
      </p:grpSp>
      <p:grpSp>
        <p:nvGrpSpPr>
          <p:cNvPr id="41" name="组合 40">
            <a:extLst>
              <a:ext uri="{FF2B5EF4-FFF2-40B4-BE49-F238E27FC236}">
                <a16:creationId xmlns:a16="http://schemas.microsoft.com/office/drawing/2014/main" xmlns="" id="{32A9278D-15DB-4EDA-B2AC-7170196E5C4C}"/>
              </a:ext>
            </a:extLst>
          </p:cNvPr>
          <p:cNvGrpSpPr/>
          <p:nvPr/>
        </p:nvGrpSpPr>
        <p:grpSpPr>
          <a:xfrm>
            <a:off x="1744160" y="3404566"/>
            <a:ext cx="5693399" cy="444635"/>
            <a:chOff x="1807265" y="3400425"/>
            <a:chExt cx="5693399" cy="394468"/>
          </a:xfrm>
          <a:solidFill>
            <a:schemeClr val="bg2"/>
          </a:solidFill>
        </p:grpSpPr>
        <p:sp>
          <p:nvSpPr>
            <p:cNvPr id="42" name="圆角矩形 70">
              <a:extLst>
                <a:ext uri="{FF2B5EF4-FFF2-40B4-BE49-F238E27FC236}">
                  <a16:creationId xmlns:a16="http://schemas.microsoft.com/office/drawing/2014/main" xmlns="" id="{BB60C9FA-B710-482A-8A80-6429475819CD}"/>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a:extLst>
                <a:ext uri="{FF2B5EF4-FFF2-40B4-BE49-F238E27FC236}">
                  <a16:creationId xmlns:a16="http://schemas.microsoft.com/office/drawing/2014/main" xmlns="" id="{C29AA04C-60AA-4258-A108-1EDD0E6BF1D9}"/>
                </a:ext>
              </a:extLst>
            </p:cNvPr>
            <p:cNvSpPr/>
            <p:nvPr/>
          </p:nvSpPr>
          <p:spPr>
            <a:xfrm>
              <a:off x="1881687" y="3400425"/>
              <a:ext cx="393248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无约束非线性优化问题</a:t>
              </a:r>
            </a:p>
          </p:txBody>
        </p:sp>
      </p:grpSp>
      <p:grpSp>
        <p:nvGrpSpPr>
          <p:cNvPr id="44" name="组合 43">
            <a:extLst>
              <a:ext uri="{FF2B5EF4-FFF2-40B4-BE49-F238E27FC236}">
                <a16:creationId xmlns:a16="http://schemas.microsoft.com/office/drawing/2014/main" xmlns="" id="{9B015240-FA0F-4DCA-9392-06A4D0AB7A13}"/>
              </a:ext>
            </a:extLst>
          </p:cNvPr>
          <p:cNvGrpSpPr/>
          <p:nvPr/>
        </p:nvGrpSpPr>
        <p:grpSpPr>
          <a:xfrm>
            <a:off x="1751385" y="2919746"/>
            <a:ext cx="5693399" cy="444635"/>
            <a:chOff x="1807265" y="3400425"/>
            <a:chExt cx="5693399" cy="394468"/>
          </a:xfrm>
          <a:solidFill>
            <a:schemeClr val="bg2"/>
          </a:solidFill>
        </p:grpSpPr>
        <p:sp>
          <p:nvSpPr>
            <p:cNvPr id="45" name="圆角矩形 70">
              <a:extLst>
                <a:ext uri="{FF2B5EF4-FFF2-40B4-BE49-F238E27FC236}">
                  <a16:creationId xmlns:a16="http://schemas.microsoft.com/office/drawing/2014/main" xmlns="" id="{F350B506-DA50-48A0-AD61-99043EE3E3B4}"/>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a:extLst>
                <a:ext uri="{FF2B5EF4-FFF2-40B4-BE49-F238E27FC236}">
                  <a16:creationId xmlns:a16="http://schemas.microsoft.com/office/drawing/2014/main" xmlns="" id="{67F89748-5541-4ECB-8F4B-2C281A6AC277}"/>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非线性优化问题基础</a:t>
              </a:r>
            </a:p>
          </p:txBody>
        </p:sp>
      </p:grpSp>
      <p:grpSp>
        <p:nvGrpSpPr>
          <p:cNvPr id="48" name="组合 47">
            <a:extLst>
              <a:ext uri="{FF2B5EF4-FFF2-40B4-BE49-F238E27FC236}">
                <a16:creationId xmlns:a16="http://schemas.microsoft.com/office/drawing/2014/main" xmlns="" id="{1EF6ED32-31C3-458C-8B17-6D70CA27736D}"/>
              </a:ext>
            </a:extLst>
          </p:cNvPr>
          <p:cNvGrpSpPr/>
          <p:nvPr/>
        </p:nvGrpSpPr>
        <p:grpSpPr>
          <a:xfrm>
            <a:off x="1744159" y="3896397"/>
            <a:ext cx="5693399" cy="444635"/>
            <a:chOff x="1807265" y="3400425"/>
            <a:chExt cx="5693399" cy="394468"/>
          </a:xfrm>
          <a:solidFill>
            <a:schemeClr val="bg2"/>
          </a:solidFill>
        </p:grpSpPr>
        <p:sp>
          <p:nvSpPr>
            <p:cNvPr id="49" name="圆角矩形 70">
              <a:extLst>
                <a:ext uri="{FF2B5EF4-FFF2-40B4-BE49-F238E27FC236}">
                  <a16:creationId xmlns:a16="http://schemas.microsoft.com/office/drawing/2014/main" xmlns="" id="{EA79137E-0536-4E9C-9668-3C927F111E97}"/>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a:extLst>
                <a:ext uri="{FF2B5EF4-FFF2-40B4-BE49-F238E27FC236}">
                  <a16:creationId xmlns:a16="http://schemas.microsoft.com/office/drawing/2014/main" xmlns="" id="{166BFF50-FCD8-4E75-8BFF-46752CAE9AAC}"/>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约束非线性优化问题</a:t>
              </a:r>
            </a:p>
          </p:txBody>
        </p:sp>
      </p:grpSp>
      <p:grpSp>
        <p:nvGrpSpPr>
          <p:cNvPr id="59" name="组合 58">
            <a:extLst>
              <a:ext uri="{FF2B5EF4-FFF2-40B4-BE49-F238E27FC236}">
                <a16:creationId xmlns:a16="http://schemas.microsoft.com/office/drawing/2014/main" xmlns="" id="{FDFC0562-99AE-447E-A9C9-2F5F3CEBF44C}"/>
              </a:ext>
            </a:extLst>
          </p:cNvPr>
          <p:cNvGrpSpPr/>
          <p:nvPr/>
        </p:nvGrpSpPr>
        <p:grpSpPr>
          <a:xfrm>
            <a:off x="1734905" y="4437060"/>
            <a:ext cx="5693399" cy="444635"/>
            <a:chOff x="1807265" y="3400425"/>
            <a:chExt cx="5693399" cy="394468"/>
          </a:xfrm>
          <a:solidFill>
            <a:schemeClr val="bg2"/>
          </a:solidFill>
        </p:grpSpPr>
        <p:sp>
          <p:nvSpPr>
            <p:cNvPr id="61" name="圆角矩形 70">
              <a:extLst>
                <a:ext uri="{FF2B5EF4-FFF2-40B4-BE49-F238E27FC236}">
                  <a16:creationId xmlns:a16="http://schemas.microsoft.com/office/drawing/2014/main" xmlns="" id="{3EA6E340-7FF2-41F2-B78E-188F42772253}"/>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矩形 61">
              <a:extLst>
                <a:ext uri="{FF2B5EF4-FFF2-40B4-BE49-F238E27FC236}">
                  <a16:creationId xmlns:a16="http://schemas.microsoft.com/office/drawing/2014/main" xmlns="" id="{ADB0BD43-AA46-4145-BFB1-29E6BB6DFED2}"/>
                </a:ext>
              </a:extLst>
            </p:cNvPr>
            <p:cNvSpPr/>
            <p:nvPr/>
          </p:nvSpPr>
          <p:spPr>
            <a:xfrm>
              <a:off x="1881687" y="3400425"/>
              <a:ext cx="4826962"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支持向量机的优化模型及求解</a:t>
              </a:r>
            </a:p>
          </p:txBody>
        </p:sp>
      </p:grpSp>
    </p:spTree>
    <p:extLst>
      <p:ext uri="{BB962C8B-B14F-4D97-AF65-F5344CB8AC3E}">
        <p14:creationId xmlns:p14="http://schemas.microsoft.com/office/powerpoint/2010/main" val="3429852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44</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6FDAEEEB-1B51-4E3C-82B6-398C89BF4B4F}"/>
              </a:ext>
            </a:extLst>
          </p:cNvPr>
          <p:cNvSpPr txBox="1"/>
          <p:nvPr/>
        </p:nvSpPr>
        <p:spPr>
          <a:xfrm>
            <a:off x="91978" y="775477"/>
            <a:ext cx="8877494" cy="1701748"/>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人工神经网络（</a:t>
            </a:r>
            <a:r>
              <a:rPr lang="en-US" altLang="zh-CN" sz="1800" kern="500" dirty="0">
                <a:effectLst/>
                <a:latin typeface="Times New Roman" panose="02020603050405020304" pitchFamily="18" charset="0"/>
                <a:ea typeface="宋体" panose="02010600030101010101" pitchFamily="2" charset="-122"/>
              </a:rPr>
              <a:t>Artificial Neural Networks</a:t>
            </a:r>
            <a:r>
              <a:rPr lang="zh-CN" altLang="zh-CN" sz="1800" kern="500" dirty="0">
                <a:effectLst/>
                <a:latin typeface="Times New Roman" panose="02020603050405020304" pitchFamily="18" charset="0"/>
                <a:ea typeface="宋体" panose="02010600030101010101" pitchFamily="2" charset="-122"/>
              </a:rPr>
              <a:t>，</a:t>
            </a:r>
            <a:r>
              <a:rPr lang="en-US" altLang="zh-CN" sz="1800" kern="500" dirty="0">
                <a:effectLst/>
                <a:latin typeface="Times New Roman" panose="02020603050405020304" pitchFamily="18" charset="0"/>
                <a:ea typeface="宋体" panose="02010600030101010101" pitchFamily="2" charset="-122"/>
              </a:rPr>
              <a:t>ANNs</a:t>
            </a:r>
            <a:r>
              <a:rPr lang="zh-CN" altLang="zh-CN" sz="1800" kern="500" dirty="0">
                <a:effectLst/>
                <a:latin typeface="Times New Roman" panose="02020603050405020304" pitchFamily="18" charset="0"/>
                <a:ea typeface="宋体" panose="02010600030101010101" pitchFamily="2" charset="-122"/>
              </a:rPr>
              <a:t>）简称神经网络（</a:t>
            </a:r>
            <a:r>
              <a:rPr lang="en-US" altLang="zh-CN" sz="1800" kern="500" dirty="0">
                <a:effectLst/>
                <a:latin typeface="Times New Roman" panose="02020603050405020304" pitchFamily="18" charset="0"/>
                <a:ea typeface="宋体" panose="02010600030101010101" pitchFamily="2" charset="-122"/>
              </a:rPr>
              <a:t>NNs</a:t>
            </a:r>
            <a:r>
              <a:rPr lang="zh-CN" altLang="zh-CN" sz="1800" kern="500" dirty="0">
                <a:effectLst/>
                <a:latin typeface="Times New Roman" panose="02020603050405020304" pitchFamily="18" charset="0"/>
                <a:ea typeface="宋体" panose="02010600030101010101" pitchFamily="2" charset="-122"/>
              </a:rPr>
              <a:t>），或称作连接模型（</a:t>
            </a:r>
            <a:r>
              <a:rPr lang="en-US" altLang="zh-CN" sz="1800" kern="500" dirty="0">
                <a:effectLst/>
                <a:latin typeface="Times New Roman" panose="02020603050405020304" pitchFamily="18" charset="0"/>
                <a:ea typeface="宋体" panose="02010600030101010101" pitchFamily="2" charset="-122"/>
              </a:rPr>
              <a:t>Connection Model</a:t>
            </a:r>
            <a:r>
              <a:rPr lang="zh-CN" altLang="zh-CN" sz="1800" kern="500" dirty="0">
                <a:effectLst/>
                <a:latin typeface="Times New Roman" panose="02020603050405020304" pitchFamily="18" charset="0"/>
                <a:ea typeface="宋体" panose="02010600030101010101" pitchFamily="2" charset="-122"/>
              </a:rPr>
              <a:t>），是一种模仿动物神经网络系统的组织和运转机能进行分布式并行信息处理的数学模型。这种网络依靠系统的复杂程度，通过调整内部大量节点之间相互连接的关系来达到处理信息的目的。</a:t>
            </a:r>
            <a:r>
              <a:rPr lang="zh-CN" altLang="en-US" sz="1800" kern="500" dirty="0">
                <a:effectLst/>
                <a:latin typeface="Times New Roman" panose="02020603050405020304" pitchFamily="18" charset="0"/>
                <a:ea typeface="宋体" panose="02010600030101010101" pitchFamily="2" charset="-122"/>
              </a:rPr>
              <a:t>发展：</a:t>
            </a:r>
            <a:endParaRPr lang="zh-CN" altLang="zh-CN" sz="1800" kern="500" dirty="0">
              <a:effectLst/>
              <a:latin typeface="Times New Roman" panose="02020603050405020304" pitchFamily="18" charset="0"/>
              <a:ea typeface="宋体" panose="02010600030101010101" pitchFamily="2" charset="-122"/>
            </a:endParaRPr>
          </a:p>
        </p:txBody>
      </p:sp>
      <p:sp>
        <p:nvSpPr>
          <p:cNvPr id="20" name="文本框 19">
            <a:extLst>
              <a:ext uri="{FF2B5EF4-FFF2-40B4-BE49-F238E27FC236}">
                <a16:creationId xmlns:a16="http://schemas.microsoft.com/office/drawing/2014/main" xmlns="" id="{FAAF3D5E-5AD0-46A2-84FA-31AB594F8188}"/>
              </a:ext>
            </a:extLst>
          </p:cNvPr>
          <p:cNvSpPr txBox="1"/>
          <p:nvPr/>
        </p:nvSpPr>
        <p:spPr>
          <a:xfrm>
            <a:off x="114106" y="2576808"/>
            <a:ext cx="705044" cy="369332"/>
          </a:xfrm>
          <a:prstGeom prst="rect">
            <a:avLst/>
          </a:prstGeom>
          <a:noFill/>
        </p:spPr>
        <p:txBody>
          <a:bodyPr wrap="square">
            <a:spAutoFit/>
          </a:bodyPr>
          <a:lstStyle/>
          <a:p>
            <a:r>
              <a:rPr lang="zh-CN" altLang="en-US" sz="1800" kern="500" dirty="0">
                <a:solidFill>
                  <a:srgbClr val="FF0000"/>
                </a:solidFill>
                <a:effectLst/>
                <a:latin typeface="Times New Roman" panose="02020603050405020304" pitchFamily="18" charset="0"/>
                <a:ea typeface="宋体" panose="02010600030101010101" pitchFamily="2" charset="-122"/>
              </a:rPr>
              <a:t>发展：</a:t>
            </a:r>
            <a:endParaRPr lang="zh-CN" altLang="en-US" dirty="0">
              <a:solidFill>
                <a:srgbClr val="FF0000"/>
              </a:solidFill>
            </a:endParaRPr>
          </a:p>
        </p:txBody>
      </p:sp>
      <p:sp>
        <p:nvSpPr>
          <p:cNvPr id="22" name="文本框 21">
            <a:extLst>
              <a:ext uri="{FF2B5EF4-FFF2-40B4-BE49-F238E27FC236}">
                <a16:creationId xmlns:a16="http://schemas.microsoft.com/office/drawing/2014/main" xmlns="" id="{7FEA03C1-CC83-4148-82DD-5DDE3B6B21C3}"/>
              </a:ext>
            </a:extLst>
          </p:cNvPr>
          <p:cNvSpPr txBox="1"/>
          <p:nvPr/>
        </p:nvSpPr>
        <p:spPr>
          <a:xfrm>
            <a:off x="819150" y="2502922"/>
            <a:ext cx="8150322" cy="871392"/>
          </a:xfrm>
          <a:prstGeom prst="rect">
            <a:avLst/>
          </a:prstGeom>
          <a:noFill/>
        </p:spPr>
        <p:txBody>
          <a:bodyPr wrap="square">
            <a:spAutoFit/>
          </a:bodyPr>
          <a:lstStyle/>
          <a:p>
            <a:pPr>
              <a:lnSpc>
                <a:spcPct val="150000"/>
              </a:lnSpc>
            </a:pPr>
            <a:r>
              <a:rPr lang="en-US" altLang="zh-CN" sz="1800" kern="500" dirty="0">
                <a:effectLst/>
                <a:latin typeface="Times New Roman" panose="02020603050405020304" pitchFamily="18" charset="0"/>
                <a:ea typeface="宋体" panose="02010600030101010101" pitchFamily="2" charset="-122"/>
              </a:rPr>
              <a:t>20</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世纪</a:t>
            </a:r>
            <a:r>
              <a:rPr lang="en-US" altLang="zh-CN" sz="1800" kern="500" dirty="0">
                <a:effectLst/>
                <a:latin typeface="Times New Roman" panose="02020603050405020304" pitchFamily="18" charset="0"/>
                <a:ea typeface="宋体" panose="02010600030101010101" pitchFamily="2" charset="-122"/>
              </a:rPr>
              <a:t>40</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年代，心理学家</a:t>
            </a:r>
            <a:r>
              <a:rPr lang="en-US" altLang="zh-CN" sz="1800" kern="500" dirty="0" err="1">
                <a:effectLst/>
                <a:latin typeface="Times New Roman" panose="02020603050405020304" pitchFamily="18" charset="0"/>
                <a:ea typeface="宋体" panose="02010600030101010101" pitchFamily="2" charset="-122"/>
              </a:rPr>
              <a:t>W.Mcculloch</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和数理逻辑学家</a:t>
            </a:r>
            <a:r>
              <a:rPr lang="en-US" altLang="zh-CN" sz="1800" kern="500" dirty="0" err="1">
                <a:effectLst/>
                <a:latin typeface="Times New Roman" panose="02020603050405020304" pitchFamily="18" charset="0"/>
                <a:ea typeface="宋体" panose="02010600030101010101" pitchFamily="2" charset="-122"/>
              </a:rPr>
              <a:t>W.Pitts</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在分析、总结神经元基本特性的基础上首先提出神经元的</a:t>
            </a:r>
            <a:r>
              <a:rPr lang="en-US" altLang="zh-CN" sz="1800" u="none" strike="noStrike" kern="500" dirty="0" err="1">
                <a:effectLst/>
                <a:latin typeface="宋体" panose="02010600030101010101" pitchFamily="2" charset="-122"/>
                <a:ea typeface="宋体" panose="02010600030101010101" pitchFamily="2" charset="-122"/>
                <a:hlinkClick r:id="rId4"/>
              </a:rPr>
              <a:t>数学模型</a:t>
            </a:r>
            <a:r>
              <a:rPr lang="zh-CN" altLang="zh-CN" sz="1800" kern="500" spc="-4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MP</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模型。</a:t>
            </a:r>
            <a:endParaRPr lang="zh-CN" altLang="en-US" dirty="0"/>
          </a:p>
        </p:txBody>
      </p:sp>
      <p:sp>
        <p:nvSpPr>
          <p:cNvPr id="24" name="文本框 23">
            <a:extLst>
              <a:ext uri="{FF2B5EF4-FFF2-40B4-BE49-F238E27FC236}">
                <a16:creationId xmlns:a16="http://schemas.microsoft.com/office/drawing/2014/main" xmlns="" id="{9AF45DE5-054E-4747-8F8A-1435117F33AA}"/>
              </a:ext>
            </a:extLst>
          </p:cNvPr>
          <p:cNvSpPr txBox="1"/>
          <p:nvPr/>
        </p:nvSpPr>
        <p:spPr>
          <a:xfrm>
            <a:off x="819150" y="3443945"/>
            <a:ext cx="7981950" cy="2532745"/>
          </a:xfrm>
          <a:prstGeom prst="rect">
            <a:avLst/>
          </a:prstGeom>
          <a:noFill/>
        </p:spPr>
        <p:txBody>
          <a:bodyPr wrap="square">
            <a:spAutoFit/>
          </a:bodyPr>
          <a:lstStyle/>
          <a:p>
            <a:pPr algn="just">
              <a:lnSpc>
                <a:spcPct val="150000"/>
              </a:lnSpc>
              <a:tabLst>
                <a:tab pos="2628265" algn="ctr"/>
                <a:tab pos="5292725" algn="r"/>
              </a:tabLst>
            </a:pPr>
            <a:r>
              <a:rPr lang="en-US" altLang="zh-CN" sz="1800" kern="500" spc="-10" dirty="0">
                <a:effectLst/>
                <a:latin typeface="Times New Roman" panose="02020603050405020304" pitchFamily="18" charset="0"/>
                <a:ea typeface="宋体" panose="02010600030101010101" pitchFamily="2" charset="-122"/>
              </a:rPr>
              <a:t>20</a:t>
            </a:r>
            <a:r>
              <a:rPr lang="zh-CN" altLang="zh-CN" sz="1800" kern="500" spc="-10" dirty="0">
                <a:effectLst/>
                <a:latin typeface="Times New Roman" panose="02020603050405020304" pitchFamily="18" charset="0"/>
                <a:ea typeface="宋体" panose="02010600030101010101" pitchFamily="2" charset="-122"/>
              </a:rPr>
              <a:t>世纪</a:t>
            </a:r>
            <a:r>
              <a:rPr lang="en-US" altLang="zh-CN" sz="1800" kern="500" spc="-10" dirty="0">
                <a:effectLst/>
                <a:latin typeface="Times New Roman" panose="02020603050405020304" pitchFamily="18" charset="0"/>
                <a:ea typeface="宋体" panose="02010600030101010101" pitchFamily="2" charset="-122"/>
              </a:rPr>
              <a:t>50</a:t>
            </a:r>
            <a:r>
              <a:rPr lang="zh-CN" altLang="zh-CN" sz="1800" kern="500" spc="-10" dirty="0">
                <a:effectLst/>
                <a:latin typeface="Times New Roman" panose="02020603050405020304" pitchFamily="18" charset="0"/>
                <a:ea typeface="宋体" panose="02010600030101010101" pitchFamily="2" charset="-122"/>
              </a:rPr>
              <a:t>年代，两个重要事件带来了人工神经网络的第一次崛起：一是人工智能</a:t>
            </a:r>
            <a:r>
              <a:rPr lang="zh-CN" altLang="zh-CN" sz="1800" kern="500" dirty="0">
                <a:effectLst/>
                <a:latin typeface="Times New Roman" panose="02020603050405020304" pitchFamily="18" charset="0"/>
                <a:ea typeface="宋体" panose="02010600030101010101" pitchFamily="2" charset="-122"/>
              </a:rPr>
              <a:t>学</a:t>
            </a:r>
            <a:r>
              <a:rPr lang="zh-CN" altLang="zh-CN" sz="1800" kern="500" spc="-10" dirty="0">
                <a:effectLst/>
                <a:latin typeface="Times New Roman" panose="02020603050405020304" pitchFamily="18" charset="0"/>
                <a:ea typeface="宋体" panose="02010600030101010101" pitchFamily="2" charset="-122"/>
              </a:rPr>
              <a:t>科的形成；二是计算机的发明。典型代表是</a:t>
            </a:r>
            <a:r>
              <a:rPr lang="en-US" altLang="zh-CN" sz="1800" kern="500" spc="-10" dirty="0" err="1">
                <a:solidFill>
                  <a:srgbClr val="000000"/>
                </a:solidFill>
                <a:effectLst/>
                <a:latin typeface="Times New Roman" panose="02020603050405020304" pitchFamily="18" charset="0"/>
                <a:ea typeface="宋体" panose="02010600030101010101" pitchFamily="2" charset="-122"/>
                <a:cs typeface="Arial" panose="020B0604020202020204" pitchFamily="34" charset="0"/>
              </a:rPr>
              <a:t>J.Neumann</a:t>
            </a:r>
            <a:r>
              <a:rPr lang="zh-CN" altLang="zh-CN" sz="1800" kern="500" spc="-1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和</a:t>
            </a:r>
            <a:r>
              <a:rPr lang="en-US" altLang="zh-CN" sz="1800" kern="500" spc="-10" dirty="0" err="1">
                <a:solidFill>
                  <a:srgbClr val="000000"/>
                </a:solidFill>
                <a:effectLst/>
                <a:latin typeface="Times New Roman" panose="02020603050405020304" pitchFamily="18" charset="0"/>
                <a:ea typeface="宋体" panose="02010600030101010101" pitchFamily="2" charset="-122"/>
                <a:cs typeface="Arial" panose="020B0604020202020204" pitchFamily="34" charset="0"/>
              </a:rPr>
              <a:t>F.Rosenblatt</a:t>
            </a:r>
            <a:r>
              <a:rPr lang="zh-CN" altLang="zh-CN" sz="1800" kern="500" spc="-1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a:t>
            </a:r>
            <a:r>
              <a:rPr lang="zh-CN" altLang="zh-CN" sz="1800" kern="500" spc="-10" dirty="0">
                <a:effectLst/>
                <a:latin typeface="Times New Roman" panose="02020603050405020304" pitchFamily="18" charset="0"/>
                <a:ea typeface="宋体" panose="02010600030101010101" pitchFamily="2" charset="-122"/>
              </a:rPr>
              <a:t>虽然，</a:t>
            </a:r>
            <a:r>
              <a:rPr lang="en-US" altLang="zh-CN" sz="1800" kern="500" spc="-10" dirty="0" err="1">
                <a:solidFill>
                  <a:srgbClr val="000000"/>
                </a:solidFill>
                <a:effectLst/>
                <a:latin typeface="Times New Roman" panose="02020603050405020304" pitchFamily="18" charset="0"/>
                <a:ea typeface="宋体" panose="02010600030101010101" pitchFamily="2" charset="-122"/>
                <a:cs typeface="Arial" panose="020B0604020202020204" pitchFamily="34" charset="0"/>
              </a:rPr>
              <a:t>J.</a:t>
            </a:r>
            <a:r>
              <a:rPr lang="en-US" altLang="zh-CN" sz="1800" kern="500" dirty="0" err="1">
                <a:solidFill>
                  <a:srgbClr val="000000"/>
                </a:solidFill>
                <a:effectLst/>
                <a:latin typeface="Times New Roman" panose="02020603050405020304" pitchFamily="18" charset="0"/>
                <a:ea typeface="宋体" panose="02010600030101010101" pitchFamily="2" charset="-122"/>
                <a:cs typeface="Arial" panose="020B0604020202020204" pitchFamily="34" charset="0"/>
              </a:rPr>
              <a:t>Neumann</a:t>
            </a:r>
            <a:r>
              <a:rPr lang="zh-CN" altLang="zh-CN" sz="1800" kern="500" dirty="0">
                <a:effectLst/>
                <a:latin typeface="Times New Roman" panose="02020603050405020304" pitchFamily="18" charset="0"/>
                <a:ea typeface="宋体" panose="02010600030101010101" pitchFamily="2" charset="-122"/>
              </a:rPr>
              <a:t>的名字是与普通计算机联系在一起的，但他也是人</a:t>
            </a:r>
            <a:r>
              <a:rPr lang="en-US" altLang="zh-CN" sz="1800" u="none" strike="noStrike" kern="500" dirty="0" err="1">
                <a:effectLst/>
                <a:latin typeface="宋体" panose="02010600030101010101" pitchFamily="2" charset="-122"/>
                <a:ea typeface="宋体" panose="02010600030101010101" pitchFamily="2" charset="-122"/>
                <a:hlinkClick r:id="rId5"/>
              </a:rPr>
              <a:t>工神经网络</a:t>
            </a:r>
            <a:r>
              <a:rPr lang="zh-CN" altLang="zh-CN" sz="1800" kern="500" dirty="0">
                <a:effectLst/>
                <a:latin typeface="Times New Roman" panose="02020603050405020304" pitchFamily="18" charset="0"/>
                <a:ea typeface="宋体" panose="02010600030101010101" pitchFamily="2" charset="-122"/>
              </a:rPr>
              <a:t>研究的先驱之一。而</a:t>
            </a:r>
            <a:r>
              <a:rPr lang="en-US" altLang="zh-CN" sz="1800" kern="500" dirty="0" err="1">
                <a:solidFill>
                  <a:srgbClr val="000000"/>
                </a:solidFill>
                <a:effectLst/>
                <a:latin typeface="Times New Roman" panose="02020603050405020304" pitchFamily="18" charset="0"/>
                <a:ea typeface="宋体" panose="02010600030101010101" pitchFamily="2" charset="-122"/>
                <a:cs typeface="Arial" panose="020B0604020202020204" pitchFamily="34" charset="0"/>
              </a:rPr>
              <a:t>F.Rosenblatt</a:t>
            </a:r>
            <a:r>
              <a:rPr lang="zh-CN" altLang="zh-CN" sz="1800" kern="5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于</a:t>
            </a:r>
            <a:r>
              <a:rPr lang="en-US" altLang="zh-CN" sz="1800" kern="5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1958</a:t>
            </a:r>
            <a:r>
              <a:rPr lang="zh-CN" altLang="zh-CN" sz="1800" kern="500" dirty="0">
                <a:solidFill>
                  <a:srgbClr val="000000"/>
                </a:solidFill>
                <a:effectLst/>
                <a:latin typeface="Times New Roman" panose="02020603050405020304" pitchFamily="18" charset="0"/>
                <a:ea typeface="宋体" panose="02010600030101010101" pitchFamily="2" charset="-122"/>
                <a:cs typeface="Arial" panose="020B0604020202020204" pitchFamily="34" charset="0"/>
              </a:rPr>
              <a:t>年提出了著名的感知器模型，同时证明了两层感知器的收敛定理。感知器模型是第一个有实用价值的神经网络模型，成为现代神经网络的出发点。</a:t>
            </a:r>
            <a:endParaRPr lang="zh-CN" altLang="zh-CN" sz="1800" kern="5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313580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45</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DB2C32A5-89AA-43A4-AF73-D087034A380E}"/>
              </a:ext>
            </a:extLst>
          </p:cNvPr>
          <p:cNvSpPr txBox="1"/>
          <p:nvPr/>
        </p:nvSpPr>
        <p:spPr>
          <a:xfrm>
            <a:off x="116285" y="1242233"/>
            <a:ext cx="8925119" cy="870751"/>
          </a:xfrm>
          <a:prstGeom prst="rect">
            <a:avLst/>
          </a:prstGeom>
          <a:noFill/>
        </p:spPr>
        <p:txBody>
          <a:bodyPr wrap="square">
            <a:spAutoFit/>
          </a:bodyPr>
          <a:lstStyle/>
          <a:p>
            <a:pPr algn="just">
              <a:lnSpc>
                <a:spcPct val="1500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20</a:t>
            </a:r>
            <a:r>
              <a:rPr lang="zh-CN" altLang="zh-CN" sz="1800" kern="500" dirty="0">
                <a:effectLst/>
                <a:latin typeface="Times New Roman" panose="02020603050405020304" pitchFamily="18" charset="0"/>
                <a:ea typeface="宋体" panose="02010600030101010101" pitchFamily="2" charset="-122"/>
              </a:rPr>
              <a:t>世纪</a:t>
            </a:r>
            <a:r>
              <a:rPr lang="en-US" altLang="zh-CN" sz="1800" kern="500" dirty="0">
                <a:effectLst/>
                <a:latin typeface="Times New Roman" panose="02020603050405020304" pitchFamily="18" charset="0"/>
                <a:ea typeface="宋体" panose="02010600030101010101" pitchFamily="2" charset="-122"/>
              </a:rPr>
              <a:t>80</a:t>
            </a:r>
            <a:r>
              <a:rPr lang="zh-CN" altLang="zh-CN" sz="1800" kern="500" dirty="0">
                <a:effectLst/>
                <a:latin typeface="Times New Roman" panose="02020603050405020304" pitchFamily="18" charset="0"/>
                <a:ea typeface="宋体" panose="02010600030101010101" pitchFamily="2" charset="-122"/>
              </a:rPr>
              <a:t>年代，由于超大规模集成电路的制作工艺已接近成熟，以及传统的人工智能算法理论在解决知识发现上表现得无能为力，迫使人们从神经网络算法上寻求突破。</a:t>
            </a:r>
          </a:p>
        </p:txBody>
      </p:sp>
      <p:sp>
        <p:nvSpPr>
          <p:cNvPr id="20" name="文本框 19">
            <a:extLst>
              <a:ext uri="{FF2B5EF4-FFF2-40B4-BE49-F238E27FC236}">
                <a16:creationId xmlns:a16="http://schemas.microsoft.com/office/drawing/2014/main" xmlns="" id="{0F430F54-852C-4A70-B09D-F24EFD05FDA1}"/>
              </a:ext>
            </a:extLst>
          </p:cNvPr>
          <p:cNvSpPr txBox="1"/>
          <p:nvPr/>
        </p:nvSpPr>
        <p:spPr>
          <a:xfrm>
            <a:off x="118464" y="2251462"/>
            <a:ext cx="8922939" cy="1701748"/>
          </a:xfrm>
          <a:prstGeom prst="rect">
            <a:avLst/>
          </a:prstGeom>
          <a:noFill/>
        </p:spPr>
        <p:txBody>
          <a:bodyPr wrap="square">
            <a:spAutoFit/>
          </a:bodyPr>
          <a:lstStyle/>
          <a:p>
            <a:pPr algn="just">
              <a:lnSpc>
                <a:spcPct val="1500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1982</a:t>
            </a:r>
            <a:r>
              <a:rPr lang="zh-CN" altLang="zh-CN" sz="1800" kern="500" dirty="0">
                <a:effectLst/>
                <a:latin typeface="Times New Roman" panose="02020603050405020304" pitchFamily="18" charset="0"/>
                <a:ea typeface="宋体" panose="02010600030101010101" pitchFamily="2" charset="-122"/>
              </a:rPr>
              <a:t>年，美国加州理工学院物理学家</a:t>
            </a:r>
            <a:r>
              <a:rPr lang="en-US" altLang="zh-CN" sz="1800" kern="500" dirty="0" err="1">
                <a:effectLst/>
                <a:latin typeface="Times New Roman" panose="02020603050405020304" pitchFamily="18" charset="0"/>
                <a:ea typeface="宋体" panose="02010600030101010101" pitchFamily="2" charset="-122"/>
              </a:rPr>
              <a:t>J.J.Hopfield</a:t>
            </a:r>
            <a:r>
              <a:rPr lang="zh-CN" altLang="zh-CN" sz="1800" kern="500" dirty="0">
                <a:effectLst/>
                <a:latin typeface="Times New Roman" panose="02020603050405020304" pitchFamily="18" charset="0"/>
                <a:ea typeface="宋体" panose="02010600030101010101" pitchFamily="2" charset="-122"/>
              </a:rPr>
              <a:t>提出了</a:t>
            </a:r>
            <a:r>
              <a:rPr lang="en-US" altLang="zh-CN" sz="1800" kern="500" dirty="0">
                <a:effectLst/>
                <a:latin typeface="Times New Roman" panose="02020603050405020304" pitchFamily="18" charset="0"/>
                <a:ea typeface="宋体" panose="02010600030101010101" pitchFamily="2" charset="-122"/>
              </a:rPr>
              <a:t>Hopfield</a:t>
            </a:r>
            <a:r>
              <a:rPr lang="zh-CN" altLang="zh-CN" sz="1800" kern="500" dirty="0">
                <a:effectLst/>
                <a:latin typeface="Times New Roman" panose="02020603050405020304" pitchFamily="18" charset="0"/>
                <a:ea typeface="宋体" panose="02010600030101010101" pitchFamily="2" charset="-122"/>
              </a:rPr>
              <a:t>神经网格模型，引入了计算能量的概念，并给出了网络稳定性的判断方法。</a:t>
            </a:r>
            <a:r>
              <a:rPr lang="en-US" altLang="zh-CN" sz="1800" kern="500" dirty="0">
                <a:effectLst/>
                <a:latin typeface="Times New Roman" panose="02020603050405020304" pitchFamily="18" charset="0"/>
                <a:ea typeface="宋体" panose="02010600030101010101" pitchFamily="2" charset="-122"/>
              </a:rPr>
              <a:t>1984</a:t>
            </a:r>
            <a:r>
              <a:rPr lang="zh-CN" altLang="zh-CN" sz="1800" kern="500" dirty="0">
                <a:effectLst/>
                <a:latin typeface="Times New Roman" panose="02020603050405020304" pitchFamily="18" charset="0"/>
                <a:ea typeface="宋体" panose="02010600030101010101" pitchFamily="2" charset="-122"/>
              </a:rPr>
              <a:t>年，他又提出了连续时间</a:t>
            </a:r>
            <a:r>
              <a:rPr lang="en-US" altLang="zh-CN" sz="1800" kern="500" dirty="0">
                <a:effectLst/>
                <a:latin typeface="Times New Roman" panose="02020603050405020304" pitchFamily="18" charset="0"/>
                <a:ea typeface="宋体" panose="02010600030101010101" pitchFamily="2" charset="-122"/>
              </a:rPr>
              <a:t>Hopfield</a:t>
            </a:r>
            <a:r>
              <a:rPr lang="zh-CN" altLang="zh-CN" sz="1800" kern="500" dirty="0">
                <a:effectLst/>
                <a:latin typeface="Times New Roman" panose="02020603050405020304" pitchFamily="18" charset="0"/>
                <a:ea typeface="宋体" panose="02010600030101010101" pitchFamily="2" charset="-122"/>
              </a:rPr>
              <a:t>神经网络模型，为神经计算机的研究做了开拓性的工作，开创了神经网络用于联想记忆和优化计算的新途径，有力地推动了神经网络的研究工作。</a:t>
            </a:r>
          </a:p>
        </p:txBody>
      </p:sp>
      <p:sp>
        <p:nvSpPr>
          <p:cNvPr id="22" name="文本框 21">
            <a:extLst>
              <a:ext uri="{FF2B5EF4-FFF2-40B4-BE49-F238E27FC236}">
                <a16:creationId xmlns:a16="http://schemas.microsoft.com/office/drawing/2014/main" xmlns="" id="{EC4CB44D-04B3-4AA8-A69C-496D63F3AB2D}"/>
              </a:ext>
            </a:extLst>
          </p:cNvPr>
          <p:cNvSpPr txBox="1"/>
          <p:nvPr/>
        </p:nvSpPr>
        <p:spPr>
          <a:xfrm>
            <a:off x="118465" y="4090881"/>
            <a:ext cx="8922938" cy="870751"/>
          </a:xfrm>
          <a:prstGeom prst="rect">
            <a:avLst/>
          </a:prstGeom>
          <a:noFill/>
        </p:spPr>
        <p:txBody>
          <a:bodyPr wrap="square">
            <a:spAutoFit/>
          </a:bodyPr>
          <a:lstStyle/>
          <a:p>
            <a:pPr algn="just">
              <a:lnSpc>
                <a:spcPct val="1500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1985</a:t>
            </a:r>
            <a:r>
              <a:rPr lang="zh-CN" altLang="zh-CN" sz="1800" kern="500" dirty="0">
                <a:effectLst/>
                <a:latin typeface="Times New Roman" panose="02020603050405020304" pitchFamily="18" charset="0"/>
                <a:ea typeface="宋体" panose="02010600030101010101" pitchFamily="2" charset="-122"/>
              </a:rPr>
              <a:t>年，</a:t>
            </a:r>
            <a:r>
              <a:rPr lang="en-US" altLang="zh-CN" sz="1800" kern="500" dirty="0">
                <a:effectLst/>
                <a:latin typeface="Times New Roman" panose="02020603050405020304" pitchFamily="18" charset="0"/>
                <a:ea typeface="宋体" panose="02010600030101010101" pitchFamily="2" charset="-122"/>
              </a:rPr>
              <a:t>Ackley</a:t>
            </a:r>
            <a:r>
              <a:rPr lang="zh-CN" altLang="zh-CN" sz="1800" kern="500" dirty="0">
                <a:effectLst/>
                <a:latin typeface="Times New Roman" panose="02020603050405020304" pitchFamily="18" charset="0"/>
                <a:ea typeface="宋体" panose="02010600030101010101" pitchFamily="2" charset="-122"/>
              </a:rPr>
              <a:t>、</a:t>
            </a:r>
            <a:r>
              <a:rPr lang="en-US" altLang="zh-CN" sz="1800" kern="500" dirty="0">
                <a:effectLst/>
                <a:latin typeface="Times New Roman" panose="02020603050405020304" pitchFamily="18" charset="0"/>
                <a:ea typeface="宋体" panose="02010600030101010101" pitchFamily="2" charset="-122"/>
              </a:rPr>
              <a:t>Hinton</a:t>
            </a:r>
            <a:r>
              <a:rPr lang="zh-CN" altLang="zh-CN" sz="1800" kern="500" dirty="0">
                <a:effectLst/>
                <a:latin typeface="Times New Roman" panose="02020603050405020304" pitchFamily="18" charset="0"/>
                <a:ea typeface="宋体" panose="02010600030101010101" pitchFamily="2" charset="-122"/>
              </a:rPr>
              <a:t>和</a:t>
            </a:r>
            <a:r>
              <a:rPr lang="en-US" altLang="zh-CN" sz="1800" kern="500" dirty="0" err="1">
                <a:effectLst/>
                <a:latin typeface="Times New Roman" panose="02020603050405020304" pitchFamily="18" charset="0"/>
                <a:ea typeface="宋体" panose="02010600030101010101" pitchFamily="2" charset="-122"/>
              </a:rPr>
              <a:t>Sejnowski</a:t>
            </a:r>
            <a:r>
              <a:rPr lang="zh-CN" altLang="zh-CN" sz="1800" kern="500" dirty="0">
                <a:effectLst/>
                <a:latin typeface="Times New Roman" panose="02020603050405020304" pitchFamily="18" charset="0"/>
                <a:ea typeface="宋体" panose="02010600030101010101" pitchFamily="2" charset="-122"/>
              </a:rPr>
              <a:t>提出了波耳兹曼模型，在学习中采用了统计热力学模拟退火技术，从而保证了整个系统趋于全局稳定点。</a:t>
            </a:r>
          </a:p>
        </p:txBody>
      </p:sp>
    </p:spTree>
    <p:extLst>
      <p:ext uri="{BB962C8B-B14F-4D97-AF65-F5344CB8AC3E}">
        <p14:creationId xmlns:p14="http://schemas.microsoft.com/office/powerpoint/2010/main" val="2522826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46</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FD21DC2B-567F-4FDD-A7AD-E24519765920}"/>
              </a:ext>
            </a:extLst>
          </p:cNvPr>
          <p:cNvSpPr txBox="1"/>
          <p:nvPr/>
        </p:nvSpPr>
        <p:spPr>
          <a:xfrm>
            <a:off x="53181" y="815555"/>
            <a:ext cx="9090818" cy="1702389"/>
          </a:xfrm>
          <a:prstGeom prst="rect">
            <a:avLst/>
          </a:prstGeom>
          <a:noFill/>
        </p:spPr>
        <p:txBody>
          <a:bodyPr wrap="square">
            <a:spAutoFit/>
          </a:bodyPr>
          <a:lstStyle/>
          <a:p>
            <a:pPr>
              <a:lnSpc>
                <a:spcPct val="150000"/>
              </a:lnSpc>
            </a:pPr>
            <a:r>
              <a:rPr lang="en-US" altLang="zh-CN" sz="1800" kern="500" dirty="0">
                <a:effectLst/>
                <a:latin typeface="Times New Roman" panose="02020603050405020304" pitchFamily="18" charset="0"/>
                <a:ea typeface="宋体" panose="02010600030101010101" pitchFamily="2" charset="-122"/>
              </a:rPr>
              <a:t>1986</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年，</a:t>
            </a:r>
            <a:r>
              <a:rPr lang="en-US" altLang="zh-CN" sz="1800" kern="500" dirty="0">
                <a:effectLst/>
                <a:latin typeface="Times New Roman" panose="02020603050405020304" pitchFamily="18" charset="0"/>
                <a:ea typeface="宋体" panose="02010600030101010101" pitchFamily="2" charset="-122"/>
              </a:rPr>
              <a:t>Hinton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err="1">
                <a:effectLst/>
                <a:latin typeface="Times New Roman" panose="02020603050405020304" pitchFamily="18" charset="0"/>
                <a:ea typeface="宋体" panose="02010600030101010101" pitchFamily="2" charset="-122"/>
              </a:rPr>
              <a:t>Rumelhart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和</a:t>
            </a:r>
            <a:r>
              <a:rPr lang="en-US" altLang="zh-CN" sz="1800" kern="500" dirty="0">
                <a:effectLst/>
                <a:latin typeface="Times New Roman" panose="02020603050405020304" pitchFamily="18" charset="0"/>
                <a:ea typeface="宋体" panose="02010600030101010101" pitchFamily="2" charset="-122"/>
              </a:rPr>
              <a:t>Williams</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发现，误差的反向传播可以有效地解决多层网络中隐层节点的学习问题，证明</a:t>
            </a:r>
            <a:r>
              <a:rPr lang="en-US" altLang="zh-CN" sz="1800" kern="500" dirty="0" err="1">
                <a:effectLst/>
                <a:latin typeface="Times New Roman" panose="02020603050405020304" pitchFamily="18" charset="0"/>
                <a:ea typeface="宋体" panose="02010600030101010101" pitchFamily="2" charset="-122"/>
              </a:rPr>
              <a:t>Ninkey</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对多层网络不存在有效学习方法这一断言并不正确。同时，他们提出了多层前馈神经网络的学习算法，即反向传播算法（</a:t>
            </a:r>
            <a:r>
              <a:rPr lang="en-US" altLang="zh-CN" sz="1800" kern="500" dirty="0">
                <a:effectLst/>
                <a:latin typeface="Times New Roman" panose="02020603050405020304" pitchFamily="18" charset="0"/>
                <a:ea typeface="宋体" panose="02010600030101010101" pitchFamily="2" charset="-122"/>
              </a:rPr>
              <a:t>BP</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算法），该算法成为深度学习的又一个理论基础。</a:t>
            </a:r>
            <a:endParaRPr lang="zh-CN" altLang="en-US" dirty="0"/>
          </a:p>
        </p:txBody>
      </p:sp>
      <p:sp>
        <p:nvSpPr>
          <p:cNvPr id="20" name="文本框 19">
            <a:extLst>
              <a:ext uri="{FF2B5EF4-FFF2-40B4-BE49-F238E27FC236}">
                <a16:creationId xmlns:a16="http://schemas.microsoft.com/office/drawing/2014/main" xmlns="" id="{45F63F28-C968-4A4C-8D12-08950EC086F3}"/>
              </a:ext>
            </a:extLst>
          </p:cNvPr>
          <p:cNvSpPr txBox="1"/>
          <p:nvPr/>
        </p:nvSpPr>
        <p:spPr>
          <a:xfrm>
            <a:off x="104379" y="2596526"/>
            <a:ext cx="718224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在介绍</a:t>
            </a:r>
            <a:r>
              <a:rPr lang="en-US" altLang="zh-CN" sz="1800" kern="500" dirty="0">
                <a:effectLst/>
                <a:latin typeface="Times New Roman" panose="02020603050405020304" pitchFamily="18" charset="0"/>
                <a:ea typeface="宋体" panose="02010600030101010101" pitchFamily="2" charset="-122"/>
              </a:rPr>
              <a:t>BP</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神经网络之前，先介绍一下</a:t>
            </a:r>
            <a:r>
              <a:rPr lang="en-US" altLang="zh-CN" sz="1800" kern="500" dirty="0">
                <a:effectLst/>
                <a:latin typeface="Times New Roman" panose="02020603050405020304" pitchFamily="18" charset="0"/>
                <a:ea typeface="宋体" panose="02010600030101010101" pitchFamily="2" charset="-122"/>
              </a:rPr>
              <a:t>Rosenblatt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感知器。</a:t>
            </a:r>
            <a:endParaRPr lang="zh-CN" altLang="en-US" dirty="0"/>
          </a:p>
        </p:txBody>
      </p:sp>
      <p:sp>
        <p:nvSpPr>
          <p:cNvPr id="22" name="文本框 21">
            <a:extLst>
              <a:ext uri="{FF2B5EF4-FFF2-40B4-BE49-F238E27FC236}">
                <a16:creationId xmlns:a16="http://schemas.microsoft.com/office/drawing/2014/main" xmlns="" id="{D698F4F9-C56B-49D7-91AD-EBA383580D4D}"/>
              </a:ext>
            </a:extLst>
          </p:cNvPr>
          <p:cNvSpPr txBox="1"/>
          <p:nvPr/>
        </p:nvSpPr>
        <p:spPr>
          <a:xfrm>
            <a:off x="114107" y="3127125"/>
            <a:ext cx="877271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感知器是用于线性可分模式分类的最简单的神经网络模型，单层感知器的结构如图</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pic>
        <p:nvPicPr>
          <p:cNvPr id="23" name="图片 22">
            <a:extLst>
              <a:ext uri="{FF2B5EF4-FFF2-40B4-BE49-F238E27FC236}">
                <a16:creationId xmlns:a16="http://schemas.microsoft.com/office/drawing/2014/main" xmlns="" id="{C52543C3-DAC3-487B-8ABA-BF0FE00CCDDC}"/>
              </a:ext>
            </a:extLst>
          </p:cNvPr>
          <p:cNvPicPr>
            <a:picLocks noChangeAspect="1"/>
          </p:cNvPicPr>
          <p:nvPr/>
        </p:nvPicPr>
        <p:blipFill>
          <a:blip r:embed="rId4"/>
          <a:stretch>
            <a:fillRect/>
          </a:stretch>
        </p:blipFill>
        <p:spPr>
          <a:xfrm>
            <a:off x="1566544" y="3541815"/>
            <a:ext cx="4415156" cy="2442378"/>
          </a:xfrm>
          <a:prstGeom prst="rect">
            <a:avLst/>
          </a:prstGeom>
        </p:spPr>
      </p:pic>
    </p:spTree>
    <p:extLst>
      <p:ext uri="{BB962C8B-B14F-4D97-AF65-F5344CB8AC3E}">
        <p14:creationId xmlns:p14="http://schemas.microsoft.com/office/powerpoint/2010/main" val="1582370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47</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Rectangle 2">
            <a:extLst>
              <a:ext uri="{FF2B5EF4-FFF2-40B4-BE49-F238E27FC236}">
                <a16:creationId xmlns:a16="http://schemas.microsoft.com/office/drawing/2014/main" xmlns="" id="{A09F677A-7574-443A-9A76-D4A1644CA98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4">
            <a:extLst>
              <a:ext uri="{FF2B5EF4-FFF2-40B4-BE49-F238E27FC236}">
                <a16:creationId xmlns:a16="http://schemas.microsoft.com/office/drawing/2014/main" xmlns="" id="{19A95E31-0029-4082-A6FE-A786FA727A8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0" name="组合 19">
            <a:extLst>
              <a:ext uri="{FF2B5EF4-FFF2-40B4-BE49-F238E27FC236}">
                <a16:creationId xmlns:a16="http://schemas.microsoft.com/office/drawing/2014/main" xmlns="" id="{78A08241-2594-4209-BFDF-BB9FF2DA6FB8}"/>
              </a:ext>
            </a:extLst>
          </p:cNvPr>
          <p:cNvGrpSpPr/>
          <p:nvPr/>
        </p:nvGrpSpPr>
        <p:grpSpPr>
          <a:xfrm>
            <a:off x="114106" y="218902"/>
            <a:ext cx="7963929" cy="1670184"/>
            <a:chOff x="114106" y="218902"/>
            <a:chExt cx="7963929" cy="1670184"/>
          </a:xfrm>
        </p:grpSpPr>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grpSp>
          <p:nvGrpSpPr>
            <p:cNvPr id="15" name="组合 14">
              <a:extLst>
                <a:ext uri="{FF2B5EF4-FFF2-40B4-BE49-F238E27FC236}">
                  <a16:creationId xmlns:a16="http://schemas.microsoft.com/office/drawing/2014/main" xmlns="" id="{03508407-8A8A-4BE6-9EB3-3B35AE8E9319}"/>
                </a:ext>
              </a:extLst>
            </p:cNvPr>
            <p:cNvGrpSpPr/>
            <p:nvPr/>
          </p:nvGrpSpPr>
          <p:grpSpPr>
            <a:xfrm>
              <a:off x="278406" y="929990"/>
              <a:ext cx="6998693" cy="374935"/>
              <a:chOff x="278406" y="929990"/>
              <a:chExt cx="6998693" cy="374935"/>
            </a:xfrm>
          </p:grpSpPr>
          <p:sp>
            <p:nvSpPr>
              <p:cNvPr id="18" name="文本框 17">
                <a:extLst>
                  <a:ext uri="{FF2B5EF4-FFF2-40B4-BE49-F238E27FC236}">
                    <a16:creationId xmlns:a16="http://schemas.microsoft.com/office/drawing/2014/main" xmlns="" id="{C0746831-07B3-4988-94AE-A136F057CA35}"/>
                  </a:ext>
                </a:extLst>
              </p:cNvPr>
              <p:cNvSpPr txBox="1"/>
              <p:nvPr/>
            </p:nvSpPr>
            <p:spPr>
              <a:xfrm>
                <a:off x="278406" y="932431"/>
                <a:ext cx="5636619" cy="372494"/>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在</a:t>
                </a:r>
                <a:r>
                  <a:rPr lang="zh-CN" altLang="en-US" sz="1800" kern="500" dirty="0">
                    <a:effectLst/>
                    <a:latin typeface="Times New Roman" panose="02020603050405020304" pitchFamily="18" charset="0"/>
                    <a:ea typeface="宋体" panose="02010600030101010101" pitchFamily="2" charset="-122"/>
                    <a:cs typeface="宋体" panose="02010600030101010101" pitchFamily="2" charset="-122"/>
                  </a:rPr>
                  <a:t>上面的</a:t>
                </a:r>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神经网络中，输入层由样本集中的某个向量</a:t>
                </a:r>
                <a:endParaRPr lang="zh-CN" altLang="en-US" dirty="0"/>
              </a:p>
            </p:txBody>
          </p:sp>
          <p:graphicFrame>
            <p:nvGraphicFramePr>
              <p:cNvPr id="13" name="对象 12">
                <a:extLst>
                  <a:ext uri="{FF2B5EF4-FFF2-40B4-BE49-F238E27FC236}">
                    <a16:creationId xmlns:a16="http://schemas.microsoft.com/office/drawing/2014/main" xmlns="" id="{044A61FC-E9D3-4695-A4BC-8B9EAE5B4F17}"/>
                  </a:ext>
                </a:extLst>
              </p:cNvPr>
              <p:cNvGraphicFramePr>
                <a:graphicFrameLocks noChangeAspect="1"/>
              </p:cNvGraphicFramePr>
              <p:nvPr>
                <p:extLst>
                  <p:ext uri="{D42A27DB-BD31-4B8C-83A1-F6EECF244321}">
                    <p14:modId xmlns:p14="http://schemas.microsoft.com/office/powerpoint/2010/main" val="3531449359"/>
                  </p:ext>
                </p:extLst>
              </p:nvPr>
            </p:nvGraphicFramePr>
            <p:xfrm>
              <a:off x="5710668" y="929990"/>
              <a:ext cx="1566431" cy="313286"/>
            </p:xfrm>
            <a:graphic>
              <a:graphicData uri="http://schemas.openxmlformats.org/presentationml/2006/ole">
                <mc:AlternateContent xmlns:mc="http://schemas.openxmlformats.org/markup-compatibility/2006">
                  <mc:Choice xmlns:v="urn:schemas-microsoft-com:vml" Requires="v">
                    <p:oleObj spid="_x0000_s64591" name="Equation" r:id="rId5" imgW="990170" imgH="203112" progId="Equation.DSMT4">
                      <p:embed/>
                    </p:oleObj>
                  </mc:Choice>
                  <mc:Fallback>
                    <p:oleObj name="Equation" r:id="rId5" imgW="990170" imgH="203112"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0668" y="929990"/>
                            <a:ext cx="1566431" cy="313286"/>
                          </a:xfrm>
                          <a:prstGeom prst="rect">
                            <a:avLst/>
                          </a:prstGeom>
                          <a:noFill/>
                        </p:spPr>
                      </p:pic>
                    </p:oleObj>
                  </mc:Fallback>
                </mc:AlternateContent>
              </a:graphicData>
            </a:graphic>
          </p:graphicFrame>
        </p:grpSp>
        <p:sp>
          <p:nvSpPr>
            <p:cNvPr id="22" name="文本框 21">
              <a:extLst>
                <a:ext uri="{FF2B5EF4-FFF2-40B4-BE49-F238E27FC236}">
                  <a16:creationId xmlns:a16="http://schemas.microsoft.com/office/drawing/2014/main" xmlns="" id="{CCD88514-5AAB-45D7-AC5C-3022A9EED20E}"/>
                </a:ext>
              </a:extLst>
            </p:cNvPr>
            <p:cNvSpPr txBox="1"/>
            <p:nvPr/>
          </p:nvSpPr>
          <p:spPr>
            <a:xfrm>
              <a:off x="342619" y="1516591"/>
              <a:ext cx="1381406" cy="372494"/>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和一个</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偏置</a:t>
              </a:r>
              <a:endParaRPr lang="zh-CN" altLang="en-US" dirty="0"/>
            </a:p>
          </p:txBody>
        </p:sp>
        <p:graphicFrame>
          <p:nvGraphicFramePr>
            <p:cNvPr id="17" name="对象 16">
              <a:extLst>
                <a:ext uri="{FF2B5EF4-FFF2-40B4-BE49-F238E27FC236}">
                  <a16:creationId xmlns:a16="http://schemas.microsoft.com/office/drawing/2014/main" xmlns="" id="{4CBB1C64-E13E-48F3-B1F5-E413B68E44A2}"/>
                </a:ext>
              </a:extLst>
            </p:cNvPr>
            <p:cNvGraphicFramePr>
              <a:graphicFrameLocks noChangeAspect="1"/>
            </p:cNvGraphicFramePr>
            <p:nvPr>
              <p:extLst>
                <p:ext uri="{D42A27DB-BD31-4B8C-83A1-F6EECF244321}">
                  <p14:modId xmlns:p14="http://schemas.microsoft.com/office/powerpoint/2010/main" val="1970208958"/>
                </p:ext>
              </p:extLst>
            </p:nvPr>
          </p:nvGraphicFramePr>
          <p:xfrm>
            <a:off x="1638299" y="1446536"/>
            <a:ext cx="342619" cy="442550"/>
          </p:xfrm>
          <a:graphic>
            <a:graphicData uri="http://schemas.openxmlformats.org/presentationml/2006/ole">
              <mc:AlternateContent xmlns:mc="http://schemas.openxmlformats.org/markup-compatibility/2006">
                <mc:Choice xmlns:v="urn:schemas-microsoft-com:vml" Requires="v">
                  <p:oleObj spid="_x0000_s64592" name="Equation" r:id="rId7" imgW="152268" imgH="203024" progId="Equation.DSMT4">
                    <p:embed/>
                  </p:oleObj>
                </mc:Choice>
                <mc:Fallback>
                  <p:oleObj name="Equation" r:id="rId7" imgW="152268" imgH="203024"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8299" y="1446536"/>
                          <a:ext cx="342619" cy="442550"/>
                        </a:xfrm>
                        <a:prstGeom prst="rect">
                          <a:avLst/>
                        </a:prstGeom>
                        <a:noFill/>
                      </p:spPr>
                    </p:pic>
                  </p:oleObj>
                </mc:Fallback>
              </mc:AlternateContent>
            </a:graphicData>
          </a:graphic>
        </p:graphicFrame>
        <p:sp>
          <p:nvSpPr>
            <p:cNvPr id="27" name="文本框 26">
              <a:extLst>
                <a:ext uri="{FF2B5EF4-FFF2-40B4-BE49-F238E27FC236}">
                  <a16:creationId xmlns:a16="http://schemas.microsoft.com/office/drawing/2014/main" xmlns="" id="{A89D2794-F9C5-4303-BE25-9374F1DD66B0}"/>
                </a:ext>
              </a:extLst>
            </p:cNvPr>
            <p:cNvSpPr txBox="1"/>
            <p:nvPr/>
          </p:nvSpPr>
          <p:spPr>
            <a:xfrm>
              <a:off x="1809608" y="1520603"/>
              <a:ext cx="1828942" cy="368482"/>
            </a:xfrm>
            <a:prstGeom prst="rect">
              <a:avLst/>
            </a:prstGeom>
            <a:noFill/>
          </p:spPr>
          <p:txBody>
            <a:bodyPr wrap="square">
              <a:spAutoFit/>
            </a:bodyPr>
            <a:lstStyle/>
            <a:p>
              <a:r>
                <a:rPr lang="zh-CN" altLang="zh-CN" sz="1800" kern="500" spc="-20" dirty="0">
                  <a:effectLst/>
                  <a:latin typeface="Times New Roman" panose="02020603050405020304" pitchFamily="18" charset="0"/>
                  <a:ea typeface="宋体" panose="02010600030101010101" pitchFamily="2" charset="-122"/>
                  <a:cs typeface="Times New Roman" panose="02020603050405020304" pitchFamily="18" charset="0"/>
                </a:rPr>
                <a:t>（常取</a:t>
              </a:r>
              <a:r>
                <a:rPr lang="en-US" altLang="zh-CN" sz="1800" kern="500" spc="-20" dirty="0">
                  <a:effectLst/>
                  <a:latin typeface="Times New Roman" panose="02020603050405020304" pitchFamily="18" charset="0"/>
                  <a:ea typeface="宋体" panose="02010600030101010101" pitchFamily="2" charset="-122"/>
                </a:rPr>
                <a:t>1</a:t>
              </a:r>
              <a:r>
                <a:rPr lang="zh-CN" altLang="zh-CN" sz="1800" kern="500" spc="-20" dirty="0">
                  <a:effectLst/>
                  <a:latin typeface="Times New Roman" panose="02020603050405020304" pitchFamily="18" charset="0"/>
                  <a:ea typeface="宋体" panose="02010600030101010101" pitchFamily="2" charset="-122"/>
                  <a:cs typeface="Times New Roman" panose="02020603050405020304" pitchFamily="18" charset="0"/>
                </a:rPr>
                <a:t>）构成</a:t>
              </a:r>
              <a:endParaRPr lang="zh-CN" altLang="en-US" dirty="0"/>
            </a:p>
          </p:txBody>
        </p:sp>
      </p:grpSp>
      <p:sp>
        <p:nvSpPr>
          <p:cNvPr id="23" name="Rectangle 6">
            <a:extLst>
              <a:ext uri="{FF2B5EF4-FFF2-40B4-BE49-F238E27FC236}">
                <a16:creationId xmlns:a16="http://schemas.microsoft.com/office/drawing/2014/main" xmlns="" id="{24F020AD-D85E-4619-AD30-9F4E86BFE83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8" name="组合 37">
            <a:extLst>
              <a:ext uri="{FF2B5EF4-FFF2-40B4-BE49-F238E27FC236}">
                <a16:creationId xmlns:a16="http://schemas.microsoft.com/office/drawing/2014/main" xmlns="" id="{DDA83932-F216-4189-82A6-21DC6B5847D8}"/>
              </a:ext>
            </a:extLst>
          </p:cNvPr>
          <p:cNvGrpSpPr/>
          <p:nvPr/>
        </p:nvGrpSpPr>
        <p:grpSpPr>
          <a:xfrm>
            <a:off x="342619" y="2062606"/>
            <a:ext cx="7924777" cy="395287"/>
            <a:chOff x="342619" y="2265363"/>
            <a:chExt cx="7924777" cy="395287"/>
          </a:xfrm>
        </p:grpSpPr>
        <p:sp>
          <p:nvSpPr>
            <p:cNvPr id="34" name="文本框 33">
              <a:extLst>
                <a:ext uri="{FF2B5EF4-FFF2-40B4-BE49-F238E27FC236}">
                  <a16:creationId xmlns:a16="http://schemas.microsoft.com/office/drawing/2014/main" xmlns="" id="{013B48D4-9435-42E9-9881-7E1345B4F13D}"/>
                </a:ext>
              </a:extLst>
            </p:cNvPr>
            <p:cNvSpPr txBox="1"/>
            <p:nvPr/>
          </p:nvSpPr>
          <p:spPr>
            <a:xfrm>
              <a:off x="342619" y="2292162"/>
              <a:ext cx="2059666" cy="368482"/>
            </a:xfrm>
            <a:prstGeom prst="rect">
              <a:avLst/>
            </a:prstGeom>
            <a:noFill/>
          </p:spPr>
          <p:txBody>
            <a:bodyPr wrap="square">
              <a:spAutoFit/>
            </a:bodyPr>
            <a:lstStyle/>
            <a:p>
              <a:r>
                <a:rPr lang="zh-CN" altLang="zh-CN" sz="1800" kern="500" spc="-20" dirty="0">
                  <a:effectLst/>
                  <a:latin typeface="Times New Roman" panose="02020603050405020304" pitchFamily="18" charset="0"/>
                  <a:ea typeface="宋体" panose="02010600030101010101" pitchFamily="2" charset="-122"/>
                  <a:cs typeface="Times New Roman" panose="02020603050405020304" pitchFamily="18" charset="0"/>
                </a:rPr>
                <a:t>一般地，会将偏差</a:t>
              </a:r>
              <a:endParaRPr lang="zh-CN" altLang="en-US" dirty="0"/>
            </a:p>
          </p:txBody>
        </p:sp>
        <p:graphicFrame>
          <p:nvGraphicFramePr>
            <p:cNvPr id="24" name="对象 23">
              <a:extLst>
                <a:ext uri="{FF2B5EF4-FFF2-40B4-BE49-F238E27FC236}">
                  <a16:creationId xmlns:a16="http://schemas.microsoft.com/office/drawing/2014/main" xmlns="" id="{A6ACCF1E-0E4F-4370-8087-C70DA11026ED}"/>
                </a:ext>
              </a:extLst>
            </p:cNvPr>
            <p:cNvGraphicFramePr>
              <a:graphicFrameLocks noChangeAspect="1"/>
            </p:cNvGraphicFramePr>
            <p:nvPr>
              <p:extLst>
                <p:ext uri="{D42A27DB-BD31-4B8C-83A1-F6EECF244321}">
                  <p14:modId xmlns:p14="http://schemas.microsoft.com/office/powerpoint/2010/main" val="1691479355"/>
                </p:ext>
              </p:extLst>
            </p:nvPr>
          </p:nvGraphicFramePr>
          <p:xfrm>
            <a:off x="2335213" y="2265363"/>
            <a:ext cx="306387" cy="395287"/>
          </p:xfrm>
          <a:graphic>
            <a:graphicData uri="http://schemas.openxmlformats.org/presentationml/2006/ole">
              <mc:AlternateContent xmlns:mc="http://schemas.openxmlformats.org/markup-compatibility/2006">
                <mc:Choice xmlns:v="urn:schemas-microsoft-com:vml" Requires="v">
                  <p:oleObj spid="_x0000_s64593" name="Equation" r:id="rId9" imgW="152280" imgH="203040" progId="Equation.DSMT4">
                    <p:embed/>
                  </p:oleObj>
                </mc:Choice>
                <mc:Fallback>
                  <p:oleObj name="Equation" r:id="rId9" imgW="152280" imgH="203040" progId="Equation.DSMT4">
                    <p:embed/>
                    <p:pic>
                      <p:nvPicPr>
                        <p:cNvPr id="0" name="Object 5"/>
                        <p:cNvPicPr>
                          <a:picLocks noChangeAspect="1" noChangeArrowheads="1"/>
                        </p:cNvPicPr>
                        <p:nvPr/>
                      </p:nvPicPr>
                      <p:blipFill>
                        <a:blip r:embed="rId10"/>
                        <a:srcRect/>
                        <a:stretch>
                          <a:fillRect/>
                        </a:stretch>
                      </p:blipFill>
                      <p:spPr bwMode="auto">
                        <a:xfrm>
                          <a:off x="2335213" y="2265363"/>
                          <a:ext cx="306387" cy="395287"/>
                        </a:xfrm>
                        <a:prstGeom prst="rect">
                          <a:avLst/>
                        </a:prstGeom>
                        <a:noFill/>
                      </p:spPr>
                    </p:pic>
                  </p:oleObj>
                </mc:Fallback>
              </mc:AlternateContent>
            </a:graphicData>
          </a:graphic>
        </p:graphicFrame>
        <p:sp>
          <p:nvSpPr>
            <p:cNvPr id="37" name="文本框 36">
              <a:extLst>
                <a:ext uri="{FF2B5EF4-FFF2-40B4-BE49-F238E27FC236}">
                  <a16:creationId xmlns:a16="http://schemas.microsoft.com/office/drawing/2014/main" xmlns="" id="{34AA77DF-6DE8-45BE-96CD-49814E7ECCA3}"/>
                </a:ext>
              </a:extLst>
            </p:cNvPr>
            <p:cNvSpPr txBox="1"/>
            <p:nvPr/>
          </p:nvSpPr>
          <p:spPr>
            <a:xfrm>
              <a:off x="2630777" y="2278340"/>
              <a:ext cx="5636619" cy="369332"/>
            </a:xfrm>
            <a:prstGeom prst="rect">
              <a:avLst/>
            </a:prstGeom>
            <a:noFill/>
          </p:spPr>
          <p:txBody>
            <a:bodyPr wrap="square">
              <a:spAutoFit/>
            </a:bodyPr>
            <a:lstStyle/>
            <a:p>
              <a:r>
                <a:rPr lang="zh-CN" altLang="zh-CN" sz="1800" kern="500" spc="-20" dirty="0">
                  <a:effectLst/>
                  <a:latin typeface="Times New Roman" panose="02020603050405020304" pitchFamily="18" charset="0"/>
                  <a:ea typeface="宋体" panose="02010600030101010101" pitchFamily="2" charset="-122"/>
                  <a:cs typeface="宋体" panose="02010600030101010101" pitchFamily="2" charset="-122"/>
                </a:rPr>
                <a:t>作为神经元突触权值向量的第一个分量加到权值向量中</a:t>
              </a:r>
              <a:endParaRPr lang="zh-CN" altLang="en-US" dirty="0"/>
            </a:p>
          </p:txBody>
        </p:sp>
      </p:grpSp>
      <p:sp>
        <p:nvSpPr>
          <p:cNvPr id="41" name="Rectangle 11">
            <a:extLst>
              <a:ext uri="{FF2B5EF4-FFF2-40B4-BE49-F238E27FC236}">
                <a16:creationId xmlns:a16="http://schemas.microsoft.com/office/drawing/2014/main" xmlns="" id="{991016FF-D758-4186-8499-3BE8629ED13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8" name="组合 47">
            <a:extLst>
              <a:ext uri="{FF2B5EF4-FFF2-40B4-BE49-F238E27FC236}">
                <a16:creationId xmlns:a16="http://schemas.microsoft.com/office/drawing/2014/main" xmlns="" id="{C60B111A-4F68-44EB-95BE-5AE699986C43}"/>
              </a:ext>
            </a:extLst>
          </p:cNvPr>
          <p:cNvGrpSpPr/>
          <p:nvPr/>
        </p:nvGrpSpPr>
        <p:grpSpPr>
          <a:xfrm>
            <a:off x="334899" y="2658206"/>
            <a:ext cx="3832289" cy="368482"/>
            <a:chOff x="334899" y="2658206"/>
            <a:chExt cx="3832289" cy="368482"/>
          </a:xfrm>
        </p:grpSpPr>
        <p:sp>
          <p:nvSpPr>
            <p:cNvPr id="40" name="文本框 39">
              <a:extLst>
                <a:ext uri="{FF2B5EF4-FFF2-40B4-BE49-F238E27FC236}">
                  <a16:creationId xmlns:a16="http://schemas.microsoft.com/office/drawing/2014/main" xmlns="" id="{3F52DB1C-BF7B-49A4-AA90-ECAA7BF14638}"/>
                </a:ext>
              </a:extLst>
            </p:cNvPr>
            <p:cNvSpPr txBox="1"/>
            <p:nvPr/>
          </p:nvSpPr>
          <p:spPr>
            <a:xfrm>
              <a:off x="334899" y="2658206"/>
              <a:ext cx="2295596" cy="368482"/>
            </a:xfrm>
            <a:prstGeom prst="rect">
              <a:avLst/>
            </a:prstGeom>
            <a:noFill/>
          </p:spPr>
          <p:txBody>
            <a:bodyPr wrap="square">
              <a:spAutoFit/>
            </a:bodyPr>
            <a:lstStyle/>
            <a:p>
              <a:r>
                <a:rPr lang="zh-CN" altLang="zh-CN" sz="1800" kern="500" spc="-20" dirty="0">
                  <a:effectLst/>
                  <a:latin typeface="Times New Roman" panose="02020603050405020304" pitchFamily="18" charset="0"/>
                  <a:ea typeface="宋体" panose="02010600030101010101" pitchFamily="2" charset="-122"/>
                  <a:cs typeface="宋体" panose="02010600030101010101" pitchFamily="2" charset="-122"/>
                </a:rPr>
                <a:t>这样输入向量可记为</a:t>
              </a:r>
              <a:endParaRPr lang="zh-CN" altLang="en-US" dirty="0"/>
            </a:p>
          </p:txBody>
        </p:sp>
        <p:graphicFrame>
          <p:nvGraphicFramePr>
            <p:cNvPr id="42" name="对象 41">
              <a:extLst>
                <a:ext uri="{FF2B5EF4-FFF2-40B4-BE49-F238E27FC236}">
                  <a16:creationId xmlns:a16="http://schemas.microsoft.com/office/drawing/2014/main" xmlns="" id="{2296DB5F-D5A3-4F2D-AE7F-6E19F6120EDD}"/>
                </a:ext>
              </a:extLst>
            </p:cNvPr>
            <p:cNvGraphicFramePr>
              <a:graphicFrameLocks noChangeAspect="1"/>
            </p:cNvGraphicFramePr>
            <p:nvPr>
              <p:extLst>
                <p:ext uri="{D42A27DB-BD31-4B8C-83A1-F6EECF244321}">
                  <p14:modId xmlns:p14="http://schemas.microsoft.com/office/powerpoint/2010/main" val="3312333089"/>
                </p:ext>
              </p:extLst>
            </p:nvPr>
          </p:nvGraphicFramePr>
          <p:xfrm>
            <a:off x="2517776" y="2716093"/>
            <a:ext cx="1649412" cy="310595"/>
          </p:xfrm>
          <a:graphic>
            <a:graphicData uri="http://schemas.openxmlformats.org/presentationml/2006/ole">
              <mc:AlternateContent xmlns:mc="http://schemas.openxmlformats.org/markup-compatibility/2006">
                <mc:Choice xmlns:v="urn:schemas-microsoft-com:vml" Requires="v">
                  <p:oleObj spid="_x0000_s64594" name="Equation" r:id="rId11" imgW="1079032" imgH="203112" progId="Equation.DSMT4">
                    <p:embed/>
                  </p:oleObj>
                </mc:Choice>
                <mc:Fallback>
                  <p:oleObj name="Equation" r:id="rId11" imgW="1079032" imgH="203112"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7776" y="2716093"/>
                          <a:ext cx="1649412" cy="310595"/>
                        </a:xfrm>
                        <a:prstGeom prst="rect">
                          <a:avLst/>
                        </a:prstGeom>
                        <a:noFill/>
                      </p:spPr>
                    </p:pic>
                  </p:oleObj>
                </mc:Fallback>
              </mc:AlternateContent>
            </a:graphicData>
          </a:graphic>
        </p:graphicFrame>
      </p:grpSp>
      <p:sp>
        <p:nvSpPr>
          <p:cNvPr id="49" name="Rectangle 16">
            <a:extLst>
              <a:ext uri="{FF2B5EF4-FFF2-40B4-BE49-F238E27FC236}">
                <a16:creationId xmlns:a16="http://schemas.microsoft.com/office/drawing/2014/main" xmlns="" id="{38B8DAEF-6339-4792-BFFE-FC59CCB375A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5" name="组合 54">
            <a:extLst>
              <a:ext uri="{FF2B5EF4-FFF2-40B4-BE49-F238E27FC236}">
                <a16:creationId xmlns:a16="http://schemas.microsoft.com/office/drawing/2014/main" xmlns="" id="{0D8AEF43-7929-4EE8-A3E5-7B96FBF5D979}"/>
              </a:ext>
            </a:extLst>
          </p:cNvPr>
          <p:cNvGrpSpPr/>
          <p:nvPr/>
        </p:nvGrpSpPr>
        <p:grpSpPr>
          <a:xfrm>
            <a:off x="342619" y="3231835"/>
            <a:ext cx="5757544" cy="490140"/>
            <a:chOff x="342619" y="3231835"/>
            <a:chExt cx="5757544" cy="490140"/>
          </a:xfrm>
        </p:grpSpPr>
        <p:sp>
          <p:nvSpPr>
            <p:cNvPr id="47" name="文本框 46">
              <a:extLst>
                <a:ext uri="{FF2B5EF4-FFF2-40B4-BE49-F238E27FC236}">
                  <a16:creationId xmlns:a16="http://schemas.microsoft.com/office/drawing/2014/main" xmlns="" id="{8228D802-C980-4D01-871F-D02B5645CFFA}"/>
                </a:ext>
              </a:extLst>
            </p:cNvPr>
            <p:cNvSpPr txBox="1"/>
            <p:nvPr/>
          </p:nvSpPr>
          <p:spPr>
            <a:xfrm>
              <a:off x="342619" y="3294413"/>
              <a:ext cx="2465452" cy="367373"/>
            </a:xfrm>
            <a:prstGeom prst="rect">
              <a:avLst/>
            </a:prstGeom>
            <a:noFill/>
          </p:spPr>
          <p:txBody>
            <a:bodyPr wrap="square">
              <a:spAutoFit/>
            </a:bodyPr>
            <a:lstStyle/>
            <a:p>
              <a:r>
                <a:rPr lang="zh-CN" altLang="zh-CN" sz="1800" kern="500" spc="-20" dirty="0">
                  <a:effectLst/>
                  <a:latin typeface="Times New Roman" panose="02020603050405020304" pitchFamily="18" charset="0"/>
                  <a:ea typeface="宋体" panose="02010600030101010101" pitchFamily="2" charset="-122"/>
                  <a:cs typeface="Times New Roman" panose="02020603050405020304" pitchFamily="18" charset="0"/>
                </a:rPr>
                <a:t>感知器的权值向量记为</a:t>
              </a:r>
              <a:endParaRPr lang="zh-CN" altLang="en-US" dirty="0"/>
            </a:p>
          </p:txBody>
        </p:sp>
        <p:graphicFrame>
          <p:nvGraphicFramePr>
            <p:cNvPr id="50" name="对象 49">
              <a:extLst>
                <a:ext uri="{FF2B5EF4-FFF2-40B4-BE49-F238E27FC236}">
                  <a16:creationId xmlns:a16="http://schemas.microsoft.com/office/drawing/2014/main" xmlns="" id="{FAF8CB7E-58F9-4936-8013-516CBB65BA89}"/>
                </a:ext>
              </a:extLst>
            </p:cNvPr>
            <p:cNvGraphicFramePr>
              <a:graphicFrameLocks noChangeAspect="1"/>
            </p:cNvGraphicFramePr>
            <p:nvPr>
              <p:extLst>
                <p:ext uri="{D42A27DB-BD31-4B8C-83A1-F6EECF244321}">
                  <p14:modId xmlns:p14="http://schemas.microsoft.com/office/powerpoint/2010/main" val="3037462153"/>
                </p:ext>
              </p:extLst>
            </p:nvPr>
          </p:nvGraphicFramePr>
          <p:xfrm>
            <a:off x="2808071" y="3308721"/>
            <a:ext cx="1812049" cy="336368"/>
          </p:xfrm>
          <a:graphic>
            <a:graphicData uri="http://schemas.openxmlformats.org/presentationml/2006/ole">
              <mc:AlternateContent xmlns:mc="http://schemas.openxmlformats.org/markup-compatibility/2006">
                <mc:Choice xmlns:v="urn:schemas-microsoft-com:vml" Requires="v">
                  <p:oleObj spid="_x0000_s64595" name="Equation" r:id="rId13" imgW="1066337" imgH="203112" progId="Equation.DSMT4">
                    <p:embed/>
                  </p:oleObj>
                </mc:Choice>
                <mc:Fallback>
                  <p:oleObj name="Equation" r:id="rId13" imgW="1066337" imgH="203112" progId="Equation.DSMT4">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08071" y="3308721"/>
                          <a:ext cx="1812049" cy="336368"/>
                        </a:xfrm>
                        <a:prstGeom prst="rect">
                          <a:avLst/>
                        </a:prstGeom>
                        <a:noFill/>
                      </p:spPr>
                    </p:pic>
                  </p:oleObj>
                </mc:Fallback>
              </mc:AlternateContent>
            </a:graphicData>
          </a:graphic>
        </p:graphicFrame>
        <p:graphicFrame>
          <p:nvGraphicFramePr>
            <p:cNvPr id="52" name="对象 51">
              <a:extLst>
                <a:ext uri="{FF2B5EF4-FFF2-40B4-BE49-F238E27FC236}">
                  <a16:creationId xmlns:a16="http://schemas.microsoft.com/office/drawing/2014/main" xmlns="" id="{3D7BC0AD-C4C7-4F63-B93C-E7B3280820CD}"/>
                </a:ext>
              </a:extLst>
            </p:cNvPr>
            <p:cNvGraphicFramePr>
              <a:graphicFrameLocks noChangeAspect="1"/>
            </p:cNvGraphicFramePr>
            <p:nvPr>
              <p:extLst>
                <p:ext uri="{D42A27DB-BD31-4B8C-83A1-F6EECF244321}">
                  <p14:modId xmlns:p14="http://schemas.microsoft.com/office/powerpoint/2010/main" val="1080174668"/>
                </p:ext>
              </p:extLst>
            </p:nvPr>
          </p:nvGraphicFramePr>
          <p:xfrm>
            <a:off x="4730787" y="3231835"/>
            <a:ext cx="442707" cy="490140"/>
          </p:xfrm>
          <a:graphic>
            <a:graphicData uri="http://schemas.openxmlformats.org/presentationml/2006/ole">
              <mc:AlternateContent xmlns:mc="http://schemas.openxmlformats.org/markup-compatibility/2006">
                <mc:Choice xmlns:v="urn:schemas-microsoft-com:vml" Requires="v">
                  <p:oleObj spid="_x0000_s64596" name="Equation" r:id="rId15" imgW="177569" imgH="202936" progId="Equation.DSMT4">
                    <p:embed/>
                  </p:oleObj>
                </mc:Choice>
                <mc:Fallback>
                  <p:oleObj name="Equation" r:id="rId15" imgW="177569" imgH="202936" progId="Equation.DSMT4">
                    <p:embed/>
                    <p:pic>
                      <p:nvPicPr>
                        <p:cNvPr id="0" name="Object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30787" y="3231835"/>
                          <a:ext cx="442707" cy="490140"/>
                        </a:xfrm>
                        <a:prstGeom prst="rect">
                          <a:avLst/>
                        </a:prstGeom>
                        <a:noFill/>
                      </p:spPr>
                    </p:pic>
                  </p:oleObj>
                </mc:Fallback>
              </mc:AlternateContent>
            </a:graphicData>
          </a:graphic>
        </p:graphicFrame>
        <p:sp>
          <p:nvSpPr>
            <p:cNvPr id="54" name="文本框 53">
              <a:extLst>
                <a:ext uri="{FF2B5EF4-FFF2-40B4-BE49-F238E27FC236}">
                  <a16:creationId xmlns:a16="http://schemas.microsoft.com/office/drawing/2014/main" xmlns="" id="{AEBB6BD4-A708-484D-9454-B4B56F0E05B6}"/>
                </a:ext>
              </a:extLst>
            </p:cNvPr>
            <p:cNvSpPr txBox="1"/>
            <p:nvPr/>
          </p:nvSpPr>
          <p:spPr>
            <a:xfrm>
              <a:off x="5130632" y="3316609"/>
              <a:ext cx="96953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为偏差</a:t>
              </a:r>
              <a:endParaRPr lang="zh-CN" altLang="en-US" dirty="0"/>
            </a:p>
          </p:txBody>
        </p:sp>
      </p:grpSp>
      <p:sp>
        <p:nvSpPr>
          <p:cNvPr id="58" name="Rectangle 20">
            <a:extLst>
              <a:ext uri="{FF2B5EF4-FFF2-40B4-BE49-F238E27FC236}">
                <a16:creationId xmlns:a16="http://schemas.microsoft.com/office/drawing/2014/main" xmlns="" id="{2E73B497-357C-4EE6-B07D-24F83BF9D95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2" name="组合 61">
            <a:extLst>
              <a:ext uri="{FF2B5EF4-FFF2-40B4-BE49-F238E27FC236}">
                <a16:creationId xmlns:a16="http://schemas.microsoft.com/office/drawing/2014/main" xmlns="" id="{4A14181F-9F4B-494A-927E-0941EC9ECD50}"/>
              </a:ext>
            </a:extLst>
          </p:cNvPr>
          <p:cNvGrpSpPr/>
          <p:nvPr/>
        </p:nvGrpSpPr>
        <p:grpSpPr>
          <a:xfrm>
            <a:off x="452232" y="3857974"/>
            <a:ext cx="8425329" cy="677964"/>
            <a:chOff x="452232" y="3857974"/>
            <a:chExt cx="8425329" cy="677964"/>
          </a:xfrm>
        </p:grpSpPr>
        <p:sp>
          <p:nvSpPr>
            <p:cNvPr id="57" name="文本框 56">
              <a:extLst>
                <a:ext uri="{FF2B5EF4-FFF2-40B4-BE49-F238E27FC236}">
                  <a16:creationId xmlns:a16="http://schemas.microsoft.com/office/drawing/2014/main" xmlns="" id="{91FD2B3D-9BD4-4780-88A6-A42EE327A58C}"/>
                </a:ext>
              </a:extLst>
            </p:cNvPr>
            <p:cNvSpPr txBox="1"/>
            <p:nvPr/>
          </p:nvSpPr>
          <p:spPr>
            <a:xfrm>
              <a:off x="452232" y="3857974"/>
              <a:ext cx="3714956"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这样，</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二值阈值元件的输入可写为</a:t>
              </a:r>
              <a:endParaRPr lang="zh-CN" altLang="en-US" dirty="0"/>
            </a:p>
          </p:txBody>
        </p:sp>
        <p:graphicFrame>
          <p:nvGraphicFramePr>
            <p:cNvPr id="59" name="对象 58">
              <a:extLst>
                <a:ext uri="{FF2B5EF4-FFF2-40B4-BE49-F238E27FC236}">
                  <a16:creationId xmlns:a16="http://schemas.microsoft.com/office/drawing/2014/main" xmlns="" id="{5BCFED0E-5A1D-4CA6-961A-55631F8CDE43}"/>
                </a:ext>
              </a:extLst>
            </p:cNvPr>
            <p:cNvGraphicFramePr>
              <a:graphicFrameLocks noChangeAspect="1"/>
            </p:cNvGraphicFramePr>
            <p:nvPr>
              <p:extLst>
                <p:ext uri="{D42A27DB-BD31-4B8C-83A1-F6EECF244321}">
                  <p14:modId xmlns:p14="http://schemas.microsoft.com/office/powerpoint/2010/main" val="752813982"/>
                </p:ext>
              </p:extLst>
            </p:nvPr>
          </p:nvGraphicFramePr>
          <p:xfrm>
            <a:off x="4098718" y="3865922"/>
            <a:ext cx="891383" cy="300708"/>
          </p:xfrm>
          <a:graphic>
            <a:graphicData uri="http://schemas.openxmlformats.org/presentationml/2006/ole">
              <mc:AlternateContent xmlns:mc="http://schemas.openxmlformats.org/markup-compatibility/2006">
                <mc:Choice xmlns:v="urn:schemas-microsoft-com:vml" Requires="v">
                  <p:oleObj spid="_x0000_s64597" name="Equation" r:id="rId17" imgW="520474" imgH="190417" progId="Equation.DSMT4">
                    <p:embed/>
                  </p:oleObj>
                </mc:Choice>
                <mc:Fallback>
                  <p:oleObj name="Equation" r:id="rId17" imgW="520474" imgH="190417" progId="Equation.DSMT4">
                    <p:embed/>
                    <p:pic>
                      <p:nvPicPr>
                        <p:cNvPr id="0" name="Object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98718" y="3865922"/>
                          <a:ext cx="891383" cy="300708"/>
                        </a:xfrm>
                        <a:prstGeom prst="rect">
                          <a:avLst/>
                        </a:prstGeom>
                        <a:noFill/>
                      </p:spPr>
                    </p:pic>
                  </p:oleObj>
                </mc:Fallback>
              </mc:AlternateContent>
            </a:graphicData>
          </a:graphic>
        </p:graphicFrame>
        <p:sp>
          <p:nvSpPr>
            <p:cNvPr id="61" name="文本框 60">
              <a:extLst>
                <a:ext uri="{FF2B5EF4-FFF2-40B4-BE49-F238E27FC236}">
                  <a16:creationId xmlns:a16="http://schemas.microsoft.com/office/drawing/2014/main" xmlns="" id="{96BE5E4F-D525-4944-BA1D-E8DEEA676D24}"/>
                </a:ext>
              </a:extLst>
            </p:cNvPr>
            <p:cNvSpPr txBox="1"/>
            <p:nvPr/>
          </p:nvSpPr>
          <p:spPr>
            <a:xfrm>
              <a:off x="4914619" y="3889607"/>
              <a:ext cx="3962942" cy="646331"/>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令</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其</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式等于零得</a:t>
              </a:r>
              <a:r>
                <a:rPr lang="en-US" altLang="zh-CN" sz="1800" i="1" kern="500" dirty="0">
                  <a:effectLst/>
                  <a:latin typeface="Times New Roman" panose="02020603050405020304" pitchFamily="18" charset="0"/>
                  <a:ea typeface="宋体" panose="02010600030101010101" pitchFamily="2" charset="-122"/>
                </a:rPr>
                <a:t>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维信号空间中单层感知器的判决超平面</a:t>
              </a:r>
              <a:endParaRPr lang="zh-CN" altLang="en-US" dirty="0"/>
            </a:p>
          </p:txBody>
        </p:sp>
      </p:grpSp>
      <p:sp>
        <p:nvSpPr>
          <p:cNvPr id="65" name="Rectangle 22">
            <a:extLst>
              <a:ext uri="{FF2B5EF4-FFF2-40B4-BE49-F238E27FC236}">
                <a16:creationId xmlns:a16="http://schemas.microsoft.com/office/drawing/2014/main" xmlns="" id="{DCA47BD3-DDC6-4F2E-BEAA-A6AA0540D26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9" name="Rectangle 24">
            <a:extLst>
              <a:ext uri="{FF2B5EF4-FFF2-40B4-BE49-F238E27FC236}">
                <a16:creationId xmlns:a16="http://schemas.microsoft.com/office/drawing/2014/main" xmlns="" id="{EA0C7D28-62CE-45D7-BC95-374F3EEA958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71" name="组合 70">
            <a:extLst>
              <a:ext uri="{FF2B5EF4-FFF2-40B4-BE49-F238E27FC236}">
                <a16:creationId xmlns:a16="http://schemas.microsoft.com/office/drawing/2014/main" xmlns="" id="{3A2365BE-AB95-44F6-9240-EB1E80E2237A}"/>
              </a:ext>
            </a:extLst>
          </p:cNvPr>
          <p:cNvGrpSpPr/>
          <p:nvPr/>
        </p:nvGrpSpPr>
        <p:grpSpPr>
          <a:xfrm>
            <a:off x="452232" y="5000512"/>
            <a:ext cx="7192461" cy="760173"/>
            <a:chOff x="452232" y="5000512"/>
            <a:chExt cx="7192461" cy="760173"/>
          </a:xfrm>
        </p:grpSpPr>
        <p:sp>
          <p:nvSpPr>
            <p:cNvPr id="64" name="文本框 63">
              <a:extLst>
                <a:ext uri="{FF2B5EF4-FFF2-40B4-BE49-F238E27FC236}">
                  <a16:creationId xmlns:a16="http://schemas.microsoft.com/office/drawing/2014/main" xmlns="" id="{519CFD76-A4B4-441D-9C96-4DC334B814A1}"/>
                </a:ext>
              </a:extLst>
            </p:cNvPr>
            <p:cNvSpPr txBox="1"/>
            <p:nvPr/>
          </p:nvSpPr>
          <p:spPr>
            <a:xfrm>
              <a:off x="452232" y="5169943"/>
              <a:ext cx="248146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对于一个样本</a:t>
              </a:r>
              <a:r>
                <a:rPr lang="en-US" altLang="zh-CN" sz="1800" b="1" i="1" kern="500" dirty="0">
                  <a:effectLst/>
                  <a:latin typeface="Times New Roman" panose="02020603050405020304" pitchFamily="18" charset="0"/>
                  <a:ea typeface="宋体" panose="02010600030101010101" pitchFamily="2" charset="-122"/>
                </a:rPr>
                <a:t>X</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的激励</a:t>
              </a:r>
              <a:endParaRPr lang="zh-CN" altLang="en-US" dirty="0"/>
            </a:p>
          </p:txBody>
        </p:sp>
        <p:graphicFrame>
          <p:nvGraphicFramePr>
            <p:cNvPr id="66" name="对象 65">
              <a:extLst>
                <a:ext uri="{FF2B5EF4-FFF2-40B4-BE49-F238E27FC236}">
                  <a16:creationId xmlns:a16="http://schemas.microsoft.com/office/drawing/2014/main" xmlns="" id="{C93674D4-4BC0-496F-BB65-46617FCCA354}"/>
                </a:ext>
              </a:extLst>
            </p:cNvPr>
            <p:cNvGraphicFramePr>
              <a:graphicFrameLocks noChangeAspect="1"/>
            </p:cNvGraphicFramePr>
            <p:nvPr>
              <p:extLst>
                <p:ext uri="{D42A27DB-BD31-4B8C-83A1-F6EECF244321}">
                  <p14:modId xmlns:p14="http://schemas.microsoft.com/office/powerpoint/2010/main" val="3987330543"/>
                </p:ext>
              </p:extLst>
            </p:nvPr>
          </p:nvGraphicFramePr>
          <p:xfrm>
            <a:off x="2808070" y="5171032"/>
            <a:ext cx="452433" cy="315651"/>
          </p:xfrm>
          <a:graphic>
            <a:graphicData uri="http://schemas.openxmlformats.org/presentationml/2006/ole">
              <mc:AlternateContent xmlns:mc="http://schemas.openxmlformats.org/markup-compatibility/2006">
                <mc:Choice xmlns:v="urn:schemas-microsoft-com:vml" Requires="v">
                  <p:oleObj spid="_x0000_s64598" name="Equation" r:id="rId19" imgW="279400" imgH="190500" progId="Equation.DSMT4">
                    <p:embed/>
                  </p:oleObj>
                </mc:Choice>
                <mc:Fallback>
                  <p:oleObj name="Equation" r:id="rId19" imgW="279400" imgH="190500" progId="Equation.DSMT4">
                    <p:embed/>
                    <p:pic>
                      <p:nvPicPr>
                        <p:cNvPr id="0" name="Object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08070" y="5171032"/>
                          <a:ext cx="452433" cy="315651"/>
                        </a:xfrm>
                        <a:prstGeom prst="rect">
                          <a:avLst/>
                        </a:prstGeom>
                        <a:noFill/>
                      </p:spPr>
                    </p:pic>
                  </p:oleObj>
                </mc:Fallback>
              </mc:AlternateContent>
            </a:graphicData>
          </a:graphic>
        </p:graphicFrame>
        <p:sp>
          <p:nvSpPr>
            <p:cNvPr id="68" name="文本框 67">
              <a:extLst>
                <a:ext uri="{FF2B5EF4-FFF2-40B4-BE49-F238E27FC236}">
                  <a16:creationId xmlns:a16="http://schemas.microsoft.com/office/drawing/2014/main" xmlns="" id="{0576ECA8-24C2-4E02-85A8-5DDDEACE2805}"/>
                </a:ext>
              </a:extLst>
            </p:cNvPr>
            <p:cNvSpPr txBox="1"/>
            <p:nvPr/>
          </p:nvSpPr>
          <p:spPr>
            <a:xfrm>
              <a:off x="3163086" y="5195933"/>
              <a:ext cx="275193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，取一个简单的分段函数：</a:t>
              </a:r>
              <a:endParaRPr lang="zh-CN" altLang="en-US" dirty="0"/>
            </a:p>
          </p:txBody>
        </p:sp>
        <p:graphicFrame>
          <p:nvGraphicFramePr>
            <p:cNvPr id="70" name="对象 69">
              <a:extLst>
                <a:ext uri="{FF2B5EF4-FFF2-40B4-BE49-F238E27FC236}">
                  <a16:creationId xmlns:a16="http://schemas.microsoft.com/office/drawing/2014/main" xmlns="" id="{6BDD0FE5-DD0A-4D38-9594-4902971E517D}"/>
                </a:ext>
              </a:extLst>
            </p:cNvPr>
            <p:cNvGraphicFramePr>
              <a:graphicFrameLocks noChangeAspect="1"/>
            </p:cNvGraphicFramePr>
            <p:nvPr>
              <p:extLst>
                <p:ext uri="{D42A27DB-BD31-4B8C-83A1-F6EECF244321}">
                  <p14:modId xmlns:p14="http://schemas.microsoft.com/office/powerpoint/2010/main" val="1860653926"/>
                </p:ext>
              </p:extLst>
            </p:nvPr>
          </p:nvGraphicFramePr>
          <p:xfrm>
            <a:off x="5915025" y="5000512"/>
            <a:ext cx="1729668" cy="760173"/>
          </p:xfrm>
          <a:graphic>
            <a:graphicData uri="http://schemas.openxmlformats.org/presentationml/2006/ole">
              <mc:AlternateContent xmlns:mc="http://schemas.openxmlformats.org/markup-compatibility/2006">
                <mc:Choice xmlns:v="urn:schemas-microsoft-com:vml" Requires="v">
                  <p:oleObj spid="_x0000_s64599" name="Equation" r:id="rId21" imgW="990600" imgH="419100" progId="Equation.DSMT4">
                    <p:embed/>
                  </p:oleObj>
                </mc:Choice>
                <mc:Fallback>
                  <p:oleObj name="Equation" r:id="rId21" imgW="990600" imgH="419100" progId="Equation.DSMT4">
                    <p:embed/>
                    <p:pic>
                      <p:nvPicPr>
                        <p:cNvPr id="0" name="Object 2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15025" y="5000512"/>
                          <a:ext cx="1729668" cy="760173"/>
                        </a:xfrm>
                        <a:prstGeom prst="rect">
                          <a:avLst/>
                        </a:prstGeom>
                        <a:noFill/>
                      </p:spPr>
                    </p:pic>
                  </p:oleObj>
                </mc:Fallback>
              </mc:AlternateContent>
            </a:graphicData>
          </a:graphic>
        </p:graphicFrame>
      </p:grpSp>
    </p:spTree>
    <p:extLst>
      <p:ext uri="{BB962C8B-B14F-4D97-AF65-F5344CB8AC3E}">
        <p14:creationId xmlns:p14="http://schemas.microsoft.com/office/powerpoint/2010/main" val="576378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48</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6200316C-80F1-45EE-81DC-48C16F3D69C2}"/>
              </a:ext>
            </a:extLst>
          </p:cNvPr>
          <p:cNvSpPr txBox="1"/>
          <p:nvPr/>
        </p:nvSpPr>
        <p:spPr>
          <a:xfrm>
            <a:off x="211138" y="815554"/>
            <a:ext cx="2191147" cy="369332"/>
          </a:xfrm>
          <a:prstGeom prst="rect">
            <a:avLst/>
          </a:prstGeom>
          <a:noFill/>
        </p:spPr>
        <p:txBody>
          <a:bodyPr wrap="square">
            <a:spAutoFit/>
          </a:bodyPr>
          <a:lstStyle/>
          <a:p>
            <a:r>
              <a:rPr lang="zh-CN" altLang="zh-CN" sz="1800" kern="5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感知器的学习算法</a:t>
            </a:r>
            <a:r>
              <a:rPr lang="zh-CN" altLang="en-US" sz="1800" kern="5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solidFill>
                <a:srgbClr val="FF0000"/>
              </a:solidFill>
            </a:endParaRPr>
          </a:p>
        </p:txBody>
      </p:sp>
      <p:sp>
        <p:nvSpPr>
          <p:cNvPr id="13" name="Rectangle 2">
            <a:extLst>
              <a:ext uri="{FF2B5EF4-FFF2-40B4-BE49-F238E27FC236}">
                <a16:creationId xmlns:a16="http://schemas.microsoft.com/office/drawing/2014/main" xmlns="" id="{CF64FA61-629C-4327-8DDC-B1F579062D2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6" name="组合 15">
            <a:extLst>
              <a:ext uri="{FF2B5EF4-FFF2-40B4-BE49-F238E27FC236}">
                <a16:creationId xmlns:a16="http://schemas.microsoft.com/office/drawing/2014/main" xmlns="" id="{2A210AD9-9301-423F-BA08-598A0F9DC948}"/>
              </a:ext>
            </a:extLst>
          </p:cNvPr>
          <p:cNvGrpSpPr/>
          <p:nvPr/>
        </p:nvGrpSpPr>
        <p:grpSpPr>
          <a:xfrm>
            <a:off x="114106" y="1184887"/>
            <a:ext cx="7963929" cy="485317"/>
            <a:chOff x="114106" y="1184887"/>
            <a:chExt cx="7963929" cy="485317"/>
          </a:xfrm>
        </p:grpSpPr>
        <p:sp>
          <p:nvSpPr>
            <p:cNvPr id="20" name="文本框 19">
              <a:extLst>
                <a:ext uri="{FF2B5EF4-FFF2-40B4-BE49-F238E27FC236}">
                  <a16:creationId xmlns:a16="http://schemas.microsoft.com/office/drawing/2014/main" xmlns="" id="{6899180D-F2CD-4671-B595-4D29A371DFE7}"/>
                </a:ext>
              </a:extLst>
            </p:cNvPr>
            <p:cNvSpPr txBox="1"/>
            <p:nvPr/>
          </p:nvSpPr>
          <p:spPr>
            <a:xfrm>
              <a:off x="114106" y="1184887"/>
              <a:ext cx="2562419" cy="455253"/>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a:t>
              </a:r>
              <a:r>
                <a:rPr lang="en-US" altLang="zh-CN" sz="1800" kern="500" dirty="0">
                  <a:effectLst/>
                  <a:latin typeface="Times New Roman" panose="02020603050405020304" pitchFamily="18" charset="0"/>
                  <a:ea typeface="宋体" panose="02010600030101010101" pitchFamily="2" charset="-122"/>
                </a:rPr>
                <a:t>1</a:t>
              </a:r>
              <a:r>
                <a:rPr lang="zh-CN" altLang="zh-CN" sz="1800" kern="500" dirty="0">
                  <a:effectLst/>
                  <a:latin typeface="Times New Roman" panose="02020603050405020304" pitchFamily="18" charset="0"/>
                  <a:ea typeface="宋体" panose="02010600030101010101" pitchFamily="2" charset="-122"/>
                </a:rPr>
                <a:t>）</a:t>
              </a:r>
              <a:r>
                <a:rPr lang="zh-CN" altLang="zh-CN" sz="1800" kern="500" dirty="0">
                  <a:solidFill>
                    <a:srgbClr val="0033CC"/>
                  </a:solidFill>
                  <a:effectLst/>
                  <a:latin typeface="Times New Roman" panose="02020603050405020304" pitchFamily="18" charset="0"/>
                  <a:ea typeface="宋体" panose="02010600030101010101" pitchFamily="2" charset="-122"/>
                </a:rPr>
                <a:t>设置变量和参数</a:t>
              </a:r>
              <a:r>
                <a:rPr lang="zh-CN" altLang="zh-CN" sz="1800" kern="500" dirty="0">
                  <a:effectLst/>
                  <a:latin typeface="Times New Roman" panose="02020603050405020304" pitchFamily="18" charset="0"/>
                  <a:ea typeface="宋体" panose="02010600030101010101" pitchFamily="2" charset="-122"/>
                </a:rPr>
                <a:t>：</a:t>
              </a:r>
            </a:p>
          </p:txBody>
        </p:sp>
        <p:graphicFrame>
          <p:nvGraphicFramePr>
            <p:cNvPr id="14" name="对象 13">
              <a:extLst>
                <a:ext uri="{FF2B5EF4-FFF2-40B4-BE49-F238E27FC236}">
                  <a16:creationId xmlns:a16="http://schemas.microsoft.com/office/drawing/2014/main" xmlns="" id="{D53C74C6-C611-49B4-87B3-1FD4ECC2F21F}"/>
                </a:ext>
              </a:extLst>
            </p:cNvPr>
            <p:cNvGraphicFramePr>
              <a:graphicFrameLocks noChangeAspect="1"/>
            </p:cNvGraphicFramePr>
            <p:nvPr>
              <p:extLst>
                <p:ext uri="{D42A27DB-BD31-4B8C-83A1-F6EECF244321}">
                  <p14:modId xmlns:p14="http://schemas.microsoft.com/office/powerpoint/2010/main" val="1207100535"/>
                </p:ext>
              </p:extLst>
            </p:nvPr>
          </p:nvGraphicFramePr>
          <p:xfrm>
            <a:off x="2720989" y="1307376"/>
            <a:ext cx="2892397" cy="326052"/>
          </p:xfrm>
          <a:graphic>
            <a:graphicData uri="http://schemas.openxmlformats.org/presentationml/2006/ole">
              <mc:AlternateContent xmlns:mc="http://schemas.openxmlformats.org/markup-compatibility/2006">
                <mc:Choice xmlns:v="urn:schemas-microsoft-com:vml" Requires="v">
                  <p:oleObj spid="_x0000_s65660" name="Equation" r:id="rId5" imgW="1739900" imgH="203200" progId="Equation.DSMT4">
                    <p:embed/>
                  </p:oleObj>
                </mc:Choice>
                <mc:Fallback>
                  <p:oleObj name="Equation" r:id="rId5" imgW="1739900" imgH="2032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0989" y="1307376"/>
                          <a:ext cx="2892397" cy="326052"/>
                        </a:xfrm>
                        <a:prstGeom prst="rect">
                          <a:avLst/>
                        </a:prstGeom>
                        <a:noFill/>
                      </p:spPr>
                    </p:pic>
                  </p:oleObj>
                </mc:Fallback>
              </mc:AlternateContent>
            </a:graphicData>
          </a:graphic>
        </p:graphicFrame>
        <p:sp>
          <p:nvSpPr>
            <p:cNvPr id="24" name="文本框 23">
              <a:extLst>
                <a:ext uri="{FF2B5EF4-FFF2-40B4-BE49-F238E27FC236}">
                  <a16:creationId xmlns:a16="http://schemas.microsoft.com/office/drawing/2014/main" xmlns="" id="{BF47E38B-C228-4BD9-8829-1F4DCAC5C000}"/>
                </a:ext>
              </a:extLst>
            </p:cNvPr>
            <p:cNvSpPr txBox="1"/>
            <p:nvPr/>
          </p:nvSpPr>
          <p:spPr>
            <a:xfrm>
              <a:off x="5515616" y="1300872"/>
              <a:ext cx="256241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为输入向量（训练样本）</a:t>
              </a:r>
              <a:endParaRPr lang="zh-CN" altLang="en-US" dirty="0"/>
            </a:p>
          </p:txBody>
        </p:sp>
      </p:grpSp>
      <p:sp>
        <p:nvSpPr>
          <p:cNvPr id="17" name="Rectangle 4">
            <a:extLst>
              <a:ext uri="{FF2B5EF4-FFF2-40B4-BE49-F238E27FC236}">
                <a16:creationId xmlns:a16="http://schemas.microsoft.com/office/drawing/2014/main" xmlns="" id="{098E0255-36D7-4FA3-A8B1-7B6EDF88978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2" name="Rectangle 6">
            <a:extLst>
              <a:ext uri="{FF2B5EF4-FFF2-40B4-BE49-F238E27FC236}">
                <a16:creationId xmlns:a16="http://schemas.microsoft.com/office/drawing/2014/main" xmlns="" id="{F7E5E7AD-69B8-4CEA-BD77-4CE940FB539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6" name="组合 25">
            <a:extLst>
              <a:ext uri="{FF2B5EF4-FFF2-40B4-BE49-F238E27FC236}">
                <a16:creationId xmlns:a16="http://schemas.microsoft.com/office/drawing/2014/main" xmlns="" id="{47F967E6-A06B-43FE-9A35-AFFE4D9C934B}"/>
              </a:ext>
            </a:extLst>
          </p:cNvPr>
          <p:cNvGrpSpPr/>
          <p:nvPr/>
        </p:nvGrpSpPr>
        <p:grpSpPr>
          <a:xfrm>
            <a:off x="791667" y="1776291"/>
            <a:ext cx="5959518" cy="380443"/>
            <a:chOff x="791667" y="1776291"/>
            <a:chExt cx="5959518" cy="380443"/>
          </a:xfrm>
        </p:grpSpPr>
        <p:graphicFrame>
          <p:nvGraphicFramePr>
            <p:cNvPr id="19" name="对象 18">
              <a:extLst>
                <a:ext uri="{FF2B5EF4-FFF2-40B4-BE49-F238E27FC236}">
                  <a16:creationId xmlns:a16="http://schemas.microsoft.com/office/drawing/2014/main" xmlns="" id="{7E569A8F-38E3-46A2-9310-0369BB305B80}"/>
                </a:ext>
              </a:extLst>
            </p:cNvPr>
            <p:cNvGraphicFramePr>
              <a:graphicFrameLocks noChangeAspect="1"/>
            </p:cNvGraphicFramePr>
            <p:nvPr>
              <p:extLst>
                <p:ext uri="{D42A27DB-BD31-4B8C-83A1-F6EECF244321}">
                  <p14:modId xmlns:p14="http://schemas.microsoft.com/office/powerpoint/2010/main" val="345072050"/>
                </p:ext>
              </p:extLst>
            </p:nvPr>
          </p:nvGraphicFramePr>
          <p:xfrm>
            <a:off x="791667" y="1776291"/>
            <a:ext cx="3240582" cy="369331"/>
          </p:xfrm>
          <a:graphic>
            <a:graphicData uri="http://schemas.openxmlformats.org/presentationml/2006/ole">
              <mc:AlternateContent xmlns:mc="http://schemas.openxmlformats.org/markup-compatibility/2006">
                <mc:Choice xmlns:v="urn:schemas-microsoft-com:vml" Requires="v">
                  <p:oleObj spid="_x0000_s65661" name="Equation" r:id="rId7" imgW="1726451" imgH="203112" progId="Equation.DSMT4">
                    <p:embed/>
                  </p:oleObj>
                </mc:Choice>
                <mc:Fallback>
                  <p:oleObj name="Equation" r:id="rId7" imgW="1726451" imgH="203112"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667" y="1776291"/>
                          <a:ext cx="3240582" cy="369331"/>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F2EEABCD-3E3D-401F-ADE4-096F81CFA6CA}"/>
                </a:ext>
              </a:extLst>
            </p:cNvPr>
            <p:cNvSpPr txBox="1"/>
            <p:nvPr/>
          </p:nvSpPr>
          <p:spPr>
            <a:xfrm>
              <a:off x="3952081" y="1787402"/>
              <a:ext cx="141922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为权值向量</a:t>
              </a:r>
              <a:r>
                <a:rPr lang="zh-CN" altLang="en-US" sz="1800" kern="5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en-US" dirty="0"/>
            </a:p>
          </p:txBody>
        </p:sp>
        <p:graphicFrame>
          <p:nvGraphicFramePr>
            <p:cNvPr id="23" name="对象 22">
              <a:extLst>
                <a:ext uri="{FF2B5EF4-FFF2-40B4-BE49-F238E27FC236}">
                  <a16:creationId xmlns:a16="http://schemas.microsoft.com/office/drawing/2014/main" xmlns="" id="{AA4156D2-AEBA-45A8-8292-4865DA7B2F37}"/>
                </a:ext>
              </a:extLst>
            </p:cNvPr>
            <p:cNvGraphicFramePr>
              <a:graphicFrameLocks noChangeAspect="1"/>
            </p:cNvGraphicFramePr>
            <p:nvPr>
              <p:extLst>
                <p:ext uri="{D42A27DB-BD31-4B8C-83A1-F6EECF244321}">
                  <p14:modId xmlns:p14="http://schemas.microsoft.com/office/powerpoint/2010/main" val="3856136791"/>
                </p:ext>
              </p:extLst>
            </p:nvPr>
          </p:nvGraphicFramePr>
          <p:xfrm>
            <a:off x="5343372" y="1809042"/>
            <a:ext cx="599515" cy="326052"/>
          </p:xfrm>
          <a:graphic>
            <a:graphicData uri="http://schemas.openxmlformats.org/presentationml/2006/ole">
              <mc:AlternateContent xmlns:mc="http://schemas.openxmlformats.org/markup-compatibility/2006">
                <mc:Choice xmlns:v="urn:schemas-microsoft-com:vml" Requires="v">
                  <p:oleObj spid="_x0000_s65662" name="Equation" r:id="rId9" imgW="355292" imgH="203024" progId="Equation.DSMT4">
                    <p:embed/>
                  </p:oleObj>
                </mc:Choice>
                <mc:Fallback>
                  <p:oleObj name="Equation" r:id="rId9" imgW="355292" imgH="203024"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3372" y="1809042"/>
                          <a:ext cx="599515" cy="326052"/>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51CCB027-8561-4E5F-8EFB-A11E05E7F4AF}"/>
                </a:ext>
              </a:extLst>
            </p:cNvPr>
            <p:cNvSpPr txBox="1"/>
            <p:nvPr/>
          </p:nvSpPr>
          <p:spPr>
            <a:xfrm>
              <a:off x="5874885" y="1776291"/>
              <a:ext cx="876300" cy="369331"/>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为偏差</a:t>
              </a:r>
              <a:endParaRPr lang="zh-CN" altLang="en-US" dirty="0"/>
            </a:p>
          </p:txBody>
        </p:sp>
      </p:grpSp>
      <p:sp>
        <p:nvSpPr>
          <p:cNvPr id="27" name="Rectangle 8">
            <a:extLst>
              <a:ext uri="{FF2B5EF4-FFF2-40B4-BE49-F238E27FC236}">
                <a16:creationId xmlns:a16="http://schemas.microsoft.com/office/drawing/2014/main" xmlns="" id="{C6ACD5AA-5C42-4D00-A1B2-7C58CCF56CF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9" name="Rectangle 10">
            <a:extLst>
              <a:ext uri="{FF2B5EF4-FFF2-40B4-BE49-F238E27FC236}">
                <a16:creationId xmlns:a16="http://schemas.microsoft.com/office/drawing/2014/main" xmlns="" id="{02D88EC3-898A-4ADE-86F9-A02D9674FAF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3" name="Rectangle 12">
            <a:extLst>
              <a:ext uri="{FF2B5EF4-FFF2-40B4-BE49-F238E27FC236}">
                <a16:creationId xmlns:a16="http://schemas.microsoft.com/office/drawing/2014/main" xmlns="" id="{53A216B7-B9A7-4029-8852-D5E5DEB394C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7" name="Rectangle 14">
            <a:extLst>
              <a:ext uri="{FF2B5EF4-FFF2-40B4-BE49-F238E27FC236}">
                <a16:creationId xmlns:a16="http://schemas.microsoft.com/office/drawing/2014/main" xmlns="" id="{B10B9E36-A92A-4823-874C-534F68166D9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1" name="组合 50">
            <a:extLst>
              <a:ext uri="{FF2B5EF4-FFF2-40B4-BE49-F238E27FC236}">
                <a16:creationId xmlns:a16="http://schemas.microsoft.com/office/drawing/2014/main" xmlns="" id="{5544E557-5C4E-48A4-8A29-985EAB50A6DB}"/>
              </a:ext>
            </a:extLst>
          </p:cNvPr>
          <p:cNvGrpSpPr/>
          <p:nvPr/>
        </p:nvGrpSpPr>
        <p:grpSpPr>
          <a:xfrm>
            <a:off x="791667" y="2156734"/>
            <a:ext cx="7529158" cy="431401"/>
            <a:chOff x="791667" y="2156734"/>
            <a:chExt cx="7529158" cy="431401"/>
          </a:xfrm>
        </p:grpSpPr>
        <p:graphicFrame>
          <p:nvGraphicFramePr>
            <p:cNvPr id="36" name="对象 35">
              <a:extLst>
                <a:ext uri="{FF2B5EF4-FFF2-40B4-BE49-F238E27FC236}">
                  <a16:creationId xmlns:a16="http://schemas.microsoft.com/office/drawing/2014/main" xmlns="" id="{0104F0E5-B4EE-4057-8104-20B695414922}"/>
                </a:ext>
              </a:extLst>
            </p:cNvPr>
            <p:cNvGraphicFramePr>
              <a:graphicFrameLocks noChangeAspect="1"/>
            </p:cNvGraphicFramePr>
            <p:nvPr>
              <p:extLst>
                <p:ext uri="{D42A27DB-BD31-4B8C-83A1-F6EECF244321}">
                  <p14:modId xmlns:p14="http://schemas.microsoft.com/office/powerpoint/2010/main" val="3430616938"/>
                </p:ext>
              </p:extLst>
            </p:nvPr>
          </p:nvGraphicFramePr>
          <p:xfrm>
            <a:off x="791667" y="2192873"/>
            <a:ext cx="606756" cy="369330"/>
          </p:xfrm>
          <a:graphic>
            <a:graphicData uri="http://schemas.openxmlformats.org/presentationml/2006/ole">
              <mc:AlternateContent xmlns:mc="http://schemas.openxmlformats.org/markup-compatibility/2006">
                <mc:Choice xmlns:v="urn:schemas-microsoft-com:vml" Requires="v">
                  <p:oleObj spid="_x0000_s65663" name="Equation" r:id="rId11" imgW="291973" imgH="190417" progId="Equation.DSMT4">
                    <p:embed/>
                  </p:oleObj>
                </mc:Choice>
                <mc:Fallback>
                  <p:oleObj name="Equation" r:id="rId11" imgW="291973" imgH="190417"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1667" y="2192873"/>
                          <a:ext cx="606756" cy="369330"/>
                        </a:xfrm>
                        <a:prstGeom prst="rect">
                          <a:avLst/>
                        </a:prstGeom>
                        <a:noFill/>
                      </p:spPr>
                    </p:pic>
                  </p:oleObj>
                </mc:Fallback>
              </mc:AlternateContent>
            </a:graphicData>
          </a:graphic>
        </p:graphicFrame>
        <p:sp>
          <p:nvSpPr>
            <p:cNvPr id="38" name="文本框 37">
              <a:extLst>
                <a:ext uri="{FF2B5EF4-FFF2-40B4-BE49-F238E27FC236}">
                  <a16:creationId xmlns:a16="http://schemas.microsoft.com/office/drawing/2014/main" xmlns="" id="{FAF9A201-B033-4839-BAA4-3D83D7EC8FF1}"/>
                </a:ext>
              </a:extLst>
            </p:cNvPr>
            <p:cNvSpPr txBox="1"/>
            <p:nvPr/>
          </p:nvSpPr>
          <p:spPr>
            <a:xfrm>
              <a:off x="1302885" y="2178654"/>
              <a:ext cx="1418104" cy="369330"/>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为实际输出；</a:t>
              </a:r>
              <a:endParaRPr lang="zh-CN" altLang="en-US" dirty="0"/>
            </a:p>
          </p:txBody>
        </p:sp>
        <p:graphicFrame>
          <p:nvGraphicFramePr>
            <p:cNvPr id="40" name="对象 39">
              <a:extLst>
                <a:ext uri="{FF2B5EF4-FFF2-40B4-BE49-F238E27FC236}">
                  <a16:creationId xmlns:a16="http://schemas.microsoft.com/office/drawing/2014/main" xmlns="" id="{BE1048A6-3D37-4BFF-B526-837F730CEBB3}"/>
                </a:ext>
              </a:extLst>
            </p:cNvPr>
            <p:cNvGraphicFramePr>
              <a:graphicFrameLocks noChangeAspect="1"/>
            </p:cNvGraphicFramePr>
            <p:nvPr>
              <p:extLst>
                <p:ext uri="{D42A27DB-BD31-4B8C-83A1-F6EECF244321}">
                  <p14:modId xmlns:p14="http://schemas.microsoft.com/office/powerpoint/2010/main" val="16084425"/>
                </p:ext>
              </p:extLst>
            </p:nvPr>
          </p:nvGraphicFramePr>
          <p:xfrm>
            <a:off x="2720989" y="2224833"/>
            <a:ext cx="530893" cy="323152"/>
          </p:xfrm>
          <a:graphic>
            <a:graphicData uri="http://schemas.openxmlformats.org/presentationml/2006/ole">
              <mc:AlternateContent xmlns:mc="http://schemas.openxmlformats.org/markup-compatibility/2006">
                <mc:Choice xmlns:v="urn:schemas-microsoft-com:vml" Requires="v">
                  <p:oleObj spid="_x0000_s65664" name="Equation" r:id="rId13" imgW="291973" imgH="190417" progId="Equation.DSMT4">
                    <p:embed/>
                  </p:oleObj>
                </mc:Choice>
                <mc:Fallback>
                  <p:oleObj name="Equation" r:id="rId13" imgW="291973" imgH="190417"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0989" y="2224833"/>
                          <a:ext cx="530893" cy="323152"/>
                        </a:xfrm>
                        <a:prstGeom prst="rect">
                          <a:avLst/>
                        </a:prstGeom>
                        <a:noFill/>
                      </p:spPr>
                    </p:pic>
                  </p:oleObj>
                </mc:Fallback>
              </mc:AlternateContent>
            </a:graphicData>
          </a:graphic>
        </p:graphicFrame>
        <p:sp>
          <p:nvSpPr>
            <p:cNvPr id="42" name="文本框 41">
              <a:extLst>
                <a:ext uri="{FF2B5EF4-FFF2-40B4-BE49-F238E27FC236}">
                  <a16:creationId xmlns:a16="http://schemas.microsoft.com/office/drawing/2014/main" xmlns="" id="{5E5EAB93-1EA2-4215-BBB1-ECCFDBDE1A6A}"/>
                </a:ext>
              </a:extLst>
            </p:cNvPr>
            <p:cNvSpPr txBox="1"/>
            <p:nvPr/>
          </p:nvSpPr>
          <p:spPr>
            <a:xfrm>
              <a:off x="3153895" y="2206435"/>
              <a:ext cx="141810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为期望输出；</a:t>
              </a:r>
              <a:endParaRPr lang="zh-CN" altLang="en-US" dirty="0"/>
            </a:p>
          </p:txBody>
        </p:sp>
        <p:graphicFrame>
          <p:nvGraphicFramePr>
            <p:cNvPr id="44" name="对象 43">
              <a:extLst>
                <a:ext uri="{FF2B5EF4-FFF2-40B4-BE49-F238E27FC236}">
                  <a16:creationId xmlns:a16="http://schemas.microsoft.com/office/drawing/2014/main" xmlns="" id="{6C960A9E-FEB0-444D-ADC3-EA04F3B38CFA}"/>
                </a:ext>
              </a:extLst>
            </p:cNvPr>
            <p:cNvGraphicFramePr>
              <a:graphicFrameLocks noChangeAspect="1"/>
            </p:cNvGraphicFramePr>
            <p:nvPr>
              <p:extLst>
                <p:ext uri="{D42A27DB-BD31-4B8C-83A1-F6EECF244321}">
                  <p14:modId xmlns:p14="http://schemas.microsoft.com/office/powerpoint/2010/main" val="1615365347"/>
                </p:ext>
              </p:extLst>
            </p:nvPr>
          </p:nvGraphicFramePr>
          <p:xfrm>
            <a:off x="4542631" y="2274934"/>
            <a:ext cx="771525" cy="273050"/>
          </p:xfrm>
          <a:graphic>
            <a:graphicData uri="http://schemas.openxmlformats.org/presentationml/2006/ole">
              <mc:AlternateContent xmlns:mc="http://schemas.openxmlformats.org/markup-compatibility/2006">
                <mc:Choice xmlns:v="urn:schemas-microsoft-com:vml" Requires="v">
                  <p:oleObj spid="_x0000_s65665" name="Equation" r:id="rId15" imgW="495000" imgH="190440" progId="Equation.DSMT4">
                    <p:embed/>
                  </p:oleObj>
                </mc:Choice>
                <mc:Fallback>
                  <p:oleObj name="Equation" r:id="rId15" imgW="495000" imgH="190440" progId="Equation.DSMT4">
                    <p:embed/>
                    <p:pic>
                      <p:nvPicPr>
                        <p:cNvPr id="0" name="Object 11"/>
                        <p:cNvPicPr>
                          <a:picLocks noChangeAspect="1" noChangeArrowheads="1"/>
                        </p:cNvPicPr>
                        <p:nvPr/>
                      </p:nvPicPr>
                      <p:blipFill>
                        <a:blip r:embed="rId16"/>
                        <a:srcRect/>
                        <a:stretch>
                          <a:fillRect/>
                        </a:stretch>
                      </p:blipFill>
                      <p:spPr bwMode="auto">
                        <a:xfrm>
                          <a:off x="4542631" y="2274934"/>
                          <a:ext cx="771525" cy="273050"/>
                        </a:xfrm>
                        <a:prstGeom prst="rect">
                          <a:avLst/>
                        </a:prstGeom>
                        <a:noFill/>
                      </p:spPr>
                    </p:pic>
                  </p:oleObj>
                </mc:Fallback>
              </mc:AlternateContent>
            </a:graphicData>
          </a:graphic>
        </p:graphicFrame>
        <p:sp>
          <p:nvSpPr>
            <p:cNvPr id="46" name="文本框 45">
              <a:extLst>
                <a:ext uri="{FF2B5EF4-FFF2-40B4-BE49-F238E27FC236}">
                  <a16:creationId xmlns:a16="http://schemas.microsoft.com/office/drawing/2014/main" xmlns="" id="{EA214ADB-E41B-46C1-90CE-84B63253BEAA}"/>
                </a:ext>
              </a:extLst>
            </p:cNvPr>
            <p:cNvSpPr txBox="1"/>
            <p:nvPr/>
          </p:nvSpPr>
          <p:spPr>
            <a:xfrm>
              <a:off x="5271405" y="2206435"/>
              <a:ext cx="13335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为学习速率；</a:t>
              </a:r>
              <a:endParaRPr lang="zh-CN" altLang="en-US" dirty="0"/>
            </a:p>
          </p:txBody>
        </p:sp>
        <p:graphicFrame>
          <p:nvGraphicFramePr>
            <p:cNvPr id="48" name="对象 47">
              <a:extLst>
                <a:ext uri="{FF2B5EF4-FFF2-40B4-BE49-F238E27FC236}">
                  <a16:creationId xmlns:a16="http://schemas.microsoft.com/office/drawing/2014/main" xmlns="" id="{10FE5E9E-C8E2-4A28-9391-EF3BDFE00B99}"/>
                </a:ext>
              </a:extLst>
            </p:cNvPr>
            <p:cNvGraphicFramePr>
              <a:graphicFrameLocks noChangeAspect="1"/>
            </p:cNvGraphicFramePr>
            <p:nvPr>
              <p:extLst>
                <p:ext uri="{D42A27DB-BD31-4B8C-83A1-F6EECF244321}">
                  <p14:modId xmlns:p14="http://schemas.microsoft.com/office/powerpoint/2010/main" val="4023704478"/>
                </p:ext>
              </p:extLst>
            </p:nvPr>
          </p:nvGraphicFramePr>
          <p:xfrm>
            <a:off x="6630203" y="2156734"/>
            <a:ext cx="246515" cy="431401"/>
          </p:xfrm>
          <a:graphic>
            <a:graphicData uri="http://schemas.openxmlformats.org/presentationml/2006/ole">
              <mc:AlternateContent xmlns:mc="http://schemas.openxmlformats.org/markup-compatibility/2006">
                <mc:Choice xmlns:v="urn:schemas-microsoft-com:vml" Requires="v">
                  <p:oleObj spid="_x0000_s65666" name="Equation" r:id="rId17" imgW="114151" imgH="164885" progId="Equation.DSMT4">
                    <p:embed/>
                  </p:oleObj>
                </mc:Choice>
                <mc:Fallback>
                  <p:oleObj name="Equation" r:id="rId17" imgW="114151" imgH="164885" progId="Equation.DSMT4">
                    <p:embed/>
                    <p:pic>
                      <p:nvPicPr>
                        <p:cNvPr id="0" name="Object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30203" y="2156734"/>
                          <a:ext cx="246515" cy="431401"/>
                        </a:xfrm>
                        <a:prstGeom prst="rect">
                          <a:avLst/>
                        </a:prstGeom>
                        <a:noFill/>
                      </p:spPr>
                    </p:pic>
                  </p:oleObj>
                </mc:Fallback>
              </mc:AlternateContent>
            </a:graphicData>
          </a:graphic>
        </p:graphicFrame>
        <p:sp>
          <p:nvSpPr>
            <p:cNvPr id="50" name="文本框 49">
              <a:extLst>
                <a:ext uri="{FF2B5EF4-FFF2-40B4-BE49-F238E27FC236}">
                  <a16:creationId xmlns:a16="http://schemas.microsoft.com/office/drawing/2014/main" xmlns="" id="{C6DD552F-C4E0-4028-9FD5-336A1269C443}"/>
                </a:ext>
              </a:extLst>
            </p:cNvPr>
            <p:cNvSpPr txBox="1"/>
            <p:nvPr/>
          </p:nvSpPr>
          <p:spPr>
            <a:xfrm>
              <a:off x="6796825" y="2194013"/>
              <a:ext cx="1524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为迭代次数</a:t>
              </a:r>
              <a:endParaRPr lang="zh-CN" altLang="en-US" dirty="0"/>
            </a:p>
          </p:txBody>
        </p:sp>
      </p:grpSp>
      <p:sp>
        <p:nvSpPr>
          <p:cNvPr id="53" name="文本框 52">
            <a:extLst>
              <a:ext uri="{FF2B5EF4-FFF2-40B4-BE49-F238E27FC236}">
                <a16:creationId xmlns:a16="http://schemas.microsoft.com/office/drawing/2014/main" xmlns="" id="{9E08658C-EF33-40F0-A1E8-EDCC2E9673C8}"/>
              </a:ext>
            </a:extLst>
          </p:cNvPr>
          <p:cNvSpPr txBox="1"/>
          <p:nvPr/>
        </p:nvSpPr>
        <p:spPr>
          <a:xfrm>
            <a:off x="278406" y="2637636"/>
            <a:ext cx="1512294" cy="369330"/>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solidFill>
                  <a:srgbClr val="0033CC"/>
                </a:solidFill>
                <a:effectLst/>
                <a:latin typeface="Times New Roman" panose="02020603050405020304" pitchFamily="18" charset="0"/>
                <a:ea typeface="宋体" panose="02010600030101010101" pitchFamily="2" charset="-122"/>
              </a:rPr>
              <a:t>2</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）初始化</a:t>
            </a:r>
            <a:r>
              <a:rPr lang="zh-CN" altLang="en-US"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solidFill>
                <a:srgbClr val="0033CC"/>
              </a:solidFill>
            </a:endParaRPr>
          </a:p>
        </p:txBody>
      </p:sp>
      <p:sp>
        <p:nvSpPr>
          <p:cNvPr id="59" name="Rectangle 19">
            <a:extLst>
              <a:ext uri="{FF2B5EF4-FFF2-40B4-BE49-F238E27FC236}">
                <a16:creationId xmlns:a16="http://schemas.microsoft.com/office/drawing/2014/main" xmlns="" id="{89F16D94-E9B9-43B2-8663-E94B0E98C4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3" name="Rectangle 21">
            <a:extLst>
              <a:ext uri="{FF2B5EF4-FFF2-40B4-BE49-F238E27FC236}">
                <a16:creationId xmlns:a16="http://schemas.microsoft.com/office/drawing/2014/main" xmlns="" id="{A0C1B218-7B9D-4FDC-8AB9-63293F28F70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5" name="组合 64">
            <a:extLst>
              <a:ext uri="{FF2B5EF4-FFF2-40B4-BE49-F238E27FC236}">
                <a16:creationId xmlns:a16="http://schemas.microsoft.com/office/drawing/2014/main" xmlns="" id="{3B84555D-13BE-403B-9BE4-F496764F650A}"/>
              </a:ext>
            </a:extLst>
          </p:cNvPr>
          <p:cNvGrpSpPr/>
          <p:nvPr/>
        </p:nvGrpSpPr>
        <p:grpSpPr>
          <a:xfrm>
            <a:off x="1741035" y="2623970"/>
            <a:ext cx="6042898" cy="373611"/>
            <a:chOff x="1741035" y="2623970"/>
            <a:chExt cx="6042898" cy="373611"/>
          </a:xfrm>
        </p:grpSpPr>
        <p:sp>
          <p:nvSpPr>
            <p:cNvPr id="58" name="文本框 57">
              <a:extLst>
                <a:ext uri="{FF2B5EF4-FFF2-40B4-BE49-F238E27FC236}">
                  <a16:creationId xmlns:a16="http://schemas.microsoft.com/office/drawing/2014/main" xmlns="" id="{299877C7-E43A-4512-83D9-6C97EB34CC14}"/>
                </a:ext>
              </a:extLst>
            </p:cNvPr>
            <p:cNvSpPr txBox="1"/>
            <p:nvPr/>
          </p:nvSpPr>
          <p:spPr>
            <a:xfrm>
              <a:off x="1741035" y="2623970"/>
              <a:ext cx="661250" cy="369330"/>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赋予</a:t>
              </a:r>
              <a:endParaRPr lang="zh-CN" altLang="en-US" dirty="0"/>
            </a:p>
          </p:txBody>
        </p:sp>
        <p:graphicFrame>
          <p:nvGraphicFramePr>
            <p:cNvPr id="60" name="对象 59">
              <a:extLst>
                <a:ext uri="{FF2B5EF4-FFF2-40B4-BE49-F238E27FC236}">
                  <a16:creationId xmlns:a16="http://schemas.microsoft.com/office/drawing/2014/main" xmlns="" id="{CE5D8CFA-7CA0-43E6-972F-860D2CC2C386}"/>
                </a:ext>
              </a:extLst>
            </p:cNvPr>
            <p:cNvGraphicFramePr>
              <a:graphicFrameLocks noChangeAspect="1"/>
            </p:cNvGraphicFramePr>
            <p:nvPr>
              <p:extLst>
                <p:ext uri="{D42A27DB-BD31-4B8C-83A1-F6EECF244321}">
                  <p14:modId xmlns:p14="http://schemas.microsoft.com/office/powerpoint/2010/main" val="1375079845"/>
                </p:ext>
              </p:extLst>
            </p:nvPr>
          </p:nvGraphicFramePr>
          <p:xfrm>
            <a:off x="2345900" y="2647567"/>
            <a:ext cx="661249" cy="342870"/>
          </p:xfrm>
          <a:graphic>
            <a:graphicData uri="http://schemas.openxmlformats.org/presentationml/2006/ole">
              <mc:AlternateContent xmlns:mc="http://schemas.openxmlformats.org/markup-compatibility/2006">
                <mc:Choice xmlns:v="urn:schemas-microsoft-com:vml" Requires="v">
                  <p:oleObj spid="_x0000_s65667" name="Equation" r:id="rId19" imgW="342751" imgH="190417" progId="Equation.DSMT4">
                    <p:embed/>
                  </p:oleObj>
                </mc:Choice>
                <mc:Fallback>
                  <p:oleObj name="Equation" r:id="rId19" imgW="342751" imgH="190417" progId="Equation.DSMT4">
                    <p:embed/>
                    <p:pic>
                      <p:nvPicPr>
                        <p:cNvPr id="0" name="Object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45900" y="2647567"/>
                          <a:ext cx="661249" cy="342870"/>
                        </a:xfrm>
                        <a:prstGeom prst="rect">
                          <a:avLst/>
                        </a:prstGeom>
                        <a:noFill/>
                      </p:spPr>
                    </p:pic>
                  </p:oleObj>
                </mc:Fallback>
              </mc:AlternateContent>
            </a:graphicData>
          </a:graphic>
        </p:graphicFrame>
        <p:sp>
          <p:nvSpPr>
            <p:cNvPr id="62" name="文本框 61">
              <a:extLst>
                <a:ext uri="{FF2B5EF4-FFF2-40B4-BE49-F238E27FC236}">
                  <a16:creationId xmlns:a16="http://schemas.microsoft.com/office/drawing/2014/main" xmlns="" id="{A4C26492-CF8B-41A9-A1B5-7764B294E1DE}"/>
                </a:ext>
              </a:extLst>
            </p:cNvPr>
            <p:cNvSpPr txBox="1"/>
            <p:nvPr/>
          </p:nvSpPr>
          <p:spPr>
            <a:xfrm>
              <a:off x="2937641" y="2628249"/>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每个分量一个较小的随机非零值（或</a:t>
              </a:r>
              <a:r>
                <a:rPr lang="en-US" altLang="zh-CN" sz="1800" kern="500" dirty="0">
                  <a:effectLst/>
                  <a:latin typeface="Times New Roman" panose="02020603050405020304" pitchFamily="18" charset="0"/>
                  <a:ea typeface="宋体" panose="02010600030101010101" pitchFamily="2" charset="-122"/>
                </a:rPr>
                <a:t>0</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64" name="对象 63">
              <a:extLst>
                <a:ext uri="{FF2B5EF4-FFF2-40B4-BE49-F238E27FC236}">
                  <a16:creationId xmlns:a16="http://schemas.microsoft.com/office/drawing/2014/main" xmlns="" id="{1B378BFE-3428-4B14-8A85-11EB20560000}"/>
                </a:ext>
              </a:extLst>
            </p:cNvPr>
            <p:cNvGraphicFramePr>
              <a:graphicFrameLocks noChangeAspect="1"/>
            </p:cNvGraphicFramePr>
            <p:nvPr>
              <p:extLst>
                <p:ext uri="{D42A27DB-BD31-4B8C-83A1-F6EECF244321}">
                  <p14:modId xmlns:p14="http://schemas.microsoft.com/office/powerpoint/2010/main" val="3383397834"/>
                </p:ext>
              </p:extLst>
            </p:nvPr>
          </p:nvGraphicFramePr>
          <p:xfrm>
            <a:off x="7161687" y="2647567"/>
            <a:ext cx="622246" cy="342870"/>
          </p:xfrm>
          <a:graphic>
            <a:graphicData uri="http://schemas.openxmlformats.org/presentationml/2006/ole">
              <mc:AlternateContent xmlns:mc="http://schemas.openxmlformats.org/markup-compatibility/2006">
                <mc:Choice xmlns:v="urn:schemas-microsoft-com:vml" Requires="v">
                  <p:oleObj spid="_x0000_s65668" name="Equation" r:id="rId21" imgW="317087" imgH="164885" progId="Equation.DSMT4">
                    <p:embed/>
                  </p:oleObj>
                </mc:Choice>
                <mc:Fallback>
                  <p:oleObj name="Equation" r:id="rId21" imgW="317087" imgH="164885" progId="Equation.DSMT4">
                    <p:embed/>
                    <p:pic>
                      <p:nvPicPr>
                        <p:cNvPr id="0" name="Object 2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61687" y="2647567"/>
                          <a:ext cx="622246" cy="342870"/>
                        </a:xfrm>
                        <a:prstGeom prst="rect">
                          <a:avLst/>
                        </a:prstGeom>
                        <a:noFill/>
                      </p:spPr>
                    </p:pic>
                  </p:oleObj>
                </mc:Fallback>
              </mc:AlternateContent>
            </a:graphicData>
          </a:graphic>
        </p:graphicFrame>
      </p:grpSp>
      <p:sp>
        <p:nvSpPr>
          <p:cNvPr id="68" name="Rectangle 23">
            <a:extLst>
              <a:ext uri="{FF2B5EF4-FFF2-40B4-BE49-F238E27FC236}">
                <a16:creationId xmlns:a16="http://schemas.microsoft.com/office/drawing/2014/main" xmlns="" id="{ECCF79A9-E41A-4502-A008-C0D28D212A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72" name="组合 71">
            <a:extLst>
              <a:ext uri="{FF2B5EF4-FFF2-40B4-BE49-F238E27FC236}">
                <a16:creationId xmlns:a16="http://schemas.microsoft.com/office/drawing/2014/main" xmlns="" id="{EA51AD56-E54A-4E6C-990F-6651A38E48A1}"/>
              </a:ext>
            </a:extLst>
          </p:cNvPr>
          <p:cNvGrpSpPr/>
          <p:nvPr/>
        </p:nvGrpSpPr>
        <p:grpSpPr>
          <a:xfrm>
            <a:off x="867895" y="3061977"/>
            <a:ext cx="6916038" cy="380259"/>
            <a:chOff x="867895" y="3061977"/>
            <a:chExt cx="6916038" cy="380259"/>
          </a:xfrm>
        </p:grpSpPr>
        <p:sp>
          <p:nvSpPr>
            <p:cNvPr id="67" name="文本框 66">
              <a:extLst>
                <a:ext uri="{FF2B5EF4-FFF2-40B4-BE49-F238E27FC236}">
                  <a16:creationId xmlns:a16="http://schemas.microsoft.com/office/drawing/2014/main" xmlns="" id="{8C19E496-31EF-4940-89A8-93D26A743298}"/>
                </a:ext>
              </a:extLst>
            </p:cNvPr>
            <p:cNvSpPr txBox="1"/>
            <p:nvPr/>
          </p:nvSpPr>
          <p:spPr>
            <a:xfrm>
              <a:off x="867895" y="3061977"/>
              <a:ext cx="185309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对一组输入样本</a:t>
              </a:r>
              <a:endParaRPr lang="zh-CN" altLang="en-US" dirty="0"/>
            </a:p>
          </p:txBody>
        </p:sp>
        <p:graphicFrame>
          <p:nvGraphicFramePr>
            <p:cNvPr id="69" name="对象 68">
              <a:extLst>
                <a:ext uri="{FF2B5EF4-FFF2-40B4-BE49-F238E27FC236}">
                  <a16:creationId xmlns:a16="http://schemas.microsoft.com/office/drawing/2014/main" xmlns="" id="{70E54CC6-BBCA-4475-8469-73C1A823B2E4}"/>
                </a:ext>
              </a:extLst>
            </p:cNvPr>
            <p:cNvGraphicFramePr>
              <a:graphicFrameLocks noChangeAspect="1"/>
            </p:cNvGraphicFramePr>
            <p:nvPr>
              <p:extLst>
                <p:ext uri="{D42A27DB-BD31-4B8C-83A1-F6EECF244321}">
                  <p14:modId xmlns:p14="http://schemas.microsoft.com/office/powerpoint/2010/main" val="278747782"/>
                </p:ext>
              </p:extLst>
            </p:nvPr>
          </p:nvGraphicFramePr>
          <p:xfrm>
            <a:off x="2543369" y="3076139"/>
            <a:ext cx="3247635" cy="366097"/>
          </p:xfrm>
          <a:graphic>
            <a:graphicData uri="http://schemas.openxmlformats.org/presentationml/2006/ole">
              <mc:AlternateContent xmlns:mc="http://schemas.openxmlformats.org/markup-compatibility/2006">
                <mc:Choice xmlns:v="urn:schemas-microsoft-com:vml" Requires="v">
                  <p:oleObj spid="_x0000_s65669" name="Equation" r:id="rId23" imgW="1739900" imgH="203200" progId="Equation.DSMT4">
                    <p:embed/>
                  </p:oleObj>
                </mc:Choice>
                <mc:Fallback>
                  <p:oleObj name="Equation" r:id="rId23" imgW="1739900" imgH="203200" progId="Equation.DSMT4">
                    <p:embed/>
                    <p:pic>
                      <p:nvPicPr>
                        <p:cNvPr id="0" name="Object 2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43369" y="3076139"/>
                          <a:ext cx="3247635" cy="366097"/>
                        </a:xfrm>
                        <a:prstGeom prst="rect">
                          <a:avLst/>
                        </a:prstGeom>
                        <a:noFill/>
                      </p:spPr>
                    </p:pic>
                  </p:oleObj>
                </mc:Fallback>
              </mc:AlternateContent>
            </a:graphicData>
          </a:graphic>
        </p:graphicFrame>
        <p:sp>
          <p:nvSpPr>
            <p:cNvPr id="71" name="文本框 70">
              <a:extLst>
                <a:ext uri="{FF2B5EF4-FFF2-40B4-BE49-F238E27FC236}">
                  <a16:creationId xmlns:a16="http://schemas.microsoft.com/office/drawing/2014/main" xmlns="" id="{7288CEF3-3F32-4B66-8D2A-AC9E064BC5FA}"/>
                </a:ext>
              </a:extLst>
            </p:cNvPr>
            <p:cNvSpPr txBox="1"/>
            <p:nvPr/>
          </p:nvSpPr>
          <p:spPr>
            <a:xfrm>
              <a:off x="5750153" y="3072904"/>
              <a:ext cx="203378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，指定其期望输出</a:t>
              </a:r>
              <a:endParaRPr lang="zh-CN" altLang="en-US" dirty="0"/>
            </a:p>
          </p:txBody>
        </p:sp>
      </p:grpSp>
      <p:sp>
        <p:nvSpPr>
          <p:cNvPr id="73" name="Rectangle 25">
            <a:extLst>
              <a:ext uri="{FF2B5EF4-FFF2-40B4-BE49-F238E27FC236}">
                <a16:creationId xmlns:a16="http://schemas.microsoft.com/office/drawing/2014/main" xmlns="" id="{C87EA310-FA11-4AC1-AB7D-5E1C15490D5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75" name="Rectangle 27">
            <a:extLst>
              <a:ext uri="{FF2B5EF4-FFF2-40B4-BE49-F238E27FC236}">
                <a16:creationId xmlns:a16="http://schemas.microsoft.com/office/drawing/2014/main" xmlns="" id="{140AB079-0813-4B8E-ADAD-C6DDF073457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77" name="组合 76">
            <a:extLst>
              <a:ext uri="{FF2B5EF4-FFF2-40B4-BE49-F238E27FC236}">
                <a16:creationId xmlns:a16="http://schemas.microsoft.com/office/drawing/2014/main" xmlns="" id="{E35737CF-1960-4E40-A8A1-56289E3C8B48}"/>
              </a:ext>
            </a:extLst>
          </p:cNvPr>
          <p:cNvGrpSpPr/>
          <p:nvPr/>
        </p:nvGrpSpPr>
        <p:grpSpPr>
          <a:xfrm>
            <a:off x="1000139" y="3541818"/>
            <a:ext cx="4271266" cy="368526"/>
            <a:chOff x="1000139" y="3541818"/>
            <a:chExt cx="4271266" cy="368526"/>
          </a:xfrm>
        </p:grpSpPr>
        <p:graphicFrame>
          <p:nvGraphicFramePr>
            <p:cNvPr id="74" name="对象 73">
              <a:extLst>
                <a:ext uri="{FF2B5EF4-FFF2-40B4-BE49-F238E27FC236}">
                  <a16:creationId xmlns:a16="http://schemas.microsoft.com/office/drawing/2014/main" xmlns="" id="{A9B5184D-38EF-4391-AD6F-E0073A5A4E14}"/>
                </a:ext>
              </a:extLst>
            </p:cNvPr>
            <p:cNvGraphicFramePr>
              <a:graphicFrameLocks noChangeAspect="1"/>
            </p:cNvGraphicFramePr>
            <p:nvPr>
              <p:extLst>
                <p:ext uri="{D42A27DB-BD31-4B8C-83A1-F6EECF244321}">
                  <p14:modId xmlns:p14="http://schemas.microsoft.com/office/powerpoint/2010/main" val="1233246008"/>
                </p:ext>
              </p:extLst>
            </p:nvPr>
          </p:nvGraphicFramePr>
          <p:xfrm>
            <a:off x="1000139" y="3541818"/>
            <a:ext cx="3200396" cy="366097"/>
          </p:xfrm>
          <a:graphic>
            <a:graphicData uri="http://schemas.openxmlformats.org/presentationml/2006/ole">
              <mc:AlternateContent xmlns:mc="http://schemas.openxmlformats.org/markup-compatibility/2006">
                <mc:Choice xmlns:v="urn:schemas-microsoft-com:vml" Requires="v">
                  <p:oleObj spid="_x0000_s65670" name="Equation" r:id="rId25" imgW="1714500" imgH="203200" progId="Equation.DSMT4">
                    <p:embed/>
                  </p:oleObj>
                </mc:Choice>
                <mc:Fallback>
                  <p:oleObj name="Equation" r:id="rId25" imgW="1714500" imgH="203200" progId="Equation.DSMT4">
                    <p:embed/>
                    <p:pic>
                      <p:nvPicPr>
                        <p:cNvPr id="0" name="Object 2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00139" y="3541818"/>
                          <a:ext cx="3200396" cy="366097"/>
                        </a:xfrm>
                        <a:prstGeom prst="rect">
                          <a:avLst/>
                        </a:prstGeom>
                        <a:noFill/>
                      </p:spPr>
                    </p:pic>
                  </p:oleObj>
                </mc:Fallback>
              </mc:AlternateContent>
            </a:graphicData>
          </a:graphic>
        </p:graphicFrame>
        <p:graphicFrame>
          <p:nvGraphicFramePr>
            <p:cNvPr id="76" name="对象 75">
              <a:extLst>
                <a:ext uri="{FF2B5EF4-FFF2-40B4-BE49-F238E27FC236}">
                  <a16:creationId xmlns:a16="http://schemas.microsoft.com/office/drawing/2014/main" xmlns="" id="{59BB8DB3-839B-499B-8326-89C0614E3E3D}"/>
                </a:ext>
              </a:extLst>
            </p:cNvPr>
            <p:cNvGraphicFramePr>
              <a:graphicFrameLocks noChangeAspect="1"/>
            </p:cNvGraphicFramePr>
            <p:nvPr>
              <p:extLst>
                <p:ext uri="{D42A27DB-BD31-4B8C-83A1-F6EECF244321}">
                  <p14:modId xmlns:p14="http://schemas.microsoft.com/office/powerpoint/2010/main" val="182596813"/>
                </p:ext>
              </p:extLst>
            </p:nvPr>
          </p:nvGraphicFramePr>
          <p:xfrm>
            <a:off x="4200535" y="3545275"/>
            <a:ext cx="1070870" cy="365069"/>
          </p:xfrm>
          <a:graphic>
            <a:graphicData uri="http://schemas.openxmlformats.org/presentationml/2006/ole">
              <mc:AlternateContent xmlns:mc="http://schemas.openxmlformats.org/markup-compatibility/2006">
                <mc:Choice xmlns:v="urn:schemas-microsoft-com:vml" Requires="v">
                  <p:oleObj spid="_x0000_s65671" name="Equation" r:id="rId27" imgW="558800" imgH="190500" progId="Equation.DSMT4">
                    <p:embed/>
                  </p:oleObj>
                </mc:Choice>
                <mc:Fallback>
                  <p:oleObj name="Equation" r:id="rId27" imgW="558800" imgH="190500" progId="Equation.DSMT4">
                    <p:embed/>
                    <p:pic>
                      <p:nvPicPr>
                        <p:cNvPr id="0" name="Object 2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200535" y="3545275"/>
                          <a:ext cx="1070870" cy="365069"/>
                        </a:xfrm>
                        <a:prstGeom prst="rect">
                          <a:avLst/>
                        </a:prstGeom>
                        <a:noFill/>
                      </p:spPr>
                    </p:pic>
                  </p:oleObj>
                </mc:Fallback>
              </mc:AlternateContent>
            </a:graphicData>
          </a:graphic>
        </p:graphicFrame>
      </p:grpSp>
      <p:sp>
        <p:nvSpPr>
          <p:cNvPr id="80" name="Rectangle 29">
            <a:extLst>
              <a:ext uri="{FF2B5EF4-FFF2-40B4-BE49-F238E27FC236}">
                <a16:creationId xmlns:a16="http://schemas.microsoft.com/office/drawing/2014/main" xmlns="" id="{41C1F298-4F9A-41B3-B9FB-3D8DB66DC8E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82" name="组合 81">
            <a:extLst>
              <a:ext uri="{FF2B5EF4-FFF2-40B4-BE49-F238E27FC236}">
                <a16:creationId xmlns:a16="http://schemas.microsoft.com/office/drawing/2014/main" xmlns="" id="{DDFEBB6E-834D-43E3-9405-7020CFF85151}"/>
              </a:ext>
            </a:extLst>
          </p:cNvPr>
          <p:cNvGrpSpPr/>
          <p:nvPr/>
        </p:nvGrpSpPr>
        <p:grpSpPr>
          <a:xfrm>
            <a:off x="314337" y="4016137"/>
            <a:ext cx="4515031" cy="371654"/>
            <a:chOff x="314337" y="4016137"/>
            <a:chExt cx="4515031" cy="371654"/>
          </a:xfrm>
        </p:grpSpPr>
        <p:sp>
          <p:nvSpPr>
            <p:cNvPr id="79" name="文本框 78">
              <a:extLst>
                <a:ext uri="{FF2B5EF4-FFF2-40B4-BE49-F238E27FC236}">
                  <a16:creationId xmlns:a16="http://schemas.microsoft.com/office/drawing/2014/main" xmlns="" id="{71282C15-655D-46ED-99A5-69865EB10B1E}"/>
                </a:ext>
              </a:extLst>
            </p:cNvPr>
            <p:cNvSpPr txBox="1"/>
            <p:nvPr/>
          </p:nvSpPr>
          <p:spPr>
            <a:xfrm>
              <a:off x="314337" y="4090274"/>
              <a:ext cx="2229032" cy="297517"/>
            </a:xfrm>
            <a:prstGeom prst="rect">
              <a:avLst/>
            </a:prstGeom>
            <a:noFill/>
          </p:spPr>
          <p:txBody>
            <a:bodyPr wrap="square">
              <a:spAutoFit/>
            </a:bodyPr>
            <a:lstStyle/>
            <a:p>
              <a:pPr algn="just">
                <a:lnSpc>
                  <a:spcPts val="1555"/>
                </a:lnSpc>
                <a:tabLst>
                  <a:tab pos="2628265" algn="ctr"/>
                  <a:tab pos="5292725" algn="r"/>
                </a:tabLst>
              </a:pPr>
              <a:r>
                <a:rPr lang="zh-CN" altLang="zh-CN" sz="1800" kern="500" dirty="0">
                  <a:solidFill>
                    <a:srgbClr val="0033CC"/>
                  </a:solidFill>
                  <a:effectLst/>
                  <a:latin typeface="Times New Roman" panose="02020603050405020304" pitchFamily="18" charset="0"/>
                  <a:ea typeface="宋体" panose="02010600030101010101" pitchFamily="2" charset="-122"/>
                </a:rPr>
                <a:t>（</a:t>
              </a:r>
              <a:r>
                <a:rPr lang="en-US" altLang="zh-CN" sz="1800" kern="500" dirty="0">
                  <a:solidFill>
                    <a:srgbClr val="0033CC"/>
                  </a:solidFill>
                  <a:effectLst/>
                  <a:latin typeface="Times New Roman" panose="02020603050405020304" pitchFamily="18" charset="0"/>
                  <a:ea typeface="宋体" panose="02010600030101010101" pitchFamily="2" charset="-122"/>
                </a:rPr>
                <a:t>3</a:t>
              </a:r>
              <a:r>
                <a:rPr lang="zh-CN" altLang="zh-CN" sz="1800" kern="500" dirty="0">
                  <a:solidFill>
                    <a:srgbClr val="0033CC"/>
                  </a:solidFill>
                  <a:effectLst/>
                  <a:latin typeface="Times New Roman" panose="02020603050405020304" pitchFamily="18" charset="0"/>
                  <a:ea typeface="宋体" panose="02010600030101010101" pitchFamily="2" charset="-122"/>
                </a:rPr>
                <a:t>）计算实际输出：</a:t>
              </a:r>
            </a:p>
          </p:txBody>
        </p:sp>
        <p:graphicFrame>
          <p:nvGraphicFramePr>
            <p:cNvPr id="81" name="对象 80">
              <a:extLst>
                <a:ext uri="{FF2B5EF4-FFF2-40B4-BE49-F238E27FC236}">
                  <a16:creationId xmlns:a16="http://schemas.microsoft.com/office/drawing/2014/main" xmlns="" id="{7D7F3BBF-517B-45D3-9D03-8234D2FFB378}"/>
                </a:ext>
              </a:extLst>
            </p:cNvPr>
            <p:cNvGraphicFramePr>
              <a:graphicFrameLocks noChangeAspect="1"/>
            </p:cNvGraphicFramePr>
            <p:nvPr>
              <p:extLst>
                <p:ext uri="{D42A27DB-BD31-4B8C-83A1-F6EECF244321}">
                  <p14:modId xmlns:p14="http://schemas.microsoft.com/office/powerpoint/2010/main" val="2799817005"/>
                </p:ext>
              </p:extLst>
            </p:nvPr>
          </p:nvGraphicFramePr>
          <p:xfrm>
            <a:off x="2645540" y="4016137"/>
            <a:ext cx="2183828" cy="343283"/>
          </p:xfrm>
          <a:graphic>
            <a:graphicData uri="http://schemas.openxmlformats.org/presentationml/2006/ole">
              <mc:AlternateContent xmlns:mc="http://schemas.openxmlformats.org/markup-compatibility/2006">
                <mc:Choice xmlns:v="urn:schemas-microsoft-com:vml" Requires="v">
                  <p:oleObj spid="_x0000_s65672" name="Equation" r:id="rId29" imgW="1066337" imgH="215806" progId="Equation.DSMT4">
                    <p:embed/>
                  </p:oleObj>
                </mc:Choice>
                <mc:Fallback>
                  <p:oleObj name="Equation" r:id="rId29" imgW="1066337" imgH="215806" progId="Equation.DSMT4">
                    <p:embed/>
                    <p:pic>
                      <p:nvPicPr>
                        <p:cNvPr id="0" name="Object 2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45540" y="4016137"/>
                          <a:ext cx="2183828" cy="343283"/>
                        </a:xfrm>
                        <a:prstGeom prst="rect">
                          <a:avLst/>
                        </a:prstGeom>
                        <a:noFill/>
                      </p:spPr>
                    </p:pic>
                  </p:oleObj>
                </mc:Fallback>
              </mc:AlternateContent>
            </a:graphicData>
          </a:graphic>
        </p:graphicFrame>
      </p:grpSp>
      <p:sp>
        <p:nvSpPr>
          <p:cNvPr id="85" name="Rectangle 31">
            <a:extLst>
              <a:ext uri="{FF2B5EF4-FFF2-40B4-BE49-F238E27FC236}">
                <a16:creationId xmlns:a16="http://schemas.microsoft.com/office/drawing/2014/main" xmlns="" id="{66A17266-3893-4B7A-A077-7685B77AA2B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87" name="组合 86">
            <a:extLst>
              <a:ext uri="{FF2B5EF4-FFF2-40B4-BE49-F238E27FC236}">
                <a16:creationId xmlns:a16="http://schemas.microsoft.com/office/drawing/2014/main" xmlns="" id="{5924A528-187A-4381-BBD6-6FC3D257AE67}"/>
              </a:ext>
            </a:extLst>
          </p:cNvPr>
          <p:cNvGrpSpPr/>
          <p:nvPr/>
        </p:nvGrpSpPr>
        <p:grpSpPr>
          <a:xfrm>
            <a:off x="314044" y="4459003"/>
            <a:ext cx="7476718" cy="455253"/>
            <a:chOff x="314044" y="4459003"/>
            <a:chExt cx="7476718" cy="455253"/>
          </a:xfrm>
        </p:grpSpPr>
        <p:sp>
          <p:nvSpPr>
            <p:cNvPr id="84" name="文本框 83">
              <a:extLst>
                <a:ext uri="{FF2B5EF4-FFF2-40B4-BE49-F238E27FC236}">
                  <a16:creationId xmlns:a16="http://schemas.microsoft.com/office/drawing/2014/main" xmlns="" id="{353A9C1B-8FB9-4B65-BA83-5761809DF923}"/>
                </a:ext>
              </a:extLst>
            </p:cNvPr>
            <p:cNvSpPr txBox="1"/>
            <p:nvPr/>
          </p:nvSpPr>
          <p:spPr>
            <a:xfrm>
              <a:off x="314044" y="4459003"/>
              <a:ext cx="4572000" cy="455253"/>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solidFill>
                    <a:srgbClr val="0033CC"/>
                  </a:solidFill>
                  <a:effectLst/>
                  <a:latin typeface="Times New Roman" panose="02020603050405020304" pitchFamily="18" charset="0"/>
                  <a:ea typeface="宋体" panose="02010600030101010101" pitchFamily="2" charset="-122"/>
                </a:rPr>
                <a:t>（</a:t>
              </a:r>
              <a:r>
                <a:rPr lang="en-US" altLang="zh-CN" sz="1800" kern="500" dirty="0">
                  <a:solidFill>
                    <a:srgbClr val="0033CC"/>
                  </a:solidFill>
                  <a:effectLst/>
                  <a:latin typeface="Times New Roman" panose="02020603050405020304" pitchFamily="18" charset="0"/>
                  <a:ea typeface="宋体" panose="02010600030101010101" pitchFamily="2" charset="-122"/>
                </a:rPr>
                <a:t>4</a:t>
              </a:r>
              <a:r>
                <a:rPr lang="zh-CN" altLang="zh-CN" sz="1800" kern="500" dirty="0">
                  <a:solidFill>
                    <a:srgbClr val="0033CC"/>
                  </a:solidFill>
                  <a:effectLst/>
                  <a:latin typeface="Times New Roman" panose="02020603050405020304" pitchFamily="18" charset="0"/>
                  <a:ea typeface="宋体" panose="02010600030101010101" pitchFamily="2" charset="-122"/>
                </a:rPr>
                <a:t>）调整感知器的权值向量：</a:t>
              </a:r>
            </a:p>
          </p:txBody>
        </p:sp>
        <p:graphicFrame>
          <p:nvGraphicFramePr>
            <p:cNvPr id="86" name="对象 85">
              <a:extLst>
                <a:ext uri="{FF2B5EF4-FFF2-40B4-BE49-F238E27FC236}">
                  <a16:creationId xmlns:a16="http://schemas.microsoft.com/office/drawing/2014/main" xmlns="" id="{CBE7286B-3109-4253-B0FA-F9A7324A2656}"/>
                </a:ext>
              </a:extLst>
            </p:cNvPr>
            <p:cNvGraphicFramePr>
              <a:graphicFrameLocks noChangeAspect="1"/>
            </p:cNvGraphicFramePr>
            <p:nvPr>
              <p:extLst>
                <p:ext uri="{D42A27DB-BD31-4B8C-83A1-F6EECF244321}">
                  <p14:modId xmlns:p14="http://schemas.microsoft.com/office/powerpoint/2010/main" val="693935406"/>
                </p:ext>
              </p:extLst>
            </p:nvPr>
          </p:nvGraphicFramePr>
          <p:xfrm>
            <a:off x="3436010" y="4539432"/>
            <a:ext cx="4354752" cy="365069"/>
          </p:xfrm>
          <a:graphic>
            <a:graphicData uri="http://schemas.openxmlformats.org/presentationml/2006/ole">
              <mc:AlternateContent xmlns:mc="http://schemas.openxmlformats.org/markup-compatibility/2006">
                <mc:Choice xmlns:v="urn:schemas-microsoft-com:vml" Requires="v">
                  <p:oleObj spid="_x0000_s65673" name="Equation" r:id="rId31" imgW="2120900" imgH="190500" progId="Equation.DSMT4">
                    <p:embed/>
                  </p:oleObj>
                </mc:Choice>
                <mc:Fallback>
                  <p:oleObj name="Equation" r:id="rId31" imgW="2120900" imgH="190500" progId="Equation.DSMT4">
                    <p:embed/>
                    <p:pic>
                      <p:nvPicPr>
                        <p:cNvPr id="0" name="Object 3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436010" y="4539432"/>
                          <a:ext cx="4354752" cy="365069"/>
                        </a:xfrm>
                        <a:prstGeom prst="rect">
                          <a:avLst/>
                        </a:prstGeom>
                        <a:noFill/>
                      </p:spPr>
                    </p:pic>
                  </p:oleObj>
                </mc:Fallback>
              </mc:AlternateContent>
            </a:graphicData>
          </a:graphic>
        </p:graphicFrame>
      </p:grpSp>
      <p:sp>
        <p:nvSpPr>
          <p:cNvPr id="90" name="Rectangle 33">
            <a:extLst>
              <a:ext uri="{FF2B5EF4-FFF2-40B4-BE49-F238E27FC236}">
                <a16:creationId xmlns:a16="http://schemas.microsoft.com/office/drawing/2014/main" xmlns="" id="{A2372AC2-EE67-4013-9187-F580CFB2942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94" name="组合 93">
            <a:extLst>
              <a:ext uri="{FF2B5EF4-FFF2-40B4-BE49-F238E27FC236}">
                <a16:creationId xmlns:a16="http://schemas.microsoft.com/office/drawing/2014/main" xmlns="" id="{57BA0B67-9D7E-4FE8-A2BC-B8B2A031553C}"/>
              </a:ext>
            </a:extLst>
          </p:cNvPr>
          <p:cNvGrpSpPr/>
          <p:nvPr/>
        </p:nvGrpSpPr>
        <p:grpSpPr>
          <a:xfrm>
            <a:off x="978381" y="5019760"/>
            <a:ext cx="5788662" cy="917026"/>
            <a:chOff x="442708" y="4973131"/>
            <a:chExt cx="5788662" cy="917026"/>
          </a:xfrm>
        </p:grpSpPr>
        <p:sp>
          <p:nvSpPr>
            <p:cNvPr id="89" name="文本框 88">
              <a:extLst>
                <a:ext uri="{FF2B5EF4-FFF2-40B4-BE49-F238E27FC236}">
                  <a16:creationId xmlns:a16="http://schemas.microsoft.com/office/drawing/2014/main" xmlns="" id="{A7DEF467-598C-4CB1-861A-0FDDA6B169DC}"/>
                </a:ext>
              </a:extLst>
            </p:cNvPr>
            <p:cNvSpPr txBox="1"/>
            <p:nvPr/>
          </p:nvSpPr>
          <p:spPr>
            <a:xfrm>
              <a:off x="442708" y="4991563"/>
              <a:ext cx="578866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判断是否满足条件，若满足，算法结束；若不满足，将</a:t>
              </a:r>
              <a:endParaRPr lang="zh-CN" altLang="en-US" dirty="0"/>
            </a:p>
          </p:txBody>
        </p:sp>
        <p:graphicFrame>
          <p:nvGraphicFramePr>
            <p:cNvPr id="91" name="对象 90">
              <a:extLst>
                <a:ext uri="{FF2B5EF4-FFF2-40B4-BE49-F238E27FC236}">
                  <a16:creationId xmlns:a16="http://schemas.microsoft.com/office/drawing/2014/main" xmlns="" id="{959E413E-BBD1-4027-A948-3E1CD7649BE4}"/>
                </a:ext>
              </a:extLst>
            </p:cNvPr>
            <p:cNvGraphicFramePr>
              <a:graphicFrameLocks noChangeAspect="1"/>
            </p:cNvGraphicFramePr>
            <p:nvPr>
              <p:extLst>
                <p:ext uri="{D42A27DB-BD31-4B8C-83A1-F6EECF244321}">
                  <p14:modId xmlns:p14="http://schemas.microsoft.com/office/powerpoint/2010/main" val="689541082"/>
                </p:ext>
              </p:extLst>
            </p:nvPr>
          </p:nvGraphicFramePr>
          <p:xfrm>
            <a:off x="6017488" y="4973131"/>
            <a:ext cx="213881" cy="374292"/>
          </p:xfrm>
          <a:graphic>
            <a:graphicData uri="http://schemas.openxmlformats.org/presentationml/2006/ole">
              <mc:AlternateContent xmlns:mc="http://schemas.openxmlformats.org/markup-compatibility/2006">
                <mc:Choice xmlns:v="urn:schemas-microsoft-com:vml" Requires="v">
                  <p:oleObj spid="_x0000_s65674" name="Equation" r:id="rId33" imgW="114151" imgH="164885" progId="Equation.DSMT4">
                    <p:embed/>
                  </p:oleObj>
                </mc:Choice>
                <mc:Fallback>
                  <p:oleObj name="Equation" r:id="rId33" imgW="114151" imgH="164885" progId="Equation.DSMT4">
                    <p:embed/>
                    <p:pic>
                      <p:nvPicPr>
                        <p:cNvPr id="0" name="Object 3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017488" y="4973131"/>
                          <a:ext cx="213881" cy="374292"/>
                        </a:xfrm>
                        <a:prstGeom prst="rect">
                          <a:avLst/>
                        </a:prstGeom>
                        <a:noFill/>
                      </p:spPr>
                    </p:pic>
                  </p:oleObj>
                </mc:Fallback>
              </mc:AlternateContent>
            </a:graphicData>
          </a:graphic>
        </p:graphicFrame>
        <p:sp>
          <p:nvSpPr>
            <p:cNvPr id="93" name="文本框 92">
              <a:extLst>
                <a:ext uri="{FF2B5EF4-FFF2-40B4-BE49-F238E27FC236}">
                  <a16:creationId xmlns:a16="http://schemas.microsoft.com/office/drawing/2014/main" xmlns="" id="{0637BE4D-CAAE-4B2C-8D59-5DCFB448941D}"/>
                </a:ext>
              </a:extLst>
            </p:cNvPr>
            <p:cNvSpPr txBox="1"/>
            <p:nvPr/>
          </p:nvSpPr>
          <p:spPr>
            <a:xfrm>
              <a:off x="452232" y="5520825"/>
              <a:ext cx="368558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值增加</a:t>
              </a:r>
              <a:r>
                <a:rPr lang="en-US" altLang="zh-CN" sz="1800" kern="500" dirty="0">
                  <a:effectLst/>
                  <a:latin typeface="Times New Roman" panose="02020603050405020304" pitchFamily="18" charset="0"/>
                  <a:ea typeface="宋体" panose="02010600030101010101" pitchFamily="2" charset="-122"/>
                </a:rPr>
                <a:t>1</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，转到步骤（</a:t>
              </a:r>
              <a:r>
                <a:rPr lang="en-US" altLang="zh-CN" sz="1800" kern="500" dirty="0">
                  <a:effectLst/>
                  <a:latin typeface="Times New Roman" panose="02020603050405020304" pitchFamily="18" charset="0"/>
                  <a:ea typeface="宋体" panose="02010600030101010101" pitchFamily="2" charset="-122"/>
                </a:rPr>
                <a:t>3</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）重新执行。</a:t>
              </a:r>
              <a:endParaRPr lang="zh-CN" altLang="en-US" dirty="0"/>
            </a:p>
          </p:txBody>
        </p:sp>
      </p:grpSp>
    </p:spTree>
    <p:extLst>
      <p:ext uri="{BB962C8B-B14F-4D97-AF65-F5344CB8AC3E}">
        <p14:creationId xmlns:p14="http://schemas.microsoft.com/office/powerpoint/2010/main" val="437375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49</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D03CEDF8-24FE-4F01-8AF4-473273E528E7}"/>
              </a:ext>
            </a:extLst>
          </p:cNvPr>
          <p:cNvSpPr txBox="1"/>
          <p:nvPr/>
        </p:nvSpPr>
        <p:spPr>
          <a:xfrm>
            <a:off x="53181" y="1224560"/>
            <a:ext cx="8938419" cy="1113125"/>
          </a:xfrm>
          <a:prstGeom prst="rect">
            <a:avLst/>
          </a:prstGeom>
          <a:noFill/>
        </p:spPr>
        <p:txBody>
          <a:bodyPr wrap="square">
            <a:spAutoFit/>
          </a:bodyPr>
          <a:lstStyle/>
          <a:p>
            <a:pPr algn="just">
              <a:lnSpc>
                <a:spcPct val="20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在感知器提出几年后，</a:t>
            </a:r>
            <a:r>
              <a:rPr lang="en-US" altLang="zh-CN" sz="1800" kern="500" dirty="0">
                <a:effectLst/>
                <a:latin typeface="Times New Roman" panose="02020603050405020304" pitchFamily="18" charset="0"/>
                <a:ea typeface="宋体" panose="02010600030101010101" pitchFamily="2" charset="-122"/>
              </a:rPr>
              <a:t>Bernard </a:t>
            </a:r>
            <a:r>
              <a:rPr lang="en-US" altLang="zh-CN" sz="1800" kern="500" dirty="0" err="1">
                <a:effectLst/>
                <a:latin typeface="Times New Roman" panose="02020603050405020304" pitchFamily="18" charset="0"/>
                <a:ea typeface="宋体" panose="02010600030101010101" pitchFamily="2" charset="-122"/>
              </a:rPr>
              <a:t>Widrow</a:t>
            </a:r>
            <a:r>
              <a:rPr lang="zh-CN" altLang="zh-CN" sz="1800" kern="500" dirty="0">
                <a:effectLst/>
                <a:latin typeface="Times New Roman" panose="02020603050405020304" pitchFamily="18" charset="0"/>
                <a:ea typeface="宋体" panose="02010600030101010101" pitchFamily="2" charset="-122"/>
              </a:rPr>
              <a:t>和</a:t>
            </a:r>
            <a:r>
              <a:rPr lang="en-US" altLang="zh-CN" sz="1800" kern="500" dirty="0" err="1">
                <a:effectLst/>
                <a:latin typeface="Times New Roman" panose="02020603050405020304" pitchFamily="18" charset="0"/>
                <a:ea typeface="宋体" panose="02010600030101010101" pitchFamily="2" charset="-122"/>
              </a:rPr>
              <a:t>Tedd</a:t>
            </a:r>
            <a:r>
              <a:rPr lang="en-US" altLang="zh-CN" sz="1800" kern="500" dirty="0">
                <a:effectLst/>
                <a:latin typeface="Times New Roman" panose="02020603050405020304" pitchFamily="18" charset="0"/>
                <a:ea typeface="宋体" panose="02010600030101010101" pitchFamily="2" charset="-122"/>
              </a:rPr>
              <a:t> Hoff</a:t>
            </a:r>
            <a:r>
              <a:rPr lang="zh-CN" altLang="zh-CN" sz="1800" kern="500" dirty="0">
                <a:effectLst/>
                <a:latin typeface="Times New Roman" panose="02020603050405020304" pitchFamily="18" charset="0"/>
                <a:ea typeface="宋体" panose="02010600030101010101" pitchFamily="2" charset="-122"/>
              </a:rPr>
              <a:t>提出了</a:t>
            </a:r>
            <a:r>
              <a:rPr lang="en-US" altLang="zh-CN" sz="1800" kern="500" dirty="0">
                <a:effectLst/>
                <a:latin typeface="Times New Roman" panose="02020603050405020304" pitchFamily="18" charset="0"/>
                <a:ea typeface="宋体" panose="02010600030101010101" pitchFamily="2" charset="-122"/>
              </a:rPr>
              <a:t>Adaline</a:t>
            </a:r>
            <a:r>
              <a:rPr lang="zh-CN" altLang="zh-CN" sz="1800" kern="500" dirty="0">
                <a:effectLst/>
                <a:latin typeface="Times New Roman" panose="02020603050405020304" pitchFamily="18" charset="0"/>
                <a:ea typeface="宋体" panose="02010600030101010101" pitchFamily="2" charset="-122"/>
              </a:rPr>
              <a:t>算法，该算法阐明了代价函数的核心概念，并对代价函数做了最小化优化。</a:t>
            </a:r>
          </a:p>
        </p:txBody>
      </p:sp>
      <p:sp>
        <p:nvSpPr>
          <p:cNvPr id="13" name="Rectangle 2">
            <a:extLst>
              <a:ext uri="{FF2B5EF4-FFF2-40B4-BE49-F238E27FC236}">
                <a16:creationId xmlns:a16="http://schemas.microsoft.com/office/drawing/2014/main" xmlns="" id="{9BA371C2-ADCC-4FDC-9435-822E3760225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5" name="组合 14">
            <a:extLst>
              <a:ext uri="{FF2B5EF4-FFF2-40B4-BE49-F238E27FC236}">
                <a16:creationId xmlns:a16="http://schemas.microsoft.com/office/drawing/2014/main" xmlns="" id="{9DF2BDEB-9392-40A8-A17E-EF6DD9E461F4}"/>
              </a:ext>
            </a:extLst>
          </p:cNvPr>
          <p:cNvGrpSpPr/>
          <p:nvPr/>
        </p:nvGrpSpPr>
        <p:grpSpPr>
          <a:xfrm>
            <a:off x="114106" y="2437269"/>
            <a:ext cx="8877493" cy="1428005"/>
            <a:chOff x="114105" y="1880707"/>
            <a:chExt cx="8877493" cy="1428005"/>
          </a:xfrm>
        </p:grpSpPr>
        <p:sp>
          <p:nvSpPr>
            <p:cNvPr id="20" name="文本框 19">
              <a:extLst>
                <a:ext uri="{FF2B5EF4-FFF2-40B4-BE49-F238E27FC236}">
                  <a16:creationId xmlns:a16="http://schemas.microsoft.com/office/drawing/2014/main" xmlns="" id="{F7AFD78A-61CF-4373-9558-94179B3B1A36}"/>
                </a:ext>
              </a:extLst>
            </p:cNvPr>
            <p:cNvSpPr txBox="1"/>
            <p:nvPr/>
          </p:nvSpPr>
          <p:spPr>
            <a:xfrm>
              <a:off x="114105" y="1880707"/>
              <a:ext cx="8877493" cy="871392"/>
            </a:xfrm>
            <a:prstGeom prst="rect">
              <a:avLst/>
            </a:prstGeom>
            <a:noFill/>
          </p:spPr>
          <p:txBody>
            <a:bodyPr wrap="square">
              <a:spAutoFit/>
            </a:bodyPr>
            <a:lstStyle/>
            <a:p>
              <a:pPr>
                <a:lnSpc>
                  <a:spcPct val="150000"/>
                </a:lnSpc>
              </a:pP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基于</a:t>
              </a:r>
              <a:r>
                <a:rPr lang="en-US" altLang="zh-CN" sz="1800" kern="500" dirty="0">
                  <a:effectLst/>
                  <a:latin typeface="Times New Roman" panose="02020603050405020304" pitchFamily="18" charset="0"/>
                  <a:ea typeface="宋体" panose="02010600030101010101" pitchFamily="2" charset="-122"/>
                </a:rPr>
                <a:t>Adaline</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规则的权重更新是通过一个连续的线性激励函数完成的，而不像</a:t>
              </a:r>
              <a:r>
                <a:rPr lang="en-US" altLang="zh-CN" sz="1800" kern="500" dirty="0">
                  <a:effectLst/>
                  <a:latin typeface="Times New Roman" panose="02020603050405020304" pitchFamily="18" charset="0"/>
                  <a:ea typeface="宋体" panose="02010600030101010101" pitchFamily="2" charset="-122"/>
                </a:rPr>
                <a:t>Rosenblatt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感知器那样使用单位阶跃函数。</a:t>
              </a:r>
              <a:r>
                <a:rPr lang="en-US" altLang="zh-CN" sz="1800" kern="500" dirty="0">
                  <a:effectLst/>
                  <a:latin typeface="Times New Roman" panose="02020603050405020304" pitchFamily="18" charset="0"/>
                  <a:ea typeface="宋体" panose="02010600030101010101" pitchFamily="2" charset="-122"/>
                </a:rPr>
                <a:t>Adaline</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算法中作用于净输入的激励函数为</a:t>
              </a:r>
              <a:endParaRPr lang="zh-CN" altLang="en-US" dirty="0"/>
            </a:p>
          </p:txBody>
        </p:sp>
        <p:graphicFrame>
          <p:nvGraphicFramePr>
            <p:cNvPr id="14" name="对象 13">
              <a:extLst>
                <a:ext uri="{FF2B5EF4-FFF2-40B4-BE49-F238E27FC236}">
                  <a16:creationId xmlns:a16="http://schemas.microsoft.com/office/drawing/2014/main" xmlns="" id="{B25A3AC6-FFD0-4AE1-BBA6-24F257143EC9}"/>
                </a:ext>
              </a:extLst>
            </p:cNvPr>
            <p:cNvGraphicFramePr>
              <a:graphicFrameLocks noChangeAspect="1"/>
            </p:cNvGraphicFramePr>
            <p:nvPr>
              <p:extLst>
                <p:ext uri="{D42A27DB-BD31-4B8C-83A1-F6EECF244321}">
                  <p14:modId xmlns:p14="http://schemas.microsoft.com/office/powerpoint/2010/main" val="4201373055"/>
                </p:ext>
              </p:extLst>
            </p:nvPr>
          </p:nvGraphicFramePr>
          <p:xfrm>
            <a:off x="2845675" y="2851681"/>
            <a:ext cx="1883523" cy="457031"/>
          </p:xfrm>
          <a:graphic>
            <a:graphicData uri="http://schemas.openxmlformats.org/presentationml/2006/ole">
              <mc:AlternateContent xmlns:mc="http://schemas.openxmlformats.org/markup-compatibility/2006">
                <mc:Choice xmlns:v="urn:schemas-microsoft-com:vml" Requires="v">
                  <p:oleObj spid="_x0000_s66577" name="Equation" r:id="rId5" imgW="875920" imgH="215806" progId="Equation.DSMT4">
                    <p:embed/>
                  </p:oleObj>
                </mc:Choice>
                <mc:Fallback>
                  <p:oleObj name="Equation" r:id="rId5" imgW="875920" imgH="215806"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5675" y="2851681"/>
                          <a:ext cx="1883523" cy="457031"/>
                        </a:xfrm>
                        <a:prstGeom prst="rect">
                          <a:avLst/>
                        </a:prstGeom>
                        <a:noFill/>
                      </p:spPr>
                    </p:pic>
                  </p:oleObj>
                </mc:Fallback>
              </mc:AlternateContent>
            </a:graphicData>
          </a:graphic>
        </p:graphicFrame>
      </p:grpSp>
      <p:sp>
        <p:nvSpPr>
          <p:cNvPr id="17" name="Rectangle 4">
            <a:extLst>
              <a:ext uri="{FF2B5EF4-FFF2-40B4-BE49-F238E27FC236}">
                <a16:creationId xmlns:a16="http://schemas.microsoft.com/office/drawing/2014/main" xmlns="" id="{4CDC4A57-A05D-458F-BF2A-495AE230479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1" name="组合 20">
            <a:extLst>
              <a:ext uri="{FF2B5EF4-FFF2-40B4-BE49-F238E27FC236}">
                <a16:creationId xmlns:a16="http://schemas.microsoft.com/office/drawing/2014/main" xmlns="" id="{7D6A8813-1C3D-4809-B7B5-A82B15213230}"/>
              </a:ext>
            </a:extLst>
          </p:cNvPr>
          <p:cNvGrpSpPr/>
          <p:nvPr/>
        </p:nvGrpSpPr>
        <p:grpSpPr>
          <a:xfrm>
            <a:off x="133253" y="3922543"/>
            <a:ext cx="8877493" cy="1131419"/>
            <a:chOff x="133252" y="3365981"/>
            <a:chExt cx="8877493" cy="1131419"/>
          </a:xfrm>
        </p:grpSpPr>
        <p:sp>
          <p:nvSpPr>
            <p:cNvPr id="25" name="文本框 24">
              <a:extLst>
                <a:ext uri="{FF2B5EF4-FFF2-40B4-BE49-F238E27FC236}">
                  <a16:creationId xmlns:a16="http://schemas.microsoft.com/office/drawing/2014/main" xmlns="" id="{CCEE7DF1-7461-47B5-9423-E5F20313A2B9}"/>
                </a:ext>
              </a:extLst>
            </p:cNvPr>
            <p:cNvSpPr txBox="1"/>
            <p:nvPr/>
          </p:nvSpPr>
          <p:spPr>
            <a:xfrm>
              <a:off x="133252" y="3365981"/>
              <a:ext cx="8877493" cy="455894"/>
            </a:xfrm>
            <a:prstGeom prst="rect">
              <a:avLst/>
            </a:prstGeom>
            <a:noFill/>
          </p:spPr>
          <p:txBody>
            <a:bodyPr wrap="square">
              <a:spAutoFit/>
            </a:bodyPr>
            <a:lstStyle/>
            <a:p>
              <a:pPr>
                <a:lnSpc>
                  <a:spcPct val="150000"/>
                </a:lnSpc>
              </a:pP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a:t>
              </a:r>
              <a:r>
                <a:rPr lang="en-US" altLang="zh-CN" sz="1800" kern="500" dirty="0">
                  <a:effectLst/>
                  <a:latin typeface="Times New Roman" panose="02020603050405020304" pitchFamily="18" charset="0"/>
                  <a:ea typeface="宋体" panose="02010600030101010101" pitchFamily="2" charset="-122"/>
                </a:rPr>
                <a:t>Adaline</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算法中，代价函数</a:t>
              </a:r>
              <a:r>
                <a:rPr lang="en-US" altLang="zh-CN" sz="1800" i="1" kern="500" dirty="0">
                  <a:effectLst/>
                  <a:latin typeface="Times New Roman" panose="02020603050405020304" pitchFamily="18" charset="0"/>
                  <a:ea typeface="宋体" panose="02010600030101010101" pitchFamily="2" charset="-122"/>
                </a:rPr>
                <a:t>J</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定义为通过模型得到的输出和实际类标之间的误差平方和：</a:t>
              </a:r>
              <a:endParaRPr lang="zh-CN" altLang="en-US" dirty="0"/>
            </a:p>
          </p:txBody>
        </p:sp>
        <p:graphicFrame>
          <p:nvGraphicFramePr>
            <p:cNvPr id="19" name="对象 18">
              <a:extLst>
                <a:ext uri="{FF2B5EF4-FFF2-40B4-BE49-F238E27FC236}">
                  <a16:creationId xmlns:a16="http://schemas.microsoft.com/office/drawing/2014/main" xmlns="" id="{BA64C5BF-41E8-405C-9576-1A641E22307E}"/>
                </a:ext>
              </a:extLst>
            </p:cNvPr>
            <p:cNvGraphicFramePr>
              <a:graphicFrameLocks noChangeAspect="1"/>
            </p:cNvGraphicFramePr>
            <p:nvPr>
              <p:extLst>
                <p:ext uri="{D42A27DB-BD31-4B8C-83A1-F6EECF244321}">
                  <p14:modId xmlns:p14="http://schemas.microsoft.com/office/powerpoint/2010/main" val="1984361270"/>
                </p:ext>
              </p:extLst>
            </p:nvPr>
          </p:nvGraphicFramePr>
          <p:xfrm>
            <a:off x="2845675" y="3832987"/>
            <a:ext cx="2940844" cy="664413"/>
          </p:xfrm>
          <a:graphic>
            <a:graphicData uri="http://schemas.openxmlformats.org/presentationml/2006/ole">
              <mc:AlternateContent xmlns:mc="http://schemas.openxmlformats.org/markup-compatibility/2006">
                <mc:Choice xmlns:v="urn:schemas-microsoft-com:vml" Requires="v">
                  <p:oleObj spid="_x0000_s66578" name="Equation" r:id="rId7" imgW="1701800" imgH="381000" progId="Equation.DSMT4">
                    <p:embed/>
                  </p:oleObj>
                </mc:Choice>
                <mc:Fallback>
                  <p:oleObj name="Equation" r:id="rId7" imgW="1701800" imgH="3810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5675" y="3832987"/>
                          <a:ext cx="2940844" cy="664413"/>
                        </a:xfrm>
                        <a:prstGeom prst="rect">
                          <a:avLst/>
                        </a:prstGeom>
                        <a:noFill/>
                      </p:spPr>
                    </p:pic>
                  </p:oleObj>
                </mc:Fallback>
              </mc:AlternateContent>
            </a:graphicData>
          </a:graphic>
        </p:graphicFrame>
      </p:grpSp>
    </p:spTree>
    <p:extLst>
      <p:ext uri="{BB962C8B-B14F-4D97-AF65-F5344CB8AC3E}">
        <p14:creationId xmlns:p14="http://schemas.microsoft.com/office/powerpoint/2010/main" val="2321765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693574" y="2330517"/>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2"/>
                </a:solidFill>
              </a:endParaRPr>
            </a:p>
          </p:txBody>
        </p:sp>
        <p:sp>
          <p:nvSpPr>
            <p:cNvPr id="47" name="矩形 46"/>
            <p:cNvSpPr/>
            <p:nvPr/>
          </p:nvSpPr>
          <p:spPr>
            <a:xfrm>
              <a:off x="1881814" y="3877080"/>
              <a:ext cx="2143536" cy="368619"/>
            </a:xfrm>
            <a:prstGeom prst="rect">
              <a:avLst/>
            </a:prstGeom>
            <a:grpFill/>
          </p:spPr>
          <p:txBody>
            <a:bodyPr wrap="none">
              <a:spAutoFit/>
            </a:bodyPr>
            <a:lstStyle/>
            <a:p>
              <a:pPr algn="l"/>
              <a:r>
                <a:rPr lang="en-US" altLang="zh-CN" sz="2100" spc="225" dirty="0">
                  <a:solidFill>
                    <a:schemeClr val="bg2"/>
                  </a:solidFill>
                  <a:latin typeface="微软雅黑" panose="020B0503020204020204" pitchFamily="34" charset="-122"/>
                  <a:ea typeface="微软雅黑" panose="020B0503020204020204" pitchFamily="34" charset="-122"/>
                </a:rPr>
                <a:t>5.2</a:t>
              </a:r>
              <a:r>
                <a:rPr lang="zh-CN" altLang="en-US" sz="2100" spc="225" dirty="0">
                  <a:solidFill>
                    <a:schemeClr val="bg2"/>
                  </a:solidFill>
                  <a:latin typeface="微软雅黑" panose="020B0503020204020204" pitchFamily="34" charset="-122"/>
                  <a:ea typeface="微软雅黑" panose="020B0503020204020204" pitchFamily="34" charset="-122"/>
                </a:rPr>
                <a:t>　线性规划</a:t>
              </a:r>
              <a:endParaRPr altLang="en-US" sz="2100" spc="225" dirty="0">
                <a:solidFill>
                  <a:schemeClr val="bg2"/>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84025" y="1815265"/>
            <a:ext cx="5693399" cy="444332"/>
            <a:chOff x="1807265" y="2935090"/>
            <a:chExt cx="5693399" cy="394200"/>
          </a:xfrm>
        </p:grpSpPr>
        <p:sp>
          <p:nvSpPr>
            <p:cNvPr id="74" name="圆角矩形 73"/>
            <p:cNvSpPr/>
            <p:nvPr/>
          </p:nvSpPr>
          <p:spPr>
            <a:xfrm>
              <a:off x="1807265" y="293509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最优化问题</a:t>
              </a:r>
            </a:p>
          </p:txBody>
        </p:sp>
      </p:grpSp>
      <p:grpSp>
        <p:nvGrpSpPr>
          <p:cNvPr id="58" name="组合 57"/>
          <p:cNvGrpSpPr/>
          <p:nvPr/>
        </p:nvGrpSpPr>
        <p:grpSpPr>
          <a:xfrm>
            <a:off x="1693574" y="2863537"/>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非线性优化问题基础</a:t>
              </a:r>
            </a:p>
          </p:txBody>
        </p:sp>
      </p:grpSp>
      <p:grpSp>
        <p:nvGrpSpPr>
          <p:cNvPr id="60" name="组合 59"/>
          <p:cNvGrpSpPr/>
          <p:nvPr/>
        </p:nvGrpSpPr>
        <p:grpSpPr>
          <a:xfrm>
            <a:off x="1734905" y="5517185"/>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59" y="4342604"/>
              <a:ext cx="5577773"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5.8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回归分析中的优化模型及求解</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42" y="1169836"/>
              <a:ext cx="2311308" cy="523220"/>
            </a:xfrm>
            <a:prstGeom prst="rect">
              <a:avLst/>
            </a:prstGeom>
            <a:noFill/>
          </p:spPr>
          <p:txBody>
            <a:bodyPr wrap="none" rtlCol="0">
              <a:spAutoFit/>
            </a:bodyPr>
            <a:lstStyle/>
            <a:p>
              <a:pPr algn="ctr"/>
              <a:r>
                <a:rPr lang="zh-CN" altLang="en-US" sz="2800" dirty="0">
                  <a:solidFill>
                    <a:schemeClr val="accent4"/>
                  </a:solidFill>
                </a:rPr>
                <a:t>第五章　</a:t>
              </a:r>
              <a:r>
                <a:rPr lang="zh-CN" altLang="zh-CN" sz="2800" dirty="0">
                  <a:solidFill>
                    <a:schemeClr val="accent4"/>
                  </a:solidFill>
                </a:rPr>
                <a:t>大数据中的优化问题</a:t>
              </a:r>
              <a:endParaRPr lang="zh-CN" altLang="en-US" sz="2800" dirty="0">
                <a:solidFill>
                  <a:schemeClr val="accent4"/>
                </a:solidFill>
              </a:endParaRPr>
            </a:p>
          </p:txBody>
        </p:sp>
      </p:grpSp>
      <p:grpSp>
        <p:nvGrpSpPr>
          <p:cNvPr id="41" name="组合 40">
            <a:extLst>
              <a:ext uri="{FF2B5EF4-FFF2-40B4-BE49-F238E27FC236}">
                <a16:creationId xmlns:a16="http://schemas.microsoft.com/office/drawing/2014/main" xmlns="" id="{32A9278D-15DB-4EDA-B2AC-7170196E5C4C}"/>
              </a:ext>
            </a:extLst>
          </p:cNvPr>
          <p:cNvGrpSpPr/>
          <p:nvPr/>
        </p:nvGrpSpPr>
        <p:grpSpPr>
          <a:xfrm>
            <a:off x="1721266" y="3944441"/>
            <a:ext cx="5693399" cy="444635"/>
            <a:chOff x="1807265" y="3400425"/>
            <a:chExt cx="5693399" cy="394468"/>
          </a:xfrm>
          <a:solidFill>
            <a:schemeClr val="bg2"/>
          </a:solidFill>
        </p:grpSpPr>
        <p:sp>
          <p:nvSpPr>
            <p:cNvPr id="42" name="圆角矩形 70">
              <a:extLst>
                <a:ext uri="{FF2B5EF4-FFF2-40B4-BE49-F238E27FC236}">
                  <a16:creationId xmlns:a16="http://schemas.microsoft.com/office/drawing/2014/main" xmlns="" id="{BB60C9FA-B710-482A-8A80-6429475819CD}"/>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a:extLst>
                <a:ext uri="{FF2B5EF4-FFF2-40B4-BE49-F238E27FC236}">
                  <a16:creationId xmlns:a16="http://schemas.microsoft.com/office/drawing/2014/main" xmlns="" id="{C29AA04C-60AA-4258-A108-1EDD0E6BF1D9}"/>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约束非线性优化问题</a:t>
              </a:r>
            </a:p>
          </p:txBody>
        </p:sp>
      </p:grpSp>
      <p:grpSp>
        <p:nvGrpSpPr>
          <p:cNvPr id="44" name="组合 43">
            <a:extLst>
              <a:ext uri="{FF2B5EF4-FFF2-40B4-BE49-F238E27FC236}">
                <a16:creationId xmlns:a16="http://schemas.microsoft.com/office/drawing/2014/main" xmlns="" id="{9B015240-FA0F-4DCA-9392-06A4D0AB7A13}"/>
              </a:ext>
            </a:extLst>
          </p:cNvPr>
          <p:cNvGrpSpPr/>
          <p:nvPr/>
        </p:nvGrpSpPr>
        <p:grpSpPr>
          <a:xfrm>
            <a:off x="1693574" y="3403838"/>
            <a:ext cx="5693399" cy="444635"/>
            <a:chOff x="1807265" y="3400425"/>
            <a:chExt cx="5693399" cy="394468"/>
          </a:xfrm>
          <a:solidFill>
            <a:schemeClr val="bg2"/>
          </a:solidFill>
        </p:grpSpPr>
        <p:sp>
          <p:nvSpPr>
            <p:cNvPr id="45" name="圆角矩形 70">
              <a:extLst>
                <a:ext uri="{FF2B5EF4-FFF2-40B4-BE49-F238E27FC236}">
                  <a16:creationId xmlns:a16="http://schemas.microsoft.com/office/drawing/2014/main" xmlns="" id="{F350B506-DA50-48A0-AD61-99043EE3E3B4}"/>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a:extLst>
                <a:ext uri="{FF2B5EF4-FFF2-40B4-BE49-F238E27FC236}">
                  <a16:creationId xmlns:a16="http://schemas.microsoft.com/office/drawing/2014/main" xmlns="" id="{67F89748-5541-4ECB-8F4B-2C281A6AC277}"/>
                </a:ext>
              </a:extLst>
            </p:cNvPr>
            <p:cNvSpPr/>
            <p:nvPr/>
          </p:nvSpPr>
          <p:spPr>
            <a:xfrm>
              <a:off x="1881687" y="3400425"/>
              <a:ext cx="393248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无约束非线性优化问题</a:t>
              </a:r>
            </a:p>
          </p:txBody>
        </p:sp>
      </p:grpSp>
      <p:grpSp>
        <p:nvGrpSpPr>
          <p:cNvPr id="48" name="组合 47">
            <a:extLst>
              <a:ext uri="{FF2B5EF4-FFF2-40B4-BE49-F238E27FC236}">
                <a16:creationId xmlns:a16="http://schemas.microsoft.com/office/drawing/2014/main" xmlns="" id="{1EF6ED32-31C3-458C-8B17-6D70CA27736D}"/>
              </a:ext>
            </a:extLst>
          </p:cNvPr>
          <p:cNvGrpSpPr/>
          <p:nvPr/>
        </p:nvGrpSpPr>
        <p:grpSpPr>
          <a:xfrm>
            <a:off x="1732920" y="4515569"/>
            <a:ext cx="5693399" cy="444635"/>
            <a:chOff x="1807265" y="3400425"/>
            <a:chExt cx="5693399" cy="394468"/>
          </a:xfrm>
          <a:solidFill>
            <a:schemeClr val="bg2"/>
          </a:solidFill>
        </p:grpSpPr>
        <p:sp>
          <p:nvSpPr>
            <p:cNvPr id="49" name="圆角矩形 70">
              <a:extLst>
                <a:ext uri="{FF2B5EF4-FFF2-40B4-BE49-F238E27FC236}">
                  <a16:creationId xmlns:a16="http://schemas.microsoft.com/office/drawing/2014/main" xmlns="" id="{EA79137E-0536-4E9C-9668-3C927F111E97}"/>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a:extLst>
                <a:ext uri="{FF2B5EF4-FFF2-40B4-BE49-F238E27FC236}">
                  <a16:creationId xmlns:a16="http://schemas.microsoft.com/office/drawing/2014/main" xmlns="" id="{166BFF50-FCD8-4E75-8BFF-46752CAE9AAC}"/>
                </a:ext>
              </a:extLst>
            </p:cNvPr>
            <p:cNvSpPr/>
            <p:nvPr/>
          </p:nvSpPr>
          <p:spPr>
            <a:xfrm>
              <a:off x="1881687" y="3400425"/>
              <a:ext cx="4826962"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支持向量机的优化模型及求解</a:t>
              </a:r>
            </a:p>
          </p:txBody>
        </p:sp>
      </p:grpSp>
      <p:grpSp>
        <p:nvGrpSpPr>
          <p:cNvPr id="59" name="组合 58">
            <a:extLst>
              <a:ext uri="{FF2B5EF4-FFF2-40B4-BE49-F238E27FC236}">
                <a16:creationId xmlns:a16="http://schemas.microsoft.com/office/drawing/2014/main" xmlns="" id="{FDFC0562-99AE-447E-A9C9-2F5F3CEBF44C}"/>
              </a:ext>
            </a:extLst>
          </p:cNvPr>
          <p:cNvGrpSpPr/>
          <p:nvPr/>
        </p:nvGrpSpPr>
        <p:grpSpPr>
          <a:xfrm>
            <a:off x="1721265" y="5029982"/>
            <a:ext cx="5693399" cy="444635"/>
            <a:chOff x="1807265" y="3400425"/>
            <a:chExt cx="5693399" cy="394468"/>
          </a:xfrm>
          <a:solidFill>
            <a:schemeClr val="bg2"/>
          </a:solidFill>
        </p:grpSpPr>
        <p:sp>
          <p:nvSpPr>
            <p:cNvPr id="61" name="圆角矩形 70">
              <a:extLst>
                <a:ext uri="{FF2B5EF4-FFF2-40B4-BE49-F238E27FC236}">
                  <a16:creationId xmlns:a16="http://schemas.microsoft.com/office/drawing/2014/main" xmlns="" id="{3EA6E340-7FF2-41F2-B78E-188F42772253}"/>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矩形 61">
              <a:extLst>
                <a:ext uri="{FF2B5EF4-FFF2-40B4-BE49-F238E27FC236}">
                  <a16:creationId xmlns:a16="http://schemas.microsoft.com/office/drawing/2014/main" xmlns="" id="{ADB0BD43-AA46-4145-BFB1-29E6BB6DFED2}"/>
                </a:ext>
              </a:extLst>
            </p:cNvPr>
            <p:cNvSpPr/>
            <p:nvPr/>
          </p:nvSpPr>
          <p:spPr>
            <a:xfrm>
              <a:off x="1881687" y="3400425"/>
              <a:ext cx="491993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5.7</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BP</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神经网络的优化模型及求解</a:t>
              </a:r>
            </a:p>
          </p:txBody>
        </p:sp>
      </p:grpSp>
    </p:spTree>
    <p:extLst>
      <p:ext uri="{BB962C8B-B14F-4D97-AF65-F5344CB8AC3E}">
        <p14:creationId xmlns:p14="http://schemas.microsoft.com/office/powerpoint/2010/main" val="3076830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50</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1EDD514D-E768-488B-93A4-851E258F169F}"/>
              </a:ext>
            </a:extLst>
          </p:cNvPr>
          <p:cNvSpPr txBox="1"/>
          <p:nvPr/>
        </p:nvSpPr>
        <p:spPr>
          <a:xfrm>
            <a:off x="157199" y="1121918"/>
            <a:ext cx="8882026" cy="871392"/>
          </a:xfrm>
          <a:prstGeom prst="rect">
            <a:avLst/>
          </a:prstGeom>
          <a:noFill/>
        </p:spPr>
        <p:txBody>
          <a:bodyPr wrap="square">
            <a:spAutoFit/>
          </a:bodyPr>
          <a:lstStyle/>
          <a:p>
            <a:pPr>
              <a:lnSpc>
                <a:spcPct val="150000"/>
              </a:lnSpc>
            </a:pP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与单位阶跃函数相比，连续型激励函数的主要优点在于：其代价函数是可导的，并且为凸函数，因此可通过简单高效的梯度算法来得到权重。</a:t>
            </a:r>
            <a:endParaRPr lang="zh-CN" altLang="en-US" dirty="0"/>
          </a:p>
        </p:txBody>
      </p:sp>
      <p:sp>
        <p:nvSpPr>
          <p:cNvPr id="13" name="Rectangle 2">
            <a:extLst>
              <a:ext uri="{FF2B5EF4-FFF2-40B4-BE49-F238E27FC236}">
                <a16:creationId xmlns:a16="http://schemas.microsoft.com/office/drawing/2014/main" xmlns="" id="{EBC9E00E-7028-4C17-8855-04A3C206D68B}"/>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4">
            <a:extLst>
              <a:ext uri="{FF2B5EF4-FFF2-40B4-BE49-F238E27FC236}">
                <a16:creationId xmlns:a16="http://schemas.microsoft.com/office/drawing/2014/main" xmlns="" id="{01961859-80E4-45CC-91FD-4353A116704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1" name="组合 20">
            <a:extLst>
              <a:ext uri="{FF2B5EF4-FFF2-40B4-BE49-F238E27FC236}">
                <a16:creationId xmlns:a16="http://schemas.microsoft.com/office/drawing/2014/main" xmlns="" id="{522524C6-471B-4B8A-9AE0-DF848045B1E1}"/>
              </a:ext>
            </a:extLst>
          </p:cNvPr>
          <p:cNvGrpSpPr/>
          <p:nvPr/>
        </p:nvGrpSpPr>
        <p:grpSpPr>
          <a:xfrm>
            <a:off x="211138" y="2186675"/>
            <a:ext cx="8059566" cy="389486"/>
            <a:chOff x="211138" y="1871630"/>
            <a:chExt cx="8059566" cy="389486"/>
          </a:xfrm>
        </p:grpSpPr>
        <p:sp>
          <p:nvSpPr>
            <p:cNvPr id="20" name="文本框 19">
              <a:extLst>
                <a:ext uri="{FF2B5EF4-FFF2-40B4-BE49-F238E27FC236}">
                  <a16:creationId xmlns:a16="http://schemas.microsoft.com/office/drawing/2014/main" xmlns="" id="{D67AA006-E160-40D3-AF2D-1BAC56400F0F}"/>
                </a:ext>
              </a:extLst>
            </p:cNvPr>
            <p:cNvSpPr txBox="1"/>
            <p:nvPr/>
          </p:nvSpPr>
          <p:spPr>
            <a:xfrm>
              <a:off x="211138" y="1891784"/>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在每次迭代过程中，基于代价函数</a:t>
              </a:r>
              <a:endParaRPr lang="zh-CN" altLang="en-US" dirty="0"/>
            </a:p>
          </p:txBody>
        </p:sp>
        <p:graphicFrame>
          <p:nvGraphicFramePr>
            <p:cNvPr id="14" name="对象 13">
              <a:extLst>
                <a:ext uri="{FF2B5EF4-FFF2-40B4-BE49-F238E27FC236}">
                  <a16:creationId xmlns:a16="http://schemas.microsoft.com/office/drawing/2014/main" xmlns="" id="{8EFA588D-F7CD-4984-BE4F-C5D69C8393D3}"/>
                </a:ext>
              </a:extLst>
            </p:cNvPr>
            <p:cNvGraphicFramePr>
              <a:graphicFrameLocks noChangeAspect="1"/>
            </p:cNvGraphicFramePr>
            <p:nvPr>
              <p:extLst>
                <p:ext uri="{D42A27DB-BD31-4B8C-83A1-F6EECF244321}">
                  <p14:modId xmlns:p14="http://schemas.microsoft.com/office/powerpoint/2010/main" val="309622929"/>
                </p:ext>
              </p:extLst>
            </p:nvPr>
          </p:nvGraphicFramePr>
          <p:xfrm>
            <a:off x="3758999" y="1898649"/>
            <a:ext cx="632026" cy="310469"/>
          </p:xfrm>
          <a:graphic>
            <a:graphicData uri="http://schemas.openxmlformats.org/presentationml/2006/ole">
              <mc:AlternateContent xmlns:mc="http://schemas.openxmlformats.org/markup-compatibility/2006">
                <mc:Choice xmlns:v="urn:schemas-microsoft-com:vml" Requires="v">
                  <p:oleObj spid="_x0000_s67625" name="Equation" r:id="rId5" imgW="355446" imgH="190417" progId="Equation.DSMT4">
                    <p:embed/>
                  </p:oleObj>
                </mc:Choice>
                <mc:Fallback>
                  <p:oleObj name="Equation" r:id="rId5" imgW="355446" imgH="190417"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8999" y="1898649"/>
                          <a:ext cx="632026" cy="310469"/>
                        </a:xfrm>
                        <a:prstGeom prst="rect">
                          <a:avLst/>
                        </a:prstGeom>
                        <a:noFill/>
                      </p:spPr>
                    </p:pic>
                  </p:oleObj>
                </mc:Fallback>
              </mc:AlternateContent>
            </a:graphicData>
          </a:graphic>
        </p:graphicFrame>
        <p:sp>
          <p:nvSpPr>
            <p:cNvPr id="24" name="文本框 23">
              <a:extLst>
                <a:ext uri="{FF2B5EF4-FFF2-40B4-BE49-F238E27FC236}">
                  <a16:creationId xmlns:a16="http://schemas.microsoft.com/office/drawing/2014/main" xmlns="" id="{0BB0E075-F752-4AD6-8096-6AC4767D9BF4}"/>
                </a:ext>
              </a:extLst>
            </p:cNvPr>
            <p:cNvSpPr txBox="1"/>
            <p:nvPr/>
          </p:nvSpPr>
          <p:spPr>
            <a:xfrm>
              <a:off x="4307480" y="1875321"/>
              <a:ext cx="164564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，沿着其梯度</a:t>
              </a:r>
              <a:endParaRPr lang="zh-CN" altLang="en-US" dirty="0"/>
            </a:p>
          </p:txBody>
        </p:sp>
        <p:graphicFrame>
          <p:nvGraphicFramePr>
            <p:cNvPr id="17" name="对象 16">
              <a:extLst>
                <a:ext uri="{FF2B5EF4-FFF2-40B4-BE49-F238E27FC236}">
                  <a16:creationId xmlns:a16="http://schemas.microsoft.com/office/drawing/2014/main" xmlns="" id="{9F3E1E90-E7AD-4AB1-8547-90950DE15600}"/>
                </a:ext>
              </a:extLst>
            </p:cNvPr>
            <p:cNvGraphicFramePr>
              <a:graphicFrameLocks noChangeAspect="1"/>
            </p:cNvGraphicFramePr>
            <p:nvPr>
              <p:extLst>
                <p:ext uri="{D42A27DB-BD31-4B8C-83A1-F6EECF244321}">
                  <p14:modId xmlns:p14="http://schemas.microsoft.com/office/powerpoint/2010/main" val="1737682360"/>
                </p:ext>
              </p:extLst>
            </p:nvPr>
          </p:nvGraphicFramePr>
          <p:xfrm>
            <a:off x="5832715" y="1919234"/>
            <a:ext cx="797308" cy="314431"/>
          </p:xfrm>
          <a:graphic>
            <a:graphicData uri="http://schemas.openxmlformats.org/presentationml/2006/ole">
              <mc:AlternateContent xmlns:mc="http://schemas.openxmlformats.org/markup-compatibility/2006">
                <mc:Choice xmlns:v="urn:schemas-microsoft-com:vml" Requires="v">
                  <p:oleObj spid="_x0000_s67626" name="Equation" r:id="rId7" imgW="444307" imgH="190417" progId="Equation.DSMT4">
                    <p:embed/>
                  </p:oleObj>
                </mc:Choice>
                <mc:Fallback>
                  <p:oleObj name="Equation" r:id="rId7" imgW="444307" imgH="190417"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2715" y="1919234"/>
                          <a:ext cx="797308" cy="314431"/>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5BAB945D-F422-4275-99C1-F7D27F204B22}"/>
                </a:ext>
              </a:extLst>
            </p:cNvPr>
            <p:cNvSpPr txBox="1"/>
            <p:nvPr/>
          </p:nvSpPr>
          <p:spPr>
            <a:xfrm>
              <a:off x="6630023" y="1871630"/>
              <a:ext cx="16406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做权值的更新：</a:t>
              </a:r>
              <a:endParaRPr lang="zh-CN" altLang="en-US" dirty="0"/>
            </a:p>
          </p:txBody>
        </p:sp>
      </p:grpSp>
      <p:sp>
        <p:nvSpPr>
          <p:cNvPr id="22" name="Rectangle 6">
            <a:extLst>
              <a:ext uri="{FF2B5EF4-FFF2-40B4-BE49-F238E27FC236}">
                <a16:creationId xmlns:a16="http://schemas.microsoft.com/office/drawing/2014/main" xmlns="" id="{F08F752A-FE18-4C95-8202-6FBABEF2ED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5" name="Rectangle 8">
            <a:extLst>
              <a:ext uri="{FF2B5EF4-FFF2-40B4-BE49-F238E27FC236}">
                <a16:creationId xmlns:a16="http://schemas.microsoft.com/office/drawing/2014/main" xmlns="" id="{877517D6-B578-4265-8A8D-67B6CC69BD8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7" name="Rectangle 10">
            <a:extLst>
              <a:ext uri="{FF2B5EF4-FFF2-40B4-BE49-F238E27FC236}">
                <a16:creationId xmlns:a16="http://schemas.microsoft.com/office/drawing/2014/main" xmlns="" id="{98C99C1F-9B64-4C88-9B5F-5D601875A07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6" name="组合 35">
            <a:extLst>
              <a:ext uri="{FF2B5EF4-FFF2-40B4-BE49-F238E27FC236}">
                <a16:creationId xmlns:a16="http://schemas.microsoft.com/office/drawing/2014/main" xmlns="" id="{99ADC1DB-5290-4ED3-86B8-31FCD2C3C4C5}"/>
              </a:ext>
            </a:extLst>
          </p:cNvPr>
          <p:cNvGrpSpPr/>
          <p:nvPr/>
        </p:nvGrpSpPr>
        <p:grpSpPr>
          <a:xfrm>
            <a:off x="1575970" y="2647789"/>
            <a:ext cx="5782510" cy="2382779"/>
            <a:chOff x="1575970" y="2332744"/>
            <a:chExt cx="5782510" cy="2382779"/>
          </a:xfrm>
        </p:grpSpPr>
        <p:graphicFrame>
          <p:nvGraphicFramePr>
            <p:cNvPr id="23" name="对象 22">
              <a:extLst>
                <a:ext uri="{FF2B5EF4-FFF2-40B4-BE49-F238E27FC236}">
                  <a16:creationId xmlns:a16="http://schemas.microsoft.com/office/drawing/2014/main" xmlns="" id="{B4B6609C-73E0-4A03-A5DF-4689656DF48B}"/>
                </a:ext>
              </a:extLst>
            </p:cNvPr>
            <p:cNvGraphicFramePr>
              <a:graphicFrameLocks noChangeAspect="1"/>
            </p:cNvGraphicFramePr>
            <p:nvPr>
              <p:extLst>
                <p:ext uri="{D42A27DB-BD31-4B8C-83A1-F6EECF244321}">
                  <p14:modId xmlns:p14="http://schemas.microsoft.com/office/powerpoint/2010/main" val="3550123489"/>
                </p:ext>
              </p:extLst>
            </p:nvPr>
          </p:nvGraphicFramePr>
          <p:xfrm>
            <a:off x="2538312" y="2332744"/>
            <a:ext cx="3192084" cy="369332"/>
          </p:xfrm>
          <a:graphic>
            <a:graphicData uri="http://schemas.openxmlformats.org/presentationml/2006/ole">
              <mc:AlternateContent xmlns:mc="http://schemas.openxmlformats.org/markup-compatibility/2006">
                <mc:Choice xmlns:v="urn:schemas-microsoft-com:vml" Requires="v">
                  <p:oleObj spid="_x0000_s67627" name="Equation" r:id="rId9" imgW="1536700" imgH="190500" progId="Equation.DSMT4">
                    <p:embed/>
                  </p:oleObj>
                </mc:Choice>
                <mc:Fallback>
                  <p:oleObj name="Equation" r:id="rId9" imgW="1536700" imgH="1905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38312" y="2332744"/>
                          <a:ext cx="3192084" cy="369332"/>
                        </a:xfrm>
                        <a:prstGeom prst="rect">
                          <a:avLst/>
                        </a:prstGeom>
                        <a:noFill/>
                      </p:spPr>
                    </p:pic>
                  </p:oleObj>
                </mc:Fallback>
              </mc:AlternateContent>
            </a:graphicData>
          </a:graphic>
        </p:graphicFrame>
        <p:graphicFrame>
          <p:nvGraphicFramePr>
            <p:cNvPr id="26" name="对象 25">
              <a:extLst>
                <a:ext uri="{FF2B5EF4-FFF2-40B4-BE49-F238E27FC236}">
                  <a16:creationId xmlns:a16="http://schemas.microsoft.com/office/drawing/2014/main" xmlns="" id="{8300E883-F4C0-42C8-927D-2C86761E75D6}"/>
                </a:ext>
              </a:extLst>
            </p:cNvPr>
            <p:cNvGraphicFramePr>
              <a:graphicFrameLocks noChangeAspect="1"/>
            </p:cNvGraphicFramePr>
            <p:nvPr>
              <p:extLst>
                <p:ext uri="{D42A27DB-BD31-4B8C-83A1-F6EECF244321}">
                  <p14:modId xmlns:p14="http://schemas.microsoft.com/office/powerpoint/2010/main" val="2387543063"/>
                </p:ext>
              </p:extLst>
            </p:nvPr>
          </p:nvGraphicFramePr>
          <p:xfrm>
            <a:off x="2538311" y="2805628"/>
            <a:ext cx="3294403" cy="839259"/>
          </p:xfrm>
          <a:graphic>
            <a:graphicData uri="http://schemas.openxmlformats.org/presentationml/2006/ole">
              <mc:AlternateContent xmlns:mc="http://schemas.openxmlformats.org/markup-compatibility/2006">
                <mc:Choice xmlns:v="urn:schemas-microsoft-com:vml" Requires="v">
                  <p:oleObj spid="_x0000_s67628" name="Equation" r:id="rId11" imgW="1676400" imgH="431800" progId="Equation.DSMT4">
                    <p:embed/>
                  </p:oleObj>
                </mc:Choice>
                <mc:Fallback>
                  <p:oleObj name="Equation" r:id="rId11" imgW="1676400" imgH="4318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38311" y="2805628"/>
                          <a:ext cx="3294403" cy="839259"/>
                        </a:xfrm>
                        <a:prstGeom prst="rect">
                          <a:avLst/>
                        </a:prstGeom>
                        <a:noFill/>
                      </p:spPr>
                    </p:pic>
                  </p:oleObj>
                </mc:Fallback>
              </mc:AlternateContent>
            </a:graphicData>
          </a:graphic>
        </p:graphicFrame>
        <p:graphicFrame>
          <p:nvGraphicFramePr>
            <p:cNvPr id="35" name="对象 34">
              <a:extLst>
                <a:ext uri="{FF2B5EF4-FFF2-40B4-BE49-F238E27FC236}">
                  <a16:creationId xmlns:a16="http://schemas.microsoft.com/office/drawing/2014/main" xmlns="" id="{30E2DC45-DE6D-4D08-A3CD-30E2F38062E6}"/>
                </a:ext>
              </a:extLst>
            </p:cNvPr>
            <p:cNvGraphicFramePr>
              <a:graphicFrameLocks noChangeAspect="1"/>
            </p:cNvGraphicFramePr>
            <p:nvPr>
              <p:extLst>
                <p:ext uri="{D42A27DB-BD31-4B8C-83A1-F6EECF244321}">
                  <p14:modId xmlns:p14="http://schemas.microsoft.com/office/powerpoint/2010/main" val="2410226307"/>
                </p:ext>
              </p:extLst>
            </p:nvPr>
          </p:nvGraphicFramePr>
          <p:xfrm>
            <a:off x="1575970" y="3809309"/>
            <a:ext cx="5782510" cy="906214"/>
          </p:xfrm>
          <a:graphic>
            <a:graphicData uri="http://schemas.openxmlformats.org/presentationml/2006/ole">
              <mc:AlternateContent xmlns:mc="http://schemas.openxmlformats.org/markup-compatibility/2006">
                <mc:Choice xmlns:v="urn:schemas-microsoft-com:vml" Requires="v">
                  <p:oleObj spid="_x0000_s67629" name="Equation" r:id="rId13" imgW="2552700" imgH="406400" progId="Equation.DSMT4">
                    <p:embed/>
                  </p:oleObj>
                </mc:Choice>
                <mc:Fallback>
                  <p:oleObj name="Equation" r:id="rId13" imgW="2552700" imgH="406400"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5970" y="3809309"/>
                          <a:ext cx="5782510" cy="906214"/>
                        </a:xfrm>
                        <a:prstGeom prst="rect">
                          <a:avLst/>
                        </a:prstGeom>
                        <a:noFill/>
                      </p:spPr>
                    </p:pic>
                  </p:oleObj>
                </mc:Fallback>
              </mc:AlternateContent>
            </a:graphicData>
          </a:graphic>
        </p:graphicFrame>
      </p:grpSp>
    </p:spTree>
    <p:extLst>
      <p:ext uri="{BB962C8B-B14F-4D97-AF65-F5344CB8AC3E}">
        <p14:creationId xmlns:p14="http://schemas.microsoft.com/office/powerpoint/2010/main" val="1896369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51</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DC101CC1-2D19-489D-AD45-F6870056D609}"/>
              </a:ext>
            </a:extLst>
          </p:cNvPr>
          <p:cNvSpPr txBox="1"/>
          <p:nvPr/>
        </p:nvSpPr>
        <p:spPr>
          <a:xfrm>
            <a:off x="211138" y="934873"/>
            <a:ext cx="8666162" cy="871392"/>
          </a:xfrm>
          <a:prstGeom prst="rect">
            <a:avLst/>
          </a:prstGeom>
          <a:noFill/>
        </p:spPr>
        <p:txBody>
          <a:bodyPr wrap="square">
            <a:spAutoFit/>
          </a:bodyPr>
          <a:lstStyle/>
          <a:p>
            <a:pPr>
              <a:lnSpc>
                <a:spcPct val="150000"/>
              </a:lnSpc>
            </a:pP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基于自适应感知器，</a:t>
            </a:r>
            <a:r>
              <a:rPr lang="en-US" altLang="zh-CN" sz="1800" kern="500" dirty="0" err="1">
                <a:effectLst/>
                <a:latin typeface="Times New Roman" panose="02020603050405020304" pitchFamily="18" charset="0"/>
                <a:ea typeface="宋体" panose="02010600030101010101" pitchFamily="2" charset="-122"/>
              </a:rPr>
              <a:t>Rumelhart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和</a:t>
            </a:r>
            <a:r>
              <a:rPr lang="en-US" altLang="zh-CN" sz="1800" kern="500" dirty="0">
                <a:effectLst/>
                <a:latin typeface="Times New Roman" panose="02020603050405020304" pitchFamily="18" charset="0"/>
                <a:ea typeface="宋体" panose="02010600030101010101" pitchFamily="2" charset="-122"/>
              </a:rPr>
              <a:t>McClelland</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于</a:t>
            </a:r>
            <a:r>
              <a:rPr lang="en-US" altLang="zh-CN" sz="1800" kern="500" dirty="0">
                <a:effectLst/>
                <a:latin typeface="Times New Roman" panose="02020603050405020304" pitchFamily="18" charset="0"/>
                <a:ea typeface="宋体" panose="02010600030101010101" pitchFamily="2" charset="-122"/>
              </a:rPr>
              <a:t>1985</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年提出了</a:t>
            </a:r>
            <a:r>
              <a:rPr lang="en-US" altLang="zh-CN" sz="1800" kern="500" dirty="0">
                <a:solidFill>
                  <a:srgbClr val="0033CC"/>
                </a:solidFill>
                <a:effectLst/>
                <a:latin typeface="Times New Roman" panose="02020603050405020304" pitchFamily="18" charset="0"/>
                <a:ea typeface="宋体" panose="02010600030101010101" pitchFamily="2" charset="-122"/>
              </a:rPr>
              <a:t>BP</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网络的</a:t>
            </a:r>
            <a:r>
              <a:rPr lang="en-US" altLang="zh-CN" sz="1800" kern="500" dirty="0">
                <a:solidFill>
                  <a:srgbClr val="0033CC"/>
                </a:solidFill>
                <a:effectLst/>
                <a:latin typeface="Times New Roman" panose="02020603050405020304" pitchFamily="18" charset="0"/>
                <a:ea typeface="宋体" panose="02010600030101010101" pitchFamily="2" charset="-122"/>
              </a:rPr>
              <a:t>BP</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算法</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BP</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神经网络引入新的分层和逻辑，基本解决了非线性分类问题，其结构如图</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pic>
        <p:nvPicPr>
          <p:cNvPr id="19" name="图片 18">
            <a:extLst>
              <a:ext uri="{FF2B5EF4-FFF2-40B4-BE49-F238E27FC236}">
                <a16:creationId xmlns:a16="http://schemas.microsoft.com/office/drawing/2014/main" xmlns="" id="{A88D3A40-F729-4A9F-8D20-612F2F6CEE05}"/>
              </a:ext>
            </a:extLst>
          </p:cNvPr>
          <p:cNvPicPr>
            <a:picLocks noChangeAspect="1"/>
          </p:cNvPicPr>
          <p:nvPr/>
        </p:nvPicPr>
        <p:blipFill>
          <a:blip r:embed="rId4"/>
          <a:stretch>
            <a:fillRect/>
          </a:stretch>
        </p:blipFill>
        <p:spPr>
          <a:xfrm>
            <a:off x="2246179" y="1984430"/>
            <a:ext cx="3572140" cy="3646908"/>
          </a:xfrm>
          <a:prstGeom prst="rect">
            <a:avLst/>
          </a:prstGeom>
        </p:spPr>
      </p:pic>
    </p:spTree>
    <p:extLst>
      <p:ext uri="{BB962C8B-B14F-4D97-AF65-F5344CB8AC3E}">
        <p14:creationId xmlns:p14="http://schemas.microsoft.com/office/powerpoint/2010/main" val="1823758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52</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D64B5560-48FD-4D71-A8B9-52512CE6551B}"/>
              </a:ext>
            </a:extLst>
          </p:cNvPr>
          <p:cNvSpPr txBox="1"/>
          <p:nvPr/>
        </p:nvSpPr>
        <p:spPr>
          <a:xfrm>
            <a:off x="61719" y="763330"/>
            <a:ext cx="6534150" cy="455253"/>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从</a:t>
            </a:r>
            <a:r>
              <a:rPr lang="zh-CN" altLang="en-US" sz="1800" kern="500" dirty="0">
                <a:effectLst/>
                <a:latin typeface="Times New Roman" panose="02020603050405020304" pitchFamily="18" charset="0"/>
                <a:ea typeface="宋体" panose="02010600030101010101" pitchFamily="2" charset="-122"/>
              </a:rPr>
              <a:t>上</a:t>
            </a:r>
            <a:r>
              <a:rPr lang="zh-CN" altLang="zh-CN" sz="1800" kern="500" dirty="0">
                <a:effectLst/>
                <a:latin typeface="Times New Roman" panose="02020603050405020304" pitchFamily="18" charset="0"/>
                <a:ea typeface="宋体" panose="02010600030101010101" pitchFamily="2" charset="-122"/>
              </a:rPr>
              <a:t>图可以看出，</a:t>
            </a:r>
            <a:r>
              <a:rPr lang="en-US" altLang="zh-CN" sz="1800" kern="500" dirty="0">
                <a:effectLst/>
                <a:latin typeface="Times New Roman" panose="02020603050405020304" pitchFamily="18" charset="0"/>
                <a:ea typeface="宋体" panose="02010600030101010101" pitchFamily="2" charset="-122"/>
              </a:rPr>
              <a:t>BP</a:t>
            </a:r>
            <a:r>
              <a:rPr lang="zh-CN" altLang="zh-CN" sz="1800" kern="500" dirty="0">
                <a:effectLst/>
                <a:latin typeface="Times New Roman" panose="02020603050405020304" pitchFamily="18" charset="0"/>
                <a:ea typeface="宋体" panose="02010600030101010101" pitchFamily="2" charset="-122"/>
              </a:rPr>
              <a:t>神经网络的基本结构分为以下几个部分：</a:t>
            </a:r>
          </a:p>
        </p:txBody>
      </p:sp>
      <p:sp>
        <p:nvSpPr>
          <p:cNvPr id="20" name="文本框 19">
            <a:extLst>
              <a:ext uri="{FF2B5EF4-FFF2-40B4-BE49-F238E27FC236}">
                <a16:creationId xmlns:a16="http://schemas.microsoft.com/office/drawing/2014/main" xmlns="" id="{8FFFCACD-FC9D-4D17-A205-AE5C261A58B7}"/>
              </a:ext>
            </a:extLst>
          </p:cNvPr>
          <p:cNvSpPr txBox="1"/>
          <p:nvPr/>
        </p:nvSpPr>
        <p:spPr>
          <a:xfrm>
            <a:off x="61719" y="1358384"/>
            <a:ext cx="1640681" cy="369332"/>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solidFill>
                  <a:srgbClr val="0033CC"/>
                </a:solidFill>
                <a:effectLst/>
                <a:latin typeface="Times New Roman" panose="02020603050405020304" pitchFamily="18" charset="0"/>
                <a:ea typeface="宋体" panose="02010600030101010101" pitchFamily="2" charset="-122"/>
              </a:rPr>
              <a:t>1</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）输入层</a:t>
            </a:r>
            <a:r>
              <a:rPr lang="zh-CN" altLang="en-US"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solidFill>
                <a:srgbClr val="0033CC"/>
              </a:solidFill>
            </a:endParaRPr>
          </a:p>
        </p:txBody>
      </p:sp>
      <p:sp>
        <p:nvSpPr>
          <p:cNvPr id="14" name="Rectangle 2">
            <a:extLst>
              <a:ext uri="{FF2B5EF4-FFF2-40B4-BE49-F238E27FC236}">
                <a16:creationId xmlns:a16="http://schemas.microsoft.com/office/drawing/2014/main" xmlns="" id="{CDCBD377-83F1-49F5-9BB5-7FE5F97A0CC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7" name="Rectangle 4">
            <a:extLst>
              <a:ext uri="{FF2B5EF4-FFF2-40B4-BE49-F238E27FC236}">
                <a16:creationId xmlns:a16="http://schemas.microsoft.com/office/drawing/2014/main" xmlns="" id="{1F8138CA-9989-4958-B16A-74582722DE1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1" name="组合 20">
            <a:extLst>
              <a:ext uri="{FF2B5EF4-FFF2-40B4-BE49-F238E27FC236}">
                <a16:creationId xmlns:a16="http://schemas.microsoft.com/office/drawing/2014/main" xmlns="" id="{64BC5B27-E340-4BD9-9E1B-CAC258543C55}"/>
              </a:ext>
            </a:extLst>
          </p:cNvPr>
          <p:cNvGrpSpPr/>
          <p:nvPr/>
        </p:nvGrpSpPr>
        <p:grpSpPr>
          <a:xfrm>
            <a:off x="1562100" y="1332082"/>
            <a:ext cx="4501458" cy="473288"/>
            <a:chOff x="1562100" y="1332082"/>
            <a:chExt cx="4501458" cy="473288"/>
          </a:xfrm>
        </p:grpSpPr>
        <p:sp>
          <p:nvSpPr>
            <p:cNvPr id="22" name="文本框 21">
              <a:extLst>
                <a:ext uri="{FF2B5EF4-FFF2-40B4-BE49-F238E27FC236}">
                  <a16:creationId xmlns:a16="http://schemas.microsoft.com/office/drawing/2014/main" xmlns="" id="{E87D33B6-4A1B-4C5B-929D-D45C03E5CE99}"/>
                </a:ext>
              </a:extLst>
            </p:cNvPr>
            <p:cNvSpPr txBox="1"/>
            <p:nvPr/>
          </p:nvSpPr>
          <p:spPr>
            <a:xfrm>
              <a:off x="1562100" y="1369496"/>
              <a:ext cx="11620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输入向量</a:t>
              </a:r>
              <a:endParaRPr lang="zh-CN" altLang="en-US" dirty="0"/>
            </a:p>
          </p:txBody>
        </p:sp>
        <p:graphicFrame>
          <p:nvGraphicFramePr>
            <p:cNvPr id="15" name="对象 14">
              <a:extLst>
                <a:ext uri="{FF2B5EF4-FFF2-40B4-BE49-F238E27FC236}">
                  <a16:creationId xmlns:a16="http://schemas.microsoft.com/office/drawing/2014/main" xmlns="" id="{6214F517-DC62-4F4D-8230-9EFE33A3454A}"/>
                </a:ext>
              </a:extLst>
            </p:cNvPr>
            <p:cNvGraphicFramePr>
              <a:graphicFrameLocks noChangeAspect="1"/>
            </p:cNvGraphicFramePr>
            <p:nvPr>
              <p:extLst>
                <p:ext uri="{D42A27DB-BD31-4B8C-83A1-F6EECF244321}">
                  <p14:modId xmlns:p14="http://schemas.microsoft.com/office/powerpoint/2010/main" val="2029862824"/>
                </p:ext>
              </p:extLst>
            </p:nvPr>
          </p:nvGraphicFramePr>
          <p:xfrm>
            <a:off x="2615406" y="1392634"/>
            <a:ext cx="1792440" cy="323056"/>
          </p:xfrm>
          <a:graphic>
            <a:graphicData uri="http://schemas.openxmlformats.org/presentationml/2006/ole">
              <mc:AlternateContent xmlns:mc="http://schemas.openxmlformats.org/markup-compatibility/2006">
                <mc:Choice xmlns:v="urn:schemas-microsoft-com:vml" Requires="v">
                  <p:oleObj spid="_x0000_s68668" name="Equation" r:id="rId5" imgW="1079032" imgH="203112" progId="Equation.DSMT4">
                    <p:embed/>
                  </p:oleObj>
                </mc:Choice>
                <mc:Fallback>
                  <p:oleObj name="Equation" r:id="rId5" imgW="1079032" imgH="203112"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5406" y="1392634"/>
                          <a:ext cx="1792440" cy="323056"/>
                        </a:xfrm>
                        <a:prstGeom prst="rect">
                          <a:avLst/>
                        </a:prstGeom>
                        <a:noFill/>
                      </p:spPr>
                    </p:pic>
                  </p:oleObj>
                </mc:Fallback>
              </mc:AlternateContent>
            </a:graphicData>
          </a:graphic>
        </p:graphicFrame>
        <p:sp>
          <p:nvSpPr>
            <p:cNvPr id="26" name="文本框 25">
              <a:extLst>
                <a:ext uri="{FF2B5EF4-FFF2-40B4-BE49-F238E27FC236}">
                  <a16:creationId xmlns:a16="http://schemas.microsoft.com/office/drawing/2014/main" xmlns="" id="{59F0903D-20BF-4688-BA56-1C878A597054}"/>
                </a:ext>
              </a:extLst>
            </p:cNvPr>
            <p:cNvSpPr txBox="1"/>
            <p:nvPr/>
          </p:nvSpPr>
          <p:spPr>
            <a:xfrm>
              <a:off x="4379862" y="1396748"/>
              <a:ext cx="94297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；偏置</a:t>
              </a:r>
              <a:endParaRPr lang="zh-CN" altLang="en-US" dirty="0"/>
            </a:p>
          </p:txBody>
        </p:sp>
        <p:graphicFrame>
          <p:nvGraphicFramePr>
            <p:cNvPr id="19" name="对象 18">
              <a:extLst>
                <a:ext uri="{FF2B5EF4-FFF2-40B4-BE49-F238E27FC236}">
                  <a16:creationId xmlns:a16="http://schemas.microsoft.com/office/drawing/2014/main" xmlns="" id="{F74CEB3A-DEEB-491D-BDC1-B708BBCB8A5E}"/>
                </a:ext>
              </a:extLst>
            </p:cNvPr>
            <p:cNvGraphicFramePr>
              <a:graphicFrameLocks noChangeAspect="1"/>
            </p:cNvGraphicFramePr>
            <p:nvPr>
              <p:extLst>
                <p:ext uri="{D42A27DB-BD31-4B8C-83A1-F6EECF244321}">
                  <p14:modId xmlns:p14="http://schemas.microsoft.com/office/powerpoint/2010/main" val="481613459"/>
                </p:ext>
              </p:extLst>
            </p:nvPr>
          </p:nvGraphicFramePr>
          <p:xfrm>
            <a:off x="5239120" y="1332082"/>
            <a:ext cx="824438" cy="473288"/>
          </p:xfrm>
          <a:graphic>
            <a:graphicData uri="http://schemas.openxmlformats.org/presentationml/2006/ole">
              <mc:AlternateContent xmlns:mc="http://schemas.openxmlformats.org/markup-compatibility/2006">
                <mc:Choice xmlns:v="urn:schemas-microsoft-com:vml" Requires="v">
                  <p:oleObj spid="_x0000_s68669" name="Equation" r:id="rId7" imgW="342751" imgH="203112" progId="Equation.DSMT4">
                    <p:embed/>
                  </p:oleObj>
                </mc:Choice>
                <mc:Fallback>
                  <p:oleObj name="Equation" r:id="rId7" imgW="342751" imgH="203112"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9120" y="1332082"/>
                          <a:ext cx="824438" cy="473288"/>
                        </a:xfrm>
                        <a:prstGeom prst="rect">
                          <a:avLst/>
                        </a:prstGeom>
                        <a:noFill/>
                      </p:spPr>
                    </p:pic>
                  </p:oleObj>
                </mc:Fallback>
              </mc:AlternateContent>
            </a:graphicData>
          </a:graphic>
        </p:graphicFrame>
      </p:grpSp>
      <p:sp>
        <p:nvSpPr>
          <p:cNvPr id="24" name="Rectangle 6">
            <a:extLst>
              <a:ext uri="{FF2B5EF4-FFF2-40B4-BE49-F238E27FC236}">
                <a16:creationId xmlns:a16="http://schemas.microsoft.com/office/drawing/2014/main" xmlns="" id="{11B64CCD-B37C-47CB-936B-4D0B7126C06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7" name="组合 26">
            <a:extLst>
              <a:ext uri="{FF2B5EF4-FFF2-40B4-BE49-F238E27FC236}">
                <a16:creationId xmlns:a16="http://schemas.microsoft.com/office/drawing/2014/main" xmlns="" id="{C205063A-D0CC-41BF-BEF4-A06692655A12}"/>
              </a:ext>
            </a:extLst>
          </p:cNvPr>
          <p:cNvGrpSpPr/>
          <p:nvPr/>
        </p:nvGrpSpPr>
        <p:grpSpPr>
          <a:xfrm>
            <a:off x="1562100" y="1760800"/>
            <a:ext cx="3537459" cy="396120"/>
            <a:chOff x="1562100" y="1760800"/>
            <a:chExt cx="3537459" cy="396120"/>
          </a:xfrm>
        </p:grpSpPr>
        <p:sp>
          <p:nvSpPr>
            <p:cNvPr id="34" name="文本框 33">
              <a:extLst>
                <a:ext uri="{FF2B5EF4-FFF2-40B4-BE49-F238E27FC236}">
                  <a16:creationId xmlns:a16="http://schemas.microsoft.com/office/drawing/2014/main" xmlns="" id="{1AB24784-24B4-4199-A89B-C5F6D3782446}"/>
                </a:ext>
              </a:extLst>
            </p:cNvPr>
            <p:cNvSpPr txBox="1"/>
            <p:nvPr/>
          </p:nvSpPr>
          <p:spPr>
            <a:xfrm>
              <a:off x="1562100" y="1787588"/>
              <a:ext cx="316709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输入层与隐含层的链接权值为</a:t>
              </a:r>
              <a:endParaRPr lang="zh-CN" altLang="en-US" dirty="0"/>
            </a:p>
          </p:txBody>
        </p:sp>
        <p:graphicFrame>
          <p:nvGraphicFramePr>
            <p:cNvPr id="25" name="对象 24">
              <a:extLst>
                <a:ext uri="{FF2B5EF4-FFF2-40B4-BE49-F238E27FC236}">
                  <a16:creationId xmlns:a16="http://schemas.microsoft.com/office/drawing/2014/main" xmlns="" id="{9167E84A-C7F3-4BC2-AE52-341EC7FECC1D}"/>
                </a:ext>
              </a:extLst>
            </p:cNvPr>
            <p:cNvGraphicFramePr>
              <a:graphicFrameLocks noChangeAspect="1"/>
            </p:cNvGraphicFramePr>
            <p:nvPr>
              <p:extLst>
                <p:ext uri="{D42A27DB-BD31-4B8C-83A1-F6EECF244321}">
                  <p14:modId xmlns:p14="http://schemas.microsoft.com/office/powerpoint/2010/main" val="584761719"/>
                </p:ext>
              </p:extLst>
            </p:nvPr>
          </p:nvGraphicFramePr>
          <p:xfrm>
            <a:off x="4677883" y="1760800"/>
            <a:ext cx="421676" cy="396120"/>
          </p:xfrm>
          <a:graphic>
            <a:graphicData uri="http://schemas.openxmlformats.org/presentationml/2006/ole">
              <mc:AlternateContent xmlns:mc="http://schemas.openxmlformats.org/markup-compatibility/2006">
                <mc:Choice xmlns:v="urn:schemas-microsoft-com:vml" Requires="v">
                  <p:oleObj spid="_x0000_s68670" name="Equation" r:id="rId9" imgW="203024" imgH="203024" progId="Equation.DSMT4">
                    <p:embed/>
                  </p:oleObj>
                </mc:Choice>
                <mc:Fallback>
                  <p:oleObj name="Equation" r:id="rId9" imgW="203024" imgH="203024"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7883" y="1760800"/>
                          <a:ext cx="421676" cy="396120"/>
                        </a:xfrm>
                        <a:prstGeom prst="rect">
                          <a:avLst/>
                        </a:prstGeom>
                        <a:noFill/>
                      </p:spPr>
                    </p:pic>
                  </p:oleObj>
                </mc:Fallback>
              </mc:AlternateContent>
            </a:graphicData>
          </a:graphic>
        </p:graphicFrame>
      </p:grpSp>
      <p:sp>
        <p:nvSpPr>
          <p:cNvPr id="36" name="文本框 35">
            <a:extLst>
              <a:ext uri="{FF2B5EF4-FFF2-40B4-BE49-F238E27FC236}">
                <a16:creationId xmlns:a16="http://schemas.microsoft.com/office/drawing/2014/main" xmlns="" id="{FB9207D1-4736-448D-A5EC-98CCF3DC8BFD}"/>
              </a:ext>
            </a:extLst>
          </p:cNvPr>
          <p:cNvSpPr txBox="1"/>
          <p:nvPr/>
        </p:nvSpPr>
        <p:spPr>
          <a:xfrm>
            <a:off x="1358106" y="2234876"/>
            <a:ext cx="6534150" cy="297517"/>
          </a:xfrm>
          <a:prstGeom prst="rect">
            <a:avLst/>
          </a:prstGeom>
          <a:noFill/>
        </p:spPr>
        <p:txBody>
          <a:bodyPr wrap="square">
            <a:spAutoFit/>
          </a:bodyPr>
          <a:lstStyle/>
          <a:p>
            <a:pPr algn="just">
              <a:lnSpc>
                <a:spcPts val="1555"/>
              </a:lnSpc>
              <a:tabLst>
                <a:tab pos="2628265" algn="ctr"/>
                <a:tab pos="5292725" algn="r"/>
              </a:tabLst>
            </a:pPr>
            <a:r>
              <a:rPr lang="zh-CN" altLang="en-US" sz="1800" kern="500" dirty="0">
                <a:effectLst/>
                <a:latin typeface="Times New Roman" panose="02020603050405020304" pitchFamily="18" charset="0"/>
                <a:ea typeface="宋体" panose="02010600030101010101" pitchFamily="2" charset="-122"/>
              </a:rPr>
              <a:t>（</a:t>
            </a:r>
            <a:r>
              <a:rPr lang="zh-CN" altLang="zh-CN" kern="500" dirty="0">
                <a:latin typeface="Times New Roman" panose="02020603050405020304" pitchFamily="18" charset="0"/>
                <a:ea typeface="宋体" panose="02010600030101010101" pitchFamily="2" charset="-122"/>
              </a:rPr>
              <a:t>输入层就是输入数据集构成的向量，其第一个元素为偏置。</a:t>
            </a:r>
            <a:r>
              <a:rPr lang="zh-CN" altLang="en-US" sz="1800" kern="500" dirty="0">
                <a:effectLst/>
                <a:latin typeface="Times New Roman" panose="02020603050405020304" pitchFamily="18" charset="0"/>
                <a:ea typeface="宋体" panose="02010600030101010101" pitchFamily="2" charset="-122"/>
              </a:rPr>
              <a:t>）</a:t>
            </a:r>
            <a:endParaRPr lang="zh-CN" altLang="zh-CN" sz="1800" kern="500" dirty="0">
              <a:effectLst/>
              <a:latin typeface="Times New Roman" panose="02020603050405020304" pitchFamily="18" charset="0"/>
              <a:ea typeface="宋体" panose="02010600030101010101" pitchFamily="2" charset="-122"/>
            </a:endParaRPr>
          </a:p>
        </p:txBody>
      </p:sp>
      <p:sp>
        <p:nvSpPr>
          <p:cNvPr id="38" name="文本框 37">
            <a:extLst>
              <a:ext uri="{FF2B5EF4-FFF2-40B4-BE49-F238E27FC236}">
                <a16:creationId xmlns:a16="http://schemas.microsoft.com/office/drawing/2014/main" xmlns="" id="{16066B73-FC88-4CB1-A054-4E3B4CF509AC}"/>
              </a:ext>
            </a:extLst>
          </p:cNvPr>
          <p:cNvSpPr txBox="1"/>
          <p:nvPr/>
        </p:nvSpPr>
        <p:spPr>
          <a:xfrm>
            <a:off x="93680" y="2625716"/>
            <a:ext cx="1608720" cy="369332"/>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solidFill>
                  <a:srgbClr val="0033CC"/>
                </a:solidFill>
                <a:effectLst/>
                <a:latin typeface="Times New Roman" panose="02020603050405020304" pitchFamily="18" charset="0"/>
                <a:ea typeface="宋体" panose="02010600030101010101" pitchFamily="2" charset="-122"/>
              </a:rPr>
              <a:t>2</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）隐含层</a:t>
            </a:r>
            <a:r>
              <a:rPr lang="zh-CN" altLang="en-US"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solidFill>
                <a:srgbClr val="0033CC"/>
              </a:solidFill>
            </a:endParaRPr>
          </a:p>
        </p:txBody>
      </p:sp>
      <p:sp>
        <p:nvSpPr>
          <p:cNvPr id="41" name="Rectangle 11">
            <a:extLst>
              <a:ext uri="{FF2B5EF4-FFF2-40B4-BE49-F238E27FC236}">
                <a16:creationId xmlns:a16="http://schemas.microsoft.com/office/drawing/2014/main" xmlns="" id="{B8EA634C-9ADB-4811-98D7-709185E13EA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0" name="组合 49">
            <a:extLst>
              <a:ext uri="{FF2B5EF4-FFF2-40B4-BE49-F238E27FC236}">
                <a16:creationId xmlns:a16="http://schemas.microsoft.com/office/drawing/2014/main" xmlns="" id="{36B69C7A-89A8-444A-9961-E8EF9CAB7F93}"/>
              </a:ext>
            </a:extLst>
          </p:cNvPr>
          <p:cNvGrpSpPr/>
          <p:nvPr/>
        </p:nvGrpSpPr>
        <p:grpSpPr>
          <a:xfrm>
            <a:off x="1562100" y="2625716"/>
            <a:ext cx="4149996" cy="397114"/>
            <a:chOff x="1562100" y="2625716"/>
            <a:chExt cx="4149996" cy="397114"/>
          </a:xfrm>
        </p:grpSpPr>
        <p:sp>
          <p:nvSpPr>
            <p:cNvPr id="40" name="文本框 39">
              <a:extLst>
                <a:ext uri="{FF2B5EF4-FFF2-40B4-BE49-F238E27FC236}">
                  <a16:creationId xmlns:a16="http://schemas.microsoft.com/office/drawing/2014/main" xmlns="" id="{8DCE60D1-6322-4B6E-BB27-32B0A7DF7E39}"/>
                </a:ext>
              </a:extLst>
            </p:cNvPr>
            <p:cNvSpPr txBox="1"/>
            <p:nvPr/>
          </p:nvSpPr>
          <p:spPr>
            <a:xfrm>
              <a:off x="1562100" y="2653498"/>
              <a:ext cx="11620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输出向量</a:t>
              </a:r>
              <a:endParaRPr lang="zh-CN" altLang="en-US" dirty="0"/>
            </a:p>
          </p:txBody>
        </p:sp>
        <p:graphicFrame>
          <p:nvGraphicFramePr>
            <p:cNvPr id="42" name="对象 41">
              <a:extLst>
                <a:ext uri="{FF2B5EF4-FFF2-40B4-BE49-F238E27FC236}">
                  <a16:creationId xmlns:a16="http://schemas.microsoft.com/office/drawing/2014/main" xmlns="" id="{F927E350-6918-45B6-A154-EDF2D0E6DCE5}"/>
                </a:ext>
              </a:extLst>
            </p:cNvPr>
            <p:cNvGraphicFramePr>
              <a:graphicFrameLocks noChangeAspect="1"/>
            </p:cNvGraphicFramePr>
            <p:nvPr>
              <p:extLst>
                <p:ext uri="{D42A27DB-BD31-4B8C-83A1-F6EECF244321}">
                  <p14:modId xmlns:p14="http://schemas.microsoft.com/office/powerpoint/2010/main" val="2898391537"/>
                </p:ext>
              </p:extLst>
            </p:nvPr>
          </p:nvGraphicFramePr>
          <p:xfrm>
            <a:off x="2685297" y="2641453"/>
            <a:ext cx="2043902" cy="312123"/>
          </p:xfrm>
          <a:graphic>
            <a:graphicData uri="http://schemas.openxmlformats.org/presentationml/2006/ole">
              <mc:AlternateContent xmlns:mc="http://schemas.openxmlformats.org/markup-compatibility/2006">
                <mc:Choice xmlns:v="urn:schemas-microsoft-com:vml" Requires="v">
                  <p:oleObj spid="_x0000_s68671" name="Equation" r:id="rId11" imgW="1295400" imgH="203200" progId="Equation.DSMT4">
                    <p:embed/>
                  </p:oleObj>
                </mc:Choice>
                <mc:Fallback>
                  <p:oleObj name="Equation" r:id="rId11" imgW="1295400" imgH="203200"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5297" y="2641453"/>
                          <a:ext cx="2043902" cy="312123"/>
                        </a:xfrm>
                        <a:prstGeom prst="rect">
                          <a:avLst/>
                        </a:prstGeom>
                        <a:noFill/>
                      </p:spPr>
                    </p:pic>
                  </p:oleObj>
                </mc:Fallback>
              </mc:AlternateContent>
            </a:graphicData>
          </a:graphic>
        </p:graphicFrame>
        <p:sp>
          <p:nvSpPr>
            <p:cNvPr id="44" name="文本框 43">
              <a:extLst>
                <a:ext uri="{FF2B5EF4-FFF2-40B4-BE49-F238E27FC236}">
                  <a16:creationId xmlns:a16="http://schemas.microsoft.com/office/drawing/2014/main" xmlns="" id="{8386D8E3-FD50-44C4-ADDA-8C19A66AC8DC}"/>
                </a:ext>
              </a:extLst>
            </p:cNvPr>
            <p:cNvSpPr txBox="1"/>
            <p:nvPr/>
          </p:nvSpPr>
          <p:spPr>
            <a:xfrm>
              <a:off x="4636684" y="2625716"/>
              <a:ext cx="107541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，其中，</a:t>
              </a:r>
              <a:endParaRPr lang="zh-CN" altLang="en-US" dirty="0"/>
            </a:p>
          </p:txBody>
        </p:sp>
      </p:grpSp>
      <p:sp>
        <p:nvSpPr>
          <p:cNvPr id="45" name="Rectangle 13">
            <a:extLst>
              <a:ext uri="{FF2B5EF4-FFF2-40B4-BE49-F238E27FC236}">
                <a16:creationId xmlns:a16="http://schemas.microsoft.com/office/drawing/2014/main" xmlns="" id="{4683C545-C9B4-40C1-89AC-1EB7BC4D63E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7" name="Rectangle 15">
            <a:extLst>
              <a:ext uri="{FF2B5EF4-FFF2-40B4-BE49-F238E27FC236}">
                <a16:creationId xmlns:a16="http://schemas.microsoft.com/office/drawing/2014/main" xmlns="" id="{9DF83AE3-0F6A-478B-9202-F48D81A4679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9" name="组合 48">
            <a:extLst>
              <a:ext uri="{FF2B5EF4-FFF2-40B4-BE49-F238E27FC236}">
                <a16:creationId xmlns:a16="http://schemas.microsoft.com/office/drawing/2014/main" xmlns="" id="{BF4242E6-C376-4CDE-9968-6E9158620606}"/>
              </a:ext>
            </a:extLst>
          </p:cNvPr>
          <p:cNvGrpSpPr/>
          <p:nvPr/>
        </p:nvGrpSpPr>
        <p:grpSpPr>
          <a:xfrm>
            <a:off x="1566573" y="2989007"/>
            <a:ext cx="5270519" cy="728574"/>
            <a:chOff x="1566573" y="2989007"/>
            <a:chExt cx="5270519" cy="728574"/>
          </a:xfrm>
        </p:grpSpPr>
        <p:graphicFrame>
          <p:nvGraphicFramePr>
            <p:cNvPr id="46" name="对象 45">
              <a:extLst>
                <a:ext uri="{FF2B5EF4-FFF2-40B4-BE49-F238E27FC236}">
                  <a16:creationId xmlns:a16="http://schemas.microsoft.com/office/drawing/2014/main" xmlns="" id="{B4C9D7D1-8187-440B-965B-38761FC6245E}"/>
                </a:ext>
              </a:extLst>
            </p:cNvPr>
            <p:cNvGraphicFramePr>
              <a:graphicFrameLocks noChangeAspect="1"/>
            </p:cNvGraphicFramePr>
            <p:nvPr>
              <p:extLst>
                <p:ext uri="{D42A27DB-BD31-4B8C-83A1-F6EECF244321}">
                  <p14:modId xmlns:p14="http://schemas.microsoft.com/office/powerpoint/2010/main" val="3864600005"/>
                </p:ext>
              </p:extLst>
            </p:nvPr>
          </p:nvGraphicFramePr>
          <p:xfrm>
            <a:off x="1566573" y="3148196"/>
            <a:ext cx="3328745" cy="437170"/>
          </p:xfrm>
          <a:graphic>
            <a:graphicData uri="http://schemas.openxmlformats.org/presentationml/2006/ole">
              <mc:AlternateContent xmlns:mc="http://schemas.openxmlformats.org/markup-compatibility/2006">
                <mc:Choice xmlns:v="urn:schemas-microsoft-com:vml" Requires="v">
                  <p:oleObj spid="_x0000_s68672" name="Equation" r:id="rId13" imgW="1459866" imgH="203112" progId="Equation.DSMT4">
                    <p:embed/>
                  </p:oleObj>
                </mc:Choice>
                <mc:Fallback>
                  <p:oleObj name="Equation" r:id="rId13" imgW="1459866" imgH="203112" progId="Equation.DSMT4">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66573" y="3148196"/>
                          <a:ext cx="3328745" cy="437170"/>
                        </a:xfrm>
                        <a:prstGeom prst="rect">
                          <a:avLst/>
                        </a:prstGeom>
                        <a:noFill/>
                      </p:spPr>
                    </p:pic>
                  </p:oleObj>
                </mc:Fallback>
              </mc:AlternateContent>
            </a:graphicData>
          </a:graphic>
        </p:graphicFrame>
        <p:graphicFrame>
          <p:nvGraphicFramePr>
            <p:cNvPr id="48" name="对象 47">
              <a:extLst>
                <a:ext uri="{FF2B5EF4-FFF2-40B4-BE49-F238E27FC236}">
                  <a16:creationId xmlns:a16="http://schemas.microsoft.com/office/drawing/2014/main" xmlns="" id="{D4F75501-5053-4BAC-9B3F-EFD75D274222}"/>
                </a:ext>
              </a:extLst>
            </p:cNvPr>
            <p:cNvGraphicFramePr>
              <a:graphicFrameLocks noChangeAspect="1"/>
            </p:cNvGraphicFramePr>
            <p:nvPr>
              <p:extLst>
                <p:ext uri="{D42A27DB-BD31-4B8C-83A1-F6EECF244321}">
                  <p14:modId xmlns:p14="http://schemas.microsoft.com/office/powerpoint/2010/main" val="1114750430"/>
                </p:ext>
              </p:extLst>
            </p:nvPr>
          </p:nvGraphicFramePr>
          <p:xfrm>
            <a:off x="4851350" y="2989007"/>
            <a:ext cx="1985742" cy="728574"/>
          </p:xfrm>
          <a:graphic>
            <a:graphicData uri="http://schemas.openxmlformats.org/presentationml/2006/ole">
              <mc:AlternateContent xmlns:mc="http://schemas.openxmlformats.org/markup-compatibility/2006">
                <mc:Choice xmlns:v="urn:schemas-microsoft-com:vml" Requires="v">
                  <p:oleObj spid="_x0000_s68673" name="Equation" r:id="rId15" imgW="1028254" imgH="393529" progId="Equation.DSMT4">
                    <p:embed/>
                  </p:oleObj>
                </mc:Choice>
                <mc:Fallback>
                  <p:oleObj name="Equation" r:id="rId15" imgW="1028254" imgH="393529" progId="Equation.DSMT4">
                    <p:embed/>
                    <p:pic>
                      <p:nvPicPr>
                        <p:cNvPr id="0"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51350" y="2989007"/>
                          <a:ext cx="1985742" cy="728574"/>
                        </a:xfrm>
                        <a:prstGeom prst="rect">
                          <a:avLst/>
                        </a:prstGeom>
                        <a:noFill/>
                      </p:spPr>
                    </p:pic>
                  </p:oleObj>
                </mc:Fallback>
              </mc:AlternateContent>
            </a:graphicData>
          </a:graphic>
        </p:graphicFrame>
      </p:grpSp>
      <p:sp>
        <p:nvSpPr>
          <p:cNvPr id="53" name="Rectangle 17">
            <a:extLst>
              <a:ext uri="{FF2B5EF4-FFF2-40B4-BE49-F238E27FC236}">
                <a16:creationId xmlns:a16="http://schemas.microsoft.com/office/drawing/2014/main" xmlns="" id="{91C4CA71-A283-4C3C-BA81-55BADE77DD0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7" name="Rectangle 19">
            <a:extLst>
              <a:ext uri="{FF2B5EF4-FFF2-40B4-BE49-F238E27FC236}">
                <a16:creationId xmlns:a16="http://schemas.microsoft.com/office/drawing/2014/main" xmlns="" id="{C79C0292-AA73-471F-B726-7D7A6820E9F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9" name="组合 58">
            <a:extLst>
              <a:ext uri="{FF2B5EF4-FFF2-40B4-BE49-F238E27FC236}">
                <a16:creationId xmlns:a16="http://schemas.microsoft.com/office/drawing/2014/main" xmlns="" id="{0C7D231D-D38A-478B-A7B2-FAD70A5A074B}"/>
              </a:ext>
            </a:extLst>
          </p:cNvPr>
          <p:cNvGrpSpPr/>
          <p:nvPr/>
        </p:nvGrpSpPr>
        <p:grpSpPr>
          <a:xfrm>
            <a:off x="1562100" y="3673393"/>
            <a:ext cx="4916921" cy="433227"/>
            <a:chOff x="1562100" y="3673393"/>
            <a:chExt cx="4916921" cy="433227"/>
          </a:xfrm>
        </p:grpSpPr>
        <p:sp>
          <p:nvSpPr>
            <p:cNvPr id="52" name="文本框 51">
              <a:extLst>
                <a:ext uri="{FF2B5EF4-FFF2-40B4-BE49-F238E27FC236}">
                  <a16:creationId xmlns:a16="http://schemas.microsoft.com/office/drawing/2014/main" xmlns="" id="{0D6FC498-0886-447F-9944-86BAD51AA9D0}"/>
                </a:ext>
              </a:extLst>
            </p:cNvPr>
            <p:cNvSpPr txBox="1"/>
            <p:nvPr/>
          </p:nvSpPr>
          <p:spPr>
            <a:xfrm>
              <a:off x="1562100" y="3737288"/>
              <a:ext cx="910727"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偏置为</a:t>
              </a:r>
              <a:endParaRPr lang="zh-CN" altLang="en-US" dirty="0"/>
            </a:p>
          </p:txBody>
        </p:sp>
        <p:graphicFrame>
          <p:nvGraphicFramePr>
            <p:cNvPr id="54" name="对象 53">
              <a:extLst>
                <a:ext uri="{FF2B5EF4-FFF2-40B4-BE49-F238E27FC236}">
                  <a16:creationId xmlns:a16="http://schemas.microsoft.com/office/drawing/2014/main" xmlns="" id="{2E5C6D22-F13E-4CB0-B64A-E72D6D16B6FD}"/>
                </a:ext>
              </a:extLst>
            </p:cNvPr>
            <p:cNvGraphicFramePr>
              <a:graphicFrameLocks noChangeAspect="1"/>
            </p:cNvGraphicFramePr>
            <p:nvPr>
              <p:extLst>
                <p:ext uri="{D42A27DB-BD31-4B8C-83A1-F6EECF244321}">
                  <p14:modId xmlns:p14="http://schemas.microsoft.com/office/powerpoint/2010/main" val="2180428302"/>
                </p:ext>
              </p:extLst>
            </p:nvPr>
          </p:nvGraphicFramePr>
          <p:xfrm>
            <a:off x="2329502" y="3717581"/>
            <a:ext cx="394648" cy="349545"/>
          </p:xfrm>
          <a:graphic>
            <a:graphicData uri="http://schemas.openxmlformats.org/presentationml/2006/ole">
              <mc:AlternateContent xmlns:mc="http://schemas.openxmlformats.org/markup-compatibility/2006">
                <mc:Choice xmlns:v="urn:schemas-microsoft-com:vml" Requires="v">
                  <p:oleObj spid="_x0000_s68674" name="Equation" r:id="rId17" imgW="215713" imgH="203024" progId="Equation.DSMT4">
                    <p:embed/>
                  </p:oleObj>
                </mc:Choice>
                <mc:Fallback>
                  <p:oleObj name="Equation" r:id="rId17" imgW="215713" imgH="203024" progId="Equation.DSMT4">
                    <p:embed/>
                    <p:pic>
                      <p:nvPicPr>
                        <p:cNvPr id="0" name="Object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29502" y="3717581"/>
                          <a:ext cx="394648" cy="349545"/>
                        </a:xfrm>
                        <a:prstGeom prst="rect">
                          <a:avLst/>
                        </a:prstGeom>
                        <a:noFill/>
                      </p:spPr>
                    </p:pic>
                  </p:oleObj>
                </mc:Fallback>
              </mc:AlternateContent>
            </a:graphicData>
          </a:graphic>
        </p:graphicFrame>
        <p:sp>
          <p:nvSpPr>
            <p:cNvPr id="56" name="文本框 55">
              <a:extLst>
                <a:ext uri="{FF2B5EF4-FFF2-40B4-BE49-F238E27FC236}">
                  <a16:creationId xmlns:a16="http://schemas.microsoft.com/office/drawing/2014/main" xmlns="" id="{26EFA899-6314-45D4-9C57-69124D14E469}"/>
                </a:ext>
              </a:extLst>
            </p:cNvPr>
            <p:cNvSpPr txBox="1"/>
            <p:nvPr/>
          </p:nvSpPr>
          <p:spPr>
            <a:xfrm>
              <a:off x="2724150" y="3728693"/>
              <a:ext cx="3507219"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隐含层与输出层的链接权值为</a:t>
              </a:r>
              <a:endParaRPr lang="zh-CN" altLang="en-US" dirty="0"/>
            </a:p>
          </p:txBody>
        </p:sp>
        <p:graphicFrame>
          <p:nvGraphicFramePr>
            <p:cNvPr id="58" name="对象 57">
              <a:extLst>
                <a:ext uri="{FF2B5EF4-FFF2-40B4-BE49-F238E27FC236}">
                  <a16:creationId xmlns:a16="http://schemas.microsoft.com/office/drawing/2014/main" xmlns="" id="{146238C7-F53A-4CB0-AF60-C6E9E79EE42E}"/>
                </a:ext>
              </a:extLst>
            </p:cNvPr>
            <p:cNvGraphicFramePr>
              <a:graphicFrameLocks noChangeAspect="1"/>
            </p:cNvGraphicFramePr>
            <p:nvPr>
              <p:extLst>
                <p:ext uri="{D42A27DB-BD31-4B8C-83A1-F6EECF244321}">
                  <p14:modId xmlns:p14="http://schemas.microsoft.com/office/powerpoint/2010/main" val="1072465979"/>
                </p:ext>
              </p:extLst>
            </p:nvPr>
          </p:nvGraphicFramePr>
          <p:xfrm>
            <a:off x="6059886" y="3673393"/>
            <a:ext cx="419135" cy="393733"/>
          </p:xfrm>
          <a:graphic>
            <a:graphicData uri="http://schemas.openxmlformats.org/presentationml/2006/ole">
              <mc:AlternateContent xmlns:mc="http://schemas.openxmlformats.org/markup-compatibility/2006">
                <mc:Choice xmlns:v="urn:schemas-microsoft-com:vml" Requires="v">
                  <p:oleObj spid="_x0000_s68675" name="Equation" r:id="rId19" imgW="215713" imgH="203024" progId="Equation.DSMT4">
                    <p:embed/>
                  </p:oleObj>
                </mc:Choice>
                <mc:Fallback>
                  <p:oleObj name="Equation" r:id="rId19" imgW="215713" imgH="203024" progId="Equation.DSMT4">
                    <p:embed/>
                    <p:pic>
                      <p:nvPicPr>
                        <p:cNvPr id="0" name="Object 1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59886" y="3673393"/>
                          <a:ext cx="419135" cy="393733"/>
                        </a:xfrm>
                        <a:prstGeom prst="rect">
                          <a:avLst/>
                        </a:prstGeom>
                        <a:noFill/>
                      </p:spPr>
                    </p:pic>
                  </p:oleObj>
                </mc:Fallback>
              </mc:AlternateContent>
            </a:graphicData>
          </a:graphic>
        </p:graphicFrame>
      </p:grpSp>
      <p:sp>
        <p:nvSpPr>
          <p:cNvPr id="61" name="文本框 60">
            <a:extLst>
              <a:ext uri="{FF2B5EF4-FFF2-40B4-BE49-F238E27FC236}">
                <a16:creationId xmlns:a16="http://schemas.microsoft.com/office/drawing/2014/main" xmlns="" id="{C0AB4DE0-C425-480C-81B4-512CEA88E9ED}"/>
              </a:ext>
            </a:extLst>
          </p:cNvPr>
          <p:cNvSpPr txBox="1"/>
          <p:nvPr/>
        </p:nvSpPr>
        <p:spPr>
          <a:xfrm>
            <a:off x="1562101" y="4265564"/>
            <a:ext cx="7296150" cy="1286891"/>
          </a:xfrm>
          <a:prstGeom prst="rect">
            <a:avLst/>
          </a:prstGeom>
          <a:noFill/>
        </p:spPr>
        <p:txBody>
          <a:bodyPr wrap="square">
            <a:spAutoFit/>
          </a:bodyPr>
          <a:lstStyle/>
          <a:p>
            <a:pPr>
              <a:lnSpc>
                <a:spcPct val="150000"/>
              </a:lnSpc>
            </a:pP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kern="500" dirty="0">
                <a:latin typeface="Times New Roman" panose="02020603050405020304" pitchFamily="18" charset="0"/>
                <a:ea typeface="宋体" panose="02010600030101010101" pitchFamily="2" charset="-122"/>
                <a:cs typeface="Times New Roman" panose="02020603050405020304" pitchFamily="18" charset="0"/>
              </a:rPr>
              <a:t>隐含层可以是一层，也可以是多层，但在</a:t>
            </a:r>
            <a:r>
              <a:rPr lang="en-US" altLang="zh-CN" kern="500" dirty="0">
                <a:latin typeface="Times New Roman" panose="02020603050405020304" pitchFamily="18" charset="0"/>
                <a:ea typeface="宋体" panose="02010600030101010101" pitchFamily="2" charset="-122"/>
              </a:rPr>
              <a:t>BP</a:t>
            </a:r>
            <a:r>
              <a:rPr lang="zh-CN" altLang="zh-CN" kern="500" dirty="0">
                <a:latin typeface="Times New Roman" panose="02020603050405020304" pitchFamily="18" charset="0"/>
                <a:ea typeface="宋体" panose="02010600030101010101" pitchFamily="2" charset="-122"/>
                <a:cs typeface="Times New Roman" panose="02020603050405020304" pitchFamily="18" charset="0"/>
              </a:rPr>
              <a:t>神经网络中，一般不超过两层。它的输入是上一层输出和权重的点积变量，输出是点积标量的激励函数值。</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Tree>
    <p:extLst>
      <p:ext uri="{BB962C8B-B14F-4D97-AF65-F5344CB8AC3E}">
        <p14:creationId xmlns:p14="http://schemas.microsoft.com/office/powerpoint/2010/main" val="2312774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786888" cy="415498"/>
          </a:xfrm>
          <a:prstGeom prst="rect">
            <a:avLst/>
          </a:prstGeom>
          <a:noFill/>
        </p:spPr>
        <p:txBody>
          <a:bodyPr wrap="none" rtlCol="0">
            <a:spAutoFit/>
          </a:bodyPr>
          <a:lstStyle/>
          <a:p>
            <a:pPr algn="l"/>
            <a:r>
              <a:rPr lang="en-US" altLang="zh-CN" sz="2100" b="1" spc="225" dirty="0">
                <a:solidFill>
                  <a:prstClr val="white"/>
                </a:solidFill>
              </a:rPr>
              <a:t>5.7 BP</a:t>
            </a:r>
            <a:r>
              <a:rPr lang="zh-CN" altLang="en-US" sz="2100" b="1" spc="225" dirty="0">
                <a:solidFill>
                  <a:prstClr val="white"/>
                </a:solidFill>
              </a:rPr>
              <a:t>神经网络的优化模型及求解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53</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7697FA1E-F45B-42D4-80DE-240BCD8EC3E9}"/>
              </a:ext>
            </a:extLst>
          </p:cNvPr>
          <p:cNvSpPr txBox="1"/>
          <p:nvPr/>
        </p:nvSpPr>
        <p:spPr>
          <a:xfrm>
            <a:off x="114106" y="887296"/>
            <a:ext cx="1524194" cy="369332"/>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solidFill>
                  <a:srgbClr val="0033CC"/>
                </a:solidFill>
                <a:effectLst/>
                <a:latin typeface="Times New Roman" panose="02020603050405020304" pitchFamily="18" charset="0"/>
                <a:ea typeface="宋体" panose="02010600030101010101" pitchFamily="2" charset="-122"/>
              </a:rPr>
              <a:t>3</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）输出层</a:t>
            </a:r>
            <a:r>
              <a:rPr lang="zh-CN" altLang="en-US"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solidFill>
                <a:srgbClr val="0033CC"/>
              </a:solidFill>
            </a:endParaRPr>
          </a:p>
        </p:txBody>
      </p:sp>
      <p:sp>
        <p:nvSpPr>
          <p:cNvPr id="13" name="Rectangle 2">
            <a:extLst>
              <a:ext uri="{FF2B5EF4-FFF2-40B4-BE49-F238E27FC236}">
                <a16:creationId xmlns:a16="http://schemas.microsoft.com/office/drawing/2014/main" xmlns="" id="{75E62337-D569-431C-8F8E-F165E4CFF0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Rectangle 4">
            <a:extLst>
              <a:ext uri="{FF2B5EF4-FFF2-40B4-BE49-F238E27FC236}">
                <a16:creationId xmlns:a16="http://schemas.microsoft.com/office/drawing/2014/main" xmlns="" id="{4248104A-A70A-42D6-9190-9BF3902EC8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6">
            <a:extLst>
              <a:ext uri="{FF2B5EF4-FFF2-40B4-BE49-F238E27FC236}">
                <a16:creationId xmlns:a16="http://schemas.microsoft.com/office/drawing/2014/main" xmlns="" id="{0541AFD8-34EF-4DD7-B7DC-AA83CAF34B8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2" name="组合 21">
            <a:extLst>
              <a:ext uri="{FF2B5EF4-FFF2-40B4-BE49-F238E27FC236}">
                <a16:creationId xmlns:a16="http://schemas.microsoft.com/office/drawing/2014/main" xmlns="" id="{834F851E-A5FD-48BC-8E17-23B786C2015E}"/>
              </a:ext>
            </a:extLst>
          </p:cNvPr>
          <p:cNvGrpSpPr/>
          <p:nvPr/>
        </p:nvGrpSpPr>
        <p:grpSpPr>
          <a:xfrm>
            <a:off x="1638300" y="841375"/>
            <a:ext cx="6249988" cy="1415017"/>
            <a:chOff x="1638300" y="841375"/>
            <a:chExt cx="6249988" cy="1415017"/>
          </a:xfrm>
        </p:grpSpPr>
        <p:grpSp>
          <p:nvGrpSpPr>
            <p:cNvPr id="17" name="组合 16">
              <a:extLst>
                <a:ext uri="{FF2B5EF4-FFF2-40B4-BE49-F238E27FC236}">
                  <a16:creationId xmlns:a16="http://schemas.microsoft.com/office/drawing/2014/main" xmlns="" id="{B52AB7B5-F016-4EC5-9572-2DCCF46715EE}"/>
                </a:ext>
              </a:extLst>
            </p:cNvPr>
            <p:cNvGrpSpPr/>
            <p:nvPr/>
          </p:nvGrpSpPr>
          <p:grpSpPr>
            <a:xfrm>
              <a:off x="1638300" y="841375"/>
              <a:ext cx="6249988" cy="475879"/>
              <a:chOff x="1638300" y="841375"/>
              <a:chExt cx="6249988" cy="475879"/>
            </a:xfrm>
          </p:grpSpPr>
          <p:sp>
            <p:nvSpPr>
              <p:cNvPr id="20" name="文本框 19">
                <a:extLst>
                  <a:ext uri="{FF2B5EF4-FFF2-40B4-BE49-F238E27FC236}">
                    <a16:creationId xmlns:a16="http://schemas.microsoft.com/office/drawing/2014/main" xmlns="" id="{4CD0F9E9-5726-4CEC-8C87-1849270BA405}"/>
                  </a:ext>
                </a:extLst>
              </p:cNvPr>
              <p:cNvSpPr txBox="1"/>
              <p:nvPr/>
            </p:nvSpPr>
            <p:spPr>
              <a:xfrm>
                <a:off x="1638300" y="921514"/>
                <a:ext cx="14097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输出向量为</a:t>
                </a:r>
                <a:endParaRPr lang="zh-CN" altLang="en-US" dirty="0"/>
              </a:p>
            </p:txBody>
          </p:sp>
          <p:graphicFrame>
            <p:nvGraphicFramePr>
              <p:cNvPr id="14" name="对象 13">
                <a:extLst>
                  <a:ext uri="{FF2B5EF4-FFF2-40B4-BE49-F238E27FC236}">
                    <a16:creationId xmlns:a16="http://schemas.microsoft.com/office/drawing/2014/main" xmlns="" id="{3870973C-5019-4438-890F-D8EB243AC07C}"/>
                  </a:ext>
                </a:extLst>
              </p:cNvPr>
              <p:cNvGraphicFramePr>
                <a:graphicFrameLocks noChangeAspect="1"/>
              </p:cNvGraphicFramePr>
              <p:nvPr>
                <p:extLst>
                  <p:ext uri="{D42A27DB-BD31-4B8C-83A1-F6EECF244321}">
                    <p14:modId xmlns:p14="http://schemas.microsoft.com/office/powerpoint/2010/main" val="2997463314"/>
                  </p:ext>
                </p:extLst>
              </p:nvPr>
            </p:nvGraphicFramePr>
            <p:xfrm>
              <a:off x="2928937" y="901401"/>
              <a:ext cx="1696244" cy="415853"/>
            </p:xfrm>
            <a:graphic>
              <a:graphicData uri="http://schemas.openxmlformats.org/presentationml/2006/ole">
                <mc:AlternateContent xmlns:mc="http://schemas.openxmlformats.org/markup-compatibility/2006">
                  <mc:Choice xmlns:v="urn:schemas-microsoft-com:vml" Requires="v">
                    <p:oleObj spid="_x0000_s69669" name="Equation" r:id="rId5" imgW="990600" imgH="228600" progId="Equation.DSMT4">
                      <p:embed/>
                    </p:oleObj>
                  </mc:Choice>
                  <mc:Fallback>
                    <p:oleObj name="Equation" r:id="rId5" imgW="990600" imgH="2286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8937" y="901401"/>
                            <a:ext cx="1696244" cy="415853"/>
                          </a:xfrm>
                          <a:prstGeom prst="rect">
                            <a:avLst/>
                          </a:prstGeom>
                          <a:noFill/>
                        </p:spPr>
                      </p:pic>
                    </p:oleObj>
                  </mc:Fallback>
                </mc:AlternateContent>
              </a:graphicData>
            </a:graphic>
          </p:graphicFrame>
          <p:graphicFrame>
            <p:nvGraphicFramePr>
              <p:cNvPr id="16" name="对象 15">
                <a:extLst>
                  <a:ext uri="{FF2B5EF4-FFF2-40B4-BE49-F238E27FC236}">
                    <a16:creationId xmlns:a16="http://schemas.microsoft.com/office/drawing/2014/main" xmlns="" id="{CE9632D5-B63B-4A20-B501-F788EF218D96}"/>
                  </a:ext>
                </a:extLst>
              </p:cNvPr>
              <p:cNvGraphicFramePr>
                <a:graphicFrameLocks noChangeAspect="1"/>
              </p:cNvGraphicFramePr>
              <p:nvPr>
                <p:extLst>
                  <p:ext uri="{D42A27DB-BD31-4B8C-83A1-F6EECF244321}">
                    <p14:modId xmlns:p14="http://schemas.microsoft.com/office/powerpoint/2010/main" val="2429585861"/>
                  </p:ext>
                </p:extLst>
              </p:nvPr>
            </p:nvGraphicFramePr>
            <p:xfrm>
              <a:off x="4668838" y="841375"/>
              <a:ext cx="3219450" cy="415925"/>
            </p:xfrm>
            <a:graphic>
              <a:graphicData uri="http://schemas.openxmlformats.org/presentationml/2006/ole">
                <mc:AlternateContent xmlns:mc="http://schemas.openxmlformats.org/markup-compatibility/2006">
                  <mc:Choice xmlns:v="urn:schemas-microsoft-com:vml" Requires="v">
                    <p:oleObj spid="_x0000_s69670" name="Equation" r:id="rId7" imgW="1523880" imgH="203040" progId="Equation.DSMT4">
                      <p:embed/>
                    </p:oleObj>
                  </mc:Choice>
                  <mc:Fallback>
                    <p:oleObj name="Equation" r:id="rId7" imgW="1523880" imgH="203040" progId="Equation.DSMT4">
                      <p:embed/>
                      <p:pic>
                        <p:nvPicPr>
                          <p:cNvPr id="0" name="Object 3"/>
                          <p:cNvPicPr>
                            <a:picLocks noChangeAspect="1" noChangeArrowheads="1"/>
                          </p:cNvPicPr>
                          <p:nvPr/>
                        </p:nvPicPr>
                        <p:blipFill>
                          <a:blip r:embed="rId8"/>
                          <a:srcRect/>
                          <a:stretch>
                            <a:fillRect/>
                          </a:stretch>
                        </p:blipFill>
                        <p:spPr bwMode="auto">
                          <a:xfrm>
                            <a:off x="4668838" y="841375"/>
                            <a:ext cx="3219450" cy="415925"/>
                          </a:xfrm>
                          <a:prstGeom prst="rect">
                            <a:avLst/>
                          </a:prstGeom>
                          <a:noFill/>
                        </p:spPr>
                      </p:pic>
                    </p:oleObj>
                  </mc:Fallback>
                </mc:AlternateContent>
              </a:graphicData>
            </a:graphic>
          </p:graphicFrame>
        </p:grpSp>
        <p:graphicFrame>
          <p:nvGraphicFramePr>
            <p:cNvPr id="21" name="对象 20">
              <a:extLst>
                <a:ext uri="{FF2B5EF4-FFF2-40B4-BE49-F238E27FC236}">
                  <a16:creationId xmlns:a16="http://schemas.microsoft.com/office/drawing/2014/main" xmlns="" id="{0264A7A1-EFB3-4AC9-9514-E2BDB4835060}"/>
                </a:ext>
              </a:extLst>
            </p:cNvPr>
            <p:cNvGraphicFramePr>
              <a:graphicFrameLocks noChangeAspect="1"/>
            </p:cNvGraphicFramePr>
            <p:nvPr>
              <p:extLst>
                <p:ext uri="{D42A27DB-BD31-4B8C-83A1-F6EECF244321}">
                  <p14:modId xmlns:p14="http://schemas.microsoft.com/office/powerpoint/2010/main" val="3794543875"/>
                </p:ext>
              </p:extLst>
            </p:nvPr>
          </p:nvGraphicFramePr>
          <p:xfrm>
            <a:off x="3162494" y="1256628"/>
            <a:ext cx="2376488" cy="999764"/>
          </p:xfrm>
          <a:graphic>
            <a:graphicData uri="http://schemas.openxmlformats.org/presentationml/2006/ole">
              <mc:AlternateContent xmlns:mc="http://schemas.openxmlformats.org/markup-compatibility/2006">
                <mc:Choice xmlns:v="urn:schemas-microsoft-com:vml" Requires="v">
                  <p:oleObj spid="_x0000_s69671" name="Equation" r:id="rId9" imgW="926698" imgH="393529" progId="Equation.DSMT4">
                    <p:embed/>
                  </p:oleObj>
                </mc:Choice>
                <mc:Fallback>
                  <p:oleObj name="Equation" r:id="rId9" imgW="926698" imgH="393529"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2494" y="1256628"/>
                          <a:ext cx="2376488" cy="999764"/>
                        </a:xfrm>
                        <a:prstGeom prst="rect">
                          <a:avLst/>
                        </a:prstGeom>
                        <a:noFill/>
                      </p:spPr>
                    </p:pic>
                  </p:oleObj>
                </mc:Fallback>
              </mc:AlternateContent>
            </a:graphicData>
          </a:graphic>
        </p:graphicFrame>
      </p:grpSp>
      <p:sp>
        <p:nvSpPr>
          <p:cNvPr id="34" name="文本框 33">
            <a:extLst>
              <a:ext uri="{FF2B5EF4-FFF2-40B4-BE49-F238E27FC236}">
                <a16:creationId xmlns:a16="http://schemas.microsoft.com/office/drawing/2014/main" xmlns="" id="{38F615E7-2569-4871-B270-6943FDE74E2F}"/>
              </a:ext>
            </a:extLst>
          </p:cNvPr>
          <p:cNvSpPr txBox="1"/>
          <p:nvPr/>
        </p:nvSpPr>
        <p:spPr>
          <a:xfrm>
            <a:off x="452232" y="2183786"/>
            <a:ext cx="7839075" cy="871392"/>
          </a:xfrm>
          <a:prstGeom prst="rect">
            <a:avLst/>
          </a:prstGeom>
          <a:noFill/>
        </p:spPr>
        <p:txBody>
          <a:bodyPr wrap="square">
            <a:spAutoFit/>
          </a:bodyPr>
          <a:lstStyle/>
          <a:p>
            <a:pPr>
              <a:lnSpc>
                <a:spcPct val="150000"/>
              </a:lnSpc>
            </a:pP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kern="500" dirty="0">
                <a:latin typeface="Times New Roman" panose="02020603050405020304" pitchFamily="18" charset="0"/>
                <a:ea typeface="宋体" panose="02010600030101010101" pitchFamily="2" charset="-122"/>
                <a:cs typeface="Times New Roman" panose="02020603050405020304" pitchFamily="18" charset="0"/>
              </a:rPr>
              <a:t>输出层的输入是上一隐含层输出和权重的点积标量，输出为点积标量的激励函数值，计算结果是最终预期的分类权值。</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25" name="Rectangle 8">
            <a:extLst>
              <a:ext uri="{FF2B5EF4-FFF2-40B4-BE49-F238E27FC236}">
                <a16:creationId xmlns:a16="http://schemas.microsoft.com/office/drawing/2014/main" xmlns="" id="{82662D7E-8088-4197-B40A-0A087BDA698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7" name="组合 26">
            <a:extLst>
              <a:ext uri="{FF2B5EF4-FFF2-40B4-BE49-F238E27FC236}">
                <a16:creationId xmlns:a16="http://schemas.microsoft.com/office/drawing/2014/main" xmlns="" id="{F8CCB2B6-01EB-4C87-B503-24D146E6CE89}"/>
              </a:ext>
            </a:extLst>
          </p:cNvPr>
          <p:cNvGrpSpPr/>
          <p:nvPr/>
        </p:nvGrpSpPr>
        <p:grpSpPr>
          <a:xfrm>
            <a:off x="528039" y="3226079"/>
            <a:ext cx="3091474" cy="383860"/>
            <a:chOff x="528039" y="3226079"/>
            <a:chExt cx="3091474" cy="383860"/>
          </a:xfrm>
        </p:grpSpPr>
        <p:sp>
          <p:nvSpPr>
            <p:cNvPr id="35" name="文本框 34">
              <a:extLst>
                <a:ext uri="{FF2B5EF4-FFF2-40B4-BE49-F238E27FC236}">
                  <a16:creationId xmlns:a16="http://schemas.microsoft.com/office/drawing/2014/main" xmlns="" id="{B4D85FC0-F650-414A-A65D-890591D113F0}"/>
                </a:ext>
              </a:extLst>
            </p:cNvPr>
            <p:cNvSpPr txBox="1"/>
            <p:nvPr/>
          </p:nvSpPr>
          <p:spPr>
            <a:xfrm>
              <a:off x="528039" y="3233343"/>
              <a:ext cx="128171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期望输出：</a:t>
              </a:r>
              <a:endParaRPr lang="zh-CN" altLang="en-US" dirty="0"/>
            </a:p>
          </p:txBody>
        </p:sp>
        <p:graphicFrame>
          <p:nvGraphicFramePr>
            <p:cNvPr id="26" name="对象 25">
              <a:extLst>
                <a:ext uri="{FF2B5EF4-FFF2-40B4-BE49-F238E27FC236}">
                  <a16:creationId xmlns:a16="http://schemas.microsoft.com/office/drawing/2014/main" xmlns="" id="{686E1F95-CF62-49A2-8524-ED056E9F142C}"/>
                </a:ext>
              </a:extLst>
            </p:cNvPr>
            <p:cNvGraphicFramePr>
              <a:graphicFrameLocks noChangeAspect="1"/>
            </p:cNvGraphicFramePr>
            <p:nvPr>
              <p:extLst>
                <p:ext uri="{D42A27DB-BD31-4B8C-83A1-F6EECF244321}">
                  <p14:modId xmlns:p14="http://schemas.microsoft.com/office/powerpoint/2010/main" val="2786964592"/>
                </p:ext>
              </p:extLst>
            </p:nvPr>
          </p:nvGraphicFramePr>
          <p:xfrm>
            <a:off x="1638300" y="3226079"/>
            <a:ext cx="1981213" cy="383860"/>
          </p:xfrm>
          <a:graphic>
            <a:graphicData uri="http://schemas.openxmlformats.org/presentationml/2006/ole">
              <mc:AlternateContent xmlns:mc="http://schemas.openxmlformats.org/markup-compatibility/2006">
                <mc:Choice xmlns:v="urn:schemas-microsoft-com:vml" Requires="v">
                  <p:oleObj spid="_x0000_s69672" name="Equation" r:id="rId11" imgW="1016000" imgH="203200" progId="Equation.DSMT4">
                    <p:embed/>
                  </p:oleObj>
                </mc:Choice>
                <mc:Fallback>
                  <p:oleObj name="Equation" r:id="rId11" imgW="1016000" imgH="2032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38300" y="3226079"/>
                          <a:ext cx="1981213" cy="383860"/>
                        </a:xfrm>
                        <a:prstGeom prst="rect">
                          <a:avLst/>
                        </a:prstGeom>
                        <a:noFill/>
                      </p:spPr>
                    </p:pic>
                  </p:oleObj>
                </mc:Fallback>
              </mc:AlternateContent>
            </a:graphicData>
          </a:graphic>
        </p:graphicFrame>
      </p:grpSp>
      <p:sp>
        <p:nvSpPr>
          <p:cNvPr id="37" name="文本框 36">
            <a:extLst>
              <a:ext uri="{FF2B5EF4-FFF2-40B4-BE49-F238E27FC236}">
                <a16:creationId xmlns:a16="http://schemas.microsoft.com/office/drawing/2014/main" xmlns="" id="{1CFF8BC5-D31B-47AB-883D-C4A352BA4467}"/>
              </a:ext>
            </a:extLst>
          </p:cNvPr>
          <p:cNvSpPr txBox="1"/>
          <p:nvPr/>
        </p:nvSpPr>
        <p:spPr>
          <a:xfrm>
            <a:off x="528039" y="3852321"/>
            <a:ext cx="193497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常用的激励函数</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40" name="Rectangle 10">
            <a:extLst>
              <a:ext uri="{FF2B5EF4-FFF2-40B4-BE49-F238E27FC236}">
                <a16:creationId xmlns:a16="http://schemas.microsoft.com/office/drawing/2014/main" xmlns="" id="{74691068-361A-4E55-BEB5-E98FD017579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4" name="Rectangle 12">
            <a:extLst>
              <a:ext uri="{FF2B5EF4-FFF2-40B4-BE49-F238E27FC236}">
                <a16:creationId xmlns:a16="http://schemas.microsoft.com/office/drawing/2014/main" xmlns="" id="{8C05063B-714A-4827-BA51-3CD2BE5F1EE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6" name="组合 45">
            <a:extLst>
              <a:ext uri="{FF2B5EF4-FFF2-40B4-BE49-F238E27FC236}">
                <a16:creationId xmlns:a16="http://schemas.microsoft.com/office/drawing/2014/main" xmlns="" id="{BC1F2F61-5FD6-4FBE-9606-9AC0448C5229}"/>
              </a:ext>
            </a:extLst>
          </p:cNvPr>
          <p:cNvGrpSpPr/>
          <p:nvPr/>
        </p:nvGrpSpPr>
        <p:grpSpPr>
          <a:xfrm>
            <a:off x="2590600" y="3633873"/>
            <a:ext cx="3640769" cy="1351056"/>
            <a:chOff x="2590600" y="3633873"/>
            <a:chExt cx="3640769" cy="1351056"/>
          </a:xfrm>
        </p:grpSpPr>
        <p:sp>
          <p:nvSpPr>
            <p:cNvPr id="39" name="文本框 38">
              <a:extLst>
                <a:ext uri="{FF2B5EF4-FFF2-40B4-BE49-F238E27FC236}">
                  <a16:creationId xmlns:a16="http://schemas.microsoft.com/office/drawing/2014/main" xmlns="" id="{7B18AA2F-BB24-41FD-B20F-0ED9A52816E1}"/>
                </a:ext>
              </a:extLst>
            </p:cNvPr>
            <p:cNvSpPr txBox="1"/>
            <p:nvPr/>
          </p:nvSpPr>
          <p:spPr>
            <a:xfrm>
              <a:off x="2590600" y="3804690"/>
              <a:ext cx="219253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单极性</a:t>
              </a:r>
              <a:r>
                <a:rPr lang="en-US" altLang="zh-CN" sz="1800" kern="500" dirty="0">
                  <a:effectLst/>
                  <a:latin typeface="Times New Roman" panose="02020603050405020304" pitchFamily="18" charset="0"/>
                  <a:ea typeface="宋体" panose="02010600030101010101" pitchFamily="2" charset="-122"/>
                </a:rPr>
                <a:t>Sigmoid</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函数</a:t>
              </a:r>
              <a:endParaRPr lang="zh-CN" altLang="en-US" dirty="0"/>
            </a:p>
          </p:txBody>
        </p:sp>
        <p:graphicFrame>
          <p:nvGraphicFramePr>
            <p:cNvPr id="41" name="对象 40">
              <a:extLst>
                <a:ext uri="{FF2B5EF4-FFF2-40B4-BE49-F238E27FC236}">
                  <a16:creationId xmlns:a16="http://schemas.microsoft.com/office/drawing/2014/main" xmlns="" id="{F2AC3D19-6B57-40C6-B61A-BFE40B9A515B}"/>
                </a:ext>
              </a:extLst>
            </p:cNvPr>
            <p:cNvGraphicFramePr>
              <a:graphicFrameLocks noChangeAspect="1"/>
            </p:cNvGraphicFramePr>
            <p:nvPr>
              <p:extLst>
                <p:ext uri="{D42A27DB-BD31-4B8C-83A1-F6EECF244321}">
                  <p14:modId xmlns:p14="http://schemas.microsoft.com/office/powerpoint/2010/main" val="712930343"/>
                </p:ext>
              </p:extLst>
            </p:nvPr>
          </p:nvGraphicFramePr>
          <p:xfrm>
            <a:off x="4709355" y="3633873"/>
            <a:ext cx="1319176" cy="601544"/>
          </p:xfrm>
          <a:graphic>
            <a:graphicData uri="http://schemas.openxmlformats.org/presentationml/2006/ole">
              <mc:AlternateContent xmlns:mc="http://schemas.openxmlformats.org/markup-compatibility/2006">
                <mc:Choice xmlns:v="urn:schemas-microsoft-com:vml" Requires="v">
                  <p:oleObj spid="_x0000_s69673" name="Equation" r:id="rId13" imgW="799753" imgH="355446" progId="Equation.DSMT4">
                    <p:embed/>
                  </p:oleObj>
                </mc:Choice>
                <mc:Fallback>
                  <p:oleObj name="Equation" r:id="rId13" imgW="799753" imgH="355446"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09355" y="3633873"/>
                          <a:ext cx="1319176" cy="601544"/>
                        </a:xfrm>
                        <a:prstGeom prst="rect">
                          <a:avLst/>
                        </a:prstGeom>
                        <a:noFill/>
                      </p:spPr>
                    </p:pic>
                  </p:oleObj>
                </mc:Fallback>
              </mc:AlternateContent>
            </a:graphicData>
          </a:graphic>
        </p:graphicFrame>
        <p:sp>
          <p:nvSpPr>
            <p:cNvPr id="43" name="文本框 42">
              <a:extLst>
                <a:ext uri="{FF2B5EF4-FFF2-40B4-BE49-F238E27FC236}">
                  <a16:creationId xmlns:a16="http://schemas.microsoft.com/office/drawing/2014/main" xmlns="" id="{58D6B9D1-0DE1-4311-B051-FFF687F48832}"/>
                </a:ext>
              </a:extLst>
            </p:cNvPr>
            <p:cNvSpPr txBox="1"/>
            <p:nvPr/>
          </p:nvSpPr>
          <p:spPr>
            <a:xfrm>
              <a:off x="2611444" y="4484610"/>
              <a:ext cx="217169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双极性</a:t>
              </a:r>
              <a:r>
                <a:rPr lang="en-US" altLang="zh-CN" sz="1800" kern="500" dirty="0">
                  <a:effectLst/>
                  <a:latin typeface="Times New Roman" panose="02020603050405020304" pitchFamily="18" charset="0"/>
                  <a:ea typeface="宋体" panose="02010600030101010101" pitchFamily="2" charset="-122"/>
                </a:rPr>
                <a:t>Sigmoid</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函数</a:t>
              </a:r>
              <a:endParaRPr lang="zh-CN" altLang="en-US" dirty="0"/>
            </a:p>
          </p:txBody>
        </p:sp>
        <p:graphicFrame>
          <p:nvGraphicFramePr>
            <p:cNvPr id="45" name="对象 44">
              <a:extLst>
                <a:ext uri="{FF2B5EF4-FFF2-40B4-BE49-F238E27FC236}">
                  <a16:creationId xmlns:a16="http://schemas.microsoft.com/office/drawing/2014/main" xmlns="" id="{5FE48884-3CE2-4FBC-9E65-F1845A991C3E}"/>
                </a:ext>
              </a:extLst>
            </p:cNvPr>
            <p:cNvGraphicFramePr>
              <a:graphicFrameLocks noChangeAspect="1"/>
            </p:cNvGraphicFramePr>
            <p:nvPr>
              <p:extLst>
                <p:ext uri="{D42A27DB-BD31-4B8C-83A1-F6EECF244321}">
                  <p14:modId xmlns:p14="http://schemas.microsoft.com/office/powerpoint/2010/main" val="4087596659"/>
                </p:ext>
              </p:extLst>
            </p:nvPr>
          </p:nvGraphicFramePr>
          <p:xfrm>
            <a:off x="4729199" y="4251870"/>
            <a:ext cx="1502170" cy="733059"/>
          </p:xfrm>
          <a:graphic>
            <a:graphicData uri="http://schemas.openxmlformats.org/presentationml/2006/ole">
              <mc:AlternateContent xmlns:mc="http://schemas.openxmlformats.org/markup-compatibility/2006">
                <mc:Choice xmlns:v="urn:schemas-microsoft-com:vml" Requires="v">
                  <p:oleObj spid="_x0000_s69674" name="Equation" r:id="rId15" imgW="799753" imgH="380835" progId="Equation.DSMT4">
                    <p:embed/>
                  </p:oleObj>
                </mc:Choice>
                <mc:Fallback>
                  <p:oleObj name="Equation" r:id="rId15" imgW="799753" imgH="380835" progId="Equation.DSMT4">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9199" y="4251870"/>
                          <a:ext cx="1502170" cy="733059"/>
                        </a:xfrm>
                        <a:prstGeom prst="rect">
                          <a:avLst/>
                        </a:prstGeom>
                        <a:noFill/>
                      </p:spPr>
                    </p:pic>
                  </p:oleObj>
                </mc:Fallback>
              </mc:AlternateContent>
            </a:graphicData>
          </a:graphic>
        </p:graphicFrame>
      </p:grpSp>
      <p:sp>
        <p:nvSpPr>
          <p:cNvPr id="48" name="文本框 47">
            <a:extLst>
              <a:ext uri="{FF2B5EF4-FFF2-40B4-BE49-F238E27FC236}">
                <a16:creationId xmlns:a16="http://schemas.microsoft.com/office/drawing/2014/main" xmlns="" id="{1FD9B849-CB62-4FF1-A2CC-A9DC7E0EAF9E}"/>
              </a:ext>
            </a:extLst>
          </p:cNvPr>
          <p:cNvSpPr txBox="1"/>
          <p:nvPr/>
        </p:nvSpPr>
        <p:spPr>
          <a:xfrm>
            <a:off x="252131" y="5055549"/>
            <a:ext cx="8639736" cy="870751"/>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在</a:t>
            </a:r>
            <a:r>
              <a:rPr lang="en-US" altLang="zh-CN" sz="1800" kern="500" dirty="0">
                <a:effectLst/>
                <a:latin typeface="Times New Roman" panose="02020603050405020304" pitchFamily="18" charset="0"/>
                <a:ea typeface="宋体" panose="02010600030101010101" pitchFamily="2" charset="-122"/>
              </a:rPr>
              <a:t>BP</a:t>
            </a:r>
            <a:r>
              <a:rPr lang="zh-CN" altLang="zh-CN" sz="1800" kern="500" dirty="0">
                <a:effectLst/>
                <a:latin typeface="Times New Roman" panose="02020603050405020304" pitchFamily="18" charset="0"/>
                <a:ea typeface="宋体" panose="02010600030101010101" pitchFamily="2" charset="-122"/>
              </a:rPr>
              <a:t>神经网络中，每层都计算与预期结果的误差，并反向传播给上一层，像自适应的感知器网络一样，修正上一层的权重。</a:t>
            </a:r>
          </a:p>
        </p:txBody>
      </p:sp>
    </p:spTree>
    <p:extLst>
      <p:ext uri="{BB962C8B-B14F-4D97-AF65-F5344CB8AC3E}">
        <p14:creationId xmlns:p14="http://schemas.microsoft.com/office/powerpoint/2010/main" val="611218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723080" y="5553986"/>
            <a:ext cx="5693399" cy="444332"/>
            <a:chOff x="1807265" y="3866296"/>
            <a:chExt cx="5693399" cy="394200"/>
          </a:xfrm>
          <a:solidFill>
            <a:schemeClr val="accent1">
              <a:lumMod val="75000"/>
            </a:schemeClr>
          </a:solidFill>
        </p:grpSpPr>
        <p:sp>
          <p:nvSpPr>
            <p:cNvPr id="39" name="圆角矩形 38"/>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2"/>
                </a:solidFill>
              </a:endParaRPr>
            </a:p>
          </p:txBody>
        </p:sp>
        <p:sp>
          <p:nvSpPr>
            <p:cNvPr id="47" name="矩形 46"/>
            <p:cNvSpPr/>
            <p:nvPr/>
          </p:nvSpPr>
          <p:spPr>
            <a:xfrm>
              <a:off x="1881814" y="3877080"/>
              <a:ext cx="4826962" cy="368619"/>
            </a:xfrm>
            <a:prstGeom prst="rect">
              <a:avLst/>
            </a:prstGeom>
            <a:grpFill/>
          </p:spPr>
          <p:txBody>
            <a:bodyPr wrap="none">
              <a:spAutoFit/>
            </a:bodyPr>
            <a:lstStyle/>
            <a:p>
              <a:pPr algn="l"/>
              <a:r>
                <a:rPr lang="en-US" altLang="zh-CN" sz="2100" spc="225" dirty="0">
                  <a:solidFill>
                    <a:schemeClr val="bg2"/>
                  </a:solidFill>
                  <a:latin typeface="微软雅黑" panose="020B0503020204020204" pitchFamily="34" charset="-122"/>
                  <a:ea typeface="微软雅黑" panose="020B0503020204020204" pitchFamily="34" charset="-122"/>
                </a:rPr>
                <a:t>5.8</a:t>
              </a:r>
              <a:r>
                <a:rPr lang="zh-CN" altLang="en-US" sz="2100" spc="225" dirty="0">
                  <a:solidFill>
                    <a:schemeClr val="bg2"/>
                  </a:solidFill>
                  <a:latin typeface="微软雅黑" panose="020B0503020204020204" pitchFamily="34" charset="-122"/>
                  <a:ea typeface="微软雅黑" panose="020B0503020204020204" pitchFamily="34" charset="-122"/>
                </a:rPr>
                <a:t>　回归分析中的优化模型及求解</a:t>
              </a:r>
              <a:endParaRPr altLang="en-US" sz="2100" spc="225" dirty="0">
                <a:solidFill>
                  <a:schemeClr val="bg2"/>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0" y="6669360"/>
            <a:ext cx="9144000" cy="1886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57" name="组合 56"/>
          <p:cNvGrpSpPr/>
          <p:nvPr/>
        </p:nvGrpSpPr>
        <p:grpSpPr>
          <a:xfrm>
            <a:off x="1684025" y="1815265"/>
            <a:ext cx="5693399" cy="444332"/>
            <a:chOff x="1807265" y="2935090"/>
            <a:chExt cx="5693399" cy="394200"/>
          </a:xfrm>
        </p:grpSpPr>
        <p:sp>
          <p:nvSpPr>
            <p:cNvPr id="74" name="圆角矩形 73"/>
            <p:cNvSpPr/>
            <p:nvPr/>
          </p:nvSpPr>
          <p:spPr>
            <a:xfrm>
              <a:off x="1807265" y="293509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81560" y="2945793"/>
              <a:ext cx="4050030"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最优化问题</a:t>
              </a:r>
            </a:p>
          </p:txBody>
        </p:sp>
      </p:grpSp>
      <p:grpSp>
        <p:nvGrpSpPr>
          <p:cNvPr id="58" name="组合 57"/>
          <p:cNvGrpSpPr/>
          <p:nvPr/>
        </p:nvGrpSpPr>
        <p:grpSpPr>
          <a:xfrm>
            <a:off x="1692947" y="2388511"/>
            <a:ext cx="5693399" cy="444635"/>
            <a:chOff x="1807265" y="3400425"/>
            <a:chExt cx="5693399" cy="394468"/>
          </a:xfrm>
          <a:solidFill>
            <a:schemeClr val="bg2"/>
          </a:solidFill>
        </p:grpSpPr>
        <p:sp>
          <p:nvSpPr>
            <p:cNvPr id="71" name="圆角矩形 7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2" name="矩形 71"/>
            <p:cNvSpPr/>
            <p:nvPr/>
          </p:nvSpPr>
          <p:spPr>
            <a:xfrm>
              <a:off x="1881687" y="3400425"/>
              <a:ext cx="2143536"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线性规划</a:t>
              </a:r>
            </a:p>
          </p:txBody>
        </p:sp>
      </p:grpSp>
      <p:grpSp>
        <p:nvGrpSpPr>
          <p:cNvPr id="60" name="组合 59"/>
          <p:cNvGrpSpPr/>
          <p:nvPr/>
        </p:nvGrpSpPr>
        <p:grpSpPr>
          <a:xfrm>
            <a:off x="1725202" y="5009957"/>
            <a:ext cx="5693399" cy="444332"/>
            <a:chOff x="1807265" y="4331900"/>
            <a:chExt cx="5693399" cy="394200"/>
          </a:xfrm>
        </p:grpSpPr>
        <p:sp>
          <p:nvSpPr>
            <p:cNvPr id="67" name="圆角矩形 66"/>
            <p:cNvSpPr/>
            <p:nvPr/>
          </p:nvSpPr>
          <p:spPr>
            <a:xfrm>
              <a:off x="1807265" y="433190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1881559" y="4342604"/>
              <a:ext cx="5577773" cy="368619"/>
            </a:xfrm>
            <a:prstGeom prst="rect">
              <a:avLst/>
            </a:prstGeom>
          </p:spPr>
          <p:txBody>
            <a:bodyPr wrap="squar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5.7   BP</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神经网络的优化模型及求解</a:t>
              </a:r>
              <a:endParaRPr lang="zh-CN"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5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3"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56</a:t>
            </a:r>
            <a:endParaRPr lang="en-US" altLang="es-HN" sz="1200" b="1" dirty="0">
              <a:solidFill>
                <a:schemeClr val="bg1">
                  <a:lumMod val="50000"/>
                </a:schemeClr>
              </a:solidFill>
              <a:latin typeface="+mn-lt"/>
            </a:endParaRPr>
          </a:p>
        </p:txBody>
      </p:sp>
      <p:pic>
        <p:nvPicPr>
          <p:cNvPr id="54"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54</a:t>
            </a:fld>
            <a:endParaRPr lang="zh-CN" altLang="en-US" dirty="0"/>
          </a:p>
        </p:txBody>
      </p:sp>
      <p:sp>
        <p:nvSpPr>
          <p:cNvPr id="73" name="矩形 72"/>
          <p:cNvSpPr/>
          <p:nvPr/>
        </p:nvSpPr>
        <p:spPr>
          <a:xfrm>
            <a:off x="7929" y="38314"/>
            <a:ext cx="2068830" cy="299085"/>
          </a:xfrm>
          <a:prstGeom prst="rect">
            <a:avLst/>
          </a:prstGeom>
        </p:spPr>
        <p:txBody>
          <a:bodyPr wrap="none">
            <a:spAutoFit/>
          </a:bodyPr>
          <a:lstStyle/>
          <a:p>
            <a:r>
              <a:rPr lang="zh-CN" altLang="en-US" sz="1350" dirty="0">
                <a:solidFill>
                  <a:schemeClr val="bg1"/>
                </a:solidFill>
              </a:rPr>
              <a:t>高级大数据人才培养丛书</a:t>
            </a:r>
          </a:p>
        </p:txBody>
      </p:sp>
      <p:sp>
        <p:nvSpPr>
          <p:cNvPr id="35" name="矩形 34"/>
          <p:cNvSpPr/>
          <p:nvPr/>
        </p:nvSpPr>
        <p:spPr>
          <a:xfrm>
            <a:off x="762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 name="组合 1"/>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16342" y="1169836"/>
              <a:ext cx="2311308" cy="523220"/>
            </a:xfrm>
            <a:prstGeom prst="rect">
              <a:avLst/>
            </a:prstGeom>
            <a:noFill/>
          </p:spPr>
          <p:txBody>
            <a:bodyPr wrap="none" rtlCol="0">
              <a:spAutoFit/>
            </a:bodyPr>
            <a:lstStyle/>
            <a:p>
              <a:pPr algn="ctr"/>
              <a:r>
                <a:rPr lang="zh-CN" altLang="en-US" sz="2800" dirty="0">
                  <a:solidFill>
                    <a:schemeClr val="accent4"/>
                  </a:solidFill>
                </a:rPr>
                <a:t>第五章　</a:t>
              </a:r>
              <a:r>
                <a:rPr lang="zh-CN" altLang="zh-CN" sz="2800" dirty="0">
                  <a:solidFill>
                    <a:schemeClr val="accent4"/>
                  </a:solidFill>
                </a:rPr>
                <a:t>大数据中的优化问题</a:t>
              </a:r>
              <a:endParaRPr lang="zh-CN" altLang="en-US" sz="2800" dirty="0">
                <a:solidFill>
                  <a:schemeClr val="accent4"/>
                </a:solidFill>
              </a:endParaRPr>
            </a:p>
          </p:txBody>
        </p:sp>
      </p:grpSp>
      <p:grpSp>
        <p:nvGrpSpPr>
          <p:cNvPr id="41" name="组合 40">
            <a:extLst>
              <a:ext uri="{FF2B5EF4-FFF2-40B4-BE49-F238E27FC236}">
                <a16:creationId xmlns:a16="http://schemas.microsoft.com/office/drawing/2014/main" xmlns="" id="{32A9278D-15DB-4EDA-B2AC-7170196E5C4C}"/>
              </a:ext>
            </a:extLst>
          </p:cNvPr>
          <p:cNvGrpSpPr/>
          <p:nvPr/>
        </p:nvGrpSpPr>
        <p:grpSpPr>
          <a:xfrm>
            <a:off x="1744160" y="3404566"/>
            <a:ext cx="5693399" cy="444635"/>
            <a:chOff x="1807265" y="3400425"/>
            <a:chExt cx="5693399" cy="394468"/>
          </a:xfrm>
          <a:solidFill>
            <a:schemeClr val="bg2"/>
          </a:solidFill>
        </p:grpSpPr>
        <p:sp>
          <p:nvSpPr>
            <p:cNvPr id="42" name="圆角矩形 70">
              <a:extLst>
                <a:ext uri="{FF2B5EF4-FFF2-40B4-BE49-F238E27FC236}">
                  <a16:creationId xmlns:a16="http://schemas.microsoft.com/office/drawing/2014/main" xmlns="" id="{BB60C9FA-B710-482A-8A80-6429475819CD}"/>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a:extLst>
                <a:ext uri="{FF2B5EF4-FFF2-40B4-BE49-F238E27FC236}">
                  <a16:creationId xmlns:a16="http://schemas.microsoft.com/office/drawing/2014/main" xmlns="" id="{C29AA04C-60AA-4258-A108-1EDD0E6BF1D9}"/>
                </a:ext>
              </a:extLst>
            </p:cNvPr>
            <p:cNvSpPr/>
            <p:nvPr/>
          </p:nvSpPr>
          <p:spPr>
            <a:xfrm>
              <a:off x="1881687" y="3400425"/>
              <a:ext cx="3932487"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5.4</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无约束非线性优化问题</a:t>
              </a:r>
            </a:p>
          </p:txBody>
        </p:sp>
      </p:grpSp>
      <p:grpSp>
        <p:nvGrpSpPr>
          <p:cNvPr id="44" name="组合 43">
            <a:extLst>
              <a:ext uri="{FF2B5EF4-FFF2-40B4-BE49-F238E27FC236}">
                <a16:creationId xmlns:a16="http://schemas.microsoft.com/office/drawing/2014/main" xmlns="" id="{9B015240-FA0F-4DCA-9392-06A4D0AB7A13}"/>
              </a:ext>
            </a:extLst>
          </p:cNvPr>
          <p:cNvGrpSpPr/>
          <p:nvPr/>
        </p:nvGrpSpPr>
        <p:grpSpPr>
          <a:xfrm>
            <a:off x="1751385" y="2919746"/>
            <a:ext cx="5693399" cy="444635"/>
            <a:chOff x="1807265" y="3400425"/>
            <a:chExt cx="5693399" cy="394468"/>
          </a:xfrm>
          <a:solidFill>
            <a:schemeClr val="bg2"/>
          </a:solidFill>
        </p:grpSpPr>
        <p:sp>
          <p:nvSpPr>
            <p:cNvPr id="45" name="圆角矩形 70">
              <a:extLst>
                <a:ext uri="{FF2B5EF4-FFF2-40B4-BE49-F238E27FC236}">
                  <a16:creationId xmlns:a16="http://schemas.microsoft.com/office/drawing/2014/main" xmlns="" id="{F350B506-DA50-48A0-AD61-99043EE3E3B4}"/>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a:extLst>
                <a:ext uri="{FF2B5EF4-FFF2-40B4-BE49-F238E27FC236}">
                  <a16:creationId xmlns:a16="http://schemas.microsoft.com/office/drawing/2014/main" xmlns="" id="{67F89748-5541-4ECB-8F4B-2C281A6AC277}"/>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非线性优化问题基础</a:t>
              </a:r>
            </a:p>
          </p:txBody>
        </p:sp>
      </p:grpSp>
      <p:grpSp>
        <p:nvGrpSpPr>
          <p:cNvPr id="48" name="组合 47">
            <a:extLst>
              <a:ext uri="{FF2B5EF4-FFF2-40B4-BE49-F238E27FC236}">
                <a16:creationId xmlns:a16="http://schemas.microsoft.com/office/drawing/2014/main" xmlns="" id="{1EF6ED32-31C3-458C-8B17-6D70CA27736D}"/>
              </a:ext>
            </a:extLst>
          </p:cNvPr>
          <p:cNvGrpSpPr/>
          <p:nvPr/>
        </p:nvGrpSpPr>
        <p:grpSpPr>
          <a:xfrm>
            <a:off x="1744159" y="3896397"/>
            <a:ext cx="5693399" cy="444635"/>
            <a:chOff x="1807265" y="3400425"/>
            <a:chExt cx="5693399" cy="394468"/>
          </a:xfrm>
          <a:solidFill>
            <a:schemeClr val="bg2"/>
          </a:solidFill>
        </p:grpSpPr>
        <p:sp>
          <p:nvSpPr>
            <p:cNvPr id="49" name="圆角矩形 70">
              <a:extLst>
                <a:ext uri="{FF2B5EF4-FFF2-40B4-BE49-F238E27FC236}">
                  <a16:creationId xmlns:a16="http://schemas.microsoft.com/office/drawing/2014/main" xmlns="" id="{EA79137E-0536-4E9C-9668-3C927F111E97}"/>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a:extLst>
                <a:ext uri="{FF2B5EF4-FFF2-40B4-BE49-F238E27FC236}">
                  <a16:creationId xmlns:a16="http://schemas.microsoft.com/office/drawing/2014/main" xmlns="" id="{166BFF50-FCD8-4E75-8BFF-46752CAE9AAC}"/>
                </a:ext>
              </a:extLst>
            </p:cNvPr>
            <p:cNvSpPr/>
            <p:nvPr/>
          </p:nvSpPr>
          <p:spPr>
            <a:xfrm>
              <a:off x="1881687" y="3400425"/>
              <a:ext cx="3634328"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约束非线性优化问题</a:t>
              </a:r>
            </a:p>
          </p:txBody>
        </p:sp>
      </p:grpSp>
      <p:grpSp>
        <p:nvGrpSpPr>
          <p:cNvPr id="59" name="组合 58">
            <a:extLst>
              <a:ext uri="{FF2B5EF4-FFF2-40B4-BE49-F238E27FC236}">
                <a16:creationId xmlns:a16="http://schemas.microsoft.com/office/drawing/2014/main" xmlns="" id="{FDFC0562-99AE-447E-A9C9-2F5F3CEBF44C}"/>
              </a:ext>
            </a:extLst>
          </p:cNvPr>
          <p:cNvGrpSpPr/>
          <p:nvPr/>
        </p:nvGrpSpPr>
        <p:grpSpPr>
          <a:xfrm>
            <a:off x="1734905" y="4437060"/>
            <a:ext cx="5693399" cy="444635"/>
            <a:chOff x="1807265" y="3400425"/>
            <a:chExt cx="5693399" cy="394468"/>
          </a:xfrm>
          <a:solidFill>
            <a:schemeClr val="bg2"/>
          </a:solidFill>
        </p:grpSpPr>
        <p:sp>
          <p:nvSpPr>
            <p:cNvPr id="61" name="圆角矩形 70">
              <a:extLst>
                <a:ext uri="{FF2B5EF4-FFF2-40B4-BE49-F238E27FC236}">
                  <a16:creationId xmlns:a16="http://schemas.microsoft.com/office/drawing/2014/main" xmlns="" id="{3EA6E340-7FF2-41F2-B78E-188F42772253}"/>
                </a:ext>
              </a:extLst>
            </p:cNvPr>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2" name="矩形 61">
              <a:extLst>
                <a:ext uri="{FF2B5EF4-FFF2-40B4-BE49-F238E27FC236}">
                  <a16:creationId xmlns:a16="http://schemas.microsoft.com/office/drawing/2014/main" xmlns="" id="{ADB0BD43-AA46-4145-BFB1-29E6BB6DFED2}"/>
                </a:ext>
              </a:extLst>
            </p:cNvPr>
            <p:cNvSpPr/>
            <p:nvPr/>
          </p:nvSpPr>
          <p:spPr>
            <a:xfrm>
              <a:off x="1881687" y="3400425"/>
              <a:ext cx="4826962" cy="368618"/>
            </a:xfrm>
            <a:prstGeom prst="rect">
              <a:avLst/>
            </a:prstGeom>
            <a:noFill/>
          </p:spPr>
          <p:txBody>
            <a:bodyPr wrap="none">
              <a:spAutoFit/>
            </a:bodyPr>
            <a:lstStyle/>
            <a:p>
              <a:pPr algn="l"/>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5.6</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支持向量机的优化模型及求解</a:t>
              </a:r>
            </a:p>
          </p:txBody>
        </p:sp>
      </p:grpSp>
    </p:spTree>
    <p:extLst>
      <p:ext uri="{BB962C8B-B14F-4D97-AF65-F5344CB8AC3E}">
        <p14:creationId xmlns:p14="http://schemas.microsoft.com/office/powerpoint/2010/main" val="1799134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55</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BDA1254F-C0F1-43C4-B35F-E569A9E6D564}"/>
              </a:ext>
            </a:extLst>
          </p:cNvPr>
          <p:cNvSpPr txBox="1"/>
          <p:nvPr/>
        </p:nvSpPr>
        <p:spPr>
          <a:xfrm>
            <a:off x="182960" y="1549168"/>
            <a:ext cx="8827690" cy="646331"/>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回归分析法</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，是在掌握大量观察数据的基础上，利用数理统计方法建立因变量与自变量之间的回归关系函数表达式（称为</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回归方程</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20" name="文本框 19">
            <a:extLst>
              <a:ext uri="{FF2B5EF4-FFF2-40B4-BE49-F238E27FC236}">
                <a16:creationId xmlns:a16="http://schemas.microsoft.com/office/drawing/2014/main" xmlns="" id="{1B273D06-36F1-442B-A427-6D4A360D7D0B}"/>
              </a:ext>
            </a:extLst>
          </p:cNvPr>
          <p:cNvSpPr txBox="1"/>
          <p:nvPr/>
        </p:nvSpPr>
        <p:spPr>
          <a:xfrm>
            <a:off x="182960" y="2293463"/>
            <a:ext cx="8208962" cy="369332"/>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一元回归分析</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所研究的变量间的因果关系只涉及因变量和一个自变量</a:t>
            </a:r>
            <a:endParaRPr lang="zh-CN" altLang="en-US" dirty="0"/>
          </a:p>
        </p:txBody>
      </p:sp>
      <p:sp>
        <p:nvSpPr>
          <p:cNvPr id="22" name="文本框 21">
            <a:extLst>
              <a:ext uri="{FF2B5EF4-FFF2-40B4-BE49-F238E27FC236}">
                <a16:creationId xmlns:a16="http://schemas.microsoft.com/office/drawing/2014/main" xmlns="" id="{2F20D4F8-FAD5-4DDD-920B-3CFDD825BBC1}"/>
              </a:ext>
            </a:extLst>
          </p:cNvPr>
          <p:cNvSpPr txBox="1"/>
          <p:nvPr/>
        </p:nvSpPr>
        <p:spPr>
          <a:xfrm>
            <a:off x="211138" y="2892375"/>
            <a:ext cx="8932862" cy="369332"/>
          </a:xfrm>
          <a:prstGeom prst="rect">
            <a:avLst/>
          </a:prstGeom>
          <a:noFill/>
        </p:spPr>
        <p:txBody>
          <a:bodyPr wrap="square">
            <a:spAutoFit/>
          </a:bodyPr>
          <a:lstStyle/>
          <a:p>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多元回归分析</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研究的变量间的因果关系涉及因变量和两个以上（包括两个）的自变量</a:t>
            </a:r>
            <a:endParaRPr lang="zh-CN" altLang="en-US" dirty="0"/>
          </a:p>
        </p:txBody>
      </p:sp>
      <p:sp>
        <p:nvSpPr>
          <p:cNvPr id="24" name="文本框 23">
            <a:extLst>
              <a:ext uri="{FF2B5EF4-FFF2-40B4-BE49-F238E27FC236}">
                <a16:creationId xmlns:a16="http://schemas.microsoft.com/office/drawing/2014/main" xmlns="" id="{66020B2D-5F58-43A8-A19B-BBC52C1152DB}"/>
              </a:ext>
            </a:extLst>
          </p:cNvPr>
          <p:cNvSpPr txBox="1"/>
          <p:nvPr/>
        </p:nvSpPr>
        <p:spPr>
          <a:xfrm>
            <a:off x="211137" y="3404746"/>
            <a:ext cx="8799513" cy="646331"/>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从</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描述自变量与因变量之间因果关系的函数来看，其可分为</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线性回归分析</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和</a:t>
            </a:r>
            <a:r>
              <a:rPr lang="zh-CN" altLang="zh-CN" sz="1800" kern="500" dirty="0">
                <a:solidFill>
                  <a:srgbClr val="0033CC"/>
                </a:solidFill>
                <a:effectLst/>
                <a:latin typeface="Times New Roman" panose="02020603050405020304" pitchFamily="18" charset="0"/>
                <a:ea typeface="宋体" panose="02010600030101010101" pitchFamily="2" charset="-122"/>
                <a:cs typeface="Times New Roman" panose="02020603050405020304" pitchFamily="18" charset="0"/>
              </a:rPr>
              <a:t>非线性回归分析</a:t>
            </a:r>
            <a:endParaRPr lang="zh-CN" altLang="en-US" dirty="0">
              <a:solidFill>
                <a:srgbClr val="0033CC"/>
              </a:solidFill>
            </a:endParaRPr>
          </a:p>
        </p:txBody>
      </p:sp>
      <p:sp>
        <p:nvSpPr>
          <p:cNvPr id="26" name="文本框 25">
            <a:extLst>
              <a:ext uri="{FF2B5EF4-FFF2-40B4-BE49-F238E27FC236}">
                <a16:creationId xmlns:a16="http://schemas.microsoft.com/office/drawing/2014/main" xmlns="" id="{5C125208-4A7A-4B62-A17F-A585BDFEB7B4}"/>
              </a:ext>
            </a:extLst>
          </p:cNvPr>
          <p:cNvSpPr txBox="1"/>
          <p:nvPr/>
        </p:nvSpPr>
        <p:spPr>
          <a:xfrm>
            <a:off x="230682" y="4281848"/>
            <a:ext cx="8732245" cy="646331"/>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线性回归分析法是最基本的分析方法</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非线性回归问题也往往需要借助数学手段将其转化为线性回归问题来处理</a:t>
            </a:r>
            <a:endParaRPr lang="zh-CN" altLang="en-US" dirty="0"/>
          </a:p>
        </p:txBody>
      </p:sp>
    </p:spTree>
    <p:extLst>
      <p:ext uri="{BB962C8B-B14F-4D97-AF65-F5344CB8AC3E}">
        <p14:creationId xmlns:p14="http://schemas.microsoft.com/office/powerpoint/2010/main" val="17320137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56</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6B8A5F5C-0C85-46B0-9608-07BBB1BC3910}"/>
              </a:ext>
            </a:extLst>
          </p:cNvPr>
          <p:cNvSpPr txBox="1"/>
          <p:nvPr/>
        </p:nvSpPr>
        <p:spPr>
          <a:xfrm>
            <a:off x="114106" y="887296"/>
            <a:ext cx="2813844" cy="369332"/>
          </a:xfrm>
          <a:prstGeom prst="rect">
            <a:avLst/>
          </a:prstGeom>
          <a:noFill/>
        </p:spPr>
        <p:txBody>
          <a:bodyPr wrap="square">
            <a:spAutoFit/>
          </a:bodyPr>
          <a:lstStyle/>
          <a:p>
            <a:pPr algn="just">
              <a:tabLst>
                <a:tab pos="2628265" algn="ctr"/>
                <a:tab pos="5292725" algn="r"/>
              </a:tabLst>
            </a:pPr>
            <a:r>
              <a:rPr lang="en-US" altLang="zh-CN" sz="1800" kern="500" dirty="0">
                <a:solidFill>
                  <a:srgbClr val="C00000"/>
                </a:solidFill>
                <a:effectLst/>
                <a:latin typeface="宋体" panose="02010600030101010101" pitchFamily="2" charset="-122"/>
                <a:ea typeface="宋体" panose="02010600030101010101" pitchFamily="2" charset="-122"/>
              </a:rPr>
              <a:t>5.8.1 </a:t>
            </a:r>
            <a:r>
              <a:rPr lang="zh-CN" altLang="zh-CN" sz="1800" kern="500" dirty="0">
                <a:solidFill>
                  <a:srgbClr val="C00000"/>
                </a:solidFill>
                <a:effectLst/>
                <a:latin typeface="宋体" panose="02010600030101010101" pitchFamily="2" charset="-122"/>
                <a:ea typeface="宋体" panose="02010600030101010101" pitchFamily="2" charset="-122"/>
              </a:rPr>
              <a:t>一元线性回归</a:t>
            </a:r>
          </a:p>
        </p:txBody>
      </p:sp>
      <p:sp>
        <p:nvSpPr>
          <p:cNvPr id="12" name="Rectangle 2">
            <a:extLst>
              <a:ext uri="{FF2B5EF4-FFF2-40B4-BE49-F238E27FC236}">
                <a16:creationId xmlns:a16="http://schemas.microsoft.com/office/drawing/2014/main" xmlns="" id="{0585FF2C-5327-463D-A13B-A965B39E740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2" name="组合 21">
            <a:extLst>
              <a:ext uri="{FF2B5EF4-FFF2-40B4-BE49-F238E27FC236}">
                <a16:creationId xmlns:a16="http://schemas.microsoft.com/office/drawing/2014/main" xmlns="" id="{9527C9FA-B8C7-4161-9FB8-9F59D4644A93}"/>
              </a:ext>
            </a:extLst>
          </p:cNvPr>
          <p:cNvGrpSpPr/>
          <p:nvPr/>
        </p:nvGrpSpPr>
        <p:grpSpPr>
          <a:xfrm>
            <a:off x="636587" y="1395105"/>
            <a:ext cx="3929220" cy="369332"/>
            <a:chOff x="636587" y="1395105"/>
            <a:chExt cx="3929220" cy="369332"/>
          </a:xfrm>
        </p:grpSpPr>
        <p:sp>
          <p:nvSpPr>
            <p:cNvPr id="19" name="文本框 18">
              <a:extLst>
                <a:ext uri="{FF2B5EF4-FFF2-40B4-BE49-F238E27FC236}">
                  <a16:creationId xmlns:a16="http://schemas.microsoft.com/office/drawing/2014/main" xmlns="" id="{AFD0BD18-6D2B-44B9-98A4-D45CA9E761AF}"/>
                </a:ext>
              </a:extLst>
            </p:cNvPr>
            <p:cNvSpPr txBox="1"/>
            <p:nvPr/>
          </p:nvSpPr>
          <p:spPr>
            <a:xfrm>
              <a:off x="636587" y="1395105"/>
              <a:ext cx="187801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对于某个数据集</a:t>
              </a:r>
              <a:endParaRPr lang="zh-CN" altLang="en-US" dirty="0"/>
            </a:p>
          </p:txBody>
        </p:sp>
        <p:graphicFrame>
          <p:nvGraphicFramePr>
            <p:cNvPr id="13" name="对象 12">
              <a:extLst>
                <a:ext uri="{FF2B5EF4-FFF2-40B4-BE49-F238E27FC236}">
                  <a16:creationId xmlns:a16="http://schemas.microsoft.com/office/drawing/2014/main" xmlns="" id="{2B863B5A-08AD-42C1-8A11-4D1476CB6A09}"/>
                </a:ext>
              </a:extLst>
            </p:cNvPr>
            <p:cNvGraphicFramePr>
              <a:graphicFrameLocks noChangeAspect="1"/>
            </p:cNvGraphicFramePr>
            <p:nvPr>
              <p:extLst>
                <p:ext uri="{D42A27DB-BD31-4B8C-83A1-F6EECF244321}">
                  <p14:modId xmlns:p14="http://schemas.microsoft.com/office/powerpoint/2010/main" val="720649572"/>
                </p:ext>
              </p:extLst>
            </p:nvPr>
          </p:nvGraphicFramePr>
          <p:xfrm>
            <a:off x="2455668" y="1410845"/>
            <a:ext cx="2110139" cy="353591"/>
          </p:xfrm>
          <a:graphic>
            <a:graphicData uri="http://schemas.openxmlformats.org/presentationml/2006/ole">
              <mc:AlternateContent xmlns:mc="http://schemas.openxmlformats.org/markup-compatibility/2006">
                <mc:Choice xmlns:v="urn:schemas-microsoft-com:vml" Requires="v">
                  <p:oleObj spid="_x0000_s48329" name="Equation" r:id="rId5" imgW="1167893" imgH="203112" progId="Equation.DSMT4">
                    <p:embed/>
                  </p:oleObj>
                </mc:Choice>
                <mc:Fallback>
                  <p:oleObj name="Equation" r:id="rId5" imgW="1167893" imgH="203112"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668" y="1410845"/>
                          <a:ext cx="2110139" cy="353591"/>
                        </a:xfrm>
                        <a:prstGeom prst="rect">
                          <a:avLst/>
                        </a:prstGeom>
                        <a:noFill/>
                      </p:spPr>
                    </p:pic>
                  </p:oleObj>
                </mc:Fallback>
              </mc:AlternateContent>
            </a:graphicData>
          </a:graphic>
        </p:graphicFrame>
      </p:grpSp>
      <p:sp>
        <p:nvSpPr>
          <p:cNvPr id="23" name="文本框 22">
            <a:extLst>
              <a:ext uri="{FF2B5EF4-FFF2-40B4-BE49-F238E27FC236}">
                <a16:creationId xmlns:a16="http://schemas.microsoft.com/office/drawing/2014/main" xmlns="" id="{523ACCF6-6772-4D55-84A1-CB22E68BC53C}"/>
              </a:ext>
            </a:extLst>
          </p:cNvPr>
          <p:cNvSpPr txBox="1"/>
          <p:nvPr/>
        </p:nvSpPr>
        <p:spPr>
          <a:xfrm>
            <a:off x="644128" y="1881094"/>
            <a:ext cx="8278019" cy="297517"/>
          </a:xfrm>
          <a:prstGeom prst="rect">
            <a:avLst/>
          </a:prstGeom>
          <a:noFill/>
        </p:spPr>
        <p:txBody>
          <a:bodyPr wrap="square">
            <a:spAutoFit/>
          </a:bodyPr>
          <a:lstStyle/>
          <a:p>
            <a:pPr algn="just">
              <a:lnSpc>
                <a:spcPts val="1555"/>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需要找到一条趋势线来表达数据集对应点所指的方向</a:t>
            </a:r>
            <a:r>
              <a:rPr lang="zh-CN" altLang="en-US" sz="1800" kern="500" dirty="0">
                <a:effectLst/>
                <a:latin typeface="Times New Roman" panose="02020603050405020304" pitchFamily="18" charset="0"/>
                <a:ea typeface="宋体" panose="02010600030101010101" pitchFamily="2" charset="-122"/>
              </a:rPr>
              <a:t>，如图所示：</a:t>
            </a:r>
            <a:endParaRPr lang="zh-CN" altLang="zh-CN" sz="1800" kern="500" dirty="0">
              <a:effectLst/>
              <a:latin typeface="Times New Roman" panose="02020603050405020304" pitchFamily="18" charset="0"/>
              <a:ea typeface="宋体" panose="02010600030101010101" pitchFamily="2" charset="-122"/>
            </a:endParaRPr>
          </a:p>
        </p:txBody>
      </p:sp>
      <p:pic>
        <p:nvPicPr>
          <p:cNvPr id="24" name="图片 23">
            <a:extLst>
              <a:ext uri="{FF2B5EF4-FFF2-40B4-BE49-F238E27FC236}">
                <a16:creationId xmlns:a16="http://schemas.microsoft.com/office/drawing/2014/main" xmlns="" id="{37982A82-AD09-4DEC-8E3F-50539C8556F7}"/>
              </a:ext>
            </a:extLst>
          </p:cNvPr>
          <p:cNvPicPr>
            <a:picLocks noChangeAspect="1"/>
          </p:cNvPicPr>
          <p:nvPr/>
        </p:nvPicPr>
        <p:blipFill>
          <a:blip r:embed="rId7"/>
          <a:stretch>
            <a:fillRect/>
          </a:stretch>
        </p:blipFill>
        <p:spPr>
          <a:xfrm>
            <a:off x="5745297" y="2178611"/>
            <a:ext cx="3360420" cy="2059983"/>
          </a:xfrm>
          <a:prstGeom prst="rect">
            <a:avLst/>
          </a:prstGeom>
        </p:spPr>
      </p:pic>
      <p:sp>
        <p:nvSpPr>
          <p:cNvPr id="26" name="文本框 25">
            <a:extLst>
              <a:ext uri="{FF2B5EF4-FFF2-40B4-BE49-F238E27FC236}">
                <a16:creationId xmlns:a16="http://schemas.microsoft.com/office/drawing/2014/main" xmlns="" id="{68AEB187-BF62-46D2-A13F-84585B1E5A72}"/>
              </a:ext>
            </a:extLst>
          </p:cNvPr>
          <p:cNvSpPr txBox="1"/>
          <p:nvPr/>
        </p:nvSpPr>
        <p:spPr>
          <a:xfrm>
            <a:off x="661230" y="2379583"/>
            <a:ext cx="4652926" cy="1286250"/>
          </a:xfrm>
          <a:prstGeom prst="rect">
            <a:avLst/>
          </a:prstGeom>
          <a:noFill/>
        </p:spPr>
        <p:txBody>
          <a:bodyPr wrap="square">
            <a:spAutoFit/>
          </a:bodyPr>
          <a:lstStyle/>
          <a:p>
            <a:pPr>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先用直线</a:t>
            </a:r>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来表示这条趋势线，数据集中的各点一定位于趋势线的上、下两侧，或落在趋势线上。</a:t>
            </a:r>
            <a:endParaRPr lang="zh-CN" altLang="zh-CN" sz="1800" kern="500" dirty="0">
              <a:effectLst/>
              <a:latin typeface="Times New Roman" panose="02020603050405020304" pitchFamily="18" charset="0"/>
              <a:ea typeface="宋体" panose="02010600030101010101" pitchFamily="2" charset="-122"/>
            </a:endParaRPr>
          </a:p>
        </p:txBody>
      </p:sp>
      <p:sp>
        <p:nvSpPr>
          <p:cNvPr id="25" name="Rectangle 8">
            <a:extLst>
              <a:ext uri="{FF2B5EF4-FFF2-40B4-BE49-F238E27FC236}">
                <a16:creationId xmlns:a16="http://schemas.microsoft.com/office/drawing/2014/main" xmlns="" id="{78DCB71A-C4E2-4A43-B90E-3982957F5EB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8" name="Rectangle 10">
            <a:extLst>
              <a:ext uri="{FF2B5EF4-FFF2-40B4-BE49-F238E27FC236}">
                <a16:creationId xmlns:a16="http://schemas.microsoft.com/office/drawing/2014/main" xmlns="" id="{3D2C2328-F714-4378-9E5F-364045AA7BD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2" name="Rectangle 12">
            <a:extLst>
              <a:ext uri="{FF2B5EF4-FFF2-40B4-BE49-F238E27FC236}">
                <a16:creationId xmlns:a16="http://schemas.microsoft.com/office/drawing/2014/main" xmlns="" id="{D78D7A5D-8A06-4445-8428-A0F6C0DAB1F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4" name="组合 43">
            <a:extLst>
              <a:ext uri="{FF2B5EF4-FFF2-40B4-BE49-F238E27FC236}">
                <a16:creationId xmlns:a16="http://schemas.microsoft.com/office/drawing/2014/main" xmlns="" id="{CFAEB72E-B5EC-4F88-B902-A17BD5AB7914}"/>
              </a:ext>
            </a:extLst>
          </p:cNvPr>
          <p:cNvGrpSpPr/>
          <p:nvPr/>
        </p:nvGrpSpPr>
        <p:grpSpPr>
          <a:xfrm>
            <a:off x="636587" y="3763890"/>
            <a:ext cx="6215220" cy="1369672"/>
            <a:chOff x="636587" y="3763890"/>
            <a:chExt cx="6215220" cy="1369672"/>
          </a:xfrm>
        </p:grpSpPr>
        <p:sp>
          <p:nvSpPr>
            <p:cNvPr id="34" name="文本框 33">
              <a:extLst>
                <a:ext uri="{FF2B5EF4-FFF2-40B4-BE49-F238E27FC236}">
                  <a16:creationId xmlns:a16="http://schemas.microsoft.com/office/drawing/2014/main" xmlns="" id="{35730DAB-5DBB-47EE-8E8A-6B6C1407BB48}"/>
                </a:ext>
              </a:extLst>
            </p:cNvPr>
            <p:cNvSpPr txBox="1"/>
            <p:nvPr/>
          </p:nvSpPr>
          <p:spPr>
            <a:xfrm>
              <a:off x="636587" y="3763890"/>
              <a:ext cx="121126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将样本点</a:t>
              </a:r>
              <a:endParaRPr lang="zh-CN" altLang="en-US" dirty="0"/>
            </a:p>
          </p:txBody>
        </p:sp>
        <p:graphicFrame>
          <p:nvGraphicFramePr>
            <p:cNvPr id="20" name="对象 19">
              <a:extLst>
                <a:ext uri="{FF2B5EF4-FFF2-40B4-BE49-F238E27FC236}">
                  <a16:creationId xmlns:a16="http://schemas.microsoft.com/office/drawing/2014/main" xmlns="" id="{9D33698F-1D0A-4769-ACEF-456A12FD85A1}"/>
                </a:ext>
              </a:extLst>
            </p:cNvPr>
            <p:cNvGraphicFramePr>
              <a:graphicFrameLocks noChangeAspect="1"/>
            </p:cNvGraphicFramePr>
            <p:nvPr>
              <p:extLst>
                <p:ext uri="{D42A27DB-BD31-4B8C-83A1-F6EECF244321}">
                  <p14:modId xmlns:p14="http://schemas.microsoft.com/office/powerpoint/2010/main" val="2214890779"/>
                </p:ext>
              </p:extLst>
            </p:nvPr>
          </p:nvGraphicFramePr>
          <p:xfrm>
            <a:off x="1660070" y="3767821"/>
            <a:ext cx="742589" cy="365401"/>
          </p:xfrm>
          <a:graphic>
            <a:graphicData uri="http://schemas.openxmlformats.org/presentationml/2006/ole">
              <mc:AlternateContent xmlns:mc="http://schemas.openxmlformats.org/markup-compatibility/2006">
                <mc:Choice xmlns:v="urn:schemas-microsoft-com:vml" Requires="v">
                  <p:oleObj spid="_x0000_s48330" name="Equation" r:id="rId8" imgW="406048" imgH="203024" progId="Equation.DSMT4">
                    <p:embed/>
                  </p:oleObj>
                </mc:Choice>
                <mc:Fallback>
                  <p:oleObj name="Equation" r:id="rId8" imgW="406048" imgH="203024"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0070" y="3767821"/>
                          <a:ext cx="742589" cy="365401"/>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57ED90B9-F035-421A-9E55-E5A399A0366D}"/>
                </a:ext>
              </a:extLst>
            </p:cNvPr>
            <p:cNvSpPr txBox="1"/>
            <p:nvPr/>
          </p:nvSpPr>
          <p:spPr>
            <a:xfrm>
              <a:off x="2279807" y="3777653"/>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到趋势线的垂直距离定义为残差</a:t>
              </a:r>
              <a:endParaRPr lang="zh-CN" altLang="en-US" dirty="0"/>
            </a:p>
          </p:txBody>
        </p:sp>
        <p:graphicFrame>
          <p:nvGraphicFramePr>
            <p:cNvPr id="27" name="对象 26">
              <a:extLst>
                <a:ext uri="{FF2B5EF4-FFF2-40B4-BE49-F238E27FC236}">
                  <a16:creationId xmlns:a16="http://schemas.microsoft.com/office/drawing/2014/main" xmlns="" id="{D37EBA56-F3E5-4AB1-A949-2D7D4C383D19}"/>
                </a:ext>
              </a:extLst>
            </p:cNvPr>
            <p:cNvGraphicFramePr>
              <a:graphicFrameLocks noChangeAspect="1"/>
            </p:cNvGraphicFramePr>
            <p:nvPr>
              <p:extLst>
                <p:ext uri="{D42A27DB-BD31-4B8C-83A1-F6EECF244321}">
                  <p14:modId xmlns:p14="http://schemas.microsoft.com/office/powerpoint/2010/main" val="3321362193"/>
                </p:ext>
              </p:extLst>
            </p:nvPr>
          </p:nvGraphicFramePr>
          <p:xfrm>
            <a:off x="661230" y="4197077"/>
            <a:ext cx="517778" cy="369332"/>
          </p:xfrm>
          <a:graphic>
            <a:graphicData uri="http://schemas.openxmlformats.org/presentationml/2006/ole">
              <mc:AlternateContent xmlns:mc="http://schemas.openxmlformats.org/markup-compatibility/2006">
                <mc:Choice xmlns:v="urn:schemas-microsoft-com:vml" Requires="v">
                  <p:oleObj spid="_x0000_s48331" name="Equation" r:id="rId10" imgW="152268" imgH="203024" progId="Equation.DSMT4">
                    <p:embed/>
                  </p:oleObj>
                </mc:Choice>
                <mc:Fallback>
                  <p:oleObj name="Equation" r:id="rId10" imgW="152268" imgH="203024"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1230" y="4197077"/>
                          <a:ext cx="517778" cy="369332"/>
                        </a:xfrm>
                        <a:prstGeom prst="rect">
                          <a:avLst/>
                        </a:prstGeom>
                        <a:noFill/>
                      </p:spPr>
                    </p:pic>
                  </p:oleObj>
                </mc:Fallback>
              </mc:AlternateContent>
            </a:graphicData>
          </a:graphic>
        </p:graphicFrame>
        <p:sp>
          <p:nvSpPr>
            <p:cNvPr id="37" name="文本框 36">
              <a:extLst>
                <a:ext uri="{FF2B5EF4-FFF2-40B4-BE49-F238E27FC236}">
                  <a16:creationId xmlns:a16="http://schemas.microsoft.com/office/drawing/2014/main" xmlns="" id="{A8E7BF9C-8D90-46CC-BC12-5E1F30BF2E3B}"/>
                </a:ext>
              </a:extLst>
            </p:cNvPr>
            <p:cNvSpPr txBox="1"/>
            <p:nvPr/>
          </p:nvSpPr>
          <p:spPr>
            <a:xfrm>
              <a:off x="1009650" y="4245042"/>
              <a:ext cx="11239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，则过点</a:t>
              </a:r>
              <a:endParaRPr lang="zh-CN" altLang="en-US" dirty="0"/>
            </a:p>
          </p:txBody>
        </p:sp>
        <p:graphicFrame>
          <p:nvGraphicFramePr>
            <p:cNvPr id="39" name="对象 38">
              <a:extLst>
                <a:ext uri="{FF2B5EF4-FFF2-40B4-BE49-F238E27FC236}">
                  <a16:creationId xmlns:a16="http://schemas.microsoft.com/office/drawing/2014/main" xmlns="" id="{2ABE770B-33F1-4454-BE23-DBCD72C1F2FB}"/>
                </a:ext>
              </a:extLst>
            </p:cNvPr>
            <p:cNvGraphicFramePr>
              <a:graphicFrameLocks noChangeAspect="1"/>
            </p:cNvGraphicFramePr>
            <p:nvPr>
              <p:extLst>
                <p:ext uri="{D42A27DB-BD31-4B8C-83A1-F6EECF244321}">
                  <p14:modId xmlns:p14="http://schemas.microsoft.com/office/powerpoint/2010/main" val="143928998"/>
                </p:ext>
              </p:extLst>
            </p:nvPr>
          </p:nvGraphicFramePr>
          <p:xfrm>
            <a:off x="2114550" y="4245041"/>
            <a:ext cx="742588" cy="365400"/>
          </p:xfrm>
          <a:graphic>
            <a:graphicData uri="http://schemas.openxmlformats.org/presentationml/2006/ole">
              <mc:AlternateContent xmlns:mc="http://schemas.openxmlformats.org/markup-compatibility/2006">
                <mc:Choice xmlns:v="urn:schemas-microsoft-com:vml" Requires="v">
                  <p:oleObj spid="_x0000_s48332" name="Equation" r:id="rId12" imgW="406048" imgH="203024" progId="Equation.DSMT4">
                    <p:embed/>
                  </p:oleObj>
                </mc:Choice>
                <mc:Fallback>
                  <p:oleObj name="Equation" r:id="rId12" imgW="406048" imgH="203024" progId="Equation.DSMT4">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4550" y="4245041"/>
                          <a:ext cx="742588" cy="365400"/>
                        </a:xfrm>
                        <a:prstGeom prst="rect">
                          <a:avLst/>
                        </a:prstGeom>
                        <a:noFill/>
                      </p:spPr>
                    </p:pic>
                  </p:oleObj>
                </mc:Fallback>
              </mc:AlternateContent>
            </a:graphicData>
          </a:graphic>
        </p:graphicFrame>
        <p:sp>
          <p:nvSpPr>
            <p:cNvPr id="41" name="文本框 40">
              <a:extLst>
                <a:ext uri="{FF2B5EF4-FFF2-40B4-BE49-F238E27FC236}">
                  <a16:creationId xmlns:a16="http://schemas.microsoft.com/office/drawing/2014/main" xmlns="" id="{B96DDD3E-6153-4165-B9A0-3F5AA359FB62}"/>
                </a:ext>
              </a:extLst>
            </p:cNvPr>
            <p:cNvSpPr txBox="1"/>
            <p:nvPr/>
          </p:nvSpPr>
          <p:spPr>
            <a:xfrm>
              <a:off x="2782119" y="4235654"/>
              <a:ext cx="324892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且与趋势线平行的样本函数为</a:t>
              </a:r>
              <a:endParaRPr lang="zh-CN" altLang="en-US" dirty="0"/>
            </a:p>
          </p:txBody>
        </p:sp>
        <p:graphicFrame>
          <p:nvGraphicFramePr>
            <p:cNvPr id="43" name="对象 42">
              <a:extLst>
                <a:ext uri="{FF2B5EF4-FFF2-40B4-BE49-F238E27FC236}">
                  <a16:creationId xmlns:a16="http://schemas.microsoft.com/office/drawing/2014/main" xmlns="" id="{9D44AF06-6EFC-48C2-8324-4CCE83844B03}"/>
                </a:ext>
              </a:extLst>
            </p:cNvPr>
            <p:cNvGraphicFramePr>
              <a:graphicFrameLocks noChangeAspect="1"/>
            </p:cNvGraphicFramePr>
            <p:nvPr>
              <p:extLst>
                <p:ext uri="{D42A27DB-BD31-4B8C-83A1-F6EECF244321}">
                  <p14:modId xmlns:p14="http://schemas.microsoft.com/office/powerpoint/2010/main" val="3274387644"/>
                </p:ext>
              </p:extLst>
            </p:nvPr>
          </p:nvGraphicFramePr>
          <p:xfrm>
            <a:off x="737683" y="4768162"/>
            <a:ext cx="1638406" cy="365400"/>
          </p:xfrm>
          <a:graphic>
            <a:graphicData uri="http://schemas.openxmlformats.org/presentationml/2006/ole">
              <mc:AlternateContent xmlns:mc="http://schemas.openxmlformats.org/markup-compatibility/2006">
                <mc:Choice xmlns:v="urn:schemas-microsoft-com:vml" Requires="v">
                  <p:oleObj spid="_x0000_s48333" name="Equation" r:id="rId14" imgW="876300" imgH="203200" progId="Equation.DSMT4">
                    <p:embed/>
                  </p:oleObj>
                </mc:Choice>
                <mc:Fallback>
                  <p:oleObj name="Equation" r:id="rId14" imgW="876300" imgH="203200" progId="Equation.DSMT4">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7683" y="4768162"/>
                          <a:ext cx="1638406" cy="365400"/>
                        </a:xfrm>
                        <a:prstGeom prst="rect">
                          <a:avLst/>
                        </a:prstGeom>
                        <a:noFill/>
                      </p:spPr>
                    </p:pic>
                  </p:oleObj>
                </mc:Fallback>
              </mc:AlternateContent>
            </a:graphicData>
          </a:graphic>
        </p:graphicFrame>
      </p:grpSp>
    </p:spTree>
    <p:extLst>
      <p:ext uri="{BB962C8B-B14F-4D97-AF65-F5344CB8AC3E}">
        <p14:creationId xmlns:p14="http://schemas.microsoft.com/office/powerpoint/2010/main" val="2468309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57</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Rectangle 2">
            <a:extLst>
              <a:ext uri="{FF2B5EF4-FFF2-40B4-BE49-F238E27FC236}">
                <a16:creationId xmlns:a16="http://schemas.microsoft.com/office/drawing/2014/main" xmlns="" id="{54E81342-2686-4213-BA3E-6220DB11B14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5" name="组合 14">
            <a:extLst>
              <a:ext uri="{FF2B5EF4-FFF2-40B4-BE49-F238E27FC236}">
                <a16:creationId xmlns:a16="http://schemas.microsoft.com/office/drawing/2014/main" xmlns="" id="{63F23A97-32A8-410E-9C56-4796A15FE824}"/>
              </a:ext>
            </a:extLst>
          </p:cNvPr>
          <p:cNvGrpSpPr/>
          <p:nvPr/>
        </p:nvGrpSpPr>
        <p:grpSpPr>
          <a:xfrm>
            <a:off x="316225" y="1101208"/>
            <a:ext cx="7675335" cy="388498"/>
            <a:chOff x="316225" y="1101208"/>
            <a:chExt cx="7675335" cy="388498"/>
          </a:xfrm>
        </p:grpSpPr>
        <p:sp>
          <p:nvSpPr>
            <p:cNvPr id="19" name="文本框 18">
              <a:extLst>
                <a:ext uri="{FF2B5EF4-FFF2-40B4-BE49-F238E27FC236}">
                  <a16:creationId xmlns:a16="http://schemas.microsoft.com/office/drawing/2014/main" xmlns="" id="{941D64D5-A082-4E6F-82E4-872C41694381}"/>
                </a:ext>
              </a:extLst>
            </p:cNvPr>
            <p:cNvSpPr txBox="1"/>
            <p:nvPr/>
          </p:nvSpPr>
          <p:spPr>
            <a:xfrm>
              <a:off x="316225" y="1101209"/>
              <a:ext cx="27032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要求得趋势线，只要求出</a:t>
              </a:r>
              <a:endParaRPr lang="zh-CN" altLang="en-US" dirty="0"/>
            </a:p>
          </p:txBody>
        </p:sp>
        <p:graphicFrame>
          <p:nvGraphicFramePr>
            <p:cNvPr id="13" name="对象 12">
              <a:extLst>
                <a:ext uri="{FF2B5EF4-FFF2-40B4-BE49-F238E27FC236}">
                  <a16:creationId xmlns:a16="http://schemas.microsoft.com/office/drawing/2014/main" xmlns="" id="{8D96FCA1-AE96-4E7A-8CD5-69276411CA28}"/>
                </a:ext>
              </a:extLst>
            </p:cNvPr>
            <p:cNvGraphicFramePr>
              <a:graphicFrameLocks noChangeAspect="1"/>
            </p:cNvGraphicFramePr>
            <p:nvPr>
              <p:extLst>
                <p:ext uri="{D42A27DB-BD31-4B8C-83A1-F6EECF244321}">
                  <p14:modId xmlns:p14="http://schemas.microsoft.com/office/powerpoint/2010/main" val="2666139558"/>
                </p:ext>
              </p:extLst>
            </p:nvPr>
          </p:nvGraphicFramePr>
          <p:xfrm>
            <a:off x="3002360" y="1101208"/>
            <a:ext cx="466725" cy="373380"/>
          </p:xfrm>
          <a:graphic>
            <a:graphicData uri="http://schemas.openxmlformats.org/presentationml/2006/ole">
              <mc:AlternateContent xmlns:mc="http://schemas.openxmlformats.org/markup-compatibility/2006">
                <mc:Choice xmlns:v="urn:schemas-microsoft-com:vml" Requires="v">
                  <p:oleObj spid="_x0000_s49306" name="Equation" r:id="rId5" imgW="228402" imgH="177646" progId="Equation.DSMT4">
                    <p:embed/>
                  </p:oleObj>
                </mc:Choice>
                <mc:Fallback>
                  <p:oleObj name="Equation" r:id="rId5" imgW="228402" imgH="177646"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2360" y="1101208"/>
                          <a:ext cx="466725" cy="373380"/>
                        </a:xfrm>
                        <a:prstGeom prst="rect">
                          <a:avLst/>
                        </a:prstGeom>
                        <a:noFill/>
                      </p:spPr>
                    </p:pic>
                  </p:oleObj>
                </mc:Fallback>
              </mc:AlternateContent>
            </a:graphicData>
          </a:graphic>
        </p:graphicFrame>
        <p:sp>
          <p:nvSpPr>
            <p:cNvPr id="23" name="文本框 22">
              <a:extLst>
                <a:ext uri="{FF2B5EF4-FFF2-40B4-BE49-F238E27FC236}">
                  <a16:creationId xmlns:a16="http://schemas.microsoft.com/office/drawing/2014/main" xmlns="" id="{BB7CCB15-FFF8-45EF-A7FB-61F994A65905}"/>
                </a:ext>
              </a:extLst>
            </p:cNvPr>
            <p:cNvSpPr txBox="1"/>
            <p:nvPr/>
          </p:nvSpPr>
          <p:spPr>
            <a:xfrm>
              <a:off x="3419560" y="1120374"/>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使得残差的平方和最小，即</a:t>
              </a:r>
              <a:r>
                <a:rPr lang="zh-CN" altLang="en-US" sz="1800" kern="5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en-US" dirty="0"/>
            </a:p>
          </p:txBody>
        </p:sp>
      </p:grpSp>
      <p:sp>
        <p:nvSpPr>
          <p:cNvPr id="16" name="Rectangle 4">
            <a:extLst>
              <a:ext uri="{FF2B5EF4-FFF2-40B4-BE49-F238E27FC236}">
                <a16:creationId xmlns:a16="http://schemas.microsoft.com/office/drawing/2014/main" xmlns="" id="{3842161A-88B7-4860-95EC-C14A5F4B6AA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7" name="对象 16">
            <a:extLst>
              <a:ext uri="{FF2B5EF4-FFF2-40B4-BE49-F238E27FC236}">
                <a16:creationId xmlns:a16="http://schemas.microsoft.com/office/drawing/2014/main" xmlns="" id="{BBCF0143-400A-4C5B-8E58-9BBC443502F7}"/>
              </a:ext>
            </a:extLst>
          </p:cNvPr>
          <p:cNvGraphicFramePr>
            <a:graphicFrameLocks noChangeAspect="1"/>
          </p:cNvGraphicFramePr>
          <p:nvPr>
            <p:extLst>
              <p:ext uri="{D42A27DB-BD31-4B8C-83A1-F6EECF244321}">
                <p14:modId xmlns:p14="http://schemas.microsoft.com/office/powerpoint/2010/main" val="4160296390"/>
              </p:ext>
            </p:extLst>
          </p:nvPr>
        </p:nvGraphicFramePr>
        <p:xfrm>
          <a:off x="2402285" y="1549282"/>
          <a:ext cx="3352006" cy="705077"/>
        </p:xfrm>
        <a:graphic>
          <a:graphicData uri="http://schemas.openxmlformats.org/presentationml/2006/ole">
            <mc:AlternateContent xmlns:mc="http://schemas.openxmlformats.org/markup-compatibility/2006">
              <mc:Choice xmlns:v="urn:schemas-microsoft-com:vml" Requires="v">
                <p:oleObj spid="_x0000_s49307" name="Equation" r:id="rId7" imgW="1841500" imgH="393700" progId="Equation.DSMT4">
                  <p:embed/>
                </p:oleObj>
              </mc:Choice>
              <mc:Fallback>
                <p:oleObj name="Equation" r:id="rId7" imgW="1841500" imgH="3937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285" y="1549282"/>
                        <a:ext cx="3352006" cy="705077"/>
                      </a:xfrm>
                      <a:prstGeom prst="rect">
                        <a:avLst/>
                      </a:prstGeom>
                      <a:noFill/>
                    </p:spPr>
                  </p:pic>
                </p:oleObj>
              </mc:Fallback>
            </mc:AlternateContent>
          </a:graphicData>
        </a:graphic>
      </p:graphicFrame>
      <p:grpSp>
        <p:nvGrpSpPr>
          <p:cNvPr id="26" name="组合 25">
            <a:extLst>
              <a:ext uri="{FF2B5EF4-FFF2-40B4-BE49-F238E27FC236}">
                <a16:creationId xmlns:a16="http://schemas.microsoft.com/office/drawing/2014/main" xmlns="" id="{59398D04-8614-4CFF-9ABA-FCD4C123E75B}"/>
              </a:ext>
            </a:extLst>
          </p:cNvPr>
          <p:cNvGrpSpPr/>
          <p:nvPr/>
        </p:nvGrpSpPr>
        <p:grpSpPr>
          <a:xfrm>
            <a:off x="342618" y="2352171"/>
            <a:ext cx="7867931" cy="886510"/>
            <a:chOff x="342618" y="2352171"/>
            <a:chExt cx="7867931" cy="886510"/>
          </a:xfrm>
        </p:grpSpPr>
        <p:sp>
          <p:nvSpPr>
            <p:cNvPr id="34" name="文本框 33">
              <a:extLst>
                <a:ext uri="{FF2B5EF4-FFF2-40B4-BE49-F238E27FC236}">
                  <a16:creationId xmlns:a16="http://schemas.microsoft.com/office/drawing/2014/main" xmlns="" id="{0AC39375-FC3A-4C28-B1DA-11E6A5195F2F}"/>
                </a:ext>
              </a:extLst>
            </p:cNvPr>
            <p:cNvSpPr txBox="1"/>
            <p:nvPr/>
          </p:nvSpPr>
          <p:spPr>
            <a:xfrm>
              <a:off x="342618" y="2352171"/>
              <a:ext cx="7867931" cy="871392"/>
            </a:xfrm>
            <a:prstGeom prst="rect">
              <a:avLst/>
            </a:prstGeom>
            <a:noFill/>
          </p:spPr>
          <p:txBody>
            <a:bodyPr wrap="square">
              <a:spAutoFit/>
            </a:bodyPr>
            <a:lstStyle/>
            <a:p>
              <a:pPr>
                <a:lnSpc>
                  <a:spcPct val="150000"/>
                </a:lnSpc>
              </a:pPr>
              <a:r>
                <a:rPr lang="zh-CN" altLang="zh-CN" sz="1800" kern="500" spc="20" dirty="0">
                  <a:effectLst/>
                  <a:latin typeface="Times New Roman" panose="02020603050405020304" pitchFamily="18" charset="0"/>
                  <a:ea typeface="宋体" panose="02010600030101010101" pitchFamily="2" charset="-122"/>
                  <a:cs typeface="Times New Roman" panose="02020603050405020304" pitchFamily="18" charset="0"/>
                </a:rPr>
                <a:t>很明显，</a:t>
              </a:r>
              <a:r>
                <a:rPr lang="zh-CN" altLang="en-US" kern="500" spc="20" dirty="0">
                  <a:latin typeface="Times New Roman" panose="02020603050405020304" pitchFamily="18" charset="0"/>
                  <a:ea typeface="宋体" panose="02010600030101010101" pitchFamily="2" charset="-122"/>
                  <a:cs typeface="Times New Roman" panose="02020603050405020304" pitchFamily="18" charset="0"/>
                </a:rPr>
                <a:t>上面</a:t>
              </a:r>
              <a:r>
                <a:rPr lang="zh-CN" altLang="zh-CN" sz="1800" kern="500" spc="20" dirty="0">
                  <a:effectLst/>
                  <a:latin typeface="Times New Roman" panose="02020603050405020304" pitchFamily="18" charset="0"/>
                  <a:ea typeface="宋体" panose="02010600030101010101" pitchFamily="2" charset="-122"/>
                  <a:cs typeface="Times New Roman" panose="02020603050405020304" pitchFamily="18" charset="0"/>
                </a:rPr>
                <a:t>是一个</a:t>
              </a:r>
              <a:r>
                <a:rPr lang="zh-CN" altLang="en-US" sz="1800" kern="500" spc="20" dirty="0">
                  <a:effectLst/>
                  <a:latin typeface="Times New Roman" panose="02020603050405020304" pitchFamily="18" charset="0"/>
                  <a:ea typeface="宋体" panose="02010600030101010101" pitchFamily="2" charset="-122"/>
                  <a:cs typeface="Times New Roman" panose="02020603050405020304" pitchFamily="18" charset="0"/>
                </a:rPr>
                <a:t>凸优化问题，</a:t>
              </a:r>
              <a:r>
                <a:rPr lang="zh-CN" altLang="zh-CN" sz="1800" kern="500" spc="20" dirty="0">
                  <a:effectLst/>
                  <a:latin typeface="Times New Roman" panose="02020603050405020304" pitchFamily="18" charset="0"/>
                  <a:ea typeface="宋体" panose="02010600030101010101" pitchFamily="2" charset="-122"/>
                  <a:cs typeface="Times New Roman" panose="02020603050405020304" pitchFamily="18" charset="0"/>
                </a:rPr>
                <a:t>极值是唯一的，且驻点（偏导数为</a:t>
              </a:r>
              <a:r>
                <a:rPr lang="en-US" altLang="zh-CN" sz="1800" kern="500" spc="20" dirty="0">
                  <a:effectLst/>
                  <a:latin typeface="Times New Roman" panose="02020603050405020304" pitchFamily="18" charset="0"/>
                  <a:ea typeface="宋体" panose="02010600030101010101" pitchFamily="2" charset="-122"/>
                </a:rPr>
                <a:t>0</a:t>
              </a:r>
              <a:r>
                <a:rPr lang="zh-CN" altLang="zh-CN" sz="1800" kern="500" spc="20" dirty="0">
                  <a:effectLst/>
                  <a:latin typeface="Times New Roman" panose="02020603050405020304" pitchFamily="18" charset="0"/>
                  <a:ea typeface="宋体" panose="02010600030101010101" pitchFamily="2" charset="-122"/>
                  <a:cs typeface="Times New Roman" panose="02020603050405020304" pitchFamily="18" charset="0"/>
                </a:rPr>
                <a:t>的点）</a:t>
              </a:r>
              <a:r>
                <a:rPr lang="zh-CN" altLang="en-US" sz="1800" kern="500" spc="20" dirty="0">
                  <a:effectLst/>
                  <a:latin typeface="Times New Roman" panose="02020603050405020304" pitchFamily="18" charset="0"/>
                  <a:ea typeface="宋体" panose="02010600030101010101" pitchFamily="2" charset="-122"/>
                  <a:cs typeface="Times New Roman" panose="02020603050405020304" pitchFamily="18" charset="0"/>
                </a:rPr>
                <a:t>为问题的最优解</a:t>
              </a:r>
              <a:r>
                <a:rPr lang="zh-CN" altLang="en-US" kern="500" spc="2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35" name="文本框 34">
              <a:extLst>
                <a:ext uri="{FF2B5EF4-FFF2-40B4-BE49-F238E27FC236}">
                  <a16:creationId xmlns:a16="http://schemas.microsoft.com/office/drawing/2014/main" xmlns="" id="{F11A134B-93D8-4F97-BF7E-CAF5B0CD2566}"/>
                </a:ext>
              </a:extLst>
            </p:cNvPr>
            <p:cNvSpPr txBox="1"/>
            <p:nvPr/>
          </p:nvSpPr>
          <p:spPr>
            <a:xfrm>
              <a:off x="2181225" y="2869349"/>
              <a:ext cx="1238335" cy="369332"/>
            </a:xfrm>
            <a:prstGeom prst="rect">
              <a:avLst/>
            </a:prstGeom>
            <a:noFill/>
          </p:spPr>
          <p:txBody>
            <a:bodyPr wrap="square">
              <a:spAutoFit/>
            </a:bodyPr>
            <a:lstStyle/>
            <a:p>
              <a:r>
                <a:rPr lang="zh-CN" altLang="zh-CN" sz="1800" kern="500" spc="20" dirty="0">
                  <a:effectLst/>
                  <a:latin typeface="Times New Roman" panose="02020603050405020304" pitchFamily="18" charset="0"/>
                  <a:ea typeface="宋体" panose="02010600030101010101" pitchFamily="2" charset="-122"/>
                  <a:cs typeface="Times New Roman" panose="02020603050405020304" pitchFamily="18" charset="0"/>
                </a:rPr>
                <a:t>从而满</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足：</a:t>
              </a:r>
              <a:endParaRPr lang="zh-CN" altLang="en-US" dirty="0"/>
            </a:p>
          </p:txBody>
        </p:sp>
      </p:grpSp>
      <p:sp>
        <p:nvSpPr>
          <p:cNvPr id="27" name="Rectangle 11">
            <a:extLst>
              <a:ext uri="{FF2B5EF4-FFF2-40B4-BE49-F238E27FC236}">
                <a16:creationId xmlns:a16="http://schemas.microsoft.com/office/drawing/2014/main" xmlns="" id="{E7FF9268-4587-434B-989C-69A82ABD07C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7" name="Rectangle 13">
            <a:extLst>
              <a:ext uri="{FF2B5EF4-FFF2-40B4-BE49-F238E27FC236}">
                <a16:creationId xmlns:a16="http://schemas.microsoft.com/office/drawing/2014/main" xmlns="" id="{5DC0E00D-D743-426F-8FB3-5A309A02BED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9" name="组合 38">
            <a:extLst>
              <a:ext uri="{FF2B5EF4-FFF2-40B4-BE49-F238E27FC236}">
                <a16:creationId xmlns:a16="http://schemas.microsoft.com/office/drawing/2014/main" xmlns="" id="{1D86F45A-7272-434A-B30D-D756F6A86C75}"/>
              </a:ext>
            </a:extLst>
          </p:cNvPr>
          <p:cNvGrpSpPr/>
          <p:nvPr/>
        </p:nvGrpSpPr>
        <p:grpSpPr>
          <a:xfrm>
            <a:off x="453493" y="3342549"/>
            <a:ext cx="5524835" cy="1502459"/>
            <a:chOff x="453493" y="3342549"/>
            <a:chExt cx="5524835" cy="1502459"/>
          </a:xfrm>
        </p:grpSpPr>
        <p:graphicFrame>
          <p:nvGraphicFramePr>
            <p:cNvPr id="36" name="对象 35">
              <a:extLst>
                <a:ext uri="{FF2B5EF4-FFF2-40B4-BE49-F238E27FC236}">
                  <a16:creationId xmlns:a16="http://schemas.microsoft.com/office/drawing/2014/main" xmlns="" id="{62B1CFEF-3224-439D-A743-B82085D98AB9}"/>
                </a:ext>
              </a:extLst>
            </p:cNvPr>
            <p:cNvGraphicFramePr>
              <a:graphicFrameLocks noChangeAspect="1"/>
            </p:cNvGraphicFramePr>
            <p:nvPr>
              <p:extLst>
                <p:ext uri="{D42A27DB-BD31-4B8C-83A1-F6EECF244321}">
                  <p14:modId xmlns:p14="http://schemas.microsoft.com/office/powerpoint/2010/main" val="2177797090"/>
                </p:ext>
              </p:extLst>
            </p:nvPr>
          </p:nvGraphicFramePr>
          <p:xfrm>
            <a:off x="453493" y="3342549"/>
            <a:ext cx="5463980" cy="743479"/>
          </p:xfrm>
          <a:graphic>
            <a:graphicData uri="http://schemas.openxmlformats.org/presentationml/2006/ole">
              <mc:AlternateContent xmlns:mc="http://schemas.openxmlformats.org/markup-compatibility/2006">
                <mc:Choice xmlns:v="urn:schemas-microsoft-com:vml" Requires="v">
                  <p:oleObj spid="_x0000_s49308" name="Equation" r:id="rId9" imgW="2946400" imgH="406400" progId="Equation.DSMT4">
                    <p:embed/>
                  </p:oleObj>
                </mc:Choice>
                <mc:Fallback>
                  <p:oleObj name="Equation" r:id="rId9" imgW="2946400" imgH="406400" progId="Equation.DSMT4">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493" y="3342549"/>
                          <a:ext cx="5463980" cy="743479"/>
                        </a:xfrm>
                        <a:prstGeom prst="rect">
                          <a:avLst/>
                        </a:prstGeom>
                        <a:noFill/>
                      </p:spPr>
                    </p:pic>
                  </p:oleObj>
                </mc:Fallback>
              </mc:AlternateContent>
            </a:graphicData>
          </a:graphic>
        </p:graphicFrame>
        <p:graphicFrame>
          <p:nvGraphicFramePr>
            <p:cNvPr id="38" name="对象 37">
              <a:extLst>
                <a:ext uri="{FF2B5EF4-FFF2-40B4-BE49-F238E27FC236}">
                  <a16:creationId xmlns:a16="http://schemas.microsoft.com/office/drawing/2014/main" xmlns="" id="{20C2ED5E-0DDA-40C8-A90B-AA041EBF1DFA}"/>
                </a:ext>
              </a:extLst>
            </p:cNvPr>
            <p:cNvGraphicFramePr>
              <a:graphicFrameLocks noChangeAspect="1"/>
            </p:cNvGraphicFramePr>
            <p:nvPr>
              <p:extLst>
                <p:ext uri="{D42A27DB-BD31-4B8C-83A1-F6EECF244321}">
                  <p14:modId xmlns:p14="http://schemas.microsoft.com/office/powerpoint/2010/main" val="920422106"/>
                </p:ext>
              </p:extLst>
            </p:nvPr>
          </p:nvGraphicFramePr>
          <p:xfrm>
            <a:off x="514349" y="4189331"/>
            <a:ext cx="5463979" cy="655677"/>
          </p:xfrm>
          <a:graphic>
            <a:graphicData uri="http://schemas.openxmlformats.org/presentationml/2006/ole">
              <mc:AlternateContent xmlns:mc="http://schemas.openxmlformats.org/markup-compatibility/2006">
                <mc:Choice xmlns:v="urn:schemas-microsoft-com:vml" Requires="v">
                  <p:oleObj spid="_x0000_s49309" name="Equation" r:id="rId11" imgW="3352800" imgH="406400" progId="Equation.DSMT4">
                    <p:embed/>
                  </p:oleObj>
                </mc:Choice>
                <mc:Fallback>
                  <p:oleObj name="Equation" r:id="rId11" imgW="3352800" imgH="406400" progId="Equation.DSMT4">
                    <p:embed/>
                    <p:pic>
                      <p:nvPicPr>
                        <p:cNvPr id="0" name="Object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349" y="4189331"/>
                          <a:ext cx="5463979" cy="655677"/>
                        </a:xfrm>
                        <a:prstGeom prst="rect">
                          <a:avLst/>
                        </a:prstGeom>
                        <a:noFill/>
                      </p:spPr>
                    </p:pic>
                  </p:oleObj>
                </mc:Fallback>
              </mc:AlternateContent>
            </a:graphicData>
          </a:graphic>
        </p:graphicFrame>
      </p:grpSp>
    </p:spTree>
    <p:extLst>
      <p:ext uri="{BB962C8B-B14F-4D97-AF65-F5344CB8AC3E}">
        <p14:creationId xmlns:p14="http://schemas.microsoft.com/office/powerpoint/2010/main" val="1252126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58</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a:extLst>
              <a:ext uri="{FF2B5EF4-FFF2-40B4-BE49-F238E27FC236}">
                <a16:creationId xmlns:a16="http://schemas.microsoft.com/office/drawing/2014/main" xmlns="" id="{0EBF408F-CAC5-4589-A437-8DFF48DFF39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3" name="组合 12">
            <a:extLst>
              <a:ext uri="{FF2B5EF4-FFF2-40B4-BE49-F238E27FC236}">
                <a16:creationId xmlns:a16="http://schemas.microsoft.com/office/drawing/2014/main" xmlns="" id="{A2957A4B-7376-4030-B6A0-92A239566F36}"/>
              </a:ext>
            </a:extLst>
          </p:cNvPr>
          <p:cNvGrpSpPr/>
          <p:nvPr/>
        </p:nvGrpSpPr>
        <p:grpSpPr>
          <a:xfrm>
            <a:off x="361756" y="1256628"/>
            <a:ext cx="4159445" cy="1448476"/>
            <a:chOff x="371281" y="887296"/>
            <a:chExt cx="4159445" cy="1448476"/>
          </a:xfrm>
        </p:grpSpPr>
        <p:sp>
          <p:nvSpPr>
            <p:cNvPr id="18" name="文本框 17">
              <a:extLst>
                <a:ext uri="{FF2B5EF4-FFF2-40B4-BE49-F238E27FC236}">
                  <a16:creationId xmlns:a16="http://schemas.microsoft.com/office/drawing/2014/main" xmlns="" id="{6B8A5F5C-0C85-46B0-9608-07BBB1BC3910}"/>
                </a:ext>
              </a:extLst>
            </p:cNvPr>
            <p:cNvSpPr txBox="1"/>
            <p:nvPr/>
          </p:nvSpPr>
          <p:spPr>
            <a:xfrm>
              <a:off x="371281" y="887296"/>
              <a:ext cx="981269" cy="369332"/>
            </a:xfrm>
            <a:prstGeom prst="rect">
              <a:avLst/>
            </a:prstGeom>
            <a:noFill/>
          </p:spPr>
          <p:txBody>
            <a:bodyPr wrap="square">
              <a:spAutoFit/>
            </a:bodyPr>
            <a:lstStyle/>
            <a:p>
              <a:pPr algn="just">
                <a:tabLst>
                  <a:tab pos="2628265" algn="ctr"/>
                  <a:tab pos="5292725" algn="r"/>
                </a:tabLst>
              </a:pPr>
              <a:r>
                <a:rPr lang="zh-CN" altLang="en-US" sz="1800" kern="500" dirty="0">
                  <a:solidFill>
                    <a:srgbClr val="C00000"/>
                  </a:solidFill>
                  <a:effectLst/>
                  <a:latin typeface="宋体" panose="02010600030101010101" pitchFamily="2" charset="-122"/>
                  <a:ea typeface="宋体" panose="02010600030101010101" pitchFamily="2" charset="-122"/>
                </a:rPr>
                <a:t>化简为：</a:t>
              </a:r>
              <a:endParaRPr lang="zh-CN" altLang="zh-CN" sz="1800" kern="500" dirty="0">
                <a:solidFill>
                  <a:srgbClr val="C00000"/>
                </a:solidFill>
                <a:effectLst/>
                <a:latin typeface="宋体" panose="02010600030101010101" pitchFamily="2" charset="-122"/>
                <a:ea typeface="宋体" panose="02010600030101010101" pitchFamily="2" charset="-122"/>
              </a:endParaRPr>
            </a:p>
          </p:txBody>
        </p:sp>
        <p:graphicFrame>
          <p:nvGraphicFramePr>
            <p:cNvPr id="12" name="对象 11">
              <a:extLst>
                <a:ext uri="{FF2B5EF4-FFF2-40B4-BE49-F238E27FC236}">
                  <a16:creationId xmlns:a16="http://schemas.microsoft.com/office/drawing/2014/main" xmlns="" id="{442499DC-20CF-47FF-8693-B8614EA94149}"/>
                </a:ext>
              </a:extLst>
            </p:cNvPr>
            <p:cNvGraphicFramePr>
              <a:graphicFrameLocks noChangeAspect="1"/>
            </p:cNvGraphicFramePr>
            <p:nvPr>
              <p:extLst>
                <p:ext uri="{D42A27DB-BD31-4B8C-83A1-F6EECF244321}">
                  <p14:modId xmlns:p14="http://schemas.microsoft.com/office/powerpoint/2010/main" val="2054723875"/>
                </p:ext>
              </p:extLst>
            </p:nvPr>
          </p:nvGraphicFramePr>
          <p:xfrm>
            <a:off x="1599010" y="887296"/>
            <a:ext cx="2931716" cy="1448476"/>
          </p:xfrm>
          <a:graphic>
            <a:graphicData uri="http://schemas.openxmlformats.org/presentationml/2006/ole">
              <mc:AlternateContent xmlns:mc="http://schemas.openxmlformats.org/markup-compatibility/2006">
                <mc:Choice xmlns:v="urn:schemas-microsoft-com:vml" Requires="v">
                  <p:oleObj spid="_x0000_s50288" name="Equation" r:id="rId5" imgW="1600200" imgH="800100" progId="Equation.DSMT4">
                    <p:embed/>
                  </p:oleObj>
                </mc:Choice>
                <mc:Fallback>
                  <p:oleObj name="Equation" r:id="rId5" imgW="1600200" imgH="8001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9010" y="887296"/>
                          <a:ext cx="2931716" cy="1448476"/>
                        </a:xfrm>
                        <a:prstGeom prst="rect">
                          <a:avLst/>
                        </a:prstGeom>
                        <a:noFill/>
                      </p:spPr>
                    </p:pic>
                  </p:oleObj>
                </mc:Fallback>
              </mc:AlternateContent>
            </a:graphicData>
          </a:graphic>
        </p:graphicFrame>
      </p:grpSp>
      <p:sp>
        <p:nvSpPr>
          <p:cNvPr id="15" name="Rectangle 4">
            <a:extLst>
              <a:ext uri="{FF2B5EF4-FFF2-40B4-BE49-F238E27FC236}">
                <a16:creationId xmlns:a16="http://schemas.microsoft.com/office/drawing/2014/main" xmlns="" id="{0AAA0D50-7EFA-4542-A6EE-06323B49387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7" name="组合 16">
            <a:extLst>
              <a:ext uri="{FF2B5EF4-FFF2-40B4-BE49-F238E27FC236}">
                <a16:creationId xmlns:a16="http://schemas.microsoft.com/office/drawing/2014/main" xmlns="" id="{A2E3A46E-D4EB-4494-9C98-99B3772B3640}"/>
              </a:ext>
            </a:extLst>
          </p:cNvPr>
          <p:cNvGrpSpPr/>
          <p:nvPr/>
        </p:nvGrpSpPr>
        <p:grpSpPr>
          <a:xfrm>
            <a:off x="5394324" y="1233314"/>
            <a:ext cx="3036136" cy="1813682"/>
            <a:chOff x="5403849" y="863982"/>
            <a:chExt cx="3036136" cy="1813682"/>
          </a:xfrm>
        </p:grpSpPr>
        <p:sp>
          <p:nvSpPr>
            <p:cNvPr id="22" name="文本框 21">
              <a:extLst>
                <a:ext uri="{FF2B5EF4-FFF2-40B4-BE49-F238E27FC236}">
                  <a16:creationId xmlns:a16="http://schemas.microsoft.com/office/drawing/2014/main" xmlns="" id="{75200C01-1374-43C0-B54A-CE8F4D179632}"/>
                </a:ext>
              </a:extLst>
            </p:cNvPr>
            <p:cNvSpPr txBox="1"/>
            <p:nvPr/>
          </p:nvSpPr>
          <p:spPr>
            <a:xfrm>
              <a:off x="5403849" y="863982"/>
              <a:ext cx="130492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宋体" panose="02010600030101010101" pitchFamily="2" charset="-122"/>
                </a:rPr>
                <a:t>求方程得</a:t>
              </a:r>
              <a:r>
                <a:rPr lang="zh-CN" altLang="en-US" sz="1800" kern="5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en-US" dirty="0"/>
            </a:p>
          </p:txBody>
        </p:sp>
        <p:graphicFrame>
          <p:nvGraphicFramePr>
            <p:cNvPr id="16" name="对象 15">
              <a:extLst>
                <a:ext uri="{FF2B5EF4-FFF2-40B4-BE49-F238E27FC236}">
                  <a16:creationId xmlns:a16="http://schemas.microsoft.com/office/drawing/2014/main" xmlns="" id="{95E2B4CD-C3D8-46AB-AE97-3416E357A616}"/>
                </a:ext>
              </a:extLst>
            </p:cNvPr>
            <p:cNvGraphicFramePr>
              <a:graphicFrameLocks noChangeAspect="1"/>
            </p:cNvGraphicFramePr>
            <p:nvPr>
              <p:extLst>
                <p:ext uri="{D42A27DB-BD31-4B8C-83A1-F6EECF244321}">
                  <p14:modId xmlns:p14="http://schemas.microsoft.com/office/powerpoint/2010/main" val="2871243274"/>
                </p:ext>
              </p:extLst>
            </p:nvPr>
          </p:nvGraphicFramePr>
          <p:xfrm>
            <a:off x="5403849" y="1312580"/>
            <a:ext cx="3036136" cy="1365084"/>
          </p:xfrm>
          <a:graphic>
            <a:graphicData uri="http://schemas.openxmlformats.org/presentationml/2006/ole">
              <mc:AlternateContent xmlns:mc="http://schemas.openxmlformats.org/markup-compatibility/2006">
                <mc:Choice xmlns:v="urn:schemas-microsoft-com:vml" Requires="v">
                  <p:oleObj spid="_x0000_s50289" name="Equation" r:id="rId7" imgW="1638300" imgH="749300" progId="Equation.DSMT4">
                    <p:embed/>
                  </p:oleObj>
                </mc:Choice>
                <mc:Fallback>
                  <p:oleObj name="Equation" r:id="rId7" imgW="1638300" imgH="7493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3849" y="1312580"/>
                          <a:ext cx="3036136" cy="1365084"/>
                        </a:xfrm>
                        <a:prstGeom prst="rect">
                          <a:avLst/>
                        </a:prstGeom>
                        <a:noFill/>
                      </p:spPr>
                    </p:pic>
                  </p:oleObj>
                </mc:Fallback>
              </mc:AlternateContent>
            </a:graphicData>
          </a:graphic>
        </p:graphicFrame>
      </p:grpSp>
      <p:sp>
        <p:nvSpPr>
          <p:cNvPr id="20" name="Rectangle 6">
            <a:extLst>
              <a:ext uri="{FF2B5EF4-FFF2-40B4-BE49-F238E27FC236}">
                <a16:creationId xmlns:a16="http://schemas.microsoft.com/office/drawing/2014/main" xmlns="" id="{E392DD37-EF28-44E2-AD06-13B76FAF9D5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3" name="组合 22">
            <a:extLst>
              <a:ext uri="{FF2B5EF4-FFF2-40B4-BE49-F238E27FC236}">
                <a16:creationId xmlns:a16="http://schemas.microsoft.com/office/drawing/2014/main" xmlns="" id="{CAB2C2DB-1180-4F04-95C0-1236814C6E5D}"/>
              </a:ext>
            </a:extLst>
          </p:cNvPr>
          <p:cNvGrpSpPr/>
          <p:nvPr/>
        </p:nvGrpSpPr>
        <p:grpSpPr>
          <a:xfrm>
            <a:off x="442707" y="2876428"/>
            <a:ext cx="3287919" cy="1168027"/>
            <a:chOff x="452232" y="2507096"/>
            <a:chExt cx="3287919" cy="1168027"/>
          </a:xfrm>
        </p:grpSpPr>
        <p:sp>
          <p:nvSpPr>
            <p:cNvPr id="27" name="文本框 26">
              <a:extLst>
                <a:ext uri="{FF2B5EF4-FFF2-40B4-BE49-F238E27FC236}">
                  <a16:creationId xmlns:a16="http://schemas.microsoft.com/office/drawing/2014/main" xmlns="" id="{768E7E10-446D-4838-A325-1D4AA80CA7C1}"/>
                </a:ext>
              </a:extLst>
            </p:cNvPr>
            <p:cNvSpPr txBox="1"/>
            <p:nvPr/>
          </p:nvSpPr>
          <p:spPr>
            <a:xfrm>
              <a:off x="452232" y="3116486"/>
              <a:ext cx="876300"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宋体" panose="02010600030101010101" pitchFamily="2" charset="-122"/>
                </a:rPr>
                <a:t>其中</a:t>
              </a:r>
              <a:endParaRPr lang="zh-CN" altLang="en-US" dirty="0"/>
            </a:p>
          </p:txBody>
        </p:sp>
        <p:graphicFrame>
          <p:nvGraphicFramePr>
            <p:cNvPr id="21" name="对象 20">
              <a:extLst>
                <a:ext uri="{FF2B5EF4-FFF2-40B4-BE49-F238E27FC236}">
                  <a16:creationId xmlns:a16="http://schemas.microsoft.com/office/drawing/2014/main" xmlns="" id="{18F6663B-9630-44FD-BC75-8F8D4308BD7E}"/>
                </a:ext>
              </a:extLst>
            </p:cNvPr>
            <p:cNvGraphicFramePr>
              <a:graphicFrameLocks noChangeAspect="1"/>
            </p:cNvGraphicFramePr>
            <p:nvPr>
              <p:extLst>
                <p:ext uri="{D42A27DB-BD31-4B8C-83A1-F6EECF244321}">
                  <p14:modId xmlns:p14="http://schemas.microsoft.com/office/powerpoint/2010/main" val="2677258598"/>
                </p:ext>
              </p:extLst>
            </p:nvPr>
          </p:nvGraphicFramePr>
          <p:xfrm>
            <a:off x="1227534" y="2507096"/>
            <a:ext cx="2512617" cy="1168027"/>
          </p:xfrm>
          <a:graphic>
            <a:graphicData uri="http://schemas.openxmlformats.org/presentationml/2006/ole">
              <mc:AlternateContent xmlns:mc="http://schemas.openxmlformats.org/markup-compatibility/2006">
                <mc:Choice xmlns:v="urn:schemas-microsoft-com:vml" Requires="v">
                  <p:oleObj spid="_x0000_s50290" name="Equation" r:id="rId9" imgW="1167893" imgH="545863" progId="Equation.DSMT4">
                    <p:embed/>
                  </p:oleObj>
                </mc:Choice>
                <mc:Fallback>
                  <p:oleObj name="Equation" r:id="rId9" imgW="1167893" imgH="545863"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7534" y="2507096"/>
                          <a:ext cx="2512617" cy="1168027"/>
                        </a:xfrm>
                        <a:prstGeom prst="rect">
                          <a:avLst/>
                        </a:prstGeom>
                        <a:noFill/>
                      </p:spPr>
                    </p:pic>
                  </p:oleObj>
                </mc:Fallback>
              </mc:AlternateContent>
            </a:graphicData>
          </a:graphic>
        </p:graphicFrame>
      </p:grpSp>
      <p:sp>
        <p:nvSpPr>
          <p:cNvPr id="34" name="文本框 33">
            <a:extLst>
              <a:ext uri="{FF2B5EF4-FFF2-40B4-BE49-F238E27FC236}">
                <a16:creationId xmlns:a16="http://schemas.microsoft.com/office/drawing/2014/main" xmlns="" id="{4E787C43-9777-457C-808F-00087A081D7A}"/>
              </a:ext>
            </a:extLst>
          </p:cNvPr>
          <p:cNvSpPr txBox="1"/>
          <p:nvPr/>
        </p:nvSpPr>
        <p:spPr>
          <a:xfrm>
            <a:off x="361755" y="4356935"/>
            <a:ext cx="8372669" cy="870751"/>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从而得到趋势线方程，该方程</a:t>
            </a:r>
            <a:r>
              <a:rPr lang="zh-CN" altLang="en-US" sz="1800" kern="500" dirty="0">
                <a:effectLst/>
                <a:latin typeface="Times New Roman" panose="02020603050405020304" pitchFamily="18" charset="0"/>
                <a:ea typeface="宋体" panose="02010600030101010101" pitchFamily="2" charset="-122"/>
              </a:rPr>
              <a:t>的解</a:t>
            </a:r>
            <a:r>
              <a:rPr lang="zh-CN" altLang="zh-CN" sz="1800" kern="500" dirty="0">
                <a:effectLst/>
                <a:latin typeface="Times New Roman" panose="02020603050405020304" pitchFamily="18" charset="0"/>
                <a:ea typeface="宋体" panose="02010600030101010101" pitchFamily="2" charset="-122"/>
              </a:rPr>
              <a:t>称为样本集的最小二乘解，该求解方法称为最小二乘法。</a:t>
            </a:r>
          </a:p>
        </p:txBody>
      </p:sp>
    </p:spTree>
    <p:extLst>
      <p:ext uri="{BB962C8B-B14F-4D97-AF65-F5344CB8AC3E}">
        <p14:creationId xmlns:p14="http://schemas.microsoft.com/office/powerpoint/2010/main" val="37481037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59</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6B8A5F5C-0C85-46B0-9608-07BBB1BC3910}"/>
              </a:ext>
            </a:extLst>
          </p:cNvPr>
          <p:cNvSpPr txBox="1"/>
          <p:nvPr/>
        </p:nvSpPr>
        <p:spPr>
          <a:xfrm>
            <a:off x="114106" y="887296"/>
            <a:ext cx="2813844" cy="369332"/>
          </a:xfrm>
          <a:prstGeom prst="rect">
            <a:avLst/>
          </a:prstGeom>
          <a:noFill/>
        </p:spPr>
        <p:txBody>
          <a:bodyPr wrap="square">
            <a:spAutoFit/>
          </a:bodyPr>
          <a:lstStyle/>
          <a:p>
            <a:pPr algn="just">
              <a:tabLst>
                <a:tab pos="2628265" algn="ctr"/>
                <a:tab pos="5292725" algn="r"/>
              </a:tabLst>
            </a:pPr>
            <a:r>
              <a:rPr lang="en-US" altLang="zh-CN" sz="1800" kern="500" dirty="0">
                <a:solidFill>
                  <a:srgbClr val="C00000"/>
                </a:solidFill>
                <a:effectLst/>
                <a:latin typeface="宋体" panose="02010600030101010101" pitchFamily="2" charset="-122"/>
                <a:ea typeface="宋体" panose="02010600030101010101" pitchFamily="2" charset="-122"/>
              </a:rPr>
              <a:t>5.8.2 </a:t>
            </a:r>
            <a:r>
              <a:rPr lang="zh-CN" altLang="en-US" kern="500" dirty="0">
                <a:solidFill>
                  <a:srgbClr val="C00000"/>
                </a:solidFill>
                <a:latin typeface="宋体" panose="02010600030101010101" pitchFamily="2" charset="-122"/>
                <a:ea typeface="宋体" panose="02010600030101010101" pitchFamily="2" charset="-122"/>
              </a:rPr>
              <a:t>多</a:t>
            </a:r>
            <a:r>
              <a:rPr lang="zh-CN" altLang="zh-CN" sz="1800" kern="500" dirty="0">
                <a:solidFill>
                  <a:srgbClr val="C00000"/>
                </a:solidFill>
                <a:effectLst/>
                <a:latin typeface="宋体" panose="02010600030101010101" pitchFamily="2" charset="-122"/>
                <a:ea typeface="宋体" panose="02010600030101010101" pitchFamily="2" charset="-122"/>
              </a:rPr>
              <a:t>元线性回归</a:t>
            </a:r>
          </a:p>
        </p:txBody>
      </p:sp>
      <p:sp>
        <p:nvSpPr>
          <p:cNvPr id="14" name="Rectangle 2">
            <a:extLst>
              <a:ext uri="{FF2B5EF4-FFF2-40B4-BE49-F238E27FC236}">
                <a16:creationId xmlns:a16="http://schemas.microsoft.com/office/drawing/2014/main" xmlns="" id="{14E00A57-EAF7-44FB-B438-2B8DD5D6CBB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7" name="Rectangle 4">
            <a:extLst>
              <a:ext uri="{FF2B5EF4-FFF2-40B4-BE49-F238E27FC236}">
                <a16:creationId xmlns:a16="http://schemas.microsoft.com/office/drawing/2014/main" xmlns="" id="{D9488586-FB17-41D4-8100-4CFBFC9709F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2" name="组合 21">
            <a:extLst>
              <a:ext uri="{FF2B5EF4-FFF2-40B4-BE49-F238E27FC236}">
                <a16:creationId xmlns:a16="http://schemas.microsoft.com/office/drawing/2014/main" xmlns="" id="{E60D1C9E-7F9F-4283-A2A9-8BD025A03B26}"/>
              </a:ext>
            </a:extLst>
          </p:cNvPr>
          <p:cNvGrpSpPr/>
          <p:nvPr/>
        </p:nvGrpSpPr>
        <p:grpSpPr>
          <a:xfrm>
            <a:off x="452232" y="1356211"/>
            <a:ext cx="5329443" cy="885209"/>
            <a:chOff x="452232" y="1356211"/>
            <a:chExt cx="5329443" cy="885209"/>
          </a:xfrm>
        </p:grpSpPr>
        <p:sp>
          <p:nvSpPr>
            <p:cNvPr id="19" name="文本框 18">
              <a:extLst>
                <a:ext uri="{FF2B5EF4-FFF2-40B4-BE49-F238E27FC236}">
                  <a16:creationId xmlns:a16="http://schemas.microsoft.com/office/drawing/2014/main" xmlns="" id="{441C66B0-FFB4-4F96-8DE5-C544BAB9715D}"/>
                </a:ext>
              </a:extLst>
            </p:cNvPr>
            <p:cNvSpPr txBox="1"/>
            <p:nvPr/>
          </p:nvSpPr>
          <p:spPr>
            <a:xfrm>
              <a:off x="452232" y="1356211"/>
              <a:ext cx="66219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设</a:t>
              </a:r>
              <a:r>
                <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i="1" kern="500" dirty="0">
                  <a:effectLst/>
                  <a:latin typeface="Times New Roman" panose="02020603050405020304" pitchFamily="18" charset="0"/>
                  <a:ea typeface="宋体" panose="02010600030101010101" pitchFamily="2" charset="-122"/>
                </a:rPr>
                <a:t>m</a:t>
              </a:r>
              <a:endParaRPr lang="zh-CN" altLang="en-US" dirty="0"/>
            </a:p>
          </p:txBody>
        </p:sp>
        <p:sp>
          <p:nvSpPr>
            <p:cNvPr id="23" name="文本框 22">
              <a:extLst>
                <a:ext uri="{FF2B5EF4-FFF2-40B4-BE49-F238E27FC236}">
                  <a16:creationId xmlns:a16="http://schemas.microsoft.com/office/drawing/2014/main" xmlns="" id="{BDF58011-BB0F-4AF5-8914-2FE61DB85E13}"/>
                </a:ext>
              </a:extLst>
            </p:cNvPr>
            <p:cNvSpPr txBox="1"/>
            <p:nvPr/>
          </p:nvSpPr>
          <p:spPr>
            <a:xfrm>
              <a:off x="1047750" y="1389827"/>
              <a:ext cx="135453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个样本点为</a:t>
              </a:r>
              <a:endParaRPr lang="zh-CN" altLang="en-US" dirty="0"/>
            </a:p>
          </p:txBody>
        </p:sp>
        <p:graphicFrame>
          <p:nvGraphicFramePr>
            <p:cNvPr id="15" name="对象 14">
              <a:extLst>
                <a:ext uri="{FF2B5EF4-FFF2-40B4-BE49-F238E27FC236}">
                  <a16:creationId xmlns:a16="http://schemas.microsoft.com/office/drawing/2014/main" xmlns="" id="{686AA3DA-61CB-4F53-8457-A1472EEAE260}"/>
                </a:ext>
              </a:extLst>
            </p:cNvPr>
            <p:cNvGraphicFramePr>
              <a:graphicFrameLocks noChangeAspect="1"/>
            </p:cNvGraphicFramePr>
            <p:nvPr>
              <p:extLst>
                <p:ext uri="{D42A27DB-BD31-4B8C-83A1-F6EECF244321}">
                  <p14:modId xmlns:p14="http://schemas.microsoft.com/office/powerpoint/2010/main" val="4136123674"/>
                </p:ext>
              </p:extLst>
            </p:nvPr>
          </p:nvGraphicFramePr>
          <p:xfrm>
            <a:off x="2402285" y="1413080"/>
            <a:ext cx="2559103" cy="327819"/>
          </p:xfrm>
          <a:graphic>
            <a:graphicData uri="http://schemas.openxmlformats.org/presentationml/2006/ole">
              <mc:AlternateContent xmlns:mc="http://schemas.openxmlformats.org/markup-compatibility/2006">
                <mc:Choice xmlns:v="urn:schemas-microsoft-com:vml" Requires="v">
                  <p:oleObj spid="_x0000_s51398" name="Equation" r:id="rId5" imgW="1536033" imgH="203112" progId="Equation.DSMT4">
                    <p:embed/>
                  </p:oleObj>
                </mc:Choice>
                <mc:Fallback>
                  <p:oleObj name="Equation" r:id="rId5" imgW="1536033" imgH="203112"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2285" y="1413080"/>
                          <a:ext cx="2559103" cy="327819"/>
                        </a:xfrm>
                        <a:prstGeom prst="rect">
                          <a:avLst/>
                        </a:prstGeom>
                        <a:noFill/>
                      </p:spPr>
                    </p:pic>
                  </p:oleObj>
                </mc:Fallback>
              </mc:AlternateContent>
            </a:graphicData>
          </a:graphic>
        </p:graphicFrame>
        <p:sp>
          <p:nvSpPr>
            <p:cNvPr id="27" name="文本框 26">
              <a:extLst>
                <a:ext uri="{FF2B5EF4-FFF2-40B4-BE49-F238E27FC236}">
                  <a16:creationId xmlns:a16="http://schemas.microsoft.com/office/drawing/2014/main" xmlns="" id="{CDAC7A18-E035-4DE2-A84C-7FC16E9221E5}"/>
                </a:ext>
              </a:extLst>
            </p:cNvPr>
            <p:cNvSpPr txBox="1"/>
            <p:nvPr/>
          </p:nvSpPr>
          <p:spPr>
            <a:xfrm>
              <a:off x="5068119" y="1389827"/>
              <a:ext cx="71355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其中</a:t>
              </a:r>
              <a:endParaRPr lang="zh-CN" altLang="en-US" dirty="0"/>
            </a:p>
          </p:txBody>
        </p:sp>
        <p:graphicFrame>
          <p:nvGraphicFramePr>
            <p:cNvPr id="20" name="对象 19">
              <a:extLst>
                <a:ext uri="{FF2B5EF4-FFF2-40B4-BE49-F238E27FC236}">
                  <a16:creationId xmlns:a16="http://schemas.microsoft.com/office/drawing/2014/main" xmlns="" id="{171F6AAF-857F-4B8F-804E-577F210D2187}"/>
                </a:ext>
              </a:extLst>
            </p:cNvPr>
            <p:cNvGraphicFramePr>
              <a:graphicFrameLocks noChangeAspect="1"/>
            </p:cNvGraphicFramePr>
            <p:nvPr>
              <p:extLst>
                <p:ext uri="{D42A27DB-BD31-4B8C-83A1-F6EECF244321}">
                  <p14:modId xmlns:p14="http://schemas.microsoft.com/office/powerpoint/2010/main" val="1333302751"/>
                </p:ext>
              </p:extLst>
            </p:nvPr>
          </p:nvGraphicFramePr>
          <p:xfrm>
            <a:off x="2347871" y="1872088"/>
            <a:ext cx="3368756" cy="369332"/>
          </p:xfrm>
          <a:graphic>
            <a:graphicData uri="http://schemas.openxmlformats.org/presentationml/2006/ole">
              <mc:AlternateContent xmlns:mc="http://schemas.openxmlformats.org/markup-compatibility/2006">
                <mc:Choice xmlns:v="urn:schemas-microsoft-com:vml" Requires="v">
                  <p:oleObj spid="_x0000_s51399" name="Equation" r:id="rId7" imgW="1916868" imgH="215806" progId="Equation.DSMT4">
                    <p:embed/>
                  </p:oleObj>
                </mc:Choice>
                <mc:Fallback>
                  <p:oleObj name="Equation" r:id="rId7" imgW="1916868" imgH="215806"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7871" y="1872088"/>
                          <a:ext cx="3368756" cy="369332"/>
                        </a:xfrm>
                        <a:prstGeom prst="rect">
                          <a:avLst/>
                        </a:prstGeom>
                        <a:noFill/>
                      </p:spPr>
                    </p:pic>
                  </p:oleObj>
                </mc:Fallback>
              </mc:AlternateContent>
            </a:graphicData>
          </a:graphic>
        </p:graphicFrame>
      </p:grpSp>
      <p:sp>
        <p:nvSpPr>
          <p:cNvPr id="25" name="Rectangle 8">
            <a:extLst>
              <a:ext uri="{FF2B5EF4-FFF2-40B4-BE49-F238E27FC236}">
                <a16:creationId xmlns:a16="http://schemas.microsoft.com/office/drawing/2014/main" xmlns="" id="{EA417224-4FC4-485F-9564-FB122D72567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7" name="Rectangle 19">
            <a:extLst>
              <a:ext uri="{FF2B5EF4-FFF2-40B4-BE49-F238E27FC236}">
                <a16:creationId xmlns:a16="http://schemas.microsoft.com/office/drawing/2014/main" xmlns="" id="{9090FA90-2C66-4FA1-8EF7-070FBDDBD74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1" name="Rectangle 21">
            <a:extLst>
              <a:ext uri="{FF2B5EF4-FFF2-40B4-BE49-F238E27FC236}">
                <a16:creationId xmlns:a16="http://schemas.microsoft.com/office/drawing/2014/main" xmlns="" id="{E79D9DC8-C73E-4673-8D5F-7FC0861EE83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3" name="组合 42">
            <a:extLst>
              <a:ext uri="{FF2B5EF4-FFF2-40B4-BE49-F238E27FC236}">
                <a16:creationId xmlns:a16="http://schemas.microsoft.com/office/drawing/2014/main" xmlns="" id="{66784A2D-E63B-4286-90F5-23D06CFBC242}"/>
              </a:ext>
            </a:extLst>
          </p:cNvPr>
          <p:cNvGrpSpPr/>
          <p:nvPr/>
        </p:nvGrpSpPr>
        <p:grpSpPr>
          <a:xfrm>
            <a:off x="389388" y="2579602"/>
            <a:ext cx="7508834" cy="869997"/>
            <a:chOff x="389388" y="2579602"/>
            <a:chExt cx="7508834" cy="869997"/>
          </a:xfrm>
        </p:grpSpPr>
        <p:sp>
          <p:nvSpPr>
            <p:cNvPr id="34" name="文本框 33">
              <a:extLst>
                <a:ext uri="{FF2B5EF4-FFF2-40B4-BE49-F238E27FC236}">
                  <a16:creationId xmlns:a16="http://schemas.microsoft.com/office/drawing/2014/main" xmlns="" id="{ECADA019-7BB3-4D84-9093-4B929681E4BC}"/>
                </a:ext>
              </a:extLst>
            </p:cNvPr>
            <p:cNvSpPr txBox="1"/>
            <p:nvPr/>
          </p:nvSpPr>
          <p:spPr>
            <a:xfrm>
              <a:off x="427919" y="2644273"/>
              <a:ext cx="2401005" cy="297517"/>
            </a:xfrm>
            <a:prstGeom prst="rect">
              <a:avLst/>
            </a:prstGeom>
            <a:noFill/>
          </p:spPr>
          <p:txBody>
            <a:bodyPr wrap="square">
              <a:spAutoFit/>
            </a:bodyPr>
            <a:lstStyle/>
            <a:p>
              <a:pPr algn="just">
                <a:lnSpc>
                  <a:spcPts val="1555"/>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多元线性回归模型为</a:t>
              </a:r>
            </a:p>
          </p:txBody>
        </p:sp>
        <p:graphicFrame>
          <p:nvGraphicFramePr>
            <p:cNvPr id="26" name="对象 25">
              <a:extLst>
                <a:ext uri="{FF2B5EF4-FFF2-40B4-BE49-F238E27FC236}">
                  <a16:creationId xmlns:a16="http://schemas.microsoft.com/office/drawing/2014/main" xmlns="" id="{AB8605A3-CC33-4DA4-AE6A-95FF013D42A6}"/>
                </a:ext>
              </a:extLst>
            </p:cNvPr>
            <p:cNvGraphicFramePr>
              <a:graphicFrameLocks noChangeAspect="1"/>
            </p:cNvGraphicFramePr>
            <p:nvPr>
              <p:extLst>
                <p:ext uri="{D42A27DB-BD31-4B8C-83A1-F6EECF244321}">
                  <p14:modId xmlns:p14="http://schemas.microsoft.com/office/powerpoint/2010/main" val="1279730012"/>
                </p:ext>
              </p:extLst>
            </p:nvPr>
          </p:nvGraphicFramePr>
          <p:xfrm>
            <a:off x="2636414" y="2579602"/>
            <a:ext cx="3788621" cy="369331"/>
          </p:xfrm>
          <a:graphic>
            <a:graphicData uri="http://schemas.openxmlformats.org/presentationml/2006/ole">
              <mc:AlternateContent xmlns:mc="http://schemas.openxmlformats.org/markup-compatibility/2006">
                <mc:Choice xmlns:v="urn:schemas-microsoft-com:vml" Requires="v">
                  <p:oleObj spid="_x0000_s51400" name="Equation" r:id="rId9" imgW="2019300" imgH="203200" progId="Equation.DSMT4">
                    <p:embed/>
                  </p:oleObj>
                </mc:Choice>
                <mc:Fallback>
                  <p:oleObj name="Equation" r:id="rId9" imgW="2019300" imgH="2032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6414" y="2579602"/>
                          <a:ext cx="3788621" cy="369331"/>
                        </a:xfrm>
                        <a:prstGeom prst="rect">
                          <a:avLst/>
                        </a:prstGeom>
                        <a:noFill/>
                      </p:spPr>
                    </p:pic>
                  </p:oleObj>
                </mc:Fallback>
              </mc:AlternateContent>
            </a:graphicData>
          </a:graphic>
        </p:graphicFrame>
        <p:sp>
          <p:nvSpPr>
            <p:cNvPr id="36" name="文本框 35">
              <a:extLst>
                <a:ext uri="{FF2B5EF4-FFF2-40B4-BE49-F238E27FC236}">
                  <a16:creationId xmlns:a16="http://schemas.microsoft.com/office/drawing/2014/main" xmlns="" id="{6F1F907C-A95C-49CA-91C8-CC846AB7D225}"/>
                </a:ext>
              </a:extLst>
            </p:cNvPr>
            <p:cNvSpPr txBox="1"/>
            <p:nvPr/>
          </p:nvSpPr>
          <p:spPr>
            <a:xfrm>
              <a:off x="6496869" y="2579602"/>
              <a:ext cx="857250" cy="378456"/>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其中，</a:t>
              </a:r>
              <a:endParaRPr lang="zh-CN" altLang="en-US" dirty="0"/>
            </a:p>
          </p:txBody>
        </p:sp>
        <p:graphicFrame>
          <p:nvGraphicFramePr>
            <p:cNvPr id="38" name="对象 37">
              <a:extLst>
                <a:ext uri="{FF2B5EF4-FFF2-40B4-BE49-F238E27FC236}">
                  <a16:creationId xmlns:a16="http://schemas.microsoft.com/office/drawing/2014/main" xmlns="" id="{11097CF0-2F50-415D-8C1F-374D8509AD20}"/>
                </a:ext>
              </a:extLst>
            </p:cNvPr>
            <p:cNvGraphicFramePr>
              <a:graphicFrameLocks noChangeAspect="1"/>
            </p:cNvGraphicFramePr>
            <p:nvPr>
              <p:extLst>
                <p:ext uri="{D42A27DB-BD31-4B8C-83A1-F6EECF244321}">
                  <p14:modId xmlns:p14="http://schemas.microsoft.com/office/powerpoint/2010/main" val="2523028696"/>
                </p:ext>
              </p:extLst>
            </p:nvPr>
          </p:nvGraphicFramePr>
          <p:xfrm>
            <a:off x="7183871" y="2626257"/>
            <a:ext cx="252426" cy="315533"/>
          </p:xfrm>
          <a:graphic>
            <a:graphicData uri="http://schemas.openxmlformats.org/presentationml/2006/ole">
              <mc:AlternateContent xmlns:mc="http://schemas.openxmlformats.org/markup-compatibility/2006">
                <mc:Choice xmlns:v="urn:schemas-microsoft-com:vml" Requires="v">
                  <p:oleObj spid="_x0000_s51401" name="Equation" r:id="rId11" imgW="114102" imgH="126780" progId="Equation.DSMT4">
                    <p:embed/>
                  </p:oleObj>
                </mc:Choice>
                <mc:Fallback>
                  <p:oleObj name="Equation" r:id="rId11" imgW="114102" imgH="126780" progId="Equation.DSMT4">
                    <p:embed/>
                    <p:pic>
                      <p:nvPicPr>
                        <p:cNvPr id="0"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3871" y="2626257"/>
                          <a:ext cx="252426" cy="315533"/>
                        </a:xfrm>
                        <a:prstGeom prst="rect">
                          <a:avLst/>
                        </a:prstGeom>
                        <a:noFill/>
                      </p:spPr>
                    </p:pic>
                  </p:oleObj>
                </mc:Fallback>
              </mc:AlternateContent>
            </a:graphicData>
          </a:graphic>
        </p:graphicFrame>
        <p:sp>
          <p:nvSpPr>
            <p:cNvPr id="40" name="文本框 39">
              <a:extLst>
                <a:ext uri="{FF2B5EF4-FFF2-40B4-BE49-F238E27FC236}">
                  <a16:creationId xmlns:a16="http://schemas.microsoft.com/office/drawing/2014/main" xmlns="" id="{C5319451-D81F-4758-A8AF-A658326A91C4}"/>
                </a:ext>
              </a:extLst>
            </p:cNvPr>
            <p:cNvSpPr txBox="1"/>
            <p:nvPr/>
          </p:nvSpPr>
          <p:spPr>
            <a:xfrm>
              <a:off x="389388" y="3080267"/>
              <a:ext cx="253856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为残差。由样本点可得</a:t>
              </a:r>
              <a:endParaRPr lang="zh-CN" altLang="en-US" dirty="0"/>
            </a:p>
          </p:txBody>
        </p:sp>
        <p:graphicFrame>
          <p:nvGraphicFramePr>
            <p:cNvPr id="42" name="对象 41">
              <a:extLst>
                <a:ext uri="{FF2B5EF4-FFF2-40B4-BE49-F238E27FC236}">
                  <a16:creationId xmlns:a16="http://schemas.microsoft.com/office/drawing/2014/main" xmlns="" id="{15D25DD5-6394-4245-B96D-ADC7BB6A244B}"/>
                </a:ext>
              </a:extLst>
            </p:cNvPr>
            <p:cNvGraphicFramePr>
              <a:graphicFrameLocks noChangeAspect="1"/>
            </p:cNvGraphicFramePr>
            <p:nvPr>
              <p:extLst>
                <p:ext uri="{D42A27DB-BD31-4B8C-83A1-F6EECF244321}">
                  <p14:modId xmlns:p14="http://schemas.microsoft.com/office/powerpoint/2010/main" val="2817505560"/>
                </p:ext>
              </p:extLst>
            </p:nvPr>
          </p:nvGraphicFramePr>
          <p:xfrm>
            <a:off x="2951572" y="3062992"/>
            <a:ext cx="4946650" cy="366008"/>
          </p:xfrm>
          <a:graphic>
            <a:graphicData uri="http://schemas.openxmlformats.org/presentationml/2006/ole">
              <mc:AlternateContent xmlns:mc="http://schemas.openxmlformats.org/markup-compatibility/2006">
                <mc:Choice xmlns:v="urn:schemas-microsoft-com:vml" Requires="v">
                  <p:oleObj spid="_x0000_s51402" name="Equation" r:id="rId13" imgW="2832100" imgH="215900" progId="Equation.DSMT4">
                    <p:embed/>
                  </p:oleObj>
                </mc:Choice>
                <mc:Fallback>
                  <p:oleObj name="Equation" r:id="rId13" imgW="2832100" imgH="215900" progId="Equation.DSMT4">
                    <p:embed/>
                    <p:pic>
                      <p:nvPicPr>
                        <p:cNvPr id="0" name="Object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1572" y="3062992"/>
                          <a:ext cx="4946650" cy="366008"/>
                        </a:xfrm>
                        <a:prstGeom prst="rect">
                          <a:avLst/>
                        </a:prstGeom>
                        <a:noFill/>
                      </p:spPr>
                    </p:pic>
                  </p:oleObj>
                </mc:Fallback>
              </mc:AlternateContent>
            </a:graphicData>
          </a:graphic>
        </p:graphicFrame>
      </p:grpSp>
      <p:sp>
        <p:nvSpPr>
          <p:cNvPr id="45" name="文本框 44">
            <a:extLst>
              <a:ext uri="{FF2B5EF4-FFF2-40B4-BE49-F238E27FC236}">
                <a16:creationId xmlns:a16="http://schemas.microsoft.com/office/drawing/2014/main" xmlns="" id="{ED2EDAE5-99D0-4D0C-8DF0-D8DD91812523}"/>
              </a:ext>
            </a:extLst>
          </p:cNvPr>
          <p:cNvSpPr txBox="1"/>
          <p:nvPr/>
        </p:nvSpPr>
        <p:spPr>
          <a:xfrm>
            <a:off x="370338" y="3627073"/>
            <a:ext cx="8675094" cy="455253"/>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和一元线性回归一样，多元线性回归分析中的最小二乘法也要极小化下列目标函数：</a:t>
            </a:r>
          </a:p>
        </p:txBody>
      </p:sp>
      <p:sp>
        <p:nvSpPr>
          <p:cNvPr id="46" name="Rectangle 23">
            <a:extLst>
              <a:ext uri="{FF2B5EF4-FFF2-40B4-BE49-F238E27FC236}">
                <a16:creationId xmlns:a16="http://schemas.microsoft.com/office/drawing/2014/main" xmlns="" id="{DCF80AEB-9B8A-431F-9410-EDB36C93D7E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7" name="对象 46">
            <a:extLst>
              <a:ext uri="{FF2B5EF4-FFF2-40B4-BE49-F238E27FC236}">
                <a16:creationId xmlns:a16="http://schemas.microsoft.com/office/drawing/2014/main" xmlns="" id="{74B4FA19-7A34-4C30-B106-3BF6302ECA04}"/>
              </a:ext>
            </a:extLst>
          </p:cNvPr>
          <p:cNvGraphicFramePr>
            <a:graphicFrameLocks noChangeAspect="1"/>
          </p:cNvGraphicFramePr>
          <p:nvPr>
            <p:extLst>
              <p:ext uri="{D42A27DB-BD31-4B8C-83A1-F6EECF244321}">
                <p14:modId xmlns:p14="http://schemas.microsoft.com/office/powerpoint/2010/main" val="3094766278"/>
              </p:ext>
            </p:extLst>
          </p:nvPr>
        </p:nvGraphicFramePr>
        <p:xfrm>
          <a:off x="2148996" y="4263652"/>
          <a:ext cx="5714116" cy="726169"/>
        </p:xfrm>
        <a:graphic>
          <a:graphicData uri="http://schemas.openxmlformats.org/presentationml/2006/ole">
            <mc:AlternateContent xmlns:mc="http://schemas.openxmlformats.org/markup-compatibility/2006">
              <mc:Choice xmlns:v="urn:schemas-microsoft-com:vml" Requires="v">
                <p:oleObj spid="_x0000_s51403" name="Equation" r:id="rId15" imgW="3048000" imgH="393700" progId="Equation.DSMT4">
                  <p:embed/>
                </p:oleObj>
              </mc:Choice>
              <mc:Fallback>
                <p:oleObj name="Equation" r:id="rId15" imgW="3048000" imgH="393700" progId="Equation.DSMT4">
                  <p:embed/>
                  <p:pic>
                    <p:nvPicPr>
                      <p:cNvPr id="0"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48996" y="4263652"/>
                        <a:ext cx="5714116" cy="726169"/>
                      </a:xfrm>
                      <a:prstGeom prst="rect">
                        <a:avLst/>
                      </a:prstGeom>
                      <a:noFill/>
                    </p:spPr>
                  </p:pic>
                </p:oleObj>
              </mc:Fallback>
            </mc:AlternateContent>
          </a:graphicData>
        </a:graphic>
      </p:graphicFrame>
    </p:spTree>
    <p:extLst>
      <p:ext uri="{BB962C8B-B14F-4D97-AF65-F5344CB8AC3E}">
        <p14:creationId xmlns:p14="http://schemas.microsoft.com/office/powerpoint/2010/main" val="408787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a:extLst>
              <a:ext uri="{FF2B5EF4-FFF2-40B4-BE49-F238E27FC236}">
                <a16:creationId xmlns:a16="http://schemas.microsoft.com/office/drawing/2014/main" xmlns="" id="{04878AA2-DB84-46A0-AF5D-3F8C58398B83}"/>
              </a:ext>
            </a:extLst>
          </p:cNvPr>
          <p:cNvSpPr txBox="1"/>
          <p:nvPr/>
        </p:nvSpPr>
        <p:spPr>
          <a:xfrm>
            <a:off x="123727" y="956936"/>
            <a:ext cx="9020271" cy="1200329"/>
          </a:xfrm>
          <a:prstGeom prst="rect">
            <a:avLst/>
          </a:prstGeom>
          <a:noFill/>
        </p:spPr>
        <p:txBody>
          <a:bodyPr wrap="square">
            <a:spAutoFit/>
          </a:bodyPr>
          <a:lstStyle/>
          <a:p>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线性规划</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Linear Programming</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是最优化的一个重要分支，是研究较早、发展较快、应用广泛、方法较成熟的一个重要优化问题。线性规划已不仅是一种数学理论和方法，而且成了现代化管理的重要手段，是帮助管理者与经营者做出科学决策的一个有效的数学技术</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22" name="文本框 21">
            <a:extLst>
              <a:ext uri="{FF2B5EF4-FFF2-40B4-BE49-F238E27FC236}">
                <a16:creationId xmlns:a16="http://schemas.microsoft.com/office/drawing/2014/main" xmlns="" id="{D78F075A-CA5F-41A2-BB35-54372234F92D}"/>
              </a:ext>
            </a:extLst>
          </p:cNvPr>
          <p:cNvSpPr txBox="1"/>
          <p:nvPr/>
        </p:nvSpPr>
        <p:spPr>
          <a:xfrm>
            <a:off x="123728" y="2887598"/>
            <a:ext cx="576468" cy="1783126"/>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线性规划发展</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24" name="文本框 23">
            <a:extLst>
              <a:ext uri="{FF2B5EF4-FFF2-40B4-BE49-F238E27FC236}">
                <a16:creationId xmlns:a16="http://schemas.microsoft.com/office/drawing/2014/main" xmlns="" id="{E63B47E8-4094-48B9-A16C-57E20806E04A}"/>
              </a:ext>
            </a:extLst>
          </p:cNvPr>
          <p:cNvSpPr txBox="1"/>
          <p:nvPr/>
        </p:nvSpPr>
        <p:spPr>
          <a:xfrm>
            <a:off x="568277" y="2297694"/>
            <a:ext cx="8429722" cy="3590085"/>
          </a:xfrm>
          <a:prstGeom prst="rect">
            <a:avLst/>
          </a:prstGeom>
          <a:noFill/>
        </p:spPr>
        <p:txBody>
          <a:bodyPr wrap="square">
            <a:spAutoFit/>
          </a:bodyPr>
          <a:lstStyle/>
          <a:p>
            <a:pPr indent="266700" algn="just">
              <a:lnSpc>
                <a:spcPts val="25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1939</a:t>
            </a:r>
            <a:r>
              <a:rPr lang="zh-CN" altLang="zh-CN" sz="1800" kern="500" dirty="0">
                <a:effectLst/>
                <a:latin typeface="Times New Roman" panose="02020603050405020304" pitchFamily="18" charset="0"/>
                <a:ea typeface="宋体" panose="02010600030101010101" pitchFamily="2" charset="-122"/>
              </a:rPr>
              <a:t>年，苏联数学家康托洛维奇出版了《生产组织和计划中的数学方法》一书。</a:t>
            </a:r>
          </a:p>
          <a:p>
            <a:pPr indent="266700" algn="just">
              <a:lnSpc>
                <a:spcPts val="25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1947</a:t>
            </a:r>
            <a:r>
              <a:rPr lang="zh-CN" altLang="zh-CN" sz="1800" kern="500" dirty="0">
                <a:effectLst/>
                <a:latin typeface="Times New Roman" panose="02020603050405020304" pitchFamily="18" charset="0"/>
                <a:ea typeface="宋体" panose="02010600030101010101" pitchFamily="2" charset="-122"/>
              </a:rPr>
              <a:t>年，美国数学家丹兹格提出了线性规划问题的单纯形求解方法。</a:t>
            </a:r>
            <a:endParaRPr lang="en-US" altLang="zh-CN" sz="1800" kern="500" dirty="0">
              <a:effectLst/>
              <a:latin typeface="Times New Roman" panose="02020603050405020304" pitchFamily="18" charset="0"/>
              <a:ea typeface="宋体" panose="02010600030101010101" pitchFamily="2" charset="-122"/>
            </a:endParaRPr>
          </a:p>
          <a:p>
            <a:pPr indent="266700" algn="just">
              <a:lnSpc>
                <a:spcPts val="25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1951</a:t>
            </a:r>
            <a:r>
              <a:rPr lang="zh-CN" altLang="zh-CN" sz="1800" kern="500" dirty="0">
                <a:effectLst/>
                <a:latin typeface="Times New Roman" panose="02020603050405020304" pitchFamily="18" charset="0"/>
                <a:ea typeface="宋体" panose="02010600030101010101" pitchFamily="2" charset="-122"/>
              </a:rPr>
              <a:t>年，美国经济学家库普曼斯出版了《生产与配置的活动分析》一书。</a:t>
            </a:r>
          </a:p>
          <a:p>
            <a:pPr indent="266700" algn="just">
              <a:lnSpc>
                <a:spcPts val="25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1950</a:t>
            </a:r>
            <a:r>
              <a:rPr lang="zh-CN" altLang="zh-CN" sz="1800" kern="500" dirty="0">
                <a:effectLst/>
                <a:latin typeface="Times New Roman" panose="02020603050405020304" pitchFamily="18" charset="0"/>
                <a:ea typeface="宋体" panose="02010600030101010101" pitchFamily="2" charset="-122"/>
              </a:rPr>
              <a:t>—</a:t>
            </a:r>
            <a:r>
              <a:rPr lang="en-US" altLang="zh-CN" sz="1800" kern="500" dirty="0">
                <a:effectLst/>
                <a:latin typeface="Times New Roman" panose="02020603050405020304" pitchFamily="18" charset="0"/>
                <a:ea typeface="宋体" panose="02010600030101010101" pitchFamily="2" charset="-122"/>
              </a:rPr>
              <a:t>1956</a:t>
            </a:r>
            <a:r>
              <a:rPr lang="zh-CN" altLang="zh-CN" sz="1800" kern="500" dirty="0">
                <a:effectLst/>
                <a:latin typeface="Times New Roman" panose="02020603050405020304" pitchFamily="18" charset="0"/>
                <a:ea typeface="宋体" panose="02010600030101010101" pitchFamily="2" charset="-122"/>
              </a:rPr>
              <a:t>年，线性规划的对偶理论出现。</a:t>
            </a:r>
          </a:p>
          <a:p>
            <a:pPr indent="266700" algn="just">
              <a:lnSpc>
                <a:spcPts val="25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1960</a:t>
            </a:r>
            <a:r>
              <a:rPr lang="zh-CN" altLang="zh-CN" sz="1800" kern="500" dirty="0">
                <a:effectLst/>
                <a:latin typeface="Times New Roman" panose="02020603050405020304" pitchFamily="18" charset="0"/>
                <a:ea typeface="宋体" panose="02010600030101010101" pitchFamily="2" charset="-122"/>
              </a:rPr>
              <a:t>年，丹兹格与沃尔夫建立大了规模线性规划问题的分解算法。</a:t>
            </a:r>
          </a:p>
          <a:p>
            <a:pPr indent="256540" algn="just">
              <a:lnSpc>
                <a:spcPts val="2500"/>
              </a:lnSpc>
              <a:tabLst>
                <a:tab pos="2628265" algn="ctr"/>
                <a:tab pos="5292725" algn="r"/>
              </a:tabLst>
            </a:pPr>
            <a:r>
              <a:rPr lang="en-US" altLang="zh-CN" sz="1800" kern="500" spc="-20" dirty="0">
                <a:effectLst/>
                <a:latin typeface="Times New Roman" panose="02020603050405020304" pitchFamily="18" charset="0"/>
                <a:ea typeface="宋体" panose="02010600030101010101" pitchFamily="2" charset="-122"/>
              </a:rPr>
              <a:t>1975</a:t>
            </a:r>
            <a:r>
              <a:rPr lang="zh-CN" altLang="zh-CN" sz="1800" kern="500" spc="-20" dirty="0">
                <a:effectLst/>
                <a:latin typeface="Times New Roman" panose="02020603050405020304" pitchFamily="18" charset="0"/>
                <a:ea typeface="宋体" panose="02010600030101010101" pitchFamily="2" charset="-122"/>
              </a:rPr>
              <a:t>年，康托罗维奇与库普曼斯因对资源最优配置理论的贡献荣获诺贝尔经济学</a:t>
            </a:r>
            <a:r>
              <a:rPr lang="zh-CN" altLang="zh-CN" sz="1800" kern="500" dirty="0">
                <a:effectLst/>
                <a:latin typeface="Times New Roman" panose="02020603050405020304" pitchFamily="18" charset="0"/>
                <a:ea typeface="宋体" panose="02010600030101010101" pitchFamily="2" charset="-122"/>
              </a:rPr>
              <a:t>奖。</a:t>
            </a:r>
          </a:p>
          <a:p>
            <a:pPr indent="266700" algn="just">
              <a:lnSpc>
                <a:spcPts val="25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1978</a:t>
            </a:r>
            <a:r>
              <a:rPr lang="zh-CN" altLang="zh-CN" sz="1800" kern="500" dirty="0">
                <a:effectLst/>
                <a:latin typeface="Times New Roman" panose="02020603050405020304" pitchFamily="18" charset="0"/>
                <a:ea typeface="宋体" panose="02010600030101010101" pitchFamily="2" charset="-122"/>
              </a:rPr>
              <a:t>年，苏联数学家哈奇扬（</a:t>
            </a:r>
            <a:r>
              <a:rPr lang="en-US" altLang="zh-CN" sz="1800" kern="500" dirty="0" err="1">
                <a:effectLst/>
                <a:latin typeface="Times New Roman" panose="02020603050405020304" pitchFamily="18" charset="0"/>
                <a:ea typeface="宋体" panose="02010600030101010101" pitchFamily="2" charset="-122"/>
              </a:rPr>
              <a:t>L.G.Khachian</a:t>
            </a:r>
            <a:r>
              <a:rPr lang="zh-CN" altLang="zh-CN" sz="1800" kern="500" dirty="0">
                <a:effectLst/>
                <a:latin typeface="Times New Roman" panose="02020603050405020304" pitchFamily="18" charset="0"/>
                <a:ea typeface="宋体" panose="02010600030101010101" pitchFamily="2" charset="-122"/>
              </a:rPr>
              <a:t>）提出了求解线性规划问题的多项式时间算法（内点算法），具有重要理论意义。</a:t>
            </a:r>
          </a:p>
          <a:p>
            <a:pPr indent="266700" algn="just">
              <a:lnSpc>
                <a:spcPts val="2500"/>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1984</a:t>
            </a:r>
            <a:r>
              <a:rPr lang="zh-CN" altLang="zh-CN" sz="1800" kern="500" dirty="0">
                <a:effectLst/>
                <a:latin typeface="Times New Roman" panose="02020603050405020304" pitchFamily="18" charset="0"/>
                <a:ea typeface="宋体" panose="02010600030101010101" pitchFamily="2" charset="-122"/>
              </a:rPr>
              <a:t>年，在美国贝尔实验室工作的印度裔数学家卡玛卡（</a:t>
            </a:r>
            <a:r>
              <a:rPr lang="en-US" altLang="zh-CN" sz="1800" kern="500" dirty="0" err="1">
                <a:effectLst/>
                <a:latin typeface="Times New Roman" panose="02020603050405020304" pitchFamily="18" charset="0"/>
                <a:ea typeface="宋体" panose="02010600030101010101" pitchFamily="2" charset="-122"/>
              </a:rPr>
              <a:t>N.Karmarkar</a:t>
            </a:r>
            <a:r>
              <a:rPr lang="zh-CN" altLang="zh-CN" sz="1800" kern="500" dirty="0">
                <a:effectLst/>
                <a:latin typeface="Times New Roman" panose="02020603050405020304" pitchFamily="18" charset="0"/>
                <a:ea typeface="宋体" panose="02010600030101010101" pitchFamily="2" charset="-122"/>
              </a:rPr>
              <a:t>）提出可以有效求解实际线性规划问题的多项式时间算法</a:t>
            </a:r>
            <a:r>
              <a:rPr lang="zh-CN" altLang="zh-CN" sz="1800" kern="500" spc="-40" dirty="0">
                <a:effectLst/>
                <a:latin typeface="Times New Roman" panose="02020603050405020304" pitchFamily="18" charset="0"/>
                <a:ea typeface="宋体" panose="02010600030101010101" pitchFamily="2" charset="-122"/>
              </a:rPr>
              <a:t>—</a:t>
            </a:r>
            <a:r>
              <a:rPr lang="zh-CN"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Karmarkar</a:t>
            </a:r>
            <a:r>
              <a:rPr lang="zh-CN" altLang="zh-CN" sz="1800" kern="500" dirty="0">
                <a:effectLst/>
                <a:latin typeface="Times New Roman" panose="02020603050405020304" pitchFamily="18" charset="0"/>
                <a:ea typeface="宋体" panose="02010600030101010101" pitchFamily="2" charset="-122"/>
              </a:rPr>
              <a:t>算法。</a:t>
            </a:r>
          </a:p>
        </p:txBody>
      </p:sp>
    </p:spTree>
    <p:extLst>
      <p:ext uri="{BB962C8B-B14F-4D97-AF65-F5344CB8AC3E}">
        <p14:creationId xmlns:p14="http://schemas.microsoft.com/office/powerpoint/2010/main" val="2983750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60</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Rectangle 2">
            <a:extLst>
              <a:ext uri="{FF2B5EF4-FFF2-40B4-BE49-F238E27FC236}">
                <a16:creationId xmlns:a16="http://schemas.microsoft.com/office/drawing/2014/main" xmlns="" id="{5AF34FA0-24BE-4455-A31C-B163E36EA8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7" name="组合 16">
            <a:extLst>
              <a:ext uri="{FF2B5EF4-FFF2-40B4-BE49-F238E27FC236}">
                <a16:creationId xmlns:a16="http://schemas.microsoft.com/office/drawing/2014/main" xmlns="" id="{93DF8D6E-6A78-45E8-B487-63B71F2556A3}"/>
              </a:ext>
            </a:extLst>
          </p:cNvPr>
          <p:cNvGrpSpPr/>
          <p:nvPr/>
        </p:nvGrpSpPr>
        <p:grpSpPr>
          <a:xfrm>
            <a:off x="361756" y="814668"/>
            <a:ext cx="2638618" cy="635676"/>
            <a:chOff x="361756" y="814668"/>
            <a:chExt cx="2638618" cy="635676"/>
          </a:xfrm>
        </p:grpSpPr>
        <p:sp>
          <p:nvSpPr>
            <p:cNvPr id="18" name="文本框 17">
              <a:extLst>
                <a:ext uri="{FF2B5EF4-FFF2-40B4-BE49-F238E27FC236}">
                  <a16:creationId xmlns:a16="http://schemas.microsoft.com/office/drawing/2014/main" xmlns="" id="{6B8A5F5C-0C85-46B0-9608-07BBB1BC3910}"/>
                </a:ext>
              </a:extLst>
            </p:cNvPr>
            <p:cNvSpPr txBox="1"/>
            <p:nvPr/>
          </p:nvSpPr>
          <p:spPr>
            <a:xfrm>
              <a:off x="361756" y="887296"/>
              <a:ext cx="304994" cy="369332"/>
            </a:xfrm>
            <a:prstGeom prst="rect">
              <a:avLst/>
            </a:prstGeom>
            <a:noFill/>
          </p:spPr>
          <p:txBody>
            <a:bodyPr wrap="square">
              <a:spAutoFit/>
            </a:bodyPr>
            <a:lstStyle/>
            <a:p>
              <a:pPr algn="just">
                <a:tabLst>
                  <a:tab pos="2628265" algn="ctr"/>
                  <a:tab pos="5292725" algn="r"/>
                </a:tabLst>
              </a:pPr>
              <a:r>
                <a:rPr lang="zh-CN" altLang="en-US" sz="1800" kern="500" dirty="0">
                  <a:solidFill>
                    <a:srgbClr val="C00000"/>
                  </a:solidFill>
                  <a:effectLst/>
                  <a:latin typeface="宋体" panose="02010600030101010101" pitchFamily="2" charset="-122"/>
                  <a:ea typeface="宋体" panose="02010600030101010101" pitchFamily="2" charset="-122"/>
                </a:rPr>
                <a:t>令</a:t>
              </a:r>
              <a:endParaRPr lang="zh-CN" altLang="zh-CN" sz="1800" kern="500" dirty="0">
                <a:solidFill>
                  <a:srgbClr val="C00000"/>
                </a:solidFill>
                <a:effectLst/>
                <a:latin typeface="宋体" panose="02010600030101010101" pitchFamily="2" charset="-122"/>
                <a:ea typeface="宋体" panose="02010600030101010101" pitchFamily="2" charset="-122"/>
              </a:endParaRPr>
            </a:p>
          </p:txBody>
        </p:sp>
        <p:graphicFrame>
          <p:nvGraphicFramePr>
            <p:cNvPr id="13" name="对象 12">
              <a:extLst>
                <a:ext uri="{FF2B5EF4-FFF2-40B4-BE49-F238E27FC236}">
                  <a16:creationId xmlns:a16="http://schemas.microsoft.com/office/drawing/2014/main" xmlns="" id="{7BE39232-DC70-419D-9A08-BAADFD4F0360}"/>
                </a:ext>
              </a:extLst>
            </p:cNvPr>
            <p:cNvGraphicFramePr>
              <a:graphicFrameLocks noChangeAspect="1"/>
            </p:cNvGraphicFramePr>
            <p:nvPr>
              <p:extLst>
                <p:ext uri="{D42A27DB-BD31-4B8C-83A1-F6EECF244321}">
                  <p14:modId xmlns:p14="http://schemas.microsoft.com/office/powerpoint/2010/main" val="2342421782"/>
                </p:ext>
              </p:extLst>
            </p:nvPr>
          </p:nvGraphicFramePr>
          <p:xfrm>
            <a:off x="895349" y="814668"/>
            <a:ext cx="2105025" cy="635676"/>
          </p:xfrm>
          <a:graphic>
            <a:graphicData uri="http://schemas.openxmlformats.org/presentationml/2006/ole">
              <mc:AlternateContent xmlns:mc="http://schemas.openxmlformats.org/markup-compatibility/2006">
                <mc:Choice xmlns:v="urn:schemas-microsoft-com:vml" Requires="v">
                  <p:oleObj spid="_x0000_s52315" name="Equation" r:id="rId5" imgW="1282700" imgH="393700" progId="Equation.DSMT4">
                    <p:embed/>
                  </p:oleObj>
                </mc:Choice>
                <mc:Fallback>
                  <p:oleObj name="Equation" r:id="rId5" imgW="1282700" imgH="3937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349" y="814668"/>
                          <a:ext cx="2105025" cy="635676"/>
                        </a:xfrm>
                        <a:prstGeom prst="rect">
                          <a:avLst/>
                        </a:prstGeom>
                        <a:noFill/>
                      </p:spPr>
                    </p:pic>
                  </p:oleObj>
                </mc:Fallback>
              </mc:AlternateContent>
            </a:graphicData>
          </a:graphic>
        </p:graphicFrame>
      </p:grpSp>
      <p:sp>
        <p:nvSpPr>
          <p:cNvPr id="15" name="Rectangle 4">
            <a:extLst>
              <a:ext uri="{FF2B5EF4-FFF2-40B4-BE49-F238E27FC236}">
                <a16:creationId xmlns:a16="http://schemas.microsoft.com/office/drawing/2014/main" xmlns="" id="{ED6494C3-5D0E-4861-9977-CBF8D7E861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0" name="组合 19">
            <a:extLst>
              <a:ext uri="{FF2B5EF4-FFF2-40B4-BE49-F238E27FC236}">
                <a16:creationId xmlns:a16="http://schemas.microsoft.com/office/drawing/2014/main" xmlns="" id="{CCFEDDF8-7314-4B96-8145-60C49E698C8F}"/>
              </a:ext>
            </a:extLst>
          </p:cNvPr>
          <p:cNvGrpSpPr/>
          <p:nvPr/>
        </p:nvGrpSpPr>
        <p:grpSpPr>
          <a:xfrm>
            <a:off x="278406" y="1528926"/>
            <a:ext cx="7133612" cy="1449055"/>
            <a:chOff x="278406" y="1528926"/>
            <a:chExt cx="7133612" cy="1449055"/>
          </a:xfrm>
        </p:grpSpPr>
        <p:sp>
          <p:nvSpPr>
            <p:cNvPr id="23" name="文本框 22">
              <a:extLst>
                <a:ext uri="{FF2B5EF4-FFF2-40B4-BE49-F238E27FC236}">
                  <a16:creationId xmlns:a16="http://schemas.microsoft.com/office/drawing/2014/main" xmlns="" id="{005E10B0-4923-4CF3-97AD-2B87AACD9FFD}"/>
                </a:ext>
              </a:extLst>
            </p:cNvPr>
            <p:cNvSpPr txBox="1"/>
            <p:nvPr/>
          </p:nvSpPr>
          <p:spPr>
            <a:xfrm>
              <a:off x="278406" y="2142590"/>
              <a:ext cx="521694" cy="297517"/>
            </a:xfrm>
            <a:prstGeom prst="rect">
              <a:avLst/>
            </a:prstGeom>
            <a:noFill/>
          </p:spPr>
          <p:txBody>
            <a:bodyPr wrap="square">
              <a:spAutoFit/>
            </a:bodyPr>
            <a:lstStyle/>
            <a:p>
              <a:pPr indent="127000" algn="just">
                <a:lnSpc>
                  <a:spcPts val="1555"/>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得</a:t>
              </a:r>
            </a:p>
          </p:txBody>
        </p:sp>
        <p:graphicFrame>
          <p:nvGraphicFramePr>
            <p:cNvPr id="16" name="对象 15">
              <a:extLst>
                <a:ext uri="{FF2B5EF4-FFF2-40B4-BE49-F238E27FC236}">
                  <a16:creationId xmlns:a16="http://schemas.microsoft.com/office/drawing/2014/main" xmlns="" id="{F5FCD41F-9171-402B-A880-6E8288217452}"/>
                </a:ext>
              </a:extLst>
            </p:cNvPr>
            <p:cNvGraphicFramePr>
              <a:graphicFrameLocks noChangeAspect="1"/>
            </p:cNvGraphicFramePr>
            <p:nvPr>
              <p:extLst>
                <p:ext uri="{D42A27DB-BD31-4B8C-83A1-F6EECF244321}">
                  <p14:modId xmlns:p14="http://schemas.microsoft.com/office/powerpoint/2010/main" val="2540243599"/>
                </p:ext>
              </p:extLst>
            </p:nvPr>
          </p:nvGraphicFramePr>
          <p:xfrm>
            <a:off x="863617" y="1528926"/>
            <a:ext cx="6548401" cy="1449055"/>
          </p:xfrm>
          <a:graphic>
            <a:graphicData uri="http://schemas.openxmlformats.org/presentationml/2006/ole">
              <mc:AlternateContent xmlns:mc="http://schemas.openxmlformats.org/markup-compatibility/2006">
                <mc:Choice xmlns:v="urn:schemas-microsoft-com:vml" Requires="v">
                  <p:oleObj spid="_x0000_s52316" name="Equation" r:id="rId7" imgW="3746500" imgH="825500" progId="Equation.DSMT4">
                    <p:embed/>
                  </p:oleObj>
                </mc:Choice>
                <mc:Fallback>
                  <p:oleObj name="Equation" r:id="rId7" imgW="3746500" imgH="8255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617" y="1528926"/>
                          <a:ext cx="6548401" cy="1449055"/>
                        </a:xfrm>
                        <a:prstGeom prst="rect">
                          <a:avLst/>
                        </a:prstGeom>
                        <a:noFill/>
                      </p:spPr>
                    </p:pic>
                  </p:oleObj>
                </mc:Fallback>
              </mc:AlternateContent>
            </a:graphicData>
          </a:graphic>
        </p:graphicFrame>
      </p:grpSp>
      <p:sp>
        <p:nvSpPr>
          <p:cNvPr id="21" name="Rectangle 6">
            <a:extLst>
              <a:ext uri="{FF2B5EF4-FFF2-40B4-BE49-F238E27FC236}">
                <a16:creationId xmlns:a16="http://schemas.microsoft.com/office/drawing/2014/main" xmlns="" id="{CC1690DB-07B0-459B-BA02-11192A41BF1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2" name="对象 21">
            <a:extLst>
              <a:ext uri="{FF2B5EF4-FFF2-40B4-BE49-F238E27FC236}">
                <a16:creationId xmlns:a16="http://schemas.microsoft.com/office/drawing/2014/main" xmlns="" id="{1DE4B918-A681-4C0A-BC57-F7561E7D5C6B}"/>
              </a:ext>
            </a:extLst>
          </p:cNvPr>
          <p:cNvGraphicFramePr>
            <a:graphicFrameLocks noChangeAspect="1"/>
          </p:cNvGraphicFramePr>
          <p:nvPr>
            <p:extLst>
              <p:ext uri="{D42A27DB-BD31-4B8C-83A1-F6EECF244321}">
                <p14:modId xmlns:p14="http://schemas.microsoft.com/office/powerpoint/2010/main" val="159495630"/>
              </p:ext>
            </p:extLst>
          </p:nvPr>
        </p:nvGraphicFramePr>
        <p:xfrm>
          <a:off x="1720710" y="3145234"/>
          <a:ext cx="6124856" cy="2475035"/>
        </p:xfrm>
        <a:graphic>
          <a:graphicData uri="http://schemas.openxmlformats.org/presentationml/2006/ole">
            <mc:AlternateContent xmlns:mc="http://schemas.openxmlformats.org/markup-compatibility/2006">
              <mc:Choice xmlns:v="urn:schemas-microsoft-com:vml" Requires="v">
                <p:oleObj spid="_x0000_s52317" name="Equation" r:id="rId9" imgW="3403600" imgH="1384300" progId="Equation.DSMT4">
                  <p:embed/>
                </p:oleObj>
              </mc:Choice>
              <mc:Fallback>
                <p:oleObj name="Equation" r:id="rId9" imgW="3403600" imgH="13843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0710" y="3145234"/>
                        <a:ext cx="6124856" cy="2475035"/>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7FE59455-181D-4FB2-8D9C-8F42D55152E4}"/>
              </a:ext>
            </a:extLst>
          </p:cNvPr>
          <p:cNvSpPr txBox="1"/>
          <p:nvPr/>
        </p:nvSpPr>
        <p:spPr>
          <a:xfrm>
            <a:off x="160039" y="4047895"/>
            <a:ext cx="1470619" cy="870751"/>
          </a:xfrm>
          <a:prstGeom prst="rect">
            <a:avLst/>
          </a:prstGeom>
          <a:noFill/>
        </p:spPr>
        <p:txBody>
          <a:bodyPr wrap="square">
            <a:spAutoFit/>
          </a:bodyPr>
          <a:lstStyle/>
          <a:p>
            <a:pPr algn="just">
              <a:lnSpc>
                <a:spcPct val="150000"/>
              </a:lnSpc>
              <a:tabLst>
                <a:tab pos="2628265" algn="ctr"/>
                <a:tab pos="5292725" algn="r"/>
              </a:tabLst>
            </a:pPr>
            <a:r>
              <a:rPr lang="zh-CN" altLang="en-US" sz="1800" kern="500" dirty="0">
                <a:effectLst/>
                <a:latin typeface="Times New Roman" panose="02020603050405020304" pitchFamily="18" charset="0"/>
                <a:ea typeface="宋体" panose="02010600030101010101" pitchFamily="2" charset="-122"/>
              </a:rPr>
              <a:t>整理得正规方程：</a:t>
            </a:r>
            <a:endParaRPr lang="zh-CN" altLang="zh-CN" sz="1800" kern="5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308936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61</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a:extLst>
              <a:ext uri="{FF2B5EF4-FFF2-40B4-BE49-F238E27FC236}">
                <a16:creationId xmlns:a16="http://schemas.microsoft.com/office/drawing/2014/main" xmlns="" id="{9B2733D5-E1B3-4C90-A30F-795FD70D2A8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3" name="组合 12">
            <a:extLst>
              <a:ext uri="{FF2B5EF4-FFF2-40B4-BE49-F238E27FC236}">
                <a16:creationId xmlns:a16="http://schemas.microsoft.com/office/drawing/2014/main" xmlns="" id="{28D3C56A-0AFC-4E13-A0A4-F78C733E43C3}"/>
              </a:ext>
            </a:extLst>
          </p:cNvPr>
          <p:cNvGrpSpPr/>
          <p:nvPr/>
        </p:nvGrpSpPr>
        <p:grpSpPr>
          <a:xfrm>
            <a:off x="655241" y="867518"/>
            <a:ext cx="4127897" cy="391701"/>
            <a:chOff x="655241" y="867518"/>
            <a:chExt cx="4127897" cy="391701"/>
          </a:xfrm>
        </p:grpSpPr>
        <p:sp>
          <p:nvSpPr>
            <p:cNvPr id="18" name="文本框 17">
              <a:extLst>
                <a:ext uri="{FF2B5EF4-FFF2-40B4-BE49-F238E27FC236}">
                  <a16:creationId xmlns:a16="http://schemas.microsoft.com/office/drawing/2014/main" xmlns="" id="{6B8A5F5C-0C85-46B0-9608-07BBB1BC3910}"/>
                </a:ext>
              </a:extLst>
            </p:cNvPr>
            <p:cNvSpPr txBox="1"/>
            <p:nvPr/>
          </p:nvSpPr>
          <p:spPr>
            <a:xfrm>
              <a:off x="655241" y="889887"/>
              <a:ext cx="2813844" cy="369332"/>
            </a:xfrm>
            <a:prstGeom prst="rect">
              <a:avLst/>
            </a:prstGeom>
            <a:noFill/>
          </p:spPr>
          <p:txBody>
            <a:bodyPr wrap="square">
              <a:spAutoFit/>
            </a:bodyPr>
            <a:lstStyle/>
            <a:p>
              <a:pPr algn="just">
                <a:tabLst>
                  <a:tab pos="2628265" algn="ctr"/>
                  <a:tab pos="5292725" algn="r"/>
                </a:tabLst>
              </a:pPr>
              <a:r>
                <a:rPr lang="zh-CN" altLang="en-US" sz="1800" kern="500" dirty="0">
                  <a:solidFill>
                    <a:srgbClr val="C00000"/>
                  </a:solidFill>
                  <a:effectLst/>
                  <a:latin typeface="宋体" panose="02010600030101010101" pitchFamily="2" charset="-122"/>
                  <a:ea typeface="宋体" panose="02010600030101010101" pitchFamily="2" charset="-122"/>
                </a:rPr>
                <a:t>正规方程的矩阵形式为：</a:t>
              </a:r>
              <a:endParaRPr lang="zh-CN" altLang="zh-CN" sz="1800" kern="500" dirty="0">
                <a:solidFill>
                  <a:srgbClr val="C00000"/>
                </a:solidFill>
                <a:effectLst/>
                <a:latin typeface="宋体" panose="02010600030101010101" pitchFamily="2" charset="-122"/>
                <a:ea typeface="宋体" panose="02010600030101010101" pitchFamily="2" charset="-122"/>
              </a:endParaRPr>
            </a:p>
          </p:txBody>
        </p:sp>
        <p:graphicFrame>
          <p:nvGraphicFramePr>
            <p:cNvPr id="12" name="对象 11">
              <a:extLst>
                <a:ext uri="{FF2B5EF4-FFF2-40B4-BE49-F238E27FC236}">
                  <a16:creationId xmlns:a16="http://schemas.microsoft.com/office/drawing/2014/main" xmlns="" id="{0152BB67-67DB-465C-87E6-5F1CD5408B35}"/>
                </a:ext>
              </a:extLst>
            </p:cNvPr>
            <p:cNvGraphicFramePr>
              <a:graphicFrameLocks noChangeAspect="1"/>
            </p:cNvGraphicFramePr>
            <p:nvPr>
              <p:extLst>
                <p:ext uri="{D42A27DB-BD31-4B8C-83A1-F6EECF244321}">
                  <p14:modId xmlns:p14="http://schemas.microsoft.com/office/powerpoint/2010/main" val="3757464789"/>
                </p:ext>
              </p:extLst>
            </p:nvPr>
          </p:nvGraphicFramePr>
          <p:xfrm>
            <a:off x="3231155" y="867518"/>
            <a:ext cx="1551983" cy="339496"/>
          </p:xfrm>
          <a:graphic>
            <a:graphicData uri="http://schemas.openxmlformats.org/presentationml/2006/ole">
              <mc:AlternateContent xmlns:mc="http://schemas.openxmlformats.org/markup-compatibility/2006">
                <mc:Choice xmlns:v="urn:schemas-microsoft-com:vml" Requires="v">
                  <p:oleObj spid="_x0000_s53399" name="Equation" r:id="rId5" imgW="825142" imgH="177723" progId="Equation.DSMT4">
                    <p:embed/>
                  </p:oleObj>
                </mc:Choice>
                <mc:Fallback>
                  <p:oleObj name="Equation" r:id="rId5" imgW="825142" imgH="177723"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1155" y="867518"/>
                          <a:ext cx="1551983" cy="339496"/>
                        </a:xfrm>
                        <a:prstGeom prst="rect">
                          <a:avLst/>
                        </a:prstGeom>
                        <a:noFill/>
                      </p:spPr>
                    </p:pic>
                  </p:oleObj>
                </mc:Fallback>
              </mc:AlternateContent>
            </a:graphicData>
          </a:graphic>
        </p:graphicFrame>
      </p:grpSp>
      <p:sp>
        <p:nvSpPr>
          <p:cNvPr id="15" name="Rectangle 4">
            <a:extLst>
              <a:ext uri="{FF2B5EF4-FFF2-40B4-BE49-F238E27FC236}">
                <a16:creationId xmlns:a16="http://schemas.microsoft.com/office/drawing/2014/main" xmlns="" id="{73B769DC-E931-44A7-8ACC-7AA53313F05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7" name="组合 16">
            <a:extLst>
              <a:ext uri="{FF2B5EF4-FFF2-40B4-BE49-F238E27FC236}">
                <a16:creationId xmlns:a16="http://schemas.microsoft.com/office/drawing/2014/main" xmlns="" id="{B67169BA-57CA-4B42-94F9-1CEB1E05FB2F}"/>
              </a:ext>
            </a:extLst>
          </p:cNvPr>
          <p:cNvGrpSpPr/>
          <p:nvPr/>
        </p:nvGrpSpPr>
        <p:grpSpPr>
          <a:xfrm>
            <a:off x="701374" y="1433135"/>
            <a:ext cx="2721577" cy="403728"/>
            <a:chOff x="742156" y="1398739"/>
            <a:chExt cx="2721577" cy="403728"/>
          </a:xfrm>
        </p:grpSpPr>
        <p:sp>
          <p:nvSpPr>
            <p:cNvPr id="22" name="文本框 21">
              <a:extLst>
                <a:ext uri="{FF2B5EF4-FFF2-40B4-BE49-F238E27FC236}">
                  <a16:creationId xmlns:a16="http://schemas.microsoft.com/office/drawing/2014/main" xmlns="" id="{04573419-4C04-4255-952B-E53BF1FD844D}"/>
                </a:ext>
              </a:extLst>
            </p:cNvPr>
            <p:cNvSpPr txBox="1"/>
            <p:nvPr/>
          </p:nvSpPr>
          <p:spPr>
            <a:xfrm>
              <a:off x="742156" y="1433135"/>
              <a:ext cx="715169"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解为</a:t>
              </a:r>
              <a:endParaRPr lang="zh-CN" altLang="en-US" dirty="0"/>
            </a:p>
          </p:txBody>
        </p:sp>
        <p:graphicFrame>
          <p:nvGraphicFramePr>
            <p:cNvPr id="16" name="对象 15">
              <a:extLst>
                <a:ext uri="{FF2B5EF4-FFF2-40B4-BE49-F238E27FC236}">
                  <a16:creationId xmlns:a16="http://schemas.microsoft.com/office/drawing/2014/main" xmlns="" id="{5F0418F5-2E28-4326-A020-A9A525E1E002}"/>
                </a:ext>
              </a:extLst>
            </p:cNvPr>
            <p:cNvGraphicFramePr>
              <a:graphicFrameLocks noChangeAspect="1"/>
            </p:cNvGraphicFramePr>
            <p:nvPr>
              <p:extLst>
                <p:ext uri="{D42A27DB-BD31-4B8C-83A1-F6EECF244321}">
                  <p14:modId xmlns:p14="http://schemas.microsoft.com/office/powerpoint/2010/main" val="1091506787"/>
                </p:ext>
              </p:extLst>
            </p:nvPr>
          </p:nvGraphicFramePr>
          <p:xfrm>
            <a:off x="1457325" y="1398739"/>
            <a:ext cx="2006408" cy="403728"/>
          </p:xfrm>
          <a:graphic>
            <a:graphicData uri="http://schemas.openxmlformats.org/presentationml/2006/ole">
              <mc:AlternateContent xmlns:mc="http://schemas.openxmlformats.org/markup-compatibility/2006">
                <mc:Choice xmlns:v="urn:schemas-microsoft-com:vml" Requires="v">
                  <p:oleObj spid="_x0000_s53400" name="Equation" r:id="rId7" imgW="1040948" imgH="215806" progId="Equation.DSMT4">
                    <p:embed/>
                  </p:oleObj>
                </mc:Choice>
                <mc:Fallback>
                  <p:oleObj name="Equation" r:id="rId7" imgW="1040948" imgH="215806"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7325" y="1398739"/>
                          <a:ext cx="2006408" cy="403728"/>
                        </a:xfrm>
                        <a:prstGeom prst="rect">
                          <a:avLst/>
                        </a:prstGeom>
                        <a:noFill/>
                      </p:spPr>
                    </p:pic>
                  </p:oleObj>
                </mc:Fallback>
              </mc:AlternateContent>
            </a:graphicData>
          </a:graphic>
        </p:graphicFrame>
      </p:grpSp>
      <p:sp>
        <p:nvSpPr>
          <p:cNvPr id="19" name="Rectangle 6">
            <a:extLst>
              <a:ext uri="{FF2B5EF4-FFF2-40B4-BE49-F238E27FC236}">
                <a16:creationId xmlns:a16="http://schemas.microsoft.com/office/drawing/2014/main" xmlns="" id="{7CC442EF-9493-4FE0-A724-13AAE791C62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1" name="Rectangle 8">
            <a:extLst>
              <a:ext uri="{FF2B5EF4-FFF2-40B4-BE49-F238E27FC236}">
                <a16:creationId xmlns:a16="http://schemas.microsoft.com/office/drawing/2014/main" xmlns="" id="{81BABAB8-FEE2-4123-95B7-704D6845C39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4" name="Rectangle 10">
            <a:extLst>
              <a:ext uri="{FF2B5EF4-FFF2-40B4-BE49-F238E27FC236}">
                <a16:creationId xmlns:a16="http://schemas.microsoft.com/office/drawing/2014/main" xmlns="" id="{F14261B5-F80E-4094-8A9F-ED1AADC3577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7" name="组合 26">
            <a:extLst>
              <a:ext uri="{FF2B5EF4-FFF2-40B4-BE49-F238E27FC236}">
                <a16:creationId xmlns:a16="http://schemas.microsoft.com/office/drawing/2014/main" xmlns="" id="{22A54BAD-2ACF-4BEC-8C57-E5F57400CBE8}"/>
              </a:ext>
            </a:extLst>
          </p:cNvPr>
          <p:cNvGrpSpPr/>
          <p:nvPr/>
        </p:nvGrpSpPr>
        <p:grpSpPr>
          <a:xfrm>
            <a:off x="701374" y="1948132"/>
            <a:ext cx="4781055" cy="1410740"/>
            <a:chOff x="701374" y="1948132"/>
            <a:chExt cx="4781055" cy="1410740"/>
          </a:xfrm>
        </p:grpSpPr>
        <p:sp>
          <p:nvSpPr>
            <p:cNvPr id="26" name="文本框 25">
              <a:extLst>
                <a:ext uri="{FF2B5EF4-FFF2-40B4-BE49-F238E27FC236}">
                  <a16:creationId xmlns:a16="http://schemas.microsoft.com/office/drawing/2014/main" xmlns="" id="{824D5E52-8490-4233-A0AA-A838035D9D0E}"/>
                </a:ext>
              </a:extLst>
            </p:cNvPr>
            <p:cNvSpPr txBox="1"/>
            <p:nvPr/>
          </p:nvSpPr>
          <p:spPr>
            <a:xfrm>
              <a:off x="701374" y="2445549"/>
              <a:ext cx="715169" cy="369332"/>
            </a:xfrm>
            <a:prstGeom prst="rect">
              <a:avLst/>
            </a:prstGeom>
            <a:noFill/>
          </p:spPr>
          <p:txBody>
            <a:bodyPr wrap="square">
              <a:spAutoFit/>
            </a:bodyPr>
            <a:lstStyle/>
            <a:p>
              <a:pPr algn="just">
                <a:tabLst>
                  <a:tab pos="2628265" algn="ctr"/>
                  <a:tab pos="5292725" algn="r"/>
                </a:tabLst>
              </a:pPr>
              <a:r>
                <a:rPr lang="zh-CN" altLang="en-US" sz="1800" kern="500" dirty="0">
                  <a:solidFill>
                    <a:srgbClr val="C00000"/>
                  </a:solidFill>
                  <a:effectLst/>
                  <a:latin typeface="宋体" panose="02010600030101010101" pitchFamily="2" charset="-122"/>
                  <a:ea typeface="宋体" panose="02010600030101010101" pitchFamily="2" charset="-122"/>
                </a:rPr>
                <a:t>其中</a:t>
              </a:r>
              <a:endParaRPr lang="zh-CN" altLang="zh-CN" sz="1800" kern="500" dirty="0">
                <a:solidFill>
                  <a:srgbClr val="C00000"/>
                </a:solidFill>
                <a:effectLst/>
                <a:latin typeface="宋体" panose="02010600030101010101" pitchFamily="2" charset="-122"/>
                <a:ea typeface="宋体" panose="02010600030101010101" pitchFamily="2" charset="-122"/>
              </a:endParaRPr>
            </a:p>
          </p:txBody>
        </p:sp>
        <p:graphicFrame>
          <p:nvGraphicFramePr>
            <p:cNvPr id="20" name="对象 19">
              <a:extLst>
                <a:ext uri="{FF2B5EF4-FFF2-40B4-BE49-F238E27FC236}">
                  <a16:creationId xmlns:a16="http://schemas.microsoft.com/office/drawing/2014/main" xmlns="" id="{E168A624-805B-4CF4-98A3-AE943FE95686}"/>
                </a:ext>
              </a:extLst>
            </p:cNvPr>
            <p:cNvGraphicFramePr>
              <a:graphicFrameLocks noChangeAspect="1"/>
            </p:cNvGraphicFramePr>
            <p:nvPr>
              <p:extLst>
                <p:ext uri="{D42A27DB-BD31-4B8C-83A1-F6EECF244321}">
                  <p14:modId xmlns:p14="http://schemas.microsoft.com/office/powerpoint/2010/main" val="246550751"/>
                </p:ext>
              </p:extLst>
            </p:nvPr>
          </p:nvGraphicFramePr>
          <p:xfrm>
            <a:off x="1272176" y="2010779"/>
            <a:ext cx="2150775" cy="1348093"/>
          </p:xfrm>
          <a:graphic>
            <a:graphicData uri="http://schemas.openxmlformats.org/presentationml/2006/ole">
              <mc:AlternateContent xmlns:mc="http://schemas.openxmlformats.org/markup-compatibility/2006">
                <mc:Choice xmlns:v="urn:schemas-microsoft-com:vml" Requires="v">
                  <p:oleObj spid="_x0000_s53401" name="Equation" r:id="rId9" imgW="1320800" imgH="825500" progId="Equation.DSMT4">
                    <p:embed/>
                  </p:oleObj>
                </mc:Choice>
                <mc:Fallback>
                  <p:oleObj name="Equation" r:id="rId9" imgW="1320800" imgH="8255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2176" y="2010779"/>
                          <a:ext cx="2150775" cy="1348093"/>
                        </a:xfrm>
                        <a:prstGeom prst="rect">
                          <a:avLst/>
                        </a:prstGeom>
                        <a:noFill/>
                      </p:spPr>
                    </p:pic>
                  </p:oleObj>
                </mc:Fallback>
              </mc:AlternateContent>
            </a:graphicData>
          </a:graphic>
        </p:graphicFrame>
        <p:graphicFrame>
          <p:nvGraphicFramePr>
            <p:cNvPr id="23" name="对象 22">
              <a:extLst>
                <a:ext uri="{FF2B5EF4-FFF2-40B4-BE49-F238E27FC236}">
                  <a16:creationId xmlns:a16="http://schemas.microsoft.com/office/drawing/2014/main" xmlns="" id="{0D73DDA3-3953-48DE-86B2-E8D27EDA071E}"/>
                </a:ext>
              </a:extLst>
            </p:cNvPr>
            <p:cNvGraphicFramePr>
              <a:graphicFrameLocks noChangeAspect="1"/>
            </p:cNvGraphicFramePr>
            <p:nvPr>
              <p:extLst>
                <p:ext uri="{D42A27DB-BD31-4B8C-83A1-F6EECF244321}">
                  <p14:modId xmlns:p14="http://schemas.microsoft.com/office/powerpoint/2010/main" val="2205815709"/>
                </p:ext>
              </p:extLst>
            </p:nvPr>
          </p:nvGraphicFramePr>
          <p:xfrm>
            <a:off x="3576638" y="1948132"/>
            <a:ext cx="890587" cy="1405625"/>
          </p:xfrm>
          <a:graphic>
            <a:graphicData uri="http://schemas.openxmlformats.org/presentationml/2006/ole">
              <mc:AlternateContent xmlns:mc="http://schemas.openxmlformats.org/markup-compatibility/2006">
                <mc:Choice xmlns:v="urn:schemas-microsoft-com:vml" Requires="v">
                  <p:oleObj spid="_x0000_s53402" name="Equation" r:id="rId11" imgW="520700" imgH="825500" progId="Equation.DSMT4">
                    <p:embed/>
                  </p:oleObj>
                </mc:Choice>
                <mc:Fallback>
                  <p:oleObj name="Equation" r:id="rId11" imgW="520700" imgH="8255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6638" y="1948132"/>
                          <a:ext cx="890587" cy="1405625"/>
                        </a:xfrm>
                        <a:prstGeom prst="rect">
                          <a:avLst/>
                        </a:prstGeom>
                        <a:noFill/>
                      </p:spPr>
                    </p:pic>
                  </p:oleObj>
                </mc:Fallback>
              </mc:AlternateContent>
            </a:graphicData>
          </a:graphic>
        </p:graphicFrame>
        <p:graphicFrame>
          <p:nvGraphicFramePr>
            <p:cNvPr id="25" name="对象 24">
              <a:extLst>
                <a:ext uri="{FF2B5EF4-FFF2-40B4-BE49-F238E27FC236}">
                  <a16:creationId xmlns:a16="http://schemas.microsoft.com/office/drawing/2014/main" xmlns="" id="{85D42FF0-583E-4729-97F2-368583992750}"/>
                </a:ext>
              </a:extLst>
            </p:cNvPr>
            <p:cNvGraphicFramePr>
              <a:graphicFrameLocks noChangeAspect="1"/>
            </p:cNvGraphicFramePr>
            <p:nvPr>
              <p:extLst>
                <p:ext uri="{D42A27DB-BD31-4B8C-83A1-F6EECF244321}">
                  <p14:modId xmlns:p14="http://schemas.microsoft.com/office/powerpoint/2010/main" val="3649224230"/>
                </p:ext>
              </p:extLst>
            </p:nvPr>
          </p:nvGraphicFramePr>
          <p:xfrm>
            <a:off x="4591843" y="1948132"/>
            <a:ext cx="890586" cy="1405624"/>
          </p:xfrm>
          <a:graphic>
            <a:graphicData uri="http://schemas.openxmlformats.org/presentationml/2006/ole">
              <mc:AlternateContent xmlns:mc="http://schemas.openxmlformats.org/markup-compatibility/2006">
                <mc:Choice xmlns:v="urn:schemas-microsoft-com:vml" Requires="v">
                  <p:oleObj spid="_x0000_s53403" name="Equation" r:id="rId13" imgW="520700" imgH="825500" progId="Equation.DSMT4">
                    <p:embed/>
                  </p:oleObj>
                </mc:Choice>
                <mc:Fallback>
                  <p:oleObj name="Equation" r:id="rId13" imgW="520700" imgH="825500"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91843" y="1948132"/>
                          <a:ext cx="890586" cy="1405624"/>
                        </a:xfrm>
                        <a:prstGeom prst="rect">
                          <a:avLst/>
                        </a:prstGeom>
                        <a:noFill/>
                      </p:spPr>
                    </p:pic>
                  </p:oleObj>
                </mc:Fallback>
              </mc:AlternateContent>
            </a:graphicData>
          </a:graphic>
        </p:graphicFrame>
      </p:grpSp>
      <p:sp>
        <p:nvSpPr>
          <p:cNvPr id="35" name="文本框 34">
            <a:extLst>
              <a:ext uri="{FF2B5EF4-FFF2-40B4-BE49-F238E27FC236}">
                <a16:creationId xmlns:a16="http://schemas.microsoft.com/office/drawing/2014/main" xmlns="" id="{697C22C9-9D24-4FF5-8FE5-C4853B5FB880}"/>
              </a:ext>
            </a:extLst>
          </p:cNvPr>
          <p:cNvSpPr txBox="1"/>
          <p:nvPr/>
        </p:nvSpPr>
        <p:spPr>
          <a:xfrm>
            <a:off x="655241" y="3842807"/>
            <a:ext cx="767695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a:t>
            </a:r>
            <a:r>
              <a:rPr lang="en-US" altLang="zh-CN" sz="1800" kern="500" dirty="0">
                <a:effectLst/>
                <a:latin typeface="Times New Roman" panose="02020603050405020304" pitchFamily="18" charset="0"/>
                <a:ea typeface="宋体" panose="02010600030101010101" pitchFamily="2" charset="-122"/>
              </a:rPr>
              <a:t>MATLAB</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中求线性回归系数只需要调用基本命令：</a:t>
            </a:r>
            <a:r>
              <a:rPr lang="en-US" altLang="zh-CN" sz="1800" kern="500" dirty="0">
                <a:effectLst/>
                <a:latin typeface="Times New Roman" panose="02020603050405020304" pitchFamily="18" charset="0"/>
                <a:ea typeface="宋体" panose="02010600030101010101" pitchFamily="2" charset="-122"/>
              </a:rPr>
              <a:t>A = regress(Y , X)</a:t>
            </a:r>
            <a:endParaRPr lang="zh-CN" altLang="en-US" dirty="0"/>
          </a:p>
        </p:txBody>
      </p:sp>
    </p:spTree>
    <p:extLst>
      <p:ext uri="{BB962C8B-B14F-4D97-AF65-F5344CB8AC3E}">
        <p14:creationId xmlns:p14="http://schemas.microsoft.com/office/powerpoint/2010/main" val="530868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62</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文本框 18">
            <a:extLst>
              <a:ext uri="{FF2B5EF4-FFF2-40B4-BE49-F238E27FC236}">
                <a16:creationId xmlns:a16="http://schemas.microsoft.com/office/drawing/2014/main" xmlns="" id="{5C025625-CC2F-42FF-B06C-6417DA767C9A}"/>
              </a:ext>
            </a:extLst>
          </p:cNvPr>
          <p:cNvSpPr txBox="1"/>
          <p:nvPr/>
        </p:nvSpPr>
        <p:spPr>
          <a:xfrm>
            <a:off x="278405" y="934872"/>
            <a:ext cx="7799629" cy="1701748"/>
          </a:xfrm>
          <a:prstGeom prst="rect">
            <a:avLst/>
          </a:prstGeom>
          <a:noFill/>
        </p:spPr>
        <p:txBody>
          <a:bodyPr wrap="square">
            <a:spAutoFit/>
          </a:bodyPr>
          <a:lstStyle/>
          <a:p>
            <a:pPr indent="267970" algn="just">
              <a:lnSpc>
                <a:spcPct val="150000"/>
              </a:lnSpc>
              <a:tabLst>
                <a:tab pos="2628265" algn="ctr"/>
                <a:tab pos="5292725" algn="r"/>
              </a:tabLst>
            </a:pPr>
            <a:r>
              <a:rPr lang="zh-CN" altLang="zh-CN" sz="1800" b="1" kern="500" dirty="0">
                <a:effectLst/>
                <a:latin typeface="Times New Roman" panose="02020603050405020304" pitchFamily="18" charset="0"/>
                <a:ea typeface="宋体" panose="02010600030101010101" pitchFamily="2" charset="-122"/>
              </a:rPr>
              <a:t>例</a:t>
            </a:r>
            <a:r>
              <a:rPr lang="en-US" altLang="zh-CN" sz="1800" b="1" kern="500" dirty="0">
                <a:effectLst/>
                <a:latin typeface="Times New Roman" panose="02020603050405020304" pitchFamily="18" charset="0"/>
                <a:ea typeface="宋体" panose="02010600030101010101" pitchFamily="2" charset="-122"/>
              </a:rPr>
              <a:t>5-7</a:t>
            </a:r>
            <a:r>
              <a:rPr lang="en-US" altLang="zh-CN" sz="1800" kern="500" dirty="0">
                <a:effectLst/>
                <a:latin typeface="Times New Roman" panose="02020603050405020304" pitchFamily="18" charset="0"/>
                <a:ea typeface="宋体" panose="02010600030101010101" pitchFamily="2" charset="-122"/>
              </a:rPr>
              <a:t>  </a:t>
            </a:r>
            <a:r>
              <a:rPr lang="zh-CN" altLang="zh-CN" sz="1800" kern="500" dirty="0">
                <a:effectLst/>
                <a:latin typeface="Times New Roman" panose="02020603050405020304" pitchFamily="18" charset="0"/>
                <a:ea typeface="宋体" panose="02010600030101010101" pitchFamily="2" charset="-122"/>
              </a:rPr>
              <a:t>已知两组数据：</a:t>
            </a:r>
          </a:p>
          <a:p>
            <a:pPr indent="266700" algn="just">
              <a:lnSpc>
                <a:spcPct val="150000"/>
              </a:lnSpc>
              <a:tabLst>
                <a:tab pos="2628265" algn="ctr"/>
                <a:tab pos="5292725" algn="r"/>
              </a:tabLst>
            </a:pPr>
            <a:r>
              <a:rPr lang="en-US" altLang="zh-CN" sz="1800" i="1" kern="500" dirty="0">
                <a:effectLst/>
                <a:latin typeface="Times New Roman" panose="02020603050405020304" pitchFamily="18" charset="0"/>
                <a:ea typeface="宋体" panose="02010600030101010101" pitchFamily="2" charset="-122"/>
              </a:rPr>
              <a:t>X</a:t>
            </a:r>
            <a:r>
              <a:rPr lang="en-US" altLang="zh-CN" sz="1800" kern="500" dirty="0">
                <a:effectLst/>
                <a:latin typeface="Times New Roman" panose="02020603050405020304" pitchFamily="18" charset="0"/>
                <a:ea typeface="宋体" panose="02010600030101010101" pitchFamily="2" charset="-122"/>
              </a:rPr>
              <a:t>=1, 1, 4, 6, 8, 11, 14, 17, 21</a:t>
            </a:r>
            <a:r>
              <a:rPr lang="zh-CN" altLang="zh-CN" sz="1800" kern="500" dirty="0">
                <a:effectLst/>
                <a:latin typeface="Times New Roman" panose="02020603050405020304" pitchFamily="18" charset="0"/>
                <a:ea typeface="宋体" panose="02010600030101010101" pitchFamily="2" charset="-122"/>
              </a:rPr>
              <a:t>；</a:t>
            </a:r>
          </a:p>
          <a:p>
            <a:pPr indent="266700" algn="just">
              <a:lnSpc>
                <a:spcPct val="150000"/>
              </a:lnSpc>
              <a:tabLst>
                <a:tab pos="2628265" algn="ctr"/>
                <a:tab pos="5292725" algn="r"/>
              </a:tabLst>
            </a:pPr>
            <a:r>
              <a:rPr lang="en-US" altLang="zh-CN" sz="1800" i="1" kern="500" dirty="0">
                <a:effectLst/>
                <a:latin typeface="Times New Roman" panose="02020603050405020304" pitchFamily="18" charset="0"/>
                <a:ea typeface="宋体" panose="02010600030101010101" pitchFamily="2" charset="-122"/>
              </a:rPr>
              <a:t>Y</a:t>
            </a:r>
            <a:r>
              <a:rPr lang="en-US" altLang="zh-CN" sz="1800" kern="500" dirty="0">
                <a:effectLst/>
                <a:latin typeface="Times New Roman" panose="02020603050405020304" pitchFamily="18" charset="0"/>
                <a:ea typeface="宋体" panose="02010600030101010101" pitchFamily="2" charset="-122"/>
              </a:rPr>
              <a:t>= 2.49, 3.30, 3.68, 12.20, 27.04, 61.10, 108.80, 170.90, 275.50</a:t>
            </a:r>
            <a:r>
              <a:rPr lang="zh-CN" altLang="zh-CN" sz="1800" kern="500" dirty="0">
                <a:effectLst/>
                <a:latin typeface="Times New Roman" panose="02020603050405020304" pitchFamily="18" charset="0"/>
                <a:ea typeface="宋体" panose="02010600030101010101" pitchFamily="2" charset="-122"/>
              </a:rPr>
              <a:t>。</a:t>
            </a:r>
          </a:p>
          <a:p>
            <a:pPr indent="127000"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找出两组数据之间的函数关系。</a:t>
            </a:r>
          </a:p>
        </p:txBody>
      </p:sp>
      <p:sp>
        <p:nvSpPr>
          <p:cNvPr id="21" name="文本框 20">
            <a:extLst>
              <a:ext uri="{FF2B5EF4-FFF2-40B4-BE49-F238E27FC236}">
                <a16:creationId xmlns:a16="http://schemas.microsoft.com/office/drawing/2014/main" xmlns="" id="{5FA714EC-1E5E-4B07-B5CC-E8857007D705}"/>
              </a:ext>
            </a:extLst>
          </p:cNvPr>
          <p:cNvSpPr txBox="1"/>
          <p:nvPr/>
        </p:nvSpPr>
        <p:spPr>
          <a:xfrm>
            <a:off x="114105" y="2811538"/>
            <a:ext cx="4615093"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先</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画出两组数据的散点图</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从图中不难发现</a:t>
            </a:r>
            <a:endParaRPr lang="zh-CN" altLang="en-US" dirty="0"/>
          </a:p>
        </p:txBody>
      </p:sp>
      <p:pic>
        <p:nvPicPr>
          <p:cNvPr id="22" name="图片 21">
            <a:extLst>
              <a:ext uri="{FF2B5EF4-FFF2-40B4-BE49-F238E27FC236}">
                <a16:creationId xmlns:a16="http://schemas.microsoft.com/office/drawing/2014/main" xmlns="" id="{E8977608-DF31-4B5B-9D11-6EF05B10F16C}"/>
              </a:ext>
            </a:extLst>
          </p:cNvPr>
          <p:cNvPicPr>
            <a:picLocks noChangeAspect="1"/>
          </p:cNvPicPr>
          <p:nvPr/>
        </p:nvPicPr>
        <p:blipFill>
          <a:blip r:embed="rId4"/>
          <a:stretch>
            <a:fillRect/>
          </a:stretch>
        </p:blipFill>
        <p:spPr>
          <a:xfrm>
            <a:off x="4958758" y="2614309"/>
            <a:ext cx="3906837" cy="3081360"/>
          </a:xfrm>
          <a:prstGeom prst="rect">
            <a:avLst/>
          </a:prstGeom>
        </p:spPr>
      </p:pic>
      <p:sp>
        <p:nvSpPr>
          <p:cNvPr id="24" name="文本框 23">
            <a:extLst>
              <a:ext uri="{FF2B5EF4-FFF2-40B4-BE49-F238E27FC236}">
                <a16:creationId xmlns:a16="http://schemas.microsoft.com/office/drawing/2014/main" xmlns="" id="{9963D643-DD05-494C-82EF-8D93FE9C8393}"/>
              </a:ext>
            </a:extLst>
          </p:cNvPr>
          <p:cNvSpPr txBox="1"/>
          <p:nvPr/>
        </p:nvSpPr>
        <p:spPr>
          <a:xfrm>
            <a:off x="157198" y="3307799"/>
            <a:ext cx="4572000" cy="369332"/>
          </a:xfrm>
          <a:prstGeom prst="rect">
            <a:avLst/>
          </a:prstGeom>
          <a:noFill/>
        </p:spPr>
        <p:txBody>
          <a:bodyPr wrap="square">
            <a:spAutoFit/>
          </a:bodyPr>
          <a:lstStyle/>
          <a:p>
            <a:r>
              <a:rPr lang="en-US" altLang="zh-CN" sz="1800" i="1" kern="500" dirty="0">
                <a:effectLst/>
                <a:latin typeface="Times New Roman" panose="02020603050405020304" pitchFamily="18" charset="0"/>
                <a:ea typeface="宋体" panose="02010600030101010101" pitchFamily="2" charset="-122"/>
              </a:rPr>
              <a:t>Y</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与</a:t>
            </a:r>
            <a:r>
              <a:rPr lang="en-US" altLang="zh-CN" sz="1800" i="1" kern="500" dirty="0">
                <a:effectLst/>
                <a:latin typeface="Times New Roman" panose="02020603050405020304" pitchFamily="18" charset="0"/>
                <a:ea typeface="宋体" panose="02010600030101010101" pitchFamily="2" charset="-122"/>
              </a:rPr>
              <a:t>X</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有较强的线性关系，</a:t>
            </a:r>
            <a:endParaRPr lang="zh-CN" altLang="en-US" dirty="0"/>
          </a:p>
        </p:txBody>
      </p:sp>
      <p:sp>
        <p:nvSpPr>
          <p:cNvPr id="26" name="文本框 25">
            <a:extLst>
              <a:ext uri="{FF2B5EF4-FFF2-40B4-BE49-F238E27FC236}">
                <a16:creationId xmlns:a16="http://schemas.microsoft.com/office/drawing/2014/main" xmlns="" id="{AF021312-FBBC-40F0-816F-4CA452F47E15}"/>
              </a:ext>
            </a:extLst>
          </p:cNvPr>
          <p:cNvSpPr txBox="1"/>
          <p:nvPr/>
        </p:nvSpPr>
        <p:spPr>
          <a:xfrm>
            <a:off x="53181" y="3784626"/>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利用</a:t>
            </a:r>
            <a:r>
              <a:rPr lang="en-US" altLang="zh-CN" sz="1800" kern="500" dirty="0">
                <a:effectLst/>
                <a:latin typeface="Times New Roman" panose="02020603050405020304" pitchFamily="18" charset="0"/>
                <a:ea typeface="宋体" panose="02010600030101010101" pitchFamily="2" charset="-122"/>
              </a:rPr>
              <a:t>MATLAB</a:t>
            </a:r>
            <a:r>
              <a:rPr lang="zh-CN" altLang="en-US" sz="1800" kern="500" dirty="0">
                <a:effectLst/>
                <a:latin typeface="Times New Roman" panose="02020603050405020304" pitchFamily="18" charset="0"/>
                <a:ea typeface="宋体" panose="02010600030101010101" pitchFamily="2" charset="-122"/>
              </a:rPr>
              <a:t>求解</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代码如下：</a:t>
            </a:r>
            <a:endParaRPr lang="zh-CN" altLang="en-US" dirty="0"/>
          </a:p>
        </p:txBody>
      </p:sp>
      <p:sp>
        <p:nvSpPr>
          <p:cNvPr id="34" name="文本框 33">
            <a:extLst>
              <a:ext uri="{FF2B5EF4-FFF2-40B4-BE49-F238E27FC236}">
                <a16:creationId xmlns:a16="http://schemas.microsoft.com/office/drawing/2014/main" xmlns="" id="{E09241F8-759F-494E-9226-98513FD65A2A}"/>
              </a:ext>
            </a:extLst>
          </p:cNvPr>
          <p:cNvSpPr txBox="1"/>
          <p:nvPr/>
        </p:nvSpPr>
        <p:spPr>
          <a:xfrm>
            <a:off x="219970" y="4232540"/>
            <a:ext cx="4572000" cy="1651734"/>
          </a:xfrm>
          <a:prstGeom prst="rect">
            <a:avLst/>
          </a:prstGeom>
          <a:noFill/>
        </p:spPr>
        <p:txBody>
          <a:bodyPr wrap="square">
            <a:spAutoFit/>
          </a:bodyPr>
          <a:lstStyle/>
          <a:p>
            <a:pPr algn="just">
              <a:lnSpc>
                <a:spcPts val="135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X=[1,1,4,6,8,11,14,17,21]';</a:t>
            </a:r>
            <a:endParaRPr lang="zh-CN" altLang="zh-CN" sz="1800" kern="500" dirty="0">
              <a:effectLst/>
              <a:latin typeface="Times New Roman" panose="02020603050405020304" pitchFamily="18" charset="0"/>
              <a:ea typeface="宋体" panose="02010600030101010101" pitchFamily="2" charset="-122"/>
            </a:endParaRPr>
          </a:p>
          <a:p>
            <a:pPr algn="just">
              <a:lnSpc>
                <a:spcPct val="15000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Y=[2.49,3.30,3.68,12.20,27.04,61.10,108.80,170.90,275.50]';</a:t>
            </a:r>
            <a:endParaRPr lang="zh-CN" altLang="zh-CN" sz="1800" kern="500" dirty="0">
              <a:effectLst/>
              <a:latin typeface="Times New Roman" panose="02020603050405020304" pitchFamily="18" charset="0"/>
              <a:ea typeface="宋体" panose="02010600030101010101" pitchFamily="2" charset="-122"/>
            </a:endParaRPr>
          </a:p>
          <a:p>
            <a:pPr algn="just">
              <a:lnSpc>
                <a:spcPts val="135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X=[ones(9,1),X];</a:t>
            </a:r>
            <a:endParaRPr lang="zh-CN" altLang="zh-CN" sz="1800" kern="500" dirty="0">
              <a:effectLst/>
              <a:latin typeface="Times New Roman" panose="02020603050405020304" pitchFamily="18" charset="0"/>
              <a:ea typeface="宋体" panose="02010600030101010101" pitchFamily="2" charset="-122"/>
            </a:endParaRPr>
          </a:p>
          <a:p>
            <a:r>
              <a:rPr lang="en-US" altLang="zh-CN" sz="2400" kern="500" dirty="0">
                <a:effectLst/>
                <a:latin typeface="Times New Roman" panose="02020603050405020304" pitchFamily="18" charset="0"/>
                <a:ea typeface="宋体" panose="02010600030101010101" pitchFamily="2" charset="-122"/>
              </a:rPr>
              <a:t>b=regress(Y,X</a:t>
            </a:r>
            <a:r>
              <a:rPr lang="zh-CN" altLang="en-US" sz="2400" kern="500" dirty="0">
                <a:effectLst/>
                <a:latin typeface="Times New Roman" panose="02020603050405020304" pitchFamily="18" charset="0"/>
                <a:ea typeface="宋体" panose="02010600030101010101" pitchFamily="2" charset="-122"/>
              </a:rPr>
              <a:t>）</a:t>
            </a:r>
            <a:endParaRPr lang="zh-CN" altLang="en-US" dirty="0"/>
          </a:p>
        </p:txBody>
      </p:sp>
    </p:spTree>
    <p:extLst>
      <p:ext uri="{BB962C8B-B14F-4D97-AF65-F5344CB8AC3E}">
        <p14:creationId xmlns:p14="http://schemas.microsoft.com/office/powerpoint/2010/main" val="4057030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63</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1" name="Rectangle 2">
            <a:extLst>
              <a:ext uri="{FF2B5EF4-FFF2-40B4-BE49-F238E27FC236}">
                <a16:creationId xmlns:a16="http://schemas.microsoft.com/office/drawing/2014/main" xmlns="" id="{3D16AA46-C966-4BD5-B4E0-DB6231C1B9A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9" name="Rectangle 9">
            <a:extLst>
              <a:ext uri="{FF2B5EF4-FFF2-40B4-BE49-F238E27FC236}">
                <a16:creationId xmlns:a16="http://schemas.microsoft.com/office/drawing/2014/main" xmlns="" id="{8957F305-1456-4745-AA82-399C30BD339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23" name="组合 22">
            <a:extLst>
              <a:ext uri="{FF2B5EF4-FFF2-40B4-BE49-F238E27FC236}">
                <a16:creationId xmlns:a16="http://schemas.microsoft.com/office/drawing/2014/main" xmlns="" id="{180B7A83-656B-4DB7-87B7-E4BC7950C1D0}"/>
              </a:ext>
            </a:extLst>
          </p:cNvPr>
          <p:cNvGrpSpPr/>
          <p:nvPr/>
        </p:nvGrpSpPr>
        <p:grpSpPr>
          <a:xfrm>
            <a:off x="361756" y="887296"/>
            <a:ext cx="7716278" cy="911331"/>
            <a:chOff x="361756" y="887296"/>
            <a:chExt cx="7716278" cy="911331"/>
          </a:xfrm>
        </p:grpSpPr>
        <p:sp>
          <p:nvSpPr>
            <p:cNvPr id="18" name="文本框 17">
              <a:extLst>
                <a:ext uri="{FF2B5EF4-FFF2-40B4-BE49-F238E27FC236}">
                  <a16:creationId xmlns:a16="http://schemas.microsoft.com/office/drawing/2014/main" xmlns="" id="{6B8A5F5C-0C85-46B0-9608-07BBB1BC3910}"/>
                </a:ext>
              </a:extLst>
            </p:cNvPr>
            <p:cNvSpPr txBox="1"/>
            <p:nvPr/>
          </p:nvSpPr>
          <p:spPr>
            <a:xfrm>
              <a:off x="361756" y="887296"/>
              <a:ext cx="1181294" cy="370004"/>
            </a:xfrm>
            <a:prstGeom prst="rect">
              <a:avLst/>
            </a:prstGeom>
            <a:noFill/>
          </p:spPr>
          <p:txBody>
            <a:bodyPr wrap="square">
              <a:spAutoFit/>
            </a:bodyPr>
            <a:lstStyle/>
            <a:p>
              <a:pPr algn="just">
                <a:tabLst>
                  <a:tab pos="2628265" algn="ctr"/>
                  <a:tab pos="5292725" algn="r"/>
                </a:tabLst>
              </a:pPr>
              <a:r>
                <a:rPr lang="zh-CN" altLang="en-US" sz="1800" kern="500" dirty="0">
                  <a:solidFill>
                    <a:srgbClr val="C00000"/>
                  </a:solidFill>
                  <a:effectLst/>
                  <a:latin typeface="宋体" panose="02010600030101010101" pitchFamily="2" charset="-122"/>
                  <a:ea typeface="宋体" panose="02010600030101010101" pitchFamily="2" charset="-122"/>
                </a:rPr>
                <a:t>运行结果</a:t>
              </a:r>
              <a:endParaRPr lang="zh-CN" altLang="zh-CN" sz="1800" kern="500" dirty="0">
                <a:solidFill>
                  <a:srgbClr val="C00000"/>
                </a:solidFill>
                <a:effectLst/>
                <a:latin typeface="宋体" panose="02010600030101010101" pitchFamily="2" charset="-122"/>
                <a:ea typeface="宋体" panose="02010600030101010101" pitchFamily="2" charset="-122"/>
              </a:endParaRPr>
            </a:p>
          </p:txBody>
        </p:sp>
        <p:graphicFrame>
          <p:nvGraphicFramePr>
            <p:cNvPr id="12" name="对象 11">
              <a:extLst>
                <a:ext uri="{FF2B5EF4-FFF2-40B4-BE49-F238E27FC236}">
                  <a16:creationId xmlns:a16="http://schemas.microsoft.com/office/drawing/2014/main" xmlns="" id="{AE4A4070-28E1-4F1C-9450-77F108BB763E}"/>
                </a:ext>
              </a:extLst>
            </p:cNvPr>
            <p:cNvGraphicFramePr>
              <a:graphicFrameLocks noChangeAspect="1"/>
            </p:cNvGraphicFramePr>
            <p:nvPr>
              <p:extLst>
                <p:ext uri="{D42A27DB-BD31-4B8C-83A1-F6EECF244321}">
                  <p14:modId xmlns:p14="http://schemas.microsoft.com/office/powerpoint/2010/main" val="3633760182"/>
                </p:ext>
              </p:extLst>
            </p:nvPr>
          </p:nvGraphicFramePr>
          <p:xfrm>
            <a:off x="1489662" y="937480"/>
            <a:ext cx="2437019" cy="319820"/>
          </p:xfrm>
          <a:graphic>
            <a:graphicData uri="http://schemas.openxmlformats.org/presentationml/2006/ole">
              <mc:AlternateContent xmlns:mc="http://schemas.openxmlformats.org/markup-compatibility/2006">
                <mc:Choice xmlns:v="urn:schemas-microsoft-com:vml" Requires="v">
                  <p:oleObj spid="_x0000_s54434" name="Equation" r:id="rId5" imgW="1282700" imgH="190500" progId="Equation.DSMT4">
                    <p:embed/>
                  </p:oleObj>
                </mc:Choice>
                <mc:Fallback>
                  <p:oleObj name="Equation" r:id="rId5" imgW="1282700" imgH="1905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662" y="937480"/>
                          <a:ext cx="2437019" cy="319820"/>
                        </a:xfrm>
                        <a:prstGeom prst="rect">
                          <a:avLst/>
                        </a:prstGeom>
                        <a:noFill/>
                      </p:spPr>
                    </p:pic>
                  </p:oleObj>
                </mc:Fallback>
              </mc:AlternateContent>
            </a:graphicData>
          </a:graphic>
        </p:graphicFrame>
        <p:graphicFrame>
          <p:nvGraphicFramePr>
            <p:cNvPr id="20" name="对象 19">
              <a:extLst>
                <a:ext uri="{FF2B5EF4-FFF2-40B4-BE49-F238E27FC236}">
                  <a16:creationId xmlns:a16="http://schemas.microsoft.com/office/drawing/2014/main" xmlns="" id="{D9893A98-E416-490F-84B2-B32484B26354}"/>
                </a:ext>
              </a:extLst>
            </p:cNvPr>
            <p:cNvGraphicFramePr>
              <a:graphicFrameLocks noChangeAspect="1"/>
            </p:cNvGraphicFramePr>
            <p:nvPr>
              <p:extLst>
                <p:ext uri="{D42A27DB-BD31-4B8C-83A1-F6EECF244321}">
                  <p14:modId xmlns:p14="http://schemas.microsoft.com/office/powerpoint/2010/main" val="1934378547"/>
                </p:ext>
              </p:extLst>
            </p:nvPr>
          </p:nvGraphicFramePr>
          <p:xfrm>
            <a:off x="2402285" y="1478808"/>
            <a:ext cx="2665158" cy="319819"/>
          </p:xfrm>
          <a:graphic>
            <a:graphicData uri="http://schemas.openxmlformats.org/presentationml/2006/ole">
              <mc:AlternateContent xmlns:mc="http://schemas.openxmlformats.org/markup-compatibility/2006">
                <mc:Choice xmlns:v="urn:schemas-microsoft-com:vml" Requires="v">
                  <p:oleObj spid="_x0000_s54435" name="Equation" r:id="rId7" imgW="1422400" imgH="165100" progId="Equation.DSMT4">
                    <p:embed/>
                  </p:oleObj>
                </mc:Choice>
                <mc:Fallback>
                  <p:oleObj name="Equation" r:id="rId7" imgW="1422400" imgH="1651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285" y="1478808"/>
                          <a:ext cx="2665158" cy="319819"/>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544A1507-1EB7-49FB-864F-FC644148FDE0}"/>
                </a:ext>
              </a:extLst>
            </p:cNvPr>
            <p:cNvSpPr txBox="1"/>
            <p:nvPr/>
          </p:nvSpPr>
          <p:spPr>
            <a:xfrm>
              <a:off x="4034533" y="887296"/>
              <a:ext cx="4043501" cy="369332"/>
            </a:xfrm>
            <a:prstGeom prst="rect">
              <a:avLst/>
            </a:prstGeom>
            <a:noFill/>
          </p:spPr>
          <p:txBody>
            <a:bodyPr wrap="square">
              <a:spAutoFit/>
            </a:bodyPr>
            <a:lstStyle/>
            <a:p>
              <a:pPr algn="just">
                <a:tabLst>
                  <a:tab pos="2628265" algn="ctr"/>
                  <a:tab pos="5292725" algn="r"/>
                </a:tabLst>
              </a:pPr>
              <a:r>
                <a:rPr lang="zh-CN" altLang="en-US" sz="1800" kern="500" dirty="0">
                  <a:solidFill>
                    <a:srgbClr val="C00000"/>
                  </a:solidFill>
                  <a:effectLst/>
                  <a:latin typeface="宋体" panose="02010600030101010101" pitchFamily="2" charset="-122"/>
                  <a:ea typeface="宋体" panose="02010600030101010101" pitchFamily="2" charset="-122"/>
                </a:rPr>
                <a:t>从而得到线性回归方程：</a:t>
              </a:r>
              <a:endParaRPr lang="zh-CN" altLang="zh-CN" sz="1800" kern="500" dirty="0">
                <a:solidFill>
                  <a:srgbClr val="C00000"/>
                </a:solidFill>
                <a:effectLst/>
                <a:latin typeface="宋体" panose="02010600030101010101" pitchFamily="2" charset="-122"/>
                <a:ea typeface="宋体" panose="02010600030101010101" pitchFamily="2" charset="-122"/>
              </a:endParaRPr>
            </a:p>
          </p:txBody>
        </p:sp>
      </p:grpSp>
      <p:sp>
        <p:nvSpPr>
          <p:cNvPr id="35" name="文本框 34">
            <a:extLst>
              <a:ext uri="{FF2B5EF4-FFF2-40B4-BE49-F238E27FC236}">
                <a16:creationId xmlns:a16="http://schemas.microsoft.com/office/drawing/2014/main" xmlns="" id="{3CAE0E2B-17F6-48F9-85C2-6CE8B8BE1DB9}"/>
              </a:ext>
            </a:extLst>
          </p:cNvPr>
          <p:cNvSpPr txBox="1"/>
          <p:nvPr/>
        </p:nvSpPr>
        <p:spPr>
          <a:xfrm>
            <a:off x="278405" y="2124211"/>
            <a:ext cx="8513169" cy="455253"/>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多项式回归也可看作多元线性回归，具体包括一元多项式回归和多元多项式回归。</a:t>
            </a:r>
          </a:p>
        </p:txBody>
      </p:sp>
      <p:sp>
        <p:nvSpPr>
          <p:cNvPr id="36" name="文本框 35">
            <a:extLst>
              <a:ext uri="{FF2B5EF4-FFF2-40B4-BE49-F238E27FC236}">
                <a16:creationId xmlns:a16="http://schemas.microsoft.com/office/drawing/2014/main" xmlns="" id="{9BDBA28B-D443-40D3-B1B0-A0C34770957F}"/>
              </a:ext>
            </a:extLst>
          </p:cNvPr>
          <p:cNvSpPr txBox="1"/>
          <p:nvPr/>
        </p:nvSpPr>
        <p:spPr>
          <a:xfrm>
            <a:off x="361756" y="2727243"/>
            <a:ext cx="7944044" cy="369332"/>
          </a:xfrm>
          <a:prstGeom prst="rect">
            <a:avLst/>
          </a:prstGeom>
          <a:noFill/>
        </p:spPr>
        <p:txBody>
          <a:bodyPr wrap="square">
            <a:spAutoFit/>
          </a:bodyPr>
          <a:lstStyle/>
          <a:p>
            <a:r>
              <a:rPr lang="zh-CN" altLang="zh-CN" sz="1800" kern="5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一元多项式回归</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a:t>
            </a:r>
            <a:r>
              <a:rPr lang="en-US" altLang="zh-CN" sz="1800" kern="500" dirty="0">
                <a:effectLst/>
                <a:latin typeface="Times New Roman" panose="02020603050405020304" pitchFamily="18" charset="0"/>
                <a:ea typeface="宋体" panose="02010600030101010101" pitchFamily="2" charset="-122"/>
              </a:rPr>
              <a:t>MATLAB</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中，可用命令</a:t>
            </a:r>
            <a:r>
              <a:rPr lang="en-US" altLang="zh-CN" sz="1800" kern="500" dirty="0" err="1">
                <a:effectLst/>
                <a:latin typeface="Times New Roman" panose="02020603050405020304" pitchFamily="18" charset="0"/>
                <a:ea typeface="宋体" panose="02010600030101010101" pitchFamily="2" charset="-122"/>
              </a:rPr>
              <a:t>polyfit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err="1">
                <a:effectLst/>
                <a:latin typeface="Times New Roman" panose="02020603050405020304" pitchFamily="18" charset="0"/>
                <a:ea typeface="宋体" panose="02010600030101010101" pitchFamily="2" charset="-122"/>
              </a:rPr>
              <a:t>polyval</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err="1">
                <a:effectLst/>
                <a:latin typeface="Times New Roman" panose="02020603050405020304" pitchFamily="18" charset="0"/>
                <a:ea typeface="宋体" panose="02010600030101010101" pitchFamily="2" charset="-122"/>
              </a:rPr>
              <a:t>polyconf</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来实现</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nvGrpSpPr>
          <p:cNvPr id="39" name="组合 38">
            <a:extLst>
              <a:ext uri="{FF2B5EF4-FFF2-40B4-BE49-F238E27FC236}">
                <a16:creationId xmlns:a16="http://schemas.microsoft.com/office/drawing/2014/main" xmlns="" id="{327F83F8-A33C-4E48-8E16-54D3802BE540}"/>
              </a:ext>
            </a:extLst>
          </p:cNvPr>
          <p:cNvGrpSpPr/>
          <p:nvPr/>
        </p:nvGrpSpPr>
        <p:grpSpPr>
          <a:xfrm>
            <a:off x="361756" y="3246722"/>
            <a:ext cx="7267769" cy="369332"/>
            <a:chOff x="361756" y="3246722"/>
            <a:chExt cx="7267769" cy="369332"/>
          </a:xfrm>
        </p:grpSpPr>
        <p:sp>
          <p:nvSpPr>
            <p:cNvPr id="37" name="文本框 36">
              <a:extLst>
                <a:ext uri="{FF2B5EF4-FFF2-40B4-BE49-F238E27FC236}">
                  <a16:creationId xmlns:a16="http://schemas.microsoft.com/office/drawing/2014/main" xmlns="" id="{74DA25FB-4C37-4D78-82A6-AFD03B215440}"/>
                </a:ext>
              </a:extLst>
            </p:cNvPr>
            <p:cNvSpPr txBox="1"/>
            <p:nvPr/>
          </p:nvSpPr>
          <p:spPr>
            <a:xfrm>
              <a:off x="361756" y="3246722"/>
              <a:ext cx="4572000" cy="369332"/>
            </a:xfrm>
            <a:prstGeom prst="rect">
              <a:avLst/>
            </a:prstGeom>
            <a:noFill/>
          </p:spPr>
          <p:txBody>
            <a:bodyPr wrap="square">
              <a:spAutoFit/>
            </a:bodyPr>
            <a:lstStyle/>
            <a:p>
              <a:pPr algn="just">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a:t>
              </a:r>
              <a:r>
                <a:rPr lang="en-US" altLang="zh-CN" sz="1800" kern="500" dirty="0">
                  <a:effectLst/>
                  <a:latin typeface="Times New Roman" panose="02020603050405020304" pitchFamily="18" charset="0"/>
                  <a:ea typeface="宋体" panose="02010600030101010101" pitchFamily="2" charset="-122"/>
                </a:rPr>
                <a:t>1</a:t>
              </a:r>
              <a:r>
                <a:rPr lang="zh-CN" altLang="zh-CN" sz="1800" kern="500" dirty="0">
                  <a:effectLst/>
                  <a:latin typeface="Times New Roman" panose="02020603050405020304" pitchFamily="18" charset="0"/>
                  <a:ea typeface="宋体" panose="02010600030101010101" pitchFamily="2" charset="-122"/>
                </a:rPr>
                <a:t>）回归</a:t>
              </a:r>
            </a:p>
          </p:txBody>
        </p:sp>
        <p:sp>
          <p:nvSpPr>
            <p:cNvPr id="38" name="文本框 37">
              <a:extLst>
                <a:ext uri="{FF2B5EF4-FFF2-40B4-BE49-F238E27FC236}">
                  <a16:creationId xmlns:a16="http://schemas.microsoft.com/office/drawing/2014/main" xmlns="" id="{3A433070-722A-4622-B24C-691ECC53D347}"/>
                </a:ext>
              </a:extLst>
            </p:cNvPr>
            <p:cNvSpPr txBox="1"/>
            <p:nvPr/>
          </p:nvSpPr>
          <p:spPr>
            <a:xfrm>
              <a:off x="1543050" y="3246722"/>
              <a:ext cx="608647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确定多项式系数的命令：</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p,S</a:t>
              </a:r>
              <a:r>
                <a:rPr lang="en-US" altLang="zh-CN" sz="1800" kern="500" dirty="0">
                  <a:effectLst/>
                  <a:latin typeface="Times New Roman" panose="02020603050405020304" pitchFamily="18" charset="0"/>
                  <a:ea typeface="宋体" panose="02010600030101010101" pitchFamily="2" charset="-122"/>
                </a:rPr>
                <a:t>] = </a:t>
              </a:r>
              <a:r>
                <a:rPr lang="en-US" altLang="zh-CN" sz="1800" kern="500" dirty="0" err="1">
                  <a:effectLst/>
                  <a:latin typeface="Times New Roman" panose="02020603050405020304" pitchFamily="18" charset="0"/>
                  <a:ea typeface="宋体" panose="02010600030101010101" pitchFamily="2" charset="-122"/>
                </a:rPr>
                <a:t>polyfit</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x,y,m</a:t>
              </a:r>
              <a:r>
                <a:rPr lang="en-US" altLang="zh-CN" sz="1800" kern="500" dirty="0">
                  <a:effectLst/>
                  <a:latin typeface="Times New Roman" panose="02020603050405020304" pitchFamily="18" charset="0"/>
                  <a:ea typeface="宋体" panose="02010600030101010101" pitchFamily="2" charset="-122"/>
                </a:rPr>
                <a: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sp>
        <p:nvSpPr>
          <p:cNvPr id="40" name="Rectangle 17">
            <a:extLst>
              <a:ext uri="{FF2B5EF4-FFF2-40B4-BE49-F238E27FC236}">
                <a16:creationId xmlns:a16="http://schemas.microsoft.com/office/drawing/2014/main" xmlns="" id="{7BC578FA-193E-4533-9881-00E93234F51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2" name="Rectangle 19">
            <a:extLst>
              <a:ext uri="{FF2B5EF4-FFF2-40B4-BE49-F238E27FC236}">
                <a16:creationId xmlns:a16="http://schemas.microsoft.com/office/drawing/2014/main" xmlns="" id="{9CFAD46C-28FA-473A-9BC4-E7C6F8E14C6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3" name="组合 52">
            <a:extLst>
              <a:ext uri="{FF2B5EF4-FFF2-40B4-BE49-F238E27FC236}">
                <a16:creationId xmlns:a16="http://schemas.microsoft.com/office/drawing/2014/main" xmlns="" id="{B1D346EF-C3FC-45BC-B26E-B244C33D2BED}"/>
              </a:ext>
            </a:extLst>
          </p:cNvPr>
          <p:cNvGrpSpPr/>
          <p:nvPr/>
        </p:nvGrpSpPr>
        <p:grpSpPr>
          <a:xfrm>
            <a:off x="1038225" y="3778153"/>
            <a:ext cx="4495800" cy="442823"/>
            <a:chOff x="1038225" y="3778153"/>
            <a:chExt cx="4495800" cy="442823"/>
          </a:xfrm>
        </p:grpSpPr>
        <p:graphicFrame>
          <p:nvGraphicFramePr>
            <p:cNvPr id="41" name="对象 40">
              <a:extLst>
                <a:ext uri="{FF2B5EF4-FFF2-40B4-BE49-F238E27FC236}">
                  <a16:creationId xmlns:a16="http://schemas.microsoft.com/office/drawing/2014/main" xmlns="" id="{A1900D5B-0F85-4329-B34E-F62E1E04EBBE}"/>
                </a:ext>
              </a:extLst>
            </p:cNvPr>
            <p:cNvGraphicFramePr>
              <a:graphicFrameLocks noChangeAspect="1"/>
            </p:cNvGraphicFramePr>
            <p:nvPr>
              <p:extLst>
                <p:ext uri="{D42A27DB-BD31-4B8C-83A1-F6EECF244321}">
                  <p14:modId xmlns:p14="http://schemas.microsoft.com/office/powerpoint/2010/main" val="3466485276"/>
                </p:ext>
              </p:extLst>
            </p:nvPr>
          </p:nvGraphicFramePr>
          <p:xfrm>
            <a:off x="1038225" y="3778153"/>
            <a:ext cx="2133600" cy="442823"/>
          </p:xfrm>
          <a:graphic>
            <a:graphicData uri="http://schemas.openxmlformats.org/presentationml/2006/ole">
              <mc:AlternateContent xmlns:mc="http://schemas.openxmlformats.org/markup-compatibility/2006">
                <mc:Choice xmlns:v="urn:schemas-microsoft-com:vml" Requires="v">
                  <p:oleObj spid="_x0000_s54436" name="Equation" r:id="rId9" imgW="1002865" imgH="215806" progId="Equation.DSMT4">
                    <p:embed/>
                  </p:oleObj>
                </mc:Choice>
                <mc:Fallback>
                  <p:oleObj name="Equation" r:id="rId9" imgW="1002865" imgH="215806" progId="Equation.DSMT4">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8225" y="3778153"/>
                          <a:ext cx="2133600" cy="442823"/>
                        </a:xfrm>
                        <a:prstGeom prst="rect">
                          <a:avLst/>
                        </a:prstGeom>
                        <a:noFill/>
                      </p:spPr>
                    </p:pic>
                  </p:oleObj>
                </mc:Fallback>
              </mc:AlternateContent>
            </a:graphicData>
          </a:graphic>
        </p:graphicFrame>
        <p:graphicFrame>
          <p:nvGraphicFramePr>
            <p:cNvPr id="43" name="对象 42">
              <a:extLst>
                <a:ext uri="{FF2B5EF4-FFF2-40B4-BE49-F238E27FC236}">
                  <a16:creationId xmlns:a16="http://schemas.microsoft.com/office/drawing/2014/main" xmlns="" id="{1D55C903-E386-4C38-83C3-857BC29BA35F}"/>
                </a:ext>
              </a:extLst>
            </p:cNvPr>
            <p:cNvGraphicFramePr>
              <a:graphicFrameLocks noChangeAspect="1"/>
            </p:cNvGraphicFramePr>
            <p:nvPr>
              <p:extLst>
                <p:ext uri="{D42A27DB-BD31-4B8C-83A1-F6EECF244321}">
                  <p14:modId xmlns:p14="http://schemas.microsoft.com/office/powerpoint/2010/main" val="268567622"/>
                </p:ext>
              </p:extLst>
            </p:nvPr>
          </p:nvGraphicFramePr>
          <p:xfrm>
            <a:off x="3400425" y="3791654"/>
            <a:ext cx="2133600" cy="429322"/>
          </p:xfrm>
          <a:graphic>
            <a:graphicData uri="http://schemas.openxmlformats.org/presentationml/2006/ole">
              <mc:AlternateContent xmlns:mc="http://schemas.openxmlformats.org/markup-compatibility/2006">
                <mc:Choice xmlns:v="urn:schemas-microsoft-com:vml" Requires="v">
                  <p:oleObj spid="_x0000_s54437" name="Equation" r:id="rId11" imgW="1040948" imgH="215806" progId="Equation.DSMT4">
                    <p:embed/>
                  </p:oleObj>
                </mc:Choice>
                <mc:Fallback>
                  <p:oleObj name="Equation" r:id="rId11" imgW="1040948" imgH="215806" progId="Equation.DSMT4">
                    <p:embed/>
                    <p:pic>
                      <p:nvPicPr>
                        <p:cNvPr id="0"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0425" y="3791654"/>
                          <a:ext cx="2133600" cy="429322"/>
                        </a:xfrm>
                        <a:prstGeom prst="rect">
                          <a:avLst/>
                        </a:prstGeom>
                        <a:noFill/>
                      </p:spPr>
                    </p:pic>
                  </p:oleObj>
                </mc:Fallback>
              </mc:AlternateContent>
            </a:graphicData>
          </a:graphic>
        </p:graphicFrame>
      </p:grpSp>
      <p:sp>
        <p:nvSpPr>
          <p:cNvPr id="44" name="Rectangle 21">
            <a:extLst>
              <a:ext uri="{FF2B5EF4-FFF2-40B4-BE49-F238E27FC236}">
                <a16:creationId xmlns:a16="http://schemas.microsoft.com/office/drawing/2014/main" xmlns="" id="{5959DAA0-D00C-4BFF-8A34-71DE7433FA9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8" name="Rectangle 23">
            <a:extLst>
              <a:ext uri="{FF2B5EF4-FFF2-40B4-BE49-F238E27FC236}">
                <a16:creationId xmlns:a16="http://schemas.microsoft.com/office/drawing/2014/main" xmlns="" id="{1F966299-BBCE-4B7C-85AA-4E90AE4B3B6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2" name="组合 51">
            <a:extLst>
              <a:ext uri="{FF2B5EF4-FFF2-40B4-BE49-F238E27FC236}">
                <a16:creationId xmlns:a16="http://schemas.microsoft.com/office/drawing/2014/main" xmlns="" id="{B355F4AF-52BB-4774-A0D5-6620969EC3AD}"/>
              </a:ext>
            </a:extLst>
          </p:cNvPr>
          <p:cNvGrpSpPr/>
          <p:nvPr/>
        </p:nvGrpSpPr>
        <p:grpSpPr>
          <a:xfrm>
            <a:off x="1022350" y="4433978"/>
            <a:ext cx="7769224" cy="417750"/>
            <a:chOff x="1022350" y="4433978"/>
            <a:chExt cx="7769224" cy="417750"/>
          </a:xfrm>
        </p:grpSpPr>
        <p:graphicFrame>
          <p:nvGraphicFramePr>
            <p:cNvPr id="45" name="对象 44">
              <a:extLst>
                <a:ext uri="{FF2B5EF4-FFF2-40B4-BE49-F238E27FC236}">
                  <a16:creationId xmlns:a16="http://schemas.microsoft.com/office/drawing/2014/main" xmlns="" id="{BBA1D462-A367-498C-8D27-1F2EA7226E67}"/>
                </a:ext>
              </a:extLst>
            </p:cNvPr>
            <p:cNvGraphicFramePr>
              <a:graphicFrameLocks noChangeAspect="1"/>
            </p:cNvGraphicFramePr>
            <p:nvPr>
              <p:extLst>
                <p:ext uri="{D42A27DB-BD31-4B8C-83A1-F6EECF244321}">
                  <p14:modId xmlns:p14="http://schemas.microsoft.com/office/powerpoint/2010/main" val="707431930"/>
                </p:ext>
              </p:extLst>
            </p:nvPr>
          </p:nvGraphicFramePr>
          <p:xfrm>
            <a:off x="1022350" y="4462084"/>
            <a:ext cx="1816100" cy="365435"/>
          </p:xfrm>
          <a:graphic>
            <a:graphicData uri="http://schemas.openxmlformats.org/presentationml/2006/ole">
              <mc:AlternateContent xmlns:mc="http://schemas.openxmlformats.org/markup-compatibility/2006">
                <mc:Choice xmlns:v="urn:schemas-microsoft-com:vml" Requires="v">
                  <p:oleObj spid="_x0000_s54438" name="Equation" r:id="rId13" imgW="1040948" imgH="215806" progId="Equation.DSMT4">
                    <p:embed/>
                  </p:oleObj>
                </mc:Choice>
                <mc:Fallback>
                  <p:oleObj name="Equation" r:id="rId13" imgW="1040948" imgH="215806" progId="Equation.DSMT4">
                    <p:embed/>
                    <p:pic>
                      <p:nvPicPr>
                        <p:cNvPr id="0" name="Object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2350" y="4462084"/>
                          <a:ext cx="1816100" cy="365435"/>
                        </a:xfrm>
                        <a:prstGeom prst="rect">
                          <a:avLst/>
                        </a:prstGeom>
                        <a:noFill/>
                      </p:spPr>
                    </p:pic>
                  </p:oleObj>
                </mc:Fallback>
              </mc:AlternateContent>
            </a:graphicData>
          </a:graphic>
        </p:graphicFrame>
        <p:sp>
          <p:nvSpPr>
            <p:cNvPr id="47" name="文本框 46">
              <a:extLst>
                <a:ext uri="{FF2B5EF4-FFF2-40B4-BE49-F238E27FC236}">
                  <a16:creationId xmlns:a16="http://schemas.microsoft.com/office/drawing/2014/main" xmlns="" id="{87DB25B2-891F-4D4B-8289-1C3B9245229B}"/>
                </a:ext>
              </a:extLst>
            </p:cNvPr>
            <p:cNvSpPr txBox="1"/>
            <p:nvPr/>
          </p:nvSpPr>
          <p:spPr>
            <a:xfrm>
              <a:off x="2838450" y="4482396"/>
              <a:ext cx="1196083"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为多项式</a:t>
              </a:r>
              <a:endParaRPr lang="zh-CN" altLang="en-US" dirty="0"/>
            </a:p>
          </p:txBody>
        </p:sp>
        <p:graphicFrame>
          <p:nvGraphicFramePr>
            <p:cNvPr id="49" name="对象 48">
              <a:extLst>
                <a:ext uri="{FF2B5EF4-FFF2-40B4-BE49-F238E27FC236}">
                  <a16:creationId xmlns:a16="http://schemas.microsoft.com/office/drawing/2014/main" xmlns="" id="{181D3F53-9F85-4800-BBF5-C40779ABA2A4}"/>
                </a:ext>
              </a:extLst>
            </p:cNvPr>
            <p:cNvGraphicFramePr>
              <a:graphicFrameLocks noChangeAspect="1"/>
            </p:cNvGraphicFramePr>
            <p:nvPr>
              <p:extLst>
                <p:ext uri="{D42A27DB-BD31-4B8C-83A1-F6EECF244321}">
                  <p14:modId xmlns:p14="http://schemas.microsoft.com/office/powerpoint/2010/main" val="2762962164"/>
                </p:ext>
              </p:extLst>
            </p:nvPr>
          </p:nvGraphicFramePr>
          <p:xfrm>
            <a:off x="3926681" y="4433978"/>
            <a:ext cx="2932394" cy="365166"/>
          </p:xfrm>
          <a:graphic>
            <a:graphicData uri="http://schemas.openxmlformats.org/presentationml/2006/ole">
              <mc:AlternateContent xmlns:mc="http://schemas.openxmlformats.org/markup-compatibility/2006">
                <mc:Choice xmlns:v="urn:schemas-microsoft-com:vml" Requires="v">
                  <p:oleObj spid="_x0000_s54439" name="Equation" r:id="rId15" imgW="1688367" imgH="215806" progId="Equation.DSMT4">
                    <p:embed/>
                  </p:oleObj>
                </mc:Choice>
                <mc:Fallback>
                  <p:oleObj name="Equation" r:id="rId15" imgW="1688367" imgH="215806" progId="Equation.DSMT4">
                    <p:embed/>
                    <p:pic>
                      <p:nvPicPr>
                        <p:cNvPr id="0"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26681" y="4433978"/>
                          <a:ext cx="2932394" cy="365166"/>
                        </a:xfrm>
                        <a:prstGeom prst="rect">
                          <a:avLst/>
                        </a:prstGeom>
                        <a:noFill/>
                      </p:spPr>
                    </p:pic>
                  </p:oleObj>
                </mc:Fallback>
              </mc:AlternateContent>
            </a:graphicData>
          </a:graphic>
        </p:graphicFrame>
        <p:sp>
          <p:nvSpPr>
            <p:cNvPr id="51" name="文本框 50">
              <a:extLst>
                <a:ext uri="{FF2B5EF4-FFF2-40B4-BE49-F238E27FC236}">
                  <a16:creationId xmlns:a16="http://schemas.microsoft.com/office/drawing/2014/main" xmlns="" id="{B640371C-E90B-4082-ABBB-28529A78699D}"/>
                </a:ext>
              </a:extLst>
            </p:cNvPr>
            <p:cNvSpPr txBox="1"/>
            <p:nvPr/>
          </p:nvSpPr>
          <p:spPr>
            <a:xfrm>
              <a:off x="6857999" y="4456104"/>
              <a:ext cx="193357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的系数</a:t>
              </a:r>
              <a:endParaRPr lang="zh-CN" altLang="en-US" dirty="0"/>
            </a:p>
          </p:txBody>
        </p:sp>
      </p:grpSp>
      <p:sp>
        <p:nvSpPr>
          <p:cNvPr id="59" name="Rectangle 28">
            <a:extLst>
              <a:ext uri="{FF2B5EF4-FFF2-40B4-BE49-F238E27FC236}">
                <a16:creationId xmlns:a16="http://schemas.microsoft.com/office/drawing/2014/main" xmlns="" id="{0033D86D-9648-4A06-A75E-63C01A1B9B1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61" name="组合 60">
            <a:extLst>
              <a:ext uri="{FF2B5EF4-FFF2-40B4-BE49-F238E27FC236}">
                <a16:creationId xmlns:a16="http://schemas.microsoft.com/office/drawing/2014/main" xmlns="" id="{81B51907-4FF6-4542-88CE-9A8425E65635}"/>
              </a:ext>
            </a:extLst>
          </p:cNvPr>
          <p:cNvGrpSpPr/>
          <p:nvPr/>
        </p:nvGrpSpPr>
        <p:grpSpPr>
          <a:xfrm>
            <a:off x="1038225" y="5182372"/>
            <a:ext cx="2161382" cy="369332"/>
            <a:chOff x="1038225" y="5182372"/>
            <a:chExt cx="2161382" cy="369332"/>
          </a:xfrm>
        </p:grpSpPr>
        <p:sp>
          <p:nvSpPr>
            <p:cNvPr id="58" name="文本框 57">
              <a:extLst>
                <a:ext uri="{FF2B5EF4-FFF2-40B4-BE49-F238E27FC236}">
                  <a16:creationId xmlns:a16="http://schemas.microsoft.com/office/drawing/2014/main" xmlns="" id="{DF0F68AB-EAC0-49C4-A28F-9DB2E80035A8}"/>
                </a:ext>
              </a:extLst>
            </p:cNvPr>
            <p:cNvSpPr txBox="1"/>
            <p:nvPr/>
          </p:nvSpPr>
          <p:spPr>
            <a:xfrm>
              <a:off x="1138237" y="5182372"/>
              <a:ext cx="206137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用于估计预测误差。</a:t>
              </a:r>
              <a:endParaRPr lang="zh-CN" altLang="en-US" dirty="0"/>
            </a:p>
          </p:txBody>
        </p:sp>
        <p:graphicFrame>
          <p:nvGraphicFramePr>
            <p:cNvPr id="60" name="对象 59">
              <a:extLst>
                <a:ext uri="{FF2B5EF4-FFF2-40B4-BE49-F238E27FC236}">
                  <a16:creationId xmlns:a16="http://schemas.microsoft.com/office/drawing/2014/main" xmlns="" id="{408949B9-8748-4028-A0B6-D7DB4DEDEFF7}"/>
                </a:ext>
              </a:extLst>
            </p:cNvPr>
            <p:cNvGraphicFramePr>
              <a:graphicFrameLocks noChangeAspect="1"/>
            </p:cNvGraphicFramePr>
            <p:nvPr>
              <p:extLst>
                <p:ext uri="{D42A27DB-BD31-4B8C-83A1-F6EECF244321}">
                  <p14:modId xmlns:p14="http://schemas.microsoft.com/office/powerpoint/2010/main" val="2158712462"/>
                </p:ext>
              </p:extLst>
            </p:nvPr>
          </p:nvGraphicFramePr>
          <p:xfrm>
            <a:off x="1038225" y="5216633"/>
            <a:ext cx="200025" cy="300038"/>
          </p:xfrm>
          <a:graphic>
            <a:graphicData uri="http://schemas.openxmlformats.org/presentationml/2006/ole">
              <mc:AlternateContent xmlns:mc="http://schemas.openxmlformats.org/markup-compatibility/2006">
                <mc:Choice xmlns:v="urn:schemas-microsoft-com:vml" Requires="v">
                  <p:oleObj spid="_x0000_s54440" name="Equation" r:id="rId17" imgW="114151" imgH="164885" progId="Equation.DSMT4">
                    <p:embed/>
                  </p:oleObj>
                </mc:Choice>
                <mc:Fallback>
                  <p:oleObj name="Equation" r:id="rId17" imgW="114151" imgH="164885" progId="Equation.DSMT4">
                    <p:embed/>
                    <p:pic>
                      <p:nvPicPr>
                        <p:cNvPr id="0" name="Object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8225" y="5216633"/>
                          <a:ext cx="200025" cy="300038"/>
                        </a:xfrm>
                        <a:prstGeom prst="rect">
                          <a:avLst/>
                        </a:prstGeom>
                        <a:noFill/>
                      </p:spPr>
                    </p:pic>
                  </p:oleObj>
                </mc:Fallback>
              </mc:AlternateContent>
            </a:graphicData>
          </a:graphic>
        </p:graphicFrame>
      </p:grpSp>
    </p:spTree>
    <p:extLst>
      <p:ext uri="{BB962C8B-B14F-4D97-AF65-F5344CB8AC3E}">
        <p14:creationId xmlns:p14="http://schemas.microsoft.com/office/powerpoint/2010/main" val="15915916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64</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文本框 18">
            <a:extLst>
              <a:ext uri="{FF2B5EF4-FFF2-40B4-BE49-F238E27FC236}">
                <a16:creationId xmlns:a16="http://schemas.microsoft.com/office/drawing/2014/main" xmlns="" id="{EC08CD26-05C7-4AD7-9353-1FDEEF2182F1}"/>
              </a:ext>
            </a:extLst>
          </p:cNvPr>
          <p:cNvSpPr txBox="1"/>
          <p:nvPr/>
        </p:nvSpPr>
        <p:spPr>
          <a:xfrm>
            <a:off x="114106" y="934872"/>
            <a:ext cx="4572000" cy="297517"/>
          </a:xfrm>
          <a:prstGeom prst="rect">
            <a:avLst/>
          </a:prstGeom>
          <a:noFill/>
        </p:spPr>
        <p:txBody>
          <a:bodyPr wrap="square">
            <a:spAutoFit/>
          </a:bodyPr>
          <a:lstStyle/>
          <a:p>
            <a:pPr algn="just">
              <a:lnSpc>
                <a:spcPts val="1555"/>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a:t>
            </a:r>
            <a:r>
              <a:rPr lang="en-US" altLang="zh-CN" sz="1800" kern="500" dirty="0">
                <a:effectLst/>
                <a:latin typeface="Times New Roman" panose="02020603050405020304" pitchFamily="18" charset="0"/>
                <a:ea typeface="宋体" panose="02010600030101010101" pitchFamily="2" charset="-122"/>
              </a:rPr>
              <a:t>2</a:t>
            </a:r>
            <a:r>
              <a:rPr lang="zh-CN" altLang="zh-CN" sz="1800" kern="500" dirty="0">
                <a:effectLst/>
                <a:latin typeface="Times New Roman" panose="02020603050405020304" pitchFamily="18" charset="0"/>
                <a:ea typeface="宋体" panose="02010600030101010101" pitchFamily="2" charset="-122"/>
              </a:rPr>
              <a:t>）预测和预测误差估计</a:t>
            </a:r>
          </a:p>
        </p:txBody>
      </p:sp>
      <p:grpSp>
        <p:nvGrpSpPr>
          <p:cNvPr id="16" name="组合 15">
            <a:extLst>
              <a:ext uri="{FF2B5EF4-FFF2-40B4-BE49-F238E27FC236}">
                <a16:creationId xmlns:a16="http://schemas.microsoft.com/office/drawing/2014/main" xmlns="" id="{581F8AC5-4F86-4340-B698-77B6007D1B6F}"/>
              </a:ext>
            </a:extLst>
          </p:cNvPr>
          <p:cNvGrpSpPr/>
          <p:nvPr/>
        </p:nvGrpSpPr>
        <p:grpSpPr>
          <a:xfrm>
            <a:off x="514858" y="1862899"/>
            <a:ext cx="3049617" cy="400311"/>
            <a:chOff x="514858" y="1862899"/>
            <a:chExt cx="3049617" cy="400311"/>
          </a:xfrm>
        </p:grpSpPr>
        <p:sp>
          <p:nvSpPr>
            <p:cNvPr id="21" name="文本框 20">
              <a:extLst>
                <a:ext uri="{FF2B5EF4-FFF2-40B4-BE49-F238E27FC236}">
                  <a16:creationId xmlns:a16="http://schemas.microsoft.com/office/drawing/2014/main" xmlns="" id="{A48A6B8E-9A75-41F0-9B25-B2C45509A6DF}"/>
                </a:ext>
              </a:extLst>
            </p:cNvPr>
            <p:cNvSpPr txBox="1"/>
            <p:nvPr/>
          </p:nvSpPr>
          <p:spPr>
            <a:xfrm>
              <a:off x="514858" y="1891001"/>
              <a:ext cx="2097088" cy="372209"/>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可使用命令</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23" name="文本框 22">
              <a:extLst>
                <a:ext uri="{FF2B5EF4-FFF2-40B4-BE49-F238E27FC236}">
                  <a16:creationId xmlns:a16="http://schemas.microsoft.com/office/drawing/2014/main" xmlns="" id="{4866D641-3790-46C5-83B0-52417A77772D}"/>
                </a:ext>
              </a:extLst>
            </p:cNvPr>
            <p:cNvSpPr txBox="1"/>
            <p:nvPr/>
          </p:nvSpPr>
          <p:spPr>
            <a:xfrm>
              <a:off x="1868744" y="1862899"/>
              <a:ext cx="1695731" cy="372208"/>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Y= </a:t>
              </a:r>
              <a:r>
                <a:rPr lang="en-US" altLang="zh-CN" sz="1800" kern="500" dirty="0" err="1">
                  <a:effectLst/>
                  <a:latin typeface="Times New Roman" panose="02020603050405020304" pitchFamily="18" charset="0"/>
                  <a:ea typeface="宋体" panose="02010600030101010101" pitchFamily="2" charset="-122"/>
                </a:rPr>
                <a:t>polyval</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p,X</a:t>
              </a:r>
              <a:r>
                <a:rPr lang="en-US" altLang="zh-CN" sz="1800" kern="500" dirty="0">
                  <a:effectLst/>
                  <a:latin typeface="Times New Roman" panose="02020603050405020304" pitchFamily="18" charset="0"/>
                  <a:ea typeface="宋体" panose="02010600030101010101" pitchFamily="2" charset="-122"/>
                </a:rPr>
                <a:t>)</a:t>
              </a:r>
              <a:endParaRPr lang="zh-CN" altLang="en-US" dirty="0"/>
            </a:p>
          </p:txBody>
        </p:sp>
      </p:grpSp>
      <p:sp>
        <p:nvSpPr>
          <p:cNvPr id="25" name="文本框 24">
            <a:extLst>
              <a:ext uri="{FF2B5EF4-FFF2-40B4-BE49-F238E27FC236}">
                <a16:creationId xmlns:a16="http://schemas.microsoft.com/office/drawing/2014/main" xmlns="" id="{9CB5ACD8-F6CD-4B4E-9CDF-5C586EB07E51}"/>
              </a:ext>
            </a:extLst>
          </p:cNvPr>
          <p:cNvSpPr txBox="1"/>
          <p:nvPr/>
        </p:nvSpPr>
        <p:spPr>
          <a:xfrm>
            <a:off x="499663" y="1362978"/>
            <a:ext cx="8406212"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预测是指</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求使用</a:t>
            </a:r>
            <a:r>
              <a:rPr lang="en-US" altLang="zh-CN" sz="1800" kern="500" dirty="0" err="1">
                <a:effectLst/>
                <a:latin typeface="Times New Roman" panose="02020603050405020304" pitchFamily="18" charset="0"/>
                <a:ea typeface="宋体" panose="02010600030101010101" pitchFamily="2" charset="-122"/>
              </a:rPr>
              <a:t>polyfit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得到的回归多项式在</a:t>
            </a:r>
            <a:r>
              <a:rPr lang="en-US" altLang="zh-CN" sz="1800" kern="500" dirty="0">
                <a:effectLst/>
                <a:latin typeface="Times New Roman" panose="02020603050405020304" pitchFamily="18" charset="0"/>
                <a:ea typeface="宋体" panose="02010600030101010101" pitchFamily="2" charset="-122"/>
              </a:rPr>
              <a:t>X</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处的预测值</a:t>
            </a:r>
            <a:r>
              <a:rPr lang="en-US" altLang="zh-CN" sz="1800" kern="500" dirty="0">
                <a:effectLst/>
                <a:latin typeface="Times New Roman" panose="02020603050405020304" pitchFamily="18" charset="0"/>
                <a:ea typeface="宋体" panose="02010600030101010101" pitchFamily="2" charset="-122"/>
              </a:rPr>
              <a:t>Y</a:t>
            </a:r>
            <a:endParaRPr lang="zh-CN" altLang="en-US" dirty="0"/>
          </a:p>
        </p:txBody>
      </p:sp>
      <p:sp>
        <p:nvSpPr>
          <p:cNvPr id="27" name="文本框 26">
            <a:extLst>
              <a:ext uri="{FF2B5EF4-FFF2-40B4-BE49-F238E27FC236}">
                <a16:creationId xmlns:a16="http://schemas.microsoft.com/office/drawing/2014/main" xmlns="" id="{DB930C87-0DB8-492F-9BF4-099B1CF8CDF9}"/>
              </a:ext>
            </a:extLst>
          </p:cNvPr>
          <p:cNvSpPr txBox="1"/>
          <p:nvPr/>
        </p:nvSpPr>
        <p:spPr>
          <a:xfrm>
            <a:off x="514858" y="2397754"/>
            <a:ext cx="8476742" cy="871392"/>
          </a:xfrm>
          <a:prstGeom prst="rect">
            <a:avLst/>
          </a:prstGeom>
          <a:noFill/>
        </p:spPr>
        <p:txBody>
          <a:bodyPr wrap="square">
            <a:spAutoFit/>
          </a:bodyPr>
          <a:lstStyle/>
          <a:p>
            <a:pPr>
              <a:lnSpc>
                <a:spcPct val="150000"/>
              </a:lnSpc>
            </a:pP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求使用</a:t>
            </a:r>
            <a:r>
              <a:rPr lang="en-US" altLang="zh-CN" sz="1800" kern="500" dirty="0" err="1">
                <a:effectLst/>
                <a:latin typeface="Times New Roman" panose="02020603050405020304" pitchFamily="18" charset="0"/>
                <a:ea typeface="宋体" panose="02010600030101010101" pitchFamily="2" charset="-122"/>
              </a:rPr>
              <a:t>polyfit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得到的回归多项式在</a:t>
            </a:r>
            <a:r>
              <a:rPr lang="en-US" altLang="zh-CN" sz="1800" kern="500" dirty="0">
                <a:effectLst/>
                <a:latin typeface="Times New Roman" panose="02020603050405020304" pitchFamily="18" charset="0"/>
                <a:ea typeface="宋体" panose="02010600030101010101" pitchFamily="2" charset="-122"/>
              </a:rPr>
              <a:t>X</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处的预测值</a:t>
            </a:r>
            <a:r>
              <a:rPr lang="en-US" altLang="zh-CN" sz="1800" kern="500" dirty="0">
                <a:effectLst/>
                <a:latin typeface="Times New Roman" panose="02020603050405020304" pitchFamily="18" charset="0"/>
                <a:ea typeface="宋体" panose="02010600030101010101" pitchFamily="2" charset="-122"/>
              </a:rPr>
              <a:t>Y</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及预测值显著性为</a:t>
            </a:r>
            <a:r>
              <a:rPr lang="en-US" altLang="zh-CN" sz="1800" kern="500" dirty="0">
                <a:effectLst/>
                <a:latin typeface="Times New Roman" panose="02020603050405020304" pitchFamily="18" charset="0"/>
                <a:ea typeface="宋体" panose="02010600030101010101" pitchFamily="2" charset="-122"/>
              </a:rPr>
              <a:t>1-alpha</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的置信区间</a:t>
            </a:r>
            <a:r>
              <a:rPr lang="en-US" altLang="zh-CN" sz="1800" kern="500" dirty="0" err="1">
                <a:effectLst/>
                <a:latin typeface="Times New Roman" panose="02020603050405020304" pitchFamily="18" charset="0"/>
                <a:ea typeface="宋体" panose="02010600030101010101" pitchFamily="2" charset="-122"/>
              </a:rPr>
              <a:t>Y±delta</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alpha</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默认值取</a:t>
            </a:r>
            <a:r>
              <a:rPr lang="en-US" altLang="zh-CN" sz="1800" kern="500" dirty="0">
                <a:effectLst/>
                <a:latin typeface="Times New Roman" panose="02020603050405020304" pitchFamily="18" charset="0"/>
                <a:ea typeface="宋体" panose="02010600030101010101" pitchFamily="2" charset="-122"/>
              </a:rPr>
              <a:t>0.5</a:t>
            </a:r>
            <a:endParaRPr lang="zh-CN" altLang="en-US" dirty="0"/>
          </a:p>
        </p:txBody>
      </p:sp>
      <p:grpSp>
        <p:nvGrpSpPr>
          <p:cNvPr id="22" name="组合 21">
            <a:extLst>
              <a:ext uri="{FF2B5EF4-FFF2-40B4-BE49-F238E27FC236}">
                <a16:creationId xmlns:a16="http://schemas.microsoft.com/office/drawing/2014/main" xmlns="" id="{AB5EDC66-AC33-4ABE-8EDD-BECF308FA477}"/>
              </a:ext>
            </a:extLst>
          </p:cNvPr>
          <p:cNvGrpSpPr/>
          <p:nvPr/>
        </p:nvGrpSpPr>
        <p:grpSpPr>
          <a:xfrm>
            <a:off x="546894" y="3389402"/>
            <a:ext cx="5934331" cy="392022"/>
            <a:chOff x="546894" y="3389402"/>
            <a:chExt cx="5934331" cy="392022"/>
          </a:xfrm>
        </p:grpSpPr>
        <p:sp>
          <p:nvSpPr>
            <p:cNvPr id="34" name="文本框 33">
              <a:extLst>
                <a:ext uri="{FF2B5EF4-FFF2-40B4-BE49-F238E27FC236}">
                  <a16:creationId xmlns:a16="http://schemas.microsoft.com/office/drawing/2014/main" xmlns="" id="{14358D5D-A687-48E3-95B9-7D1282D5EE14}"/>
                </a:ext>
              </a:extLst>
            </p:cNvPr>
            <p:cNvSpPr txBox="1"/>
            <p:nvPr/>
          </p:nvSpPr>
          <p:spPr>
            <a:xfrm>
              <a:off x="546894" y="3403689"/>
              <a:ext cx="1529556" cy="377735"/>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可使用命令</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35" name="文本框 34">
              <a:extLst>
                <a:ext uri="{FF2B5EF4-FFF2-40B4-BE49-F238E27FC236}">
                  <a16:creationId xmlns:a16="http://schemas.microsoft.com/office/drawing/2014/main" xmlns="" id="{FB4B4390-4535-46D0-817D-7EB56C99A2EF}"/>
                </a:ext>
              </a:extLst>
            </p:cNvPr>
            <p:cNvSpPr txBox="1"/>
            <p:nvPr/>
          </p:nvSpPr>
          <p:spPr>
            <a:xfrm>
              <a:off x="1909225" y="3389402"/>
              <a:ext cx="4572000"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Y,delta</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polyconf</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p,x,s,alpha</a:t>
              </a:r>
              <a:r>
                <a:rPr lang="en-US" altLang="zh-CN" sz="1800" kern="500" dirty="0">
                  <a:effectLst/>
                  <a:latin typeface="Times New Roman" panose="02020603050405020304" pitchFamily="18" charset="0"/>
                  <a:ea typeface="宋体" panose="02010600030101010101" pitchFamily="2" charset="-122"/>
                </a:rPr>
                <a:t>)</a:t>
              </a:r>
              <a:endParaRPr lang="zh-CN" altLang="en-US" dirty="0"/>
            </a:p>
          </p:txBody>
        </p:sp>
      </p:grpSp>
      <p:sp>
        <p:nvSpPr>
          <p:cNvPr id="36" name="文本框 35">
            <a:extLst>
              <a:ext uri="{FF2B5EF4-FFF2-40B4-BE49-F238E27FC236}">
                <a16:creationId xmlns:a16="http://schemas.microsoft.com/office/drawing/2014/main" xmlns="" id="{06A4C848-6FAA-4F60-9659-BADDDFAFD953}"/>
              </a:ext>
            </a:extLst>
          </p:cNvPr>
          <p:cNvSpPr txBox="1"/>
          <p:nvPr/>
        </p:nvSpPr>
        <p:spPr>
          <a:xfrm>
            <a:off x="545814" y="3961587"/>
            <a:ext cx="6826536"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注：</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一元多项式回归也可化为多元线性回归，只要将多项式中的幂</a:t>
            </a:r>
            <a:endParaRPr lang="zh-CN" altLang="en-US" dirty="0"/>
          </a:p>
        </p:txBody>
      </p:sp>
      <p:sp>
        <p:nvSpPr>
          <p:cNvPr id="26" name="Rectangle 2">
            <a:extLst>
              <a:ext uri="{FF2B5EF4-FFF2-40B4-BE49-F238E27FC236}">
                <a16:creationId xmlns:a16="http://schemas.microsoft.com/office/drawing/2014/main" xmlns="" id="{1BCADED0-F15A-4A99-B578-BD06DAF9141C}"/>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4" name="Rectangle 4">
            <a:extLst>
              <a:ext uri="{FF2B5EF4-FFF2-40B4-BE49-F238E27FC236}">
                <a16:creationId xmlns:a16="http://schemas.microsoft.com/office/drawing/2014/main" xmlns="" id="{1404C10F-6979-4F5F-91AF-A424276D82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6" name="组合 45">
            <a:extLst>
              <a:ext uri="{FF2B5EF4-FFF2-40B4-BE49-F238E27FC236}">
                <a16:creationId xmlns:a16="http://schemas.microsoft.com/office/drawing/2014/main" xmlns="" id="{B0DB473D-1D9D-4584-A482-4D985DAB395D}"/>
              </a:ext>
            </a:extLst>
          </p:cNvPr>
          <p:cNvGrpSpPr/>
          <p:nvPr/>
        </p:nvGrpSpPr>
        <p:grpSpPr>
          <a:xfrm>
            <a:off x="1112552" y="4449418"/>
            <a:ext cx="4852082" cy="402419"/>
            <a:chOff x="1112552" y="4449418"/>
            <a:chExt cx="4852082" cy="402419"/>
          </a:xfrm>
        </p:grpSpPr>
        <p:graphicFrame>
          <p:nvGraphicFramePr>
            <p:cNvPr id="37" name="对象 36">
              <a:extLst>
                <a:ext uri="{FF2B5EF4-FFF2-40B4-BE49-F238E27FC236}">
                  <a16:creationId xmlns:a16="http://schemas.microsoft.com/office/drawing/2014/main" xmlns="" id="{22922368-23BD-4193-930D-13570FADD9D1}"/>
                </a:ext>
              </a:extLst>
            </p:cNvPr>
            <p:cNvGraphicFramePr>
              <a:graphicFrameLocks noChangeAspect="1"/>
            </p:cNvGraphicFramePr>
            <p:nvPr>
              <p:extLst>
                <p:ext uri="{D42A27DB-BD31-4B8C-83A1-F6EECF244321}">
                  <p14:modId xmlns:p14="http://schemas.microsoft.com/office/powerpoint/2010/main" val="1672787178"/>
                </p:ext>
              </p:extLst>
            </p:nvPr>
          </p:nvGraphicFramePr>
          <p:xfrm>
            <a:off x="1112552" y="4449418"/>
            <a:ext cx="1589242" cy="369331"/>
          </p:xfrm>
          <a:graphic>
            <a:graphicData uri="http://schemas.openxmlformats.org/presentationml/2006/ole">
              <mc:AlternateContent xmlns:mc="http://schemas.openxmlformats.org/markup-compatibility/2006">
                <mc:Choice xmlns:v="urn:schemas-microsoft-com:vml" Requires="v">
                  <p:oleObj spid="_x0000_s56401" name="Equation" r:id="rId5" imgW="901309" imgH="215806" progId="Equation.DSMT4">
                    <p:embed/>
                  </p:oleObj>
                </mc:Choice>
                <mc:Fallback>
                  <p:oleObj name="Equation" r:id="rId5" imgW="901309" imgH="215806"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552" y="4449418"/>
                          <a:ext cx="1589242" cy="369331"/>
                        </a:xfrm>
                        <a:prstGeom prst="rect">
                          <a:avLst/>
                        </a:prstGeom>
                        <a:noFill/>
                      </p:spPr>
                    </p:pic>
                  </p:oleObj>
                </mc:Fallback>
              </mc:AlternateContent>
            </a:graphicData>
          </a:graphic>
        </p:graphicFrame>
        <p:sp>
          <p:nvSpPr>
            <p:cNvPr id="39" name="文本框 38">
              <a:extLst>
                <a:ext uri="{FF2B5EF4-FFF2-40B4-BE49-F238E27FC236}">
                  <a16:creationId xmlns:a16="http://schemas.microsoft.com/office/drawing/2014/main" xmlns="" id="{70033403-F9A0-4218-86D4-841D0F5DB3F3}"/>
                </a:ext>
              </a:extLst>
            </p:cNvPr>
            <p:cNvSpPr txBox="1"/>
            <p:nvPr/>
          </p:nvSpPr>
          <p:spPr>
            <a:xfrm>
              <a:off x="2701794" y="4482505"/>
              <a:ext cx="6414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看作</a:t>
              </a:r>
              <a:endParaRPr lang="zh-CN" altLang="en-US" dirty="0"/>
            </a:p>
          </p:txBody>
        </p:sp>
        <p:sp>
          <p:nvSpPr>
            <p:cNvPr id="41" name="文本框 40">
              <a:extLst>
                <a:ext uri="{FF2B5EF4-FFF2-40B4-BE49-F238E27FC236}">
                  <a16:creationId xmlns:a16="http://schemas.microsoft.com/office/drawing/2014/main" xmlns="" id="{43D825B7-0B77-4950-974E-549D55C59B0E}"/>
                </a:ext>
              </a:extLst>
            </p:cNvPr>
            <p:cNvSpPr txBox="1"/>
            <p:nvPr/>
          </p:nvSpPr>
          <p:spPr>
            <a:xfrm>
              <a:off x="3228975" y="4468218"/>
              <a:ext cx="335500" cy="369332"/>
            </a:xfrm>
            <a:prstGeom prst="rect">
              <a:avLst/>
            </a:prstGeom>
            <a:noFill/>
          </p:spPr>
          <p:txBody>
            <a:bodyPr wrap="square">
              <a:spAutoFit/>
            </a:bodyPr>
            <a:lstStyle/>
            <a:p>
              <a:r>
                <a:rPr lang="en-US" altLang="zh-CN" sz="1800" i="1" kern="500" dirty="0">
                  <a:effectLst/>
                  <a:latin typeface="Times New Roman" panose="02020603050405020304" pitchFamily="18" charset="0"/>
                  <a:ea typeface="宋体" panose="02010600030101010101" pitchFamily="2" charset="-122"/>
                </a:rPr>
                <a:t>m</a:t>
              </a:r>
              <a:endParaRPr lang="zh-CN" altLang="en-US" dirty="0"/>
            </a:p>
          </p:txBody>
        </p:sp>
        <p:sp>
          <p:nvSpPr>
            <p:cNvPr id="43" name="文本框 42">
              <a:extLst>
                <a:ext uri="{FF2B5EF4-FFF2-40B4-BE49-F238E27FC236}">
                  <a16:creationId xmlns:a16="http://schemas.microsoft.com/office/drawing/2014/main" xmlns="" id="{FBA0238C-1FD9-4D8F-9AD3-84C605C40992}"/>
                </a:ext>
              </a:extLst>
            </p:cNvPr>
            <p:cNvSpPr txBox="1"/>
            <p:nvPr/>
          </p:nvSpPr>
          <p:spPr>
            <a:xfrm>
              <a:off x="3506035" y="4474866"/>
              <a:ext cx="89451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个变量</a:t>
              </a:r>
              <a:endParaRPr lang="zh-CN" altLang="en-US" dirty="0"/>
            </a:p>
          </p:txBody>
        </p:sp>
        <p:graphicFrame>
          <p:nvGraphicFramePr>
            <p:cNvPr id="45" name="对象 44">
              <a:extLst>
                <a:ext uri="{FF2B5EF4-FFF2-40B4-BE49-F238E27FC236}">
                  <a16:creationId xmlns:a16="http://schemas.microsoft.com/office/drawing/2014/main" xmlns="" id="{902CAC24-6AF4-4F35-AB52-103B3B20135A}"/>
                </a:ext>
              </a:extLst>
            </p:cNvPr>
            <p:cNvGraphicFramePr>
              <a:graphicFrameLocks noChangeAspect="1"/>
            </p:cNvGraphicFramePr>
            <p:nvPr>
              <p:extLst>
                <p:ext uri="{D42A27DB-BD31-4B8C-83A1-F6EECF244321}">
                  <p14:modId xmlns:p14="http://schemas.microsoft.com/office/powerpoint/2010/main" val="3033989106"/>
                </p:ext>
              </p:extLst>
            </p:nvPr>
          </p:nvGraphicFramePr>
          <p:xfrm>
            <a:off x="4452540" y="4469030"/>
            <a:ext cx="1512094" cy="330105"/>
          </p:xfrm>
          <a:graphic>
            <a:graphicData uri="http://schemas.openxmlformats.org/presentationml/2006/ole">
              <mc:AlternateContent xmlns:mc="http://schemas.openxmlformats.org/markup-compatibility/2006">
                <mc:Choice xmlns:v="urn:schemas-microsoft-com:vml" Requires="v">
                  <p:oleObj spid="_x0000_s56402" name="Equation" r:id="rId7" imgW="888614" imgH="203112" progId="Equation.DSMT4">
                    <p:embed/>
                  </p:oleObj>
                </mc:Choice>
                <mc:Fallback>
                  <p:oleObj name="Equation" r:id="rId7" imgW="888614" imgH="203112"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2540" y="4469030"/>
                          <a:ext cx="1512094" cy="330105"/>
                        </a:xfrm>
                        <a:prstGeom prst="rect">
                          <a:avLst/>
                        </a:prstGeom>
                        <a:noFill/>
                      </p:spPr>
                    </p:pic>
                  </p:oleObj>
                </mc:Fallback>
              </mc:AlternateContent>
            </a:graphicData>
          </a:graphic>
        </p:graphicFrame>
      </p:grpSp>
      <p:sp>
        <p:nvSpPr>
          <p:cNvPr id="49" name="Rectangle 6">
            <a:extLst>
              <a:ext uri="{FF2B5EF4-FFF2-40B4-BE49-F238E27FC236}">
                <a16:creationId xmlns:a16="http://schemas.microsoft.com/office/drawing/2014/main" xmlns="" id="{0928A6B7-3A82-44C2-AEF0-2110B755FE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3" name="组合 52">
            <a:extLst>
              <a:ext uri="{FF2B5EF4-FFF2-40B4-BE49-F238E27FC236}">
                <a16:creationId xmlns:a16="http://schemas.microsoft.com/office/drawing/2014/main" xmlns="" id="{6D57F860-FF5B-4AEF-B9F0-0EC7CCE577CC}"/>
              </a:ext>
            </a:extLst>
          </p:cNvPr>
          <p:cNvGrpSpPr/>
          <p:nvPr/>
        </p:nvGrpSpPr>
        <p:grpSpPr>
          <a:xfrm>
            <a:off x="1057275" y="4932858"/>
            <a:ext cx="6467475" cy="406808"/>
            <a:chOff x="1057275" y="4932858"/>
            <a:chExt cx="6467475" cy="406808"/>
          </a:xfrm>
        </p:grpSpPr>
        <p:sp>
          <p:nvSpPr>
            <p:cNvPr id="48" name="文本框 47">
              <a:extLst>
                <a:ext uri="{FF2B5EF4-FFF2-40B4-BE49-F238E27FC236}">
                  <a16:creationId xmlns:a16="http://schemas.microsoft.com/office/drawing/2014/main" xmlns="" id="{6BA792EE-A922-4793-AF2D-F8BBA7D4B000}"/>
                </a:ext>
              </a:extLst>
            </p:cNvPr>
            <p:cNvSpPr txBox="1"/>
            <p:nvPr/>
          </p:nvSpPr>
          <p:spPr>
            <a:xfrm>
              <a:off x="1057275" y="4970335"/>
              <a:ext cx="1554671" cy="369331"/>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就可将多项式</a:t>
              </a:r>
              <a:endParaRPr lang="zh-CN" altLang="en-US" dirty="0"/>
            </a:p>
          </p:txBody>
        </p:sp>
        <p:graphicFrame>
          <p:nvGraphicFramePr>
            <p:cNvPr id="50" name="对象 49">
              <a:extLst>
                <a:ext uri="{FF2B5EF4-FFF2-40B4-BE49-F238E27FC236}">
                  <a16:creationId xmlns:a16="http://schemas.microsoft.com/office/drawing/2014/main" xmlns="" id="{DC1E8D45-2ABA-462F-AD10-DF1599BF6A4F}"/>
                </a:ext>
              </a:extLst>
            </p:cNvPr>
            <p:cNvGraphicFramePr>
              <a:graphicFrameLocks noChangeAspect="1"/>
            </p:cNvGraphicFramePr>
            <p:nvPr>
              <p:extLst>
                <p:ext uri="{D42A27DB-BD31-4B8C-83A1-F6EECF244321}">
                  <p14:modId xmlns:p14="http://schemas.microsoft.com/office/powerpoint/2010/main" val="1375273742"/>
                </p:ext>
              </p:extLst>
            </p:nvPr>
          </p:nvGraphicFramePr>
          <p:xfrm>
            <a:off x="2611946" y="4932858"/>
            <a:ext cx="2959492" cy="367155"/>
          </p:xfrm>
          <a:graphic>
            <a:graphicData uri="http://schemas.openxmlformats.org/presentationml/2006/ole">
              <mc:AlternateContent xmlns:mc="http://schemas.openxmlformats.org/markup-compatibility/2006">
                <mc:Choice xmlns:v="urn:schemas-microsoft-com:vml" Requires="v">
                  <p:oleObj spid="_x0000_s56403" name="Equation" r:id="rId9" imgW="1688367" imgH="215806" progId="Equation.DSMT4">
                    <p:embed/>
                  </p:oleObj>
                </mc:Choice>
                <mc:Fallback>
                  <p:oleObj name="Equation" r:id="rId9" imgW="1688367" imgH="215806"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1946" y="4932858"/>
                          <a:ext cx="2959492" cy="367155"/>
                        </a:xfrm>
                        <a:prstGeom prst="rect">
                          <a:avLst/>
                        </a:prstGeom>
                        <a:noFill/>
                      </p:spPr>
                    </p:pic>
                  </p:oleObj>
                </mc:Fallback>
              </mc:AlternateContent>
            </a:graphicData>
          </a:graphic>
        </p:graphicFrame>
        <p:sp>
          <p:nvSpPr>
            <p:cNvPr id="52" name="文本框 51">
              <a:extLst>
                <a:ext uri="{FF2B5EF4-FFF2-40B4-BE49-F238E27FC236}">
                  <a16:creationId xmlns:a16="http://schemas.microsoft.com/office/drawing/2014/main" xmlns="" id="{EBEDE444-E111-4CC0-AA26-2E2FBFDD5D95}"/>
                </a:ext>
              </a:extLst>
            </p:cNvPr>
            <p:cNvSpPr txBox="1"/>
            <p:nvPr/>
          </p:nvSpPr>
          <p:spPr>
            <a:xfrm>
              <a:off x="5488302" y="4952399"/>
              <a:ext cx="203644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看作</a:t>
              </a:r>
              <a:r>
                <a:rPr lang="en-US" altLang="zh-CN" sz="1800" i="1" kern="500" dirty="0">
                  <a:effectLst/>
                  <a:latin typeface="Times New Roman" panose="02020603050405020304" pitchFamily="18" charset="0"/>
                  <a:ea typeface="宋体" panose="02010600030101010101" pitchFamily="2" charset="-122"/>
                </a:rPr>
                <a:t>m</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元线性函数</a:t>
              </a:r>
              <a:endParaRPr lang="zh-CN" altLang="en-US" dirty="0"/>
            </a:p>
          </p:txBody>
        </p:sp>
      </p:grpSp>
      <p:sp>
        <p:nvSpPr>
          <p:cNvPr id="54" name="Rectangle 8">
            <a:extLst>
              <a:ext uri="{FF2B5EF4-FFF2-40B4-BE49-F238E27FC236}">
                <a16:creationId xmlns:a16="http://schemas.microsoft.com/office/drawing/2014/main" xmlns="" id="{B31AA085-1AF2-4EA7-BDD8-9C2C4020C91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5" name="对象 54">
            <a:extLst>
              <a:ext uri="{FF2B5EF4-FFF2-40B4-BE49-F238E27FC236}">
                <a16:creationId xmlns:a16="http://schemas.microsoft.com/office/drawing/2014/main" xmlns="" id="{2F6F80FD-57BE-4291-8EE2-BAFAE1941287}"/>
              </a:ext>
            </a:extLst>
          </p:cNvPr>
          <p:cNvGraphicFramePr>
            <a:graphicFrameLocks noChangeAspect="1"/>
          </p:cNvGraphicFramePr>
          <p:nvPr>
            <p:extLst>
              <p:ext uri="{D42A27DB-BD31-4B8C-83A1-F6EECF244321}">
                <p14:modId xmlns:p14="http://schemas.microsoft.com/office/powerpoint/2010/main" val="601594665"/>
              </p:ext>
            </p:extLst>
          </p:nvPr>
        </p:nvGraphicFramePr>
        <p:xfrm>
          <a:off x="2044206" y="5500929"/>
          <a:ext cx="3764950" cy="435498"/>
        </p:xfrm>
        <a:graphic>
          <a:graphicData uri="http://schemas.openxmlformats.org/presentationml/2006/ole">
            <mc:AlternateContent xmlns:mc="http://schemas.openxmlformats.org/markup-compatibility/2006">
              <mc:Choice xmlns:v="urn:schemas-microsoft-com:vml" Requires="v">
                <p:oleObj spid="_x0000_s56404" name="Equation" r:id="rId11" imgW="1701800" imgH="203200" progId="Equation.DSMT4">
                  <p:embed/>
                </p:oleObj>
              </mc:Choice>
              <mc:Fallback>
                <p:oleObj name="Equation" r:id="rId11" imgW="1701800" imgH="2032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4206" y="5500929"/>
                        <a:ext cx="3764950" cy="435498"/>
                      </a:xfrm>
                      <a:prstGeom prst="rect">
                        <a:avLst/>
                      </a:prstGeom>
                      <a:noFill/>
                    </p:spPr>
                  </p:pic>
                </p:oleObj>
              </mc:Fallback>
            </mc:AlternateContent>
          </a:graphicData>
        </a:graphic>
      </p:graphicFrame>
    </p:spTree>
    <p:extLst>
      <p:ext uri="{BB962C8B-B14F-4D97-AF65-F5344CB8AC3E}">
        <p14:creationId xmlns:p14="http://schemas.microsoft.com/office/powerpoint/2010/main" val="3406906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65</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6B8A5F5C-0C85-46B0-9608-07BBB1BC3910}"/>
              </a:ext>
            </a:extLst>
          </p:cNvPr>
          <p:cNvSpPr txBox="1"/>
          <p:nvPr/>
        </p:nvSpPr>
        <p:spPr>
          <a:xfrm>
            <a:off x="347958" y="1473634"/>
            <a:ext cx="7579720" cy="369332"/>
          </a:xfrm>
          <a:prstGeom prst="rect">
            <a:avLst/>
          </a:prstGeom>
          <a:noFill/>
        </p:spPr>
        <p:txBody>
          <a:bodyPr wrap="square">
            <a:spAutoFit/>
          </a:bodyPr>
          <a:lstStyle/>
          <a:p>
            <a:pPr algn="just">
              <a:tabLst>
                <a:tab pos="2628265" algn="ctr"/>
                <a:tab pos="5292725" algn="r"/>
              </a:tabLst>
            </a:pPr>
            <a:r>
              <a:rPr lang="zh-CN" altLang="zh-CN" sz="1800" kern="5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多元二项式回归</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在</a:t>
            </a:r>
            <a:r>
              <a:rPr lang="en-US" altLang="zh-CN" sz="1800" kern="500" dirty="0">
                <a:effectLst/>
                <a:latin typeface="Times New Roman" panose="02020603050405020304" pitchFamily="18" charset="0"/>
                <a:ea typeface="宋体" panose="02010600030101010101" pitchFamily="2" charset="-122"/>
              </a:rPr>
              <a:t>MATLAB</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中，可用命令</a:t>
            </a:r>
            <a:r>
              <a:rPr lang="en-US"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500" dirty="0" err="1">
                <a:effectLst/>
                <a:latin typeface="Times New Roman" panose="02020603050405020304" pitchFamily="18" charset="0"/>
                <a:ea typeface="宋体" panose="02010600030101010101" pitchFamily="2" charset="-122"/>
              </a:rPr>
              <a:t>rstool</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X,Y,model,alpha</a:t>
            </a:r>
            <a:r>
              <a:rPr lang="en-US" altLang="zh-CN" sz="1800" kern="500" dirty="0">
                <a:effectLst/>
                <a:latin typeface="Times New Roman" panose="02020603050405020304" pitchFamily="18" charset="0"/>
                <a:ea typeface="宋体" panose="02010600030101010101" pitchFamily="2" charset="-122"/>
              </a:rPr>
              <a:t>) </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来实现</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500" dirty="0">
              <a:solidFill>
                <a:srgbClr val="FF0000"/>
              </a:solidFill>
              <a:effectLst/>
              <a:latin typeface="宋体" panose="02010600030101010101" pitchFamily="2" charset="-122"/>
              <a:ea typeface="宋体" panose="02010600030101010101" pitchFamily="2" charset="-122"/>
            </a:endParaRPr>
          </a:p>
        </p:txBody>
      </p:sp>
      <p:sp>
        <p:nvSpPr>
          <p:cNvPr id="12" name="Rectangle 2">
            <a:extLst>
              <a:ext uri="{FF2B5EF4-FFF2-40B4-BE49-F238E27FC236}">
                <a16:creationId xmlns:a16="http://schemas.microsoft.com/office/drawing/2014/main" xmlns="" id="{3ABED43B-D2F4-42EC-A70C-F583C865120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7" name="组合 16">
            <a:extLst>
              <a:ext uri="{FF2B5EF4-FFF2-40B4-BE49-F238E27FC236}">
                <a16:creationId xmlns:a16="http://schemas.microsoft.com/office/drawing/2014/main" xmlns="" id="{4B24D8B9-5C82-48F4-8F43-E00FF161ADF2}"/>
              </a:ext>
            </a:extLst>
          </p:cNvPr>
          <p:cNvGrpSpPr/>
          <p:nvPr/>
        </p:nvGrpSpPr>
        <p:grpSpPr>
          <a:xfrm>
            <a:off x="1079203" y="1981443"/>
            <a:ext cx="7124700" cy="400285"/>
            <a:chOff x="1009650" y="1442681"/>
            <a:chExt cx="7124700" cy="400285"/>
          </a:xfrm>
        </p:grpSpPr>
        <p:sp>
          <p:nvSpPr>
            <p:cNvPr id="19" name="文本框 18">
              <a:extLst>
                <a:ext uri="{FF2B5EF4-FFF2-40B4-BE49-F238E27FC236}">
                  <a16:creationId xmlns:a16="http://schemas.microsoft.com/office/drawing/2014/main" xmlns="" id="{5E509B9C-BF59-4F57-B27F-1E2B38188754}"/>
                </a:ext>
              </a:extLst>
            </p:cNvPr>
            <p:cNvSpPr txBox="1"/>
            <p:nvPr/>
          </p:nvSpPr>
          <p:spPr>
            <a:xfrm>
              <a:off x="1009650" y="1442681"/>
              <a:ext cx="1392635" cy="369332"/>
            </a:xfrm>
            <a:prstGeom prst="rect">
              <a:avLst/>
            </a:prstGeom>
            <a:noFill/>
          </p:spPr>
          <p:txBody>
            <a:bodyPr wrap="square">
              <a:spAutoFit/>
            </a:bodyPr>
            <a:lstStyle/>
            <a:p>
              <a:r>
                <a:rPr lang="en-US" altLang="zh-CN" sz="1800" i="1" kern="500" dirty="0">
                  <a:effectLst/>
                  <a:latin typeface="Times New Roman" panose="02020603050405020304" pitchFamily="18" charset="0"/>
                  <a:ea typeface="宋体" panose="02010600030101010101" pitchFamily="2" charset="-122"/>
                </a:rPr>
                <a:t>X</a:t>
              </a:r>
              <a:r>
                <a:rPr lang="zh-CN" altLang="zh-CN" sz="1800" i="1" kern="500" spc="-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i="1" kern="500" dirty="0">
                  <a:effectLst/>
                  <a:latin typeface="Times New Roman" panose="02020603050405020304" pitchFamily="18" charset="0"/>
                  <a:ea typeface="宋体" panose="02010600030101010101" pitchFamily="2" charset="-122"/>
                </a:rPr>
                <a:t>Y</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分别为</a:t>
              </a:r>
              <a:endParaRPr lang="zh-CN" altLang="en-US" dirty="0"/>
            </a:p>
          </p:txBody>
        </p:sp>
        <p:graphicFrame>
          <p:nvGraphicFramePr>
            <p:cNvPr id="13" name="对象 12">
              <a:extLst>
                <a:ext uri="{FF2B5EF4-FFF2-40B4-BE49-F238E27FC236}">
                  <a16:creationId xmlns:a16="http://schemas.microsoft.com/office/drawing/2014/main" xmlns="" id="{B421DD42-B047-4B51-974D-80D69C81A573}"/>
                </a:ext>
              </a:extLst>
            </p:cNvPr>
            <p:cNvGraphicFramePr>
              <a:graphicFrameLocks noChangeAspect="1"/>
            </p:cNvGraphicFramePr>
            <p:nvPr>
              <p:extLst>
                <p:ext uri="{D42A27DB-BD31-4B8C-83A1-F6EECF244321}">
                  <p14:modId xmlns:p14="http://schemas.microsoft.com/office/powerpoint/2010/main" val="1501231796"/>
                </p:ext>
              </p:extLst>
            </p:nvPr>
          </p:nvGraphicFramePr>
          <p:xfrm>
            <a:off x="2305049" y="1523105"/>
            <a:ext cx="620415" cy="248166"/>
          </p:xfrm>
          <a:graphic>
            <a:graphicData uri="http://schemas.openxmlformats.org/presentationml/2006/ole">
              <mc:AlternateContent xmlns:mc="http://schemas.openxmlformats.org/markup-compatibility/2006">
                <mc:Choice xmlns:v="urn:schemas-microsoft-com:vml" Requires="v">
                  <p:oleObj spid="_x0000_s57435" name="Equation" r:id="rId5" imgW="329914" imgH="126890" progId="Equation.DSMT4">
                    <p:embed/>
                  </p:oleObj>
                </mc:Choice>
                <mc:Fallback>
                  <p:oleObj name="Equation" r:id="rId5" imgW="329914" imgH="12689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049" y="1523105"/>
                          <a:ext cx="620415" cy="248166"/>
                        </a:xfrm>
                        <a:prstGeom prst="rect">
                          <a:avLst/>
                        </a:prstGeom>
                        <a:noFill/>
                      </p:spPr>
                    </p:pic>
                  </p:oleObj>
                </mc:Fallback>
              </mc:AlternateContent>
            </a:graphicData>
          </a:graphic>
        </p:graphicFrame>
        <p:sp>
          <p:nvSpPr>
            <p:cNvPr id="23" name="文本框 22">
              <a:extLst>
                <a:ext uri="{FF2B5EF4-FFF2-40B4-BE49-F238E27FC236}">
                  <a16:creationId xmlns:a16="http://schemas.microsoft.com/office/drawing/2014/main" xmlns="" id="{55F83B69-DDE0-4F99-B2A7-FA860CAA8519}"/>
                </a:ext>
              </a:extLst>
            </p:cNvPr>
            <p:cNvSpPr txBox="1"/>
            <p:nvPr/>
          </p:nvSpPr>
          <p:spPr>
            <a:xfrm>
              <a:off x="2925464" y="1462522"/>
              <a:ext cx="91311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矩阵和</a:t>
              </a:r>
              <a:endParaRPr lang="zh-CN" altLang="en-US" dirty="0"/>
            </a:p>
          </p:txBody>
        </p:sp>
        <p:sp>
          <p:nvSpPr>
            <p:cNvPr id="25" name="文本框 24">
              <a:extLst>
                <a:ext uri="{FF2B5EF4-FFF2-40B4-BE49-F238E27FC236}">
                  <a16:creationId xmlns:a16="http://schemas.microsoft.com/office/drawing/2014/main" xmlns="" id="{1FA1E656-AC08-4DAC-BA17-C65E017C66C5}"/>
                </a:ext>
              </a:extLst>
            </p:cNvPr>
            <p:cNvSpPr txBox="1"/>
            <p:nvPr/>
          </p:nvSpPr>
          <p:spPr>
            <a:xfrm>
              <a:off x="3773189" y="1473634"/>
              <a:ext cx="1009949" cy="369332"/>
            </a:xfrm>
            <a:prstGeom prst="rect">
              <a:avLst/>
            </a:prstGeom>
            <a:noFill/>
          </p:spPr>
          <p:txBody>
            <a:bodyPr wrap="square">
              <a:spAutoFit/>
            </a:bodyPr>
            <a:lstStyle/>
            <a:p>
              <a:r>
                <a:rPr lang="en-US" altLang="zh-CN" sz="1800" i="1" kern="500" dirty="0">
                  <a:effectLst/>
                  <a:latin typeface="Times New Roman" panose="02020603050405020304" pitchFamily="18" charset="0"/>
                  <a:ea typeface="宋体" panose="02010600030101010101" pitchFamily="2" charset="-122"/>
                </a:rPr>
                <a:t>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维向量</a:t>
              </a:r>
              <a:endParaRPr lang="zh-CN" altLang="en-US" dirty="0"/>
            </a:p>
          </p:txBody>
        </p:sp>
        <p:sp>
          <p:nvSpPr>
            <p:cNvPr id="27" name="文本框 26">
              <a:extLst>
                <a:ext uri="{FF2B5EF4-FFF2-40B4-BE49-F238E27FC236}">
                  <a16:creationId xmlns:a16="http://schemas.microsoft.com/office/drawing/2014/main" xmlns="" id="{F0F3C1DA-BE2B-48D1-8DDA-4BD3F5208D7D}"/>
                </a:ext>
              </a:extLst>
            </p:cNvPr>
            <p:cNvSpPr txBox="1"/>
            <p:nvPr/>
          </p:nvSpPr>
          <p:spPr>
            <a:xfrm>
              <a:off x="4729199" y="1457171"/>
              <a:ext cx="3405151"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alpha</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为显著水平，默认值为</a:t>
              </a:r>
              <a:r>
                <a:rPr lang="en-US" altLang="zh-CN" sz="1800" kern="500" dirty="0">
                  <a:effectLst/>
                  <a:latin typeface="Times New Roman" panose="02020603050405020304" pitchFamily="18" charset="0"/>
                  <a:ea typeface="宋体" panose="02010600030101010101" pitchFamily="2" charset="-122"/>
                </a:rPr>
                <a:t>0.05</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sp>
        <p:nvSpPr>
          <p:cNvPr id="34" name="文本框 33">
            <a:extLst>
              <a:ext uri="{FF2B5EF4-FFF2-40B4-BE49-F238E27FC236}">
                <a16:creationId xmlns:a16="http://schemas.microsoft.com/office/drawing/2014/main" xmlns="" id="{0824B08E-46F1-48E8-9A8F-21F50D5693AE}"/>
              </a:ext>
            </a:extLst>
          </p:cNvPr>
          <p:cNvSpPr txBox="1"/>
          <p:nvPr/>
        </p:nvSpPr>
        <p:spPr>
          <a:xfrm>
            <a:off x="936328" y="2477620"/>
            <a:ext cx="4572000"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model</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有以下四种选择：</a:t>
            </a:r>
            <a:endParaRPr lang="zh-CN" altLang="en-US" dirty="0"/>
          </a:p>
        </p:txBody>
      </p:sp>
      <p:sp>
        <p:nvSpPr>
          <p:cNvPr id="22" name="Rectangle 4">
            <a:extLst>
              <a:ext uri="{FF2B5EF4-FFF2-40B4-BE49-F238E27FC236}">
                <a16:creationId xmlns:a16="http://schemas.microsoft.com/office/drawing/2014/main" xmlns="" id="{0DF88D39-0C95-4F4F-BE9A-F6BCB9A37DBF}"/>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7" name="组合 36">
            <a:extLst>
              <a:ext uri="{FF2B5EF4-FFF2-40B4-BE49-F238E27FC236}">
                <a16:creationId xmlns:a16="http://schemas.microsoft.com/office/drawing/2014/main" xmlns="" id="{B8818FCF-7065-4B87-8993-CC32AF661EAC}"/>
              </a:ext>
            </a:extLst>
          </p:cNvPr>
          <p:cNvGrpSpPr/>
          <p:nvPr/>
        </p:nvGrpSpPr>
        <p:grpSpPr>
          <a:xfrm>
            <a:off x="616447" y="3025117"/>
            <a:ext cx="5216198" cy="369332"/>
            <a:chOff x="546894" y="2486355"/>
            <a:chExt cx="5216198" cy="369332"/>
          </a:xfrm>
        </p:grpSpPr>
        <p:sp>
          <p:nvSpPr>
            <p:cNvPr id="35" name="文本框 34">
              <a:extLst>
                <a:ext uri="{FF2B5EF4-FFF2-40B4-BE49-F238E27FC236}">
                  <a16:creationId xmlns:a16="http://schemas.microsoft.com/office/drawing/2014/main" xmlns="" id="{F49B6DBA-FB38-4C37-BCF1-D34F3CE68CFA}"/>
                </a:ext>
              </a:extLst>
            </p:cNvPr>
            <p:cNvSpPr txBox="1"/>
            <p:nvPr/>
          </p:nvSpPr>
          <p:spPr>
            <a:xfrm>
              <a:off x="546894" y="2486355"/>
              <a:ext cx="237857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1</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）线性（</a:t>
              </a:r>
              <a:r>
                <a:rPr lang="en-US" altLang="zh-CN" sz="1800" kern="500" dirty="0">
                  <a:effectLst/>
                  <a:latin typeface="Times New Roman" panose="02020603050405020304" pitchFamily="18" charset="0"/>
                  <a:ea typeface="宋体" panose="02010600030101010101" pitchFamily="2" charset="-122"/>
                </a:rPr>
                <a:t>Linear</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24" name="对象 23">
              <a:extLst>
                <a:ext uri="{FF2B5EF4-FFF2-40B4-BE49-F238E27FC236}">
                  <a16:creationId xmlns:a16="http://schemas.microsoft.com/office/drawing/2014/main" xmlns="" id="{DB6BE837-DFC0-47FE-B5CF-7E34603C57A0}"/>
                </a:ext>
              </a:extLst>
            </p:cNvPr>
            <p:cNvGraphicFramePr>
              <a:graphicFrameLocks noChangeAspect="1"/>
            </p:cNvGraphicFramePr>
            <p:nvPr>
              <p:extLst>
                <p:ext uri="{D42A27DB-BD31-4B8C-83A1-F6EECF244321}">
                  <p14:modId xmlns:p14="http://schemas.microsoft.com/office/powerpoint/2010/main" val="3160504216"/>
                </p:ext>
              </p:extLst>
            </p:nvPr>
          </p:nvGraphicFramePr>
          <p:xfrm>
            <a:off x="2904751" y="2491925"/>
            <a:ext cx="2858341" cy="330629"/>
          </p:xfrm>
          <a:graphic>
            <a:graphicData uri="http://schemas.openxmlformats.org/presentationml/2006/ole">
              <mc:AlternateContent xmlns:mc="http://schemas.openxmlformats.org/markup-compatibility/2006">
                <mc:Choice xmlns:v="urn:schemas-microsoft-com:vml" Requires="v">
                  <p:oleObj spid="_x0000_s57436" name="Equation" r:id="rId7" imgW="1701800" imgH="203200" progId="Equation.DSMT4">
                    <p:embed/>
                  </p:oleObj>
                </mc:Choice>
                <mc:Fallback>
                  <p:oleObj name="Equation" r:id="rId7" imgW="1701800" imgH="2032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4751" y="2491925"/>
                          <a:ext cx="2858341" cy="330629"/>
                        </a:xfrm>
                        <a:prstGeom prst="rect">
                          <a:avLst/>
                        </a:prstGeom>
                        <a:noFill/>
                      </p:spPr>
                    </p:pic>
                  </p:oleObj>
                </mc:Fallback>
              </mc:AlternateContent>
            </a:graphicData>
          </a:graphic>
        </p:graphicFrame>
      </p:grpSp>
      <p:sp>
        <p:nvSpPr>
          <p:cNvPr id="38" name="Rectangle 6">
            <a:extLst>
              <a:ext uri="{FF2B5EF4-FFF2-40B4-BE49-F238E27FC236}">
                <a16:creationId xmlns:a16="http://schemas.microsoft.com/office/drawing/2014/main" xmlns="" id="{80088A7E-1A79-441D-9BCF-A738D393C8F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0" name="组合 39">
            <a:extLst>
              <a:ext uri="{FF2B5EF4-FFF2-40B4-BE49-F238E27FC236}">
                <a16:creationId xmlns:a16="http://schemas.microsoft.com/office/drawing/2014/main" xmlns="" id="{EAB5F827-8950-4D85-969C-8FE5A1721138}"/>
              </a:ext>
            </a:extLst>
          </p:cNvPr>
          <p:cNvGrpSpPr/>
          <p:nvPr/>
        </p:nvGrpSpPr>
        <p:grpSpPr>
          <a:xfrm>
            <a:off x="616447" y="3418940"/>
            <a:ext cx="6387306" cy="546668"/>
            <a:chOff x="546894" y="2880178"/>
            <a:chExt cx="6387306" cy="546668"/>
          </a:xfrm>
        </p:grpSpPr>
        <p:sp>
          <p:nvSpPr>
            <p:cNvPr id="36" name="文本框 35">
              <a:extLst>
                <a:ext uri="{FF2B5EF4-FFF2-40B4-BE49-F238E27FC236}">
                  <a16:creationId xmlns:a16="http://schemas.microsoft.com/office/drawing/2014/main" xmlns="" id="{7E5DBD23-D60C-4B52-AE86-032C9F421D44}"/>
                </a:ext>
              </a:extLst>
            </p:cNvPr>
            <p:cNvSpPr txBox="1"/>
            <p:nvPr/>
          </p:nvSpPr>
          <p:spPr>
            <a:xfrm>
              <a:off x="546894" y="2968261"/>
              <a:ext cx="32916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2</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）纯二次（</a:t>
              </a:r>
              <a:r>
                <a:rPr lang="en-US" altLang="zh-CN" sz="1800" kern="500" dirty="0" err="1">
                  <a:effectLst/>
                  <a:latin typeface="Times New Roman" panose="02020603050405020304" pitchFamily="18" charset="0"/>
                  <a:ea typeface="宋体" panose="02010600030101010101" pitchFamily="2" charset="-122"/>
                </a:rPr>
                <a:t>Purequadratic</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39" name="对象 38">
              <a:extLst>
                <a:ext uri="{FF2B5EF4-FFF2-40B4-BE49-F238E27FC236}">
                  <a16:creationId xmlns:a16="http://schemas.microsoft.com/office/drawing/2014/main" xmlns="" id="{091A0B80-6509-49A4-A48B-839BEB2116B5}"/>
                </a:ext>
              </a:extLst>
            </p:cNvPr>
            <p:cNvGraphicFramePr>
              <a:graphicFrameLocks noChangeAspect="1"/>
            </p:cNvGraphicFramePr>
            <p:nvPr>
              <p:extLst>
                <p:ext uri="{D42A27DB-BD31-4B8C-83A1-F6EECF244321}">
                  <p14:modId xmlns:p14="http://schemas.microsoft.com/office/powerpoint/2010/main" val="1276882894"/>
                </p:ext>
              </p:extLst>
            </p:nvPr>
          </p:nvGraphicFramePr>
          <p:xfrm>
            <a:off x="3806544" y="2880178"/>
            <a:ext cx="3127656" cy="546668"/>
          </p:xfrm>
          <a:graphic>
            <a:graphicData uri="http://schemas.openxmlformats.org/presentationml/2006/ole">
              <mc:AlternateContent xmlns:mc="http://schemas.openxmlformats.org/markup-compatibility/2006">
                <mc:Choice xmlns:v="urn:schemas-microsoft-com:vml" Requires="v">
                  <p:oleObj spid="_x0000_s57437" name="Equation" r:id="rId9" imgW="2222500" imgH="393700" progId="Equation.DSMT4">
                    <p:embed/>
                  </p:oleObj>
                </mc:Choice>
                <mc:Fallback>
                  <p:oleObj name="Equation" r:id="rId9" imgW="2222500" imgH="3937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6544" y="2880178"/>
                          <a:ext cx="3127656" cy="546668"/>
                        </a:xfrm>
                        <a:prstGeom prst="rect">
                          <a:avLst/>
                        </a:prstGeom>
                        <a:noFill/>
                      </p:spPr>
                    </p:pic>
                  </p:oleObj>
                </mc:Fallback>
              </mc:AlternateContent>
            </a:graphicData>
          </a:graphic>
        </p:graphicFrame>
      </p:grpSp>
      <p:sp>
        <p:nvSpPr>
          <p:cNvPr id="43" name="Rectangle 8">
            <a:extLst>
              <a:ext uri="{FF2B5EF4-FFF2-40B4-BE49-F238E27FC236}">
                <a16:creationId xmlns:a16="http://schemas.microsoft.com/office/drawing/2014/main" xmlns="" id="{00B18493-E4D7-47CE-8A21-0349DA298E8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0" name="组合 49">
            <a:extLst>
              <a:ext uri="{FF2B5EF4-FFF2-40B4-BE49-F238E27FC236}">
                <a16:creationId xmlns:a16="http://schemas.microsoft.com/office/drawing/2014/main" xmlns="" id="{027DEA6E-653C-494F-9990-B49EDB9AAB0C}"/>
              </a:ext>
            </a:extLst>
          </p:cNvPr>
          <p:cNvGrpSpPr/>
          <p:nvPr/>
        </p:nvGrpSpPr>
        <p:grpSpPr>
          <a:xfrm>
            <a:off x="616447" y="3898841"/>
            <a:ext cx="6253955" cy="571366"/>
            <a:chOff x="546894" y="3360079"/>
            <a:chExt cx="6253955" cy="571366"/>
          </a:xfrm>
        </p:grpSpPr>
        <p:sp>
          <p:nvSpPr>
            <p:cNvPr id="42" name="文本框 41">
              <a:extLst>
                <a:ext uri="{FF2B5EF4-FFF2-40B4-BE49-F238E27FC236}">
                  <a16:creationId xmlns:a16="http://schemas.microsoft.com/office/drawing/2014/main" xmlns="" id="{7EFA02CA-51C1-48DD-A6C0-6D9DB430E4C1}"/>
                </a:ext>
              </a:extLst>
            </p:cNvPr>
            <p:cNvSpPr txBox="1"/>
            <p:nvPr/>
          </p:nvSpPr>
          <p:spPr>
            <a:xfrm>
              <a:off x="546894" y="3489843"/>
              <a:ext cx="2786856" cy="367099"/>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3</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）交叉（</a:t>
              </a:r>
              <a:r>
                <a:rPr lang="en-US" altLang="zh-CN" sz="1800" kern="500" dirty="0">
                  <a:effectLst/>
                  <a:latin typeface="Times New Roman" panose="02020603050405020304" pitchFamily="18" charset="0"/>
                  <a:ea typeface="宋体" panose="02010600030101010101" pitchFamily="2" charset="-122"/>
                </a:rPr>
                <a:t>Interaction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44" name="对象 43">
              <a:extLst>
                <a:ext uri="{FF2B5EF4-FFF2-40B4-BE49-F238E27FC236}">
                  <a16:creationId xmlns:a16="http://schemas.microsoft.com/office/drawing/2014/main" xmlns="" id="{3B7D60BA-652D-4329-B6F4-34CEC336DD5B}"/>
                </a:ext>
              </a:extLst>
            </p:cNvPr>
            <p:cNvGraphicFramePr>
              <a:graphicFrameLocks noChangeAspect="1"/>
            </p:cNvGraphicFramePr>
            <p:nvPr>
              <p:extLst>
                <p:ext uri="{D42A27DB-BD31-4B8C-83A1-F6EECF244321}">
                  <p14:modId xmlns:p14="http://schemas.microsoft.com/office/powerpoint/2010/main" val="2380733162"/>
                </p:ext>
              </p:extLst>
            </p:nvPr>
          </p:nvGraphicFramePr>
          <p:xfrm>
            <a:off x="3382018" y="3360079"/>
            <a:ext cx="3418831" cy="571366"/>
          </p:xfrm>
          <a:graphic>
            <a:graphicData uri="http://schemas.openxmlformats.org/presentationml/2006/ole">
              <mc:AlternateContent xmlns:mc="http://schemas.openxmlformats.org/markup-compatibility/2006">
                <mc:Choice xmlns:v="urn:schemas-microsoft-com:vml" Requires="v">
                  <p:oleObj spid="_x0000_s57438" name="Equation" r:id="rId11" imgW="2324100" imgH="393700" progId="Equation.DSMT4">
                    <p:embed/>
                  </p:oleObj>
                </mc:Choice>
                <mc:Fallback>
                  <p:oleObj name="Equation" r:id="rId11" imgW="2324100" imgH="393700"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2018" y="3360079"/>
                          <a:ext cx="3418831" cy="571366"/>
                        </a:xfrm>
                        <a:prstGeom prst="rect">
                          <a:avLst/>
                        </a:prstGeom>
                        <a:noFill/>
                      </p:spPr>
                    </p:pic>
                  </p:oleObj>
                </mc:Fallback>
              </mc:AlternateContent>
            </a:graphicData>
          </a:graphic>
        </p:graphicFrame>
      </p:grpSp>
      <p:sp>
        <p:nvSpPr>
          <p:cNvPr id="47" name="Rectangle 10">
            <a:extLst>
              <a:ext uri="{FF2B5EF4-FFF2-40B4-BE49-F238E27FC236}">
                <a16:creationId xmlns:a16="http://schemas.microsoft.com/office/drawing/2014/main" xmlns="" id="{0FEB2E4E-61AA-4343-88A6-D689D8DAD0A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9" name="组合 48">
            <a:extLst>
              <a:ext uri="{FF2B5EF4-FFF2-40B4-BE49-F238E27FC236}">
                <a16:creationId xmlns:a16="http://schemas.microsoft.com/office/drawing/2014/main" xmlns="" id="{6D5044BA-A6DF-42EC-B144-A4E7E3FBA3A4}"/>
              </a:ext>
            </a:extLst>
          </p:cNvPr>
          <p:cNvGrpSpPr/>
          <p:nvPr/>
        </p:nvGrpSpPr>
        <p:grpSpPr>
          <a:xfrm>
            <a:off x="597592" y="4445509"/>
            <a:ext cx="7357143" cy="678638"/>
            <a:chOff x="528039" y="3906747"/>
            <a:chExt cx="7357143" cy="678638"/>
          </a:xfrm>
        </p:grpSpPr>
        <p:sp>
          <p:nvSpPr>
            <p:cNvPr id="46" name="文本框 45">
              <a:extLst>
                <a:ext uri="{FF2B5EF4-FFF2-40B4-BE49-F238E27FC236}">
                  <a16:creationId xmlns:a16="http://schemas.microsoft.com/office/drawing/2014/main" xmlns="" id="{39F9F732-13ED-4D22-BCCB-51BA80931FD1}"/>
                </a:ext>
              </a:extLst>
            </p:cNvPr>
            <p:cNvSpPr txBox="1"/>
            <p:nvPr/>
          </p:nvSpPr>
          <p:spPr>
            <a:xfrm>
              <a:off x="528039" y="4075391"/>
              <a:ext cx="313908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4</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）完全二次（</a:t>
              </a:r>
              <a:r>
                <a:rPr lang="en-US" altLang="zh-CN" sz="1800" kern="500" dirty="0">
                  <a:effectLst/>
                  <a:latin typeface="Times New Roman" panose="02020603050405020304" pitchFamily="18" charset="0"/>
                  <a:ea typeface="宋体" panose="02010600030101010101" pitchFamily="2" charset="-122"/>
                </a:rPr>
                <a:t>Quadratic</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48" name="对象 47">
              <a:extLst>
                <a:ext uri="{FF2B5EF4-FFF2-40B4-BE49-F238E27FC236}">
                  <a16:creationId xmlns:a16="http://schemas.microsoft.com/office/drawing/2014/main" xmlns="" id="{43538318-E545-4397-BC20-F31E2341E4F2}"/>
                </a:ext>
              </a:extLst>
            </p:cNvPr>
            <p:cNvGraphicFramePr>
              <a:graphicFrameLocks noChangeAspect="1"/>
            </p:cNvGraphicFramePr>
            <p:nvPr>
              <p:extLst>
                <p:ext uri="{D42A27DB-BD31-4B8C-83A1-F6EECF244321}">
                  <p14:modId xmlns:p14="http://schemas.microsoft.com/office/powerpoint/2010/main" val="3082772060"/>
                </p:ext>
              </p:extLst>
            </p:nvPr>
          </p:nvGraphicFramePr>
          <p:xfrm>
            <a:off x="3641001" y="3906747"/>
            <a:ext cx="4244181" cy="678638"/>
          </p:xfrm>
          <a:graphic>
            <a:graphicData uri="http://schemas.openxmlformats.org/presentationml/2006/ole">
              <mc:AlternateContent xmlns:mc="http://schemas.openxmlformats.org/markup-compatibility/2006">
                <mc:Choice xmlns:v="urn:schemas-microsoft-com:vml" Requires="v">
                  <p:oleObj spid="_x0000_s57439" name="Equation" r:id="rId13" imgW="2501900" imgH="406400" progId="Equation.DSMT4">
                    <p:embed/>
                  </p:oleObj>
                </mc:Choice>
                <mc:Fallback>
                  <p:oleObj name="Equation" r:id="rId13" imgW="2501900" imgH="406400"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1001" y="3906747"/>
                          <a:ext cx="4244181" cy="678638"/>
                        </a:xfrm>
                        <a:prstGeom prst="rect">
                          <a:avLst/>
                        </a:prstGeom>
                        <a:noFill/>
                      </p:spPr>
                    </p:pic>
                  </p:oleObj>
                </mc:Fallback>
              </mc:AlternateContent>
            </a:graphicData>
          </a:graphic>
        </p:graphicFrame>
      </p:grpSp>
    </p:spTree>
    <p:extLst>
      <p:ext uri="{BB962C8B-B14F-4D97-AF65-F5344CB8AC3E}">
        <p14:creationId xmlns:p14="http://schemas.microsoft.com/office/powerpoint/2010/main" val="2923333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66</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6B8A5F5C-0C85-46B0-9608-07BBB1BC3910}"/>
              </a:ext>
            </a:extLst>
          </p:cNvPr>
          <p:cNvSpPr txBox="1"/>
          <p:nvPr/>
        </p:nvSpPr>
        <p:spPr>
          <a:xfrm>
            <a:off x="278406" y="887296"/>
            <a:ext cx="2813844" cy="369332"/>
          </a:xfrm>
          <a:prstGeom prst="rect">
            <a:avLst/>
          </a:prstGeom>
          <a:noFill/>
        </p:spPr>
        <p:txBody>
          <a:bodyPr wrap="square">
            <a:spAutoFit/>
          </a:bodyPr>
          <a:lstStyle/>
          <a:p>
            <a:pPr algn="just">
              <a:tabLst>
                <a:tab pos="2628265" algn="ctr"/>
                <a:tab pos="5292725" algn="r"/>
              </a:tabLst>
            </a:pPr>
            <a:r>
              <a:rPr lang="en-US" altLang="zh-CN" sz="1800" kern="500" dirty="0">
                <a:solidFill>
                  <a:srgbClr val="FF0000"/>
                </a:solidFill>
                <a:effectLst/>
                <a:latin typeface="方正小标宋简体"/>
              </a:rPr>
              <a:t>5.8.3  </a:t>
            </a:r>
            <a:r>
              <a:rPr lang="zh-CN" altLang="zh-CN" sz="1800" kern="500" dirty="0">
                <a:solidFill>
                  <a:srgbClr val="FF0000"/>
                </a:solidFill>
                <a:effectLst/>
                <a:latin typeface="方正小标宋简体"/>
              </a:rPr>
              <a:t>非线性回归</a:t>
            </a:r>
          </a:p>
        </p:txBody>
      </p:sp>
      <p:sp>
        <p:nvSpPr>
          <p:cNvPr id="12" name="Rectangle 2">
            <a:extLst>
              <a:ext uri="{FF2B5EF4-FFF2-40B4-BE49-F238E27FC236}">
                <a16:creationId xmlns:a16="http://schemas.microsoft.com/office/drawing/2014/main" xmlns="" id="{1BA8F206-34EE-4EFF-9396-BC75F0A53F8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5" name="Rectangle 4">
            <a:extLst>
              <a:ext uri="{FF2B5EF4-FFF2-40B4-BE49-F238E27FC236}">
                <a16:creationId xmlns:a16="http://schemas.microsoft.com/office/drawing/2014/main" xmlns="" id="{DEEDCA1E-230F-4D3B-9897-95C15DD00E6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7" name="文本框 26">
            <a:extLst>
              <a:ext uri="{FF2B5EF4-FFF2-40B4-BE49-F238E27FC236}">
                <a16:creationId xmlns:a16="http://schemas.microsoft.com/office/drawing/2014/main" xmlns="" id="{6518DB74-51D1-46E8-8999-EBD6A6A04ABA}"/>
              </a:ext>
            </a:extLst>
          </p:cNvPr>
          <p:cNvSpPr txBox="1"/>
          <p:nvPr/>
        </p:nvSpPr>
        <p:spPr>
          <a:xfrm>
            <a:off x="806250" y="1822935"/>
            <a:ext cx="8213925" cy="455253"/>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例如：在研究某化学反应的过程中，建立的反应速度和反应物含量的数学模型为</a:t>
            </a:r>
          </a:p>
        </p:txBody>
      </p:sp>
      <p:grpSp>
        <p:nvGrpSpPr>
          <p:cNvPr id="21" name="组合 20">
            <a:extLst>
              <a:ext uri="{FF2B5EF4-FFF2-40B4-BE49-F238E27FC236}">
                <a16:creationId xmlns:a16="http://schemas.microsoft.com/office/drawing/2014/main" xmlns="" id="{1EDF289C-1A00-4C16-8EF1-4E45F8A8B923}"/>
              </a:ext>
            </a:extLst>
          </p:cNvPr>
          <p:cNvGrpSpPr/>
          <p:nvPr/>
        </p:nvGrpSpPr>
        <p:grpSpPr>
          <a:xfrm>
            <a:off x="806250" y="1390975"/>
            <a:ext cx="6882327" cy="413150"/>
            <a:chOff x="806250" y="1390975"/>
            <a:chExt cx="6882327" cy="413150"/>
          </a:xfrm>
        </p:grpSpPr>
        <p:sp>
          <p:nvSpPr>
            <p:cNvPr id="19" name="文本框 18">
              <a:extLst>
                <a:ext uri="{FF2B5EF4-FFF2-40B4-BE49-F238E27FC236}">
                  <a16:creationId xmlns:a16="http://schemas.microsoft.com/office/drawing/2014/main" xmlns="" id="{9372668F-F393-4EFF-9ED9-63C43897EA27}"/>
                </a:ext>
              </a:extLst>
            </p:cNvPr>
            <p:cNvSpPr txBox="1"/>
            <p:nvPr/>
          </p:nvSpPr>
          <p:spPr>
            <a:xfrm>
              <a:off x="806250" y="1434793"/>
              <a:ext cx="25465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非线性回归是指因变量</a:t>
              </a:r>
              <a:endParaRPr lang="zh-CN" altLang="en-US" dirty="0"/>
            </a:p>
          </p:txBody>
        </p:sp>
        <p:graphicFrame>
          <p:nvGraphicFramePr>
            <p:cNvPr id="13" name="对象 12">
              <a:extLst>
                <a:ext uri="{FF2B5EF4-FFF2-40B4-BE49-F238E27FC236}">
                  <a16:creationId xmlns:a16="http://schemas.microsoft.com/office/drawing/2014/main" xmlns="" id="{01E8CF07-5983-40C6-AAD8-11A8DA28FAF2}"/>
                </a:ext>
              </a:extLst>
            </p:cNvPr>
            <p:cNvGraphicFramePr>
              <a:graphicFrameLocks noChangeAspect="1"/>
            </p:cNvGraphicFramePr>
            <p:nvPr>
              <p:extLst>
                <p:ext uri="{D42A27DB-BD31-4B8C-83A1-F6EECF244321}">
                  <p14:modId xmlns:p14="http://schemas.microsoft.com/office/powerpoint/2010/main" val="1778697620"/>
                </p:ext>
              </p:extLst>
            </p:nvPr>
          </p:nvGraphicFramePr>
          <p:xfrm>
            <a:off x="3206750" y="1453604"/>
            <a:ext cx="292100" cy="350520"/>
          </p:xfrm>
          <a:graphic>
            <a:graphicData uri="http://schemas.openxmlformats.org/presentationml/2006/ole">
              <mc:AlternateContent xmlns:mc="http://schemas.openxmlformats.org/markup-compatibility/2006">
                <mc:Choice xmlns:v="urn:schemas-microsoft-com:vml" Requires="v">
                  <p:oleObj spid="_x0000_s58470" name="Equation" r:id="rId5" imgW="126835" imgH="152202" progId="Equation.DSMT4">
                    <p:embed/>
                  </p:oleObj>
                </mc:Choice>
                <mc:Fallback>
                  <p:oleObj name="Equation" r:id="rId5" imgW="126835" imgH="152202"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6750" y="1453604"/>
                          <a:ext cx="292100" cy="350520"/>
                        </a:xfrm>
                        <a:prstGeom prst="rect">
                          <a:avLst/>
                        </a:prstGeom>
                        <a:noFill/>
                      </p:spPr>
                    </p:pic>
                  </p:oleObj>
                </mc:Fallback>
              </mc:AlternateContent>
            </a:graphicData>
          </a:graphic>
        </p:graphicFrame>
        <p:sp>
          <p:nvSpPr>
            <p:cNvPr id="23" name="文本框 22">
              <a:extLst>
                <a:ext uri="{FF2B5EF4-FFF2-40B4-BE49-F238E27FC236}">
                  <a16:creationId xmlns:a16="http://schemas.microsoft.com/office/drawing/2014/main" xmlns="" id="{3B84CBC7-E955-4A79-BE9D-7AAB8844AC0E}"/>
                </a:ext>
              </a:extLst>
            </p:cNvPr>
            <p:cNvSpPr txBox="1"/>
            <p:nvPr/>
          </p:nvSpPr>
          <p:spPr>
            <a:xfrm>
              <a:off x="3467300" y="1405262"/>
              <a:ext cx="13904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对回归系数</a:t>
              </a:r>
              <a:endParaRPr lang="zh-CN" altLang="en-US" dirty="0"/>
            </a:p>
          </p:txBody>
        </p:sp>
        <p:graphicFrame>
          <p:nvGraphicFramePr>
            <p:cNvPr id="16" name="对象 15">
              <a:extLst>
                <a:ext uri="{FF2B5EF4-FFF2-40B4-BE49-F238E27FC236}">
                  <a16:creationId xmlns:a16="http://schemas.microsoft.com/office/drawing/2014/main" xmlns="" id="{9DB7F62D-63A2-497B-93F9-A75796018DD5}"/>
                </a:ext>
              </a:extLst>
            </p:cNvPr>
            <p:cNvGraphicFramePr>
              <a:graphicFrameLocks noChangeAspect="1"/>
            </p:cNvGraphicFramePr>
            <p:nvPr>
              <p:extLst>
                <p:ext uri="{D42A27DB-BD31-4B8C-83A1-F6EECF244321}">
                  <p14:modId xmlns:p14="http://schemas.microsoft.com/office/powerpoint/2010/main" val="3964222768"/>
                </p:ext>
              </p:extLst>
            </p:nvPr>
          </p:nvGraphicFramePr>
          <p:xfrm>
            <a:off x="4783138" y="1390975"/>
            <a:ext cx="1198549" cy="350519"/>
          </p:xfrm>
          <a:graphic>
            <a:graphicData uri="http://schemas.openxmlformats.org/presentationml/2006/ole">
              <mc:AlternateContent xmlns:mc="http://schemas.openxmlformats.org/markup-compatibility/2006">
                <mc:Choice xmlns:v="urn:schemas-microsoft-com:vml" Requires="v">
                  <p:oleObj spid="_x0000_s58471" name="Equation" r:id="rId7" imgW="672808" imgH="203112" progId="Equation.DSMT4">
                    <p:embed/>
                  </p:oleObj>
                </mc:Choice>
                <mc:Fallback>
                  <p:oleObj name="Equation" r:id="rId7" imgW="672808" imgH="203112"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3138" y="1390975"/>
                          <a:ext cx="1198549" cy="350519"/>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C35FC9D2-2A99-4343-B482-C12BF82B2CF4}"/>
                </a:ext>
              </a:extLst>
            </p:cNvPr>
            <p:cNvSpPr txBox="1"/>
            <p:nvPr/>
          </p:nvSpPr>
          <p:spPr>
            <a:xfrm>
              <a:off x="6047896" y="1405262"/>
              <a:ext cx="16406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rPr>
                <a:t>是非线性的。</a:t>
              </a:r>
              <a:endParaRPr lang="zh-CN" altLang="en-US" dirty="0"/>
            </a:p>
          </p:txBody>
        </p:sp>
      </p:grpSp>
      <p:sp>
        <p:nvSpPr>
          <p:cNvPr id="22" name="Rectangle 6">
            <a:extLst>
              <a:ext uri="{FF2B5EF4-FFF2-40B4-BE49-F238E27FC236}">
                <a16:creationId xmlns:a16="http://schemas.microsoft.com/office/drawing/2014/main" xmlns="" id="{6138A211-61EF-4B9E-BA3A-A9F7ABC6A4C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4" name="对象 23">
            <a:extLst>
              <a:ext uri="{FF2B5EF4-FFF2-40B4-BE49-F238E27FC236}">
                <a16:creationId xmlns:a16="http://schemas.microsoft.com/office/drawing/2014/main" xmlns="" id="{FFC3F576-5C30-4ABD-960E-4D802D375925}"/>
              </a:ext>
            </a:extLst>
          </p:cNvPr>
          <p:cNvGraphicFramePr>
            <a:graphicFrameLocks noChangeAspect="1"/>
          </p:cNvGraphicFramePr>
          <p:nvPr>
            <p:extLst>
              <p:ext uri="{D42A27DB-BD31-4B8C-83A1-F6EECF244321}">
                <p14:modId xmlns:p14="http://schemas.microsoft.com/office/powerpoint/2010/main" val="2739021746"/>
              </p:ext>
            </p:extLst>
          </p:nvPr>
        </p:nvGraphicFramePr>
        <p:xfrm>
          <a:off x="2759868" y="2333237"/>
          <a:ext cx="2359026" cy="989269"/>
        </p:xfrm>
        <a:graphic>
          <a:graphicData uri="http://schemas.openxmlformats.org/presentationml/2006/ole">
            <mc:AlternateContent xmlns:mc="http://schemas.openxmlformats.org/markup-compatibility/2006">
              <mc:Choice xmlns:v="urn:schemas-microsoft-com:vml" Requires="v">
                <p:oleObj spid="_x0000_s58472" name="Equation" r:id="rId9" imgW="1371600" imgH="584200" progId="Equation.DSMT4">
                  <p:embed/>
                </p:oleObj>
              </mc:Choice>
              <mc:Fallback>
                <p:oleObj name="Equation" r:id="rId9" imgW="1371600" imgH="5842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59868" y="2333237"/>
                        <a:ext cx="2359026" cy="989269"/>
                      </a:xfrm>
                      <a:prstGeom prst="rect">
                        <a:avLst/>
                      </a:prstGeom>
                      <a:noFill/>
                    </p:spPr>
                  </p:pic>
                </p:oleObj>
              </mc:Fallback>
            </mc:AlternateContent>
          </a:graphicData>
        </a:graphic>
      </p:graphicFrame>
      <p:sp>
        <p:nvSpPr>
          <p:cNvPr id="25" name="Rectangle 8">
            <a:extLst>
              <a:ext uri="{FF2B5EF4-FFF2-40B4-BE49-F238E27FC236}">
                <a16:creationId xmlns:a16="http://schemas.microsoft.com/office/drawing/2014/main" xmlns="" id="{503AD477-E5C0-4296-AA5F-08378AC1207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9" name="组合 38">
            <a:extLst>
              <a:ext uri="{FF2B5EF4-FFF2-40B4-BE49-F238E27FC236}">
                <a16:creationId xmlns:a16="http://schemas.microsoft.com/office/drawing/2014/main" xmlns="" id="{C53F8380-A2E8-4C60-A4CA-89EC19D6FBC4}"/>
              </a:ext>
            </a:extLst>
          </p:cNvPr>
          <p:cNvGrpSpPr/>
          <p:nvPr/>
        </p:nvGrpSpPr>
        <p:grpSpPr>
          <a:xfrm>
            <a:off x="996158" y="3394333"/>
            <a:ext cx="2930523" cy="454362"/>
            <a:chOff x="996158" y="3394333"/>
            <a:chExt cx="2930523" cy="454362"/>
          </a:xfrm>
        </p:grpSpPr>
        <p:graphicFrame>
          <p:nvGraphicFramePr>
            <p:cNvPr id="26" name="对象 25">
              <a:extLst>
                <a:ext uri="{FF2B5EF4-FFF2-40B4-BE49-F238E27FC236}">
                  <a16:creationId xmlns:a16="http://schemas.microsoft.com/office/drawing/2014/main" xmlns="" id="{CE0F6ED5-6E2A-4598-9D39-097DCEA47A31}"/>
                </a:ext>
              </a:extLst>
            </p:cNvPr>
            <p:cNvGraphicFramePr>
              <a:graphicFrameLocks noChangeAspect="1"/>
            </p:cNvGraphicFramePr>
            <p:nvPr>
              <p:extLst>
                <p:ext uri="{D42A27DB-BD31-4B8C-83A1-F6EECF244321}">
                  <p14:modId xmlns:p14="http://schemas.microsoft.com/office/powerpoint/2010/main" val="1995196681"/>
                </p:ext>
              </p:extLst>
            </p:nvPr>
          </p:nvGraphicFramePr>
          <p:xfrm>
            <a:off x="996158" y="3394333"/>
            <a:ext cx="1480341" cy="454362"/>
          </p:xfrm>
          <a:graphic>
            <a:graphicData uri="http://schemas.openxmlformats.org/presentationml/2006/ole">
              <mc:AlternateContent xmlns:mc="http://schemas.openxmlformats.org/markup-compatibility/2006">
                <mc:Choice xmlns:v="urn:schemas-microsoft-com:vml" Requires="v">
                  <p:oleObj spid="_x0000_s58473" name="Equation" r:id="rId11" imgW="647419" imgH="203112" progId="Equation.DSMT4">
                    <p:embed/>
                  </p:oleObj>
                </mc:Choice>
                <mc:Fallback>
                  <p:oleObj name="Equation" r:id="rId11" imgW="647419" imgH="203112"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6158" y="3394333"/>
                          <a:ext cx="1480341" cy="454362"/>
                        </a:xfrm>
                        <a:prstGeom prst="rect">
                          <a:avLst/>
                        </a:prstGeom>
                        <a:noFill/>
                      </p:spPr>
                    </p:pic>
                  </p:oleObj>
                </mc:Fallback>
              </mc:AlternateContent>
            </a:graphicData>
          </a:graphic>
        </p:graphicFrame>
        <p:sp>
          <p:nvSpPr>
            <p:cNvPr id="36" name="文本框 35">
              <a:extLst>
                <a:ext uri="{FF2B5EF4-FFF2-40B4-BE49-F238E27FC236}">
                  <a16:creationId xmlns:a16="http://schemas.microsoft.com/office/drawing/2014/main" xmlns="" id="{CC1282BD-726F-48B5-8A8B-D511323236F0}"/>
                </a:ext>
              </a:extLst>
            </p:cNvPr>
            <p:cNvSpPr txBox="1"/>
            <p:nvPr/>
          </p:nvSpPr>
          <p:spPr>
            <a:xfrm>
              <a:off x="2476499" y="3462426"/>
              <a:ext cx="1450182"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为未知参数；</a:t>
              </a:r>
              <a:endParaRPr lang="zh-CN" altLang="en-US" dirty="0"/>
            </a:p>
          </p:txBody>
        </p:sp>
      </p:grpSp>
      <p:sp>
        <p:nvSpPr>
          <p:cNvPr id="37" name="Rectangle 10">
            <a:extLst>
              <a:ext uri="{FF2B5EF4-FFF2-40B4-BE49-F238E27FC236}">
                <a16:creationId xmlns:a16="http://schemas.microsoft.com/office/drawing/2014/main" xmlns="" id="{DB9191AE-6472-4E01-A0CE-CEBCE29FA21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2" name="Rectangle 17">
            <a:extLst>
              <a:ext uri="{FF2B5EF4-FFF2-40B4-BE49-F238E27FC236}">
                <a16:creationId xmlns:a16="http://schemas.microsoft.com/office/drawing/2014/main" xmlns="" id="{09CBCE88-33D9-4043-B729-6D999EF60E2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6" name="组合 45">
            <a:extLst>
              <a:ext uri="{FF2B5EF4-FFF2-40B4-BE49-F238E27FC236}">
                <a16:creationId xmlns:a16="http://schemas.microsoft.com/office/drawing/2014/main" xmlns="" id="{10D141E7-F897-491C-9265-40D02C2DBDAD}"/>
              </a:ext>
            </a:extLst>
          </p:cNvPr>
          <p:cNvGrpSpPr/>
          <p:nvPr/>
        </p:nvGrpSpPr>
        <p:grpSpPr>
          <a:xfrm>
            <a:off x="996158" y="3983631"/>
            <a:ext cx="5235211" cy="498670"/>
            <a:chOff x="996158" y="3983631"/>
            <a:chExt cx="5235211" cy="498670"/>
          </a:xfrm>
        </p:grpSpPr>
        <p:graphicFrame>
          <p:nvGraphicFramePr>
            <p:cNvPr id="38" name="对象 37">
              <a:extLst>
                <a:ext uri="{FF2B5EF4-FFF2-40B4-BE49-F238E27FC236}">
                  <a16:creationId xmlns:a16="http://schemas.microsoft.com/office/drawing/2014/main" xmlns="" id="{46FBF3C6-CCD0-478F-B99E-910B359CDD7C}"/>
                </a:ext>
              </a:extLst>
            </p:cNvPr>
            <p:cNvGraphicFramePr>
              <a:graphicFrameLocks noChangeAspect="1"/>
            </p:cNvGraphicFramePr>
            <p:nvPr>
              <p:extLst>
                <p:ext uri="{D42A27DB-BD31-4B8C-83A1-F6EECF244321}">
                  <p14:modId xmlns:p14="http://schemas.microsoft.com/office/powerpoint/2010/main" val="2642147087"/>
                </p:ext>
              </p:extLst>
            </p:nvPr>
          </p:nvGraphicFramePr>
          <p:xfrm>
            <a:off x="996158" y="3983631"/>
            <a:ext cx="1143000" cy="472440"/>
          </p:xfrm>
          <a:graphic>
            <a:graphicData uri="http://schemas.openxmlformats.org/presentationml/2006/ole">
              <mc:AlternateContent xmlns:mc="http://schemas.openxmlformats.org/markup-compatibility/2006">
                <mc:Choice xmlns:v="urn:schemas-microsoft-com:vml" Requires="v">
                  <p:oleObj spid="_x0000_s58474" name="Equation" r:id="rId13" imgW="469696" imgH="203112" progId="Equation.DSMT4">
                    <p:embed/>
                  </p:oleObj>
                </mc:Choice>
                <mc:Fallback>
                  <p:oleObj name="Equation" r:id="rId13" imgW="469696" imgH="203112"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6158" y="3983631"/>
                          <a:ext cx="1143000" cy="472440"/>
                        </a:xfrm>
                        <a:prstGeom prst="rect">
                          <a:avLst/>
                        </a:prstGeom>
                        <a:noFill/>
                      </p:spPr>
                    </p:pic>
                  </p:oleObj>
                </mc:Fallback>
              </mc:AlternateContent>
            </a:graphicData>
          </a:graphic>
        </p:graphicFrame>
        <p:sp>
          <p:nvSpPr>
            <p:cNvPr id="41" name="文本框 40">
              <a:extLst>
                <a:ext uri="{FF2B5EF4-FFF2-40B4-BE49-F238E27FC236}">
                  <a16:creationId xmlns:a16="http://schemas.microsoft.com/office/drawing/2014/main" xmlns="" id="{BDCEA3D2-EF94-4D5C-B245-0E4D45C5676B}"/>
                </a:ext>
              </a:extLst>
            </p:cNvPr>
            <p:cNvSpPr txBox="1"/>
            <p:nvPr/>
          </p:nvSpPr>
          <p:spPr>
            <a:xfrm>
              <a:off x="2085675" y="4101857"/>
              <a:ext cx="22672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为三种反应物的含量；</a:t>
              </a:r>
              <a:endParaRPr lang="zh-CN" altLang="en-US" dirty="0"/>
            </a:p>
          </p:txBody>
        </p:sp>
        <p:graphicFrame>
          <p:nvGraphicFramePr>
            <p:cNvPr id="43" name="对象 42">
              <a:extLst>
                <a:ext uri="{FF2B5EF4-FFF2-40B4-BE49-F238E27FC236}">
                  <a16:creationId xmlns:a16="http://schemas.microsoft.com/office/drawing/2014/main" xmlns="" id="{4A49D5C0-9EEB-47EF-A037-F4262C549E37}"/>
                </a:ext>
              </a:extLst>
            </p:cNvPr>
            <p:cNvGraphicFramePr>
              <a:graphicFrameLocks noChangeAspect="1"/>
            </p:cNvGraphicFramePr>
            <p:nvPr>
              <p:extLst>
                <p:ext uri="{D42A27DB-BD31-4B8C-83A1-F6EECF244321}">
                  <p14:modId xmlns:p14="http://schemas.microsoft.com/office/powerpoint/2010/main" val="2371288641"/>
                </p:ext>
              </p:extLst>
            </p:nvPr>
          </p:nvGraphicFramePr>
          <p:xfrm>
            <a:off x="4383896" y="4129913"/>
            <a:ext cx="293657" cy="352388"/>
          </p:xfrm>
          <a:graphic>
            <a:graphicData uri="http://schemas.openxmlformats.org/presentationml/2006/ole">
              <mc:AlternateContent xmlns:mc="http://schemas.openxmlformats.org/markup-compatibility/2006">
                <mc:Choice xmlns:v="urn:schemas-microsoft-com:vml" Requires="v">
                  <p:oleObj spid="_x0000_s58475" name="Equation" r:id="rId15" imgW="126835" imgH="152202" progId="Equation.DSMT4">
                    <p:embed/>
                  </p:oleObj>
                </mc:Choice>
                <mc:Fallback>
                  <p:oleObj name="Equation" r:id="rId15" imgW="126835" imgH="152202" progId="Equation.DSMT4">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3896" y="4129913"/>
                          <a:ext cx="293657" cy="352388"/>
                        </a:xfrm>
                        <a:prstGeom prst="rect">
                          <a:avLst/>
                        </a:prstGeom>
                        <a:noFill/>
                      </p:spPr>
                    </p:pic>
                  </p:oleObj>
                </mc:Fallback>
              </mc:AlternateContent>
            </a:graphicData>
          </a:graphic>
        </p:graphicFrame>
        <p:sp>
          <p:nvSpPr>
            <p:cNvPr id="45" name="文本框 44">
              <a:extLst>
                <a:ext uri="{FF2B5EF4-FFF2-40B4-BE49-F238E27FC236}">
                  <a16:creationId xmlns:a16="http://schemas.microsoft.com/office/drawing/2014/main" xmlns="" id="{BFA53F75-1643-46D2-8A64-4F0B5A758DDB}"/>
                </a:ext>
              </a:extLst>
            </p:cNvPr>
            <p:cNvSpPr txBox="1"/>
            <p:nvPr/>
          </p:nvSpPr>
          <p:spPr>
            <a:xfrm>
              <a:off x="4708524" y="4101857"/>
              <a:ext cx="152284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为反应速度</a:t>
              </a:r>
              <a:endParaRPr lang="zh-CN" altLang="en-US" dirty="0"/>
            </a:p>
          </p:txBody>
        </p:sp>
      </p:grpSp>
      <p:sp>
        <p:nvSpPr>
          <p:cNvPr id="48" name="文本框 47">
            <a:extLst>
              <a:ext uri="{FF2B5EF4-FFF2-40B4-BE49-F238E27FC236}">
                <a16:creationId xmlns:a16="http://schemas.microsoft.com/office/drawing/2014/main" xmlns="" id="{B56040DB-120F-4829-8FEF-D4A5C50B109C}"/>
              </a:ext>
            </a:extLst>
          </p:cNvPr>
          <p:cNvSpPr txBox="1"/>
          <p:nvPr/>
        </p:nvSpPr>
        <p:spPr>
          <a:xfrm>
            <a:off x="1024331" y="4759745"/>
            <a:ext cx="7666838" cy="297517"/>
          </a:xfrm>
          <a:prstGeom prst="rect">
            <a:avLst/>
          </a:prstGeom>
          <a:noFill/>
        </p:spPr>
        <p:txBody>
          <a:bodyPr wrap="square">
            <a:spAutoFit/>
          </a:bodyPr>
          <a:lstStyle/>
          <a:p>
            <a:pPr algn="just">
              <a:lnSpc>
                <a:spcPts val="1555"/>
              </a:lnSpc>
              <a:tabLst>
                <a:tab pos="2628265" algn="ctr"/>
                <a:tab pos="5292725" algn="r"/>
              </a:tabLst>
            </a:pPr>
            <a:r>
              <a:rPr lang="en-US" altLang="zh-CN" sz="1800" kern="500" dirty="0">
                <a:effectLst/>
                <a:latin typeface="Times New Roman" panose="02020603050405020304" pitchFamily="18" charset="0"/>
                <a:ea typeface="宋体" panose="02010600030101010101" pitchFamily="2" charset="-122"/>
              </a:rPr>
              <a:t>MATLAB</a:t>
            </a:r>
            <a:r>
              <a:rPr lang="zh-CN" altLang="zh-CN" sz="1800" kern="500" dirty="0">
                <a:effectLst/>
                <a:latin typeface="Times New Roman" panose="02020603050405020304" pitchFamily="18" charset="0"/>
                <a:ea typeface="宋体" panose="02010600030101010101" pitchFamily="2" charset="-122"/>
              </a:rPr>
              <a:t>中可用命令</a:t>
            </a:r>
            <a:r>
              <a:rPr lang="en-US" altLang="zh-CN" sz="1800" kern="500" dirty="0" err="1">
                <a:effectLst/>
                <a:latin typeface="Times New Roman" panose="02020603050405020304" pitchFamily="18" charset="0"/>
                <a:ea typeface="宋体" panose="02010600030101010101" pitchFamily="2" charset="-122"/>
              </a:rPr>
              <a:t>nlinfit</a:t>
            </a:r>
            <a:r>
              <a:rPr lang="zh-CN"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nlpredci</a:t>
            </a:r>
            <a:r>
              <a:rPr lang="zh-CN" altLang="zh-CN" sz="1800" kern="500" dirty="0">
                <a:effectLst/>
                <a:latin typeface="Times New Roman" panose="02020603050405020304" pitchFamily="18" charset="0"/>
                <a:ea typeface="宋体" panose="02010600030101010101" pitchFamily="2" charset="-122"/>
              </a:rPr>
              <a:t>来实现非线性回归。</a:t>
            </a:r>
          </a:p>
        </p:txBody>
      </p:sp>
    </p:spTree>
    <p:extLst>
      <p:ext uri="{BB962C8B-B14F-4D97-AF65-F5344CB8AC3E}">
        <p14:creationId xmlns:p14="http://schemas.microsoft.com/office/powerpoint/2010/main" val="4172419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67</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6B8A5F5C-0C85-46B0-9608-07BBB1BC3910}"/>
              </a:ext>
            </a:extLst>
          </p:cNvPr>
          <p:cNvSpPr txBox="1"/>
          <p:nvPr/>
        </p:nvSpPr>
        <p:spPr>
          <a:xfrm>
            <a:off x="452232" y="889887"/>
            <a:ext cx="1367043" cy="297517"/>
          </a:xfrm>
          <a:prstGeom prst="rect">
            <a:avLst/>
          </a:prstGeom>
          <a:noFill/>
        </p:spPr>
        <p:txBody>
          <a:bodyPr wrap="square">
            <a:spAutoFit/>
          </a:bodyPr>
          <a:lstStyle/>
          <a:p>
            <a:pPr algn="just">
              <a:lnSpc>
                <a:spcPts val="1555"/>
              </a:lnSpc>
              <a:spcBef>
                <a:spcPts val="300"/>
              </a:spcBef>
              <a:spcAft>
                <a:spcPts val="300"/>
              </a:spcAft>
              <a:tabLst>
                <a:tab pos="2628265" algn="ctr"/>
                <a:tab pos="5292725" algn="r"/>
              </a:tabLst>
            </a:pPr>
            <a:r>
              <a:rPr lang="zh-CN" altLang="en-US" sz="1800" b="1" kern="100" dirty="0">
                <a:effectLst/>
                <a:latin typeface="Arial" panose="020B0604020202020204" pitchFamily="34" charset="0"/>
                <a:ea typeface="黑体" panose="02010609060101010101" pitchFamily="49" charset="-122"/>
                <a:cs typeface="Times New Roman" panose="02020603050405020304" pitchFamily="18" charset="0"/>
              </a:rPr>
              <a:t>（</a:t>
            </a:r>
            <a:r>
              <a:rPr lang="en-US" altLang="zh-CN" sz="1800" b="1" kern="100" dirty="0">
                <a:effectLst/>
                <a:latin typeface="Arial" panose="020B0604020202020204" pitchFamily="34" charset="0"/>
                <a:ea typeface="黑体" panose="02010609060101010101" pitchFamily="49" charset="-122"/>
                <a:cs typeface="Times New Roman" panose="02020603050405020304" pitchFamily="18" charset="0"/>
              </a:rPr>
              <a:t>1</a:t>
            </a:r>
            <a:r>
              <a:rPr lang="zh-CN" altLang="en-US" sz="1800" b="1" kern="100" dirty="0">
                <a:effectLst/>
                <a:latin typeface="Arial" panose="020B0604020202020204" pitchFamily="34" charset="0"/>
                <a:ea typeface="黑体" panose="02010609060101010101" pitchFamily="49" charset="-122"/>
                <a:cs typeface="Times New Roman" panose="02020603050405020304" pitchFamily="18" charset="0"/>
              </a:rPr>
              <a:t>）</a:t>
            </a:r>
            <a:r>
              <a:rPr lang="zh-CN" altLang="zh-CN" sz="1800" b="1" kern="100" dirty="0">
                <a:effectLst/>
                <a:latin typeface="Arial" panose="020B0604020202020204" pitchFamily="34" charset="0"/>
                <a:ea typeface="黑体" panose="02010609060101010101" pitchFamily="49" charset="-122"/>
                <a:cs typeface="Times New Roman" panose="02020603050405020304" pitchFamily="18" charset="0"/>
              </a:rPr>
              <a:t>回归</a:t>
            </a:r>
          </a:p>
        </p:txBody>
      </p:sp>
      <p:sp>
        <p:nvSpPr>
          <p:cNvPr id="19" name="文本框 18">
            <a:extLst>
              <a:ext uri="{FF2B5EF4-FFF2-40B4-BE49-F238E27FC236}">
                <a16:creationId xmlns:a16="http://schemas.microsoft.com/office/drawing/2014/main" xmlns="" id="{9F23A6E7-DE91-4BA6-A5E8-52A66AFE582B}"/>
              </a:ext>
            </a:extLst>
          </p:cNvPr>
          <p:cNvSpPr txBox="1"/>
          <p:nvPr/>
        </p:nvSpPr>
        <p:spPr>
          <a:xfrm>
            <a:off x="716903" y="1241776"/>
            <a:ext cx="726410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确定回归系数的命令：</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beta,r,J</a:t>
            </a:r>
            <a:r>
              <a:rPr lang="en-US" altLang="zh-CN" sz="1800" kern="500" dirty="0">
                <a:effectLst/>
                <a:latin typeface="Times New Roman" panose="02020603050405020304" pitchFamily="18" charset="0"/>
                <a:ea typeface="宋体" panose="02010600030101010101" pitchFamily="2" charset="-122"/>
              </a:rPr>
              <a:t>] = </a:t>
            </a:r>
            <a:r>
              <a:rPr lang="en-US" altLang="zh-CN" sz="1800" kern="500" dirty="0" err="1">
                <a:effectLst/>
                <a:latin typeface="Times New Roman" panose="02020603050405020304" pitchFamily="18" charset="0"/>
                <a:ea typeface="宋体" panose="02010600030101010101" pitchFamily="2" charset="-122"/>
              </a:rPr>
              <a:t>nlinfit</a:t>
            </a:r>
            <a:r>
              <a:rPr lang="en-US" altLang="zh-CN" sz="1800" kern="500" dirty="0">
                <a:effectLst/>
                <a:latin typeface="Times New Roman" panose="02020603050405020304" pitchFamily="18" charset="0"/>
                <a:ea typeface="宋体" panose="02010600030101010101" pitchFamily="2" charset="-122"/>
              </a:rPr>
              <a:t>(X,Y,modelfun,beta0)</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13" name="Rectangle 2">
            <a:extLst>
              <a:ext uri="{FF2B5EF4-FFF2-40B4-BE49-F238E27FC236}">
                <a16:creationId xmlns:a16="http://schemas.microsoft.com/office/drawing/2014/main" xmlns="" id="{0D260586-BDCF-41C1-8963-6FAB81F9AA2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4" name="Rectangle 7">
            <a:extLst>
              <a:ext uri="{FF2B5EF4-FFF2-40B4-BE49-F238E27FC236}">
                <a16:creationId xmlns:a16="http://schemas.microsoft.com/office/drawing/2014/main" xmlns="" id="{CE8E7E13-03F1-4A9B-B273-F764283C8D5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7" name="组合 36">
            <a:extLst>
              <a:ext uri="{FF2B5EF4-FFF2-40B4-BE49-F238E27FC236}">
                <a16:creationId xmlns:a16="http://schemas.microsoft.com/office/drawing/2014/main" xmlns="" id="{C8AFE7F0-7822-46A9-9EDF-B2E34358BF26}"/>
              </a:ext>
            </a:extLst>
          </p:cNvPr>
          <p:cNvGrpSpPr/>
          <p:nvPr/>
        </p:nvGrpSpPr>
        <p:grpSpPr>
          <a:xfrm>
            <a:off x="715169" y="1645326"/>
            <a:ext cx="7631112" cy="402862"/>
            <a:chOff x="742156" y="1967731"/>
            <a:chExt cx="7631112" cy="402862"/>
          </a:xfrm>
        </p:grpSpPr>
        <p:grpSp>
          <p:nvGrpSpPr>
            <p:cNvPr id="16" name="组合 15">
              <a:extLst>
                <a:ext uri="{FF2B5EF4-FFF2-40B4-BE49-F238E27FC236}">
                  <a16:creationId xmlns:a16="http://schemas.microsoft.com/office/drawing/2014/main" xmlns="" id="{7315E3AA-5C16-48EB-B24F-6A8838EDA6EB}"/>
                </a:ext>
              </a:extLst>
            </p:cNvPr>
            <p:cNvGrpSpPr/>
            <p:nvPr/>
          </p:nvGrpSpPr>
          <p:grpSpPr>
            <a:xfrm>
              <a:off x="742156" y="1967731"/>
              <a:ext cx="4258865" cy="381754"/>
              <a:chOff x="742156" y="1967731"/>
              <a:chExt cx="4258865" cy="381754"/>
            </a:xfrm>
          </p:grpSpPr>
          <p:sp>
            <p:nvSpPr>
              <p:cNvPr id="21" name="文本框 20">
                <a:extLst>
                  <a:ext uri="{FF2B5EF4-FFF2-40B4-BE49-F238E27FC236}">
                    <a16:creationId xmlns:a16="http://schemas.microsoft.com/office/drawing/2014/main" xmlns="" id="{329F06EF-9ECA-4E35-8D3F-5CB98ECD52C0}"/>
                  </a:ext>
                </a:extLst>
              </p:cNvPr>
              <p:cNvSpPr txBox="1"/>
              <p:nvPr/>
            </p:nvSpPr>
            <p:spPr>
              <a:xfrm>
                <a:off x="742156" y="1967731"/>
                <a:ext cx="1534319" cy="369332"/>
              </a:xfrm>
              <a:prstGeom prst="rect">
                <a:avLst/>
              </a:prstGeom>
              <a:noFill/>
            </p:spPr>
            <p:txBody>
              <a:bodyPr wrap="square">
                <a:spAutoFit/>
              </a:bodyPr>
              <a:lstStyle/>
              <a:p>
                <a:r>
                  <a:rPr lang="en-US" altLang="zh-CN" sz="1800" kern="500" dirty="0">
                    <a:effectLst/>
                    <a:latin typeface="Times New Roman" panose="02020603050405020304" pitchFamily="18" charset="0"/>
                    <a:ea typeface="宋体" panose="02010600030101010101" pitchFamily="2" charset="-122"/>
                  </a:rPr>
                  <a:t>X</a:t>
                </a:r>
                <a:r>
                  <a:rPr lang="zh-CN" altLang="zh-CN" sz="1800" kern="500" spc="-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Y</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分别为</a:t>
                </a:r>
                <a:endParaRPr lang="zh-CN" altLang="en-US" dirty="0"/>
              </a:p>
            </p:txBody>
          </p:sp>
          <p:graphicFrame>
            <p:nvGraphicFramePr>
              <p:cNvPr id="14" name="对象 13">
                <a:extLst>
                  <a:ext uri="{FF2B5EF4-FFF2-40B4-BE49-F238E27FC236}">
                    <a16:creationId xmlns:a16="http://schemas.microsoft.com/office/drawing/2014/main" xmlns="" id="{7E0A2092-23F1-42AC-8819-2A440017CED6}"/>
                  </a:ext>
                </a:extLst>
              </p:cNvPr>
              <p:cNvGraphicFramePr>
                <a:graphicFrameLocks noChangeAspect="1"/>
              </p:cNvGraphicFramePr>
              <p:nvPr>
                <p:extLst>
                  <p:ext uri="{D42A27DB-BD31-4B8C-83A1-F6EECF244321}">
                    <p14:modId xmlns:p14="http://schemas.microsoft.com/office/powerpoint/2010/main" val="687000968"/>
                  </p:ext>
                </p:extLst>
              </p:nvPr>
            </p:nvGraphicFramePr>
            <p:xfrm>
              <a:off x="2108200" y="2034525"/>
              <a:ext cx="787400" cy="314960"/>
            </p:xfrm>
            <a:graphic>
              <a:graphicData uri="http://schemas.openxmlformats.org/presentationml/2006/ole">
                <mc:AlternateContent xmlns:mc="http://schemas.openxmlformats.org/markup-compatibility/2006">
                  <mc:Choice xmlns:v="urn:schemas-microsoft-com:vml" Requires="v">
                    <p:oleObj spid="_x0000_s59444" name="Equation" r:id="rId5" imgW="329914" imgH="126890" progId="Equation.DSMT4">
                      <p:embed/>
                    </p:oleObj>
                  </mc:Choice>
                  <mc:Fallback>
                    <p:oleObj name="Equation" r:id="rId5" imgW="329914" imgH="12689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8200" y="2034525"/>
                            <a:ext cx="787400" cy="314960"/>
                          </a:xfrm>
                          <a:prstGeom prst="rect">
                            <a:avLst/>
                          </a:prstGeom>
                          <a:noFill/>
                        </p:spPr>
                      </p:pic>
                    </p:oleObj>
                  </mc:Fallback>
                </mc:AlternateContent>
              </a:graphicData>
            </a:graphic>
          </p:graphicFrame>
          <p:sp>
            <p:nvSpPr>
              <p:cNvPr id="25" name="文本框 24">
                <a:extLst>
                  <a:ext uri="{FF2B5EF4-FFF2-40B4-BE49-F238E27FC236}">
                    <a16:creationId xmlns:a16="http://schemas.microsoft.com/office/drawing/2014/main" xmlns="" id="{9B802494-D0E5-4CD5-A5BA-CBB8BAEA491E}"/>
                  </a:ext>
                </a:extLst>
              </p:cNvPr>
              <p:cNvSpPr txBox="1"/>
              <p:nvPr/>
            </p:nvSpPr>
            <p:spPr>
              <a:xfrm>
                <a:off x="2852340" y="1980153"/>
                <a:ext cx="2148681"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矩阵和</a:t>
                </a:r>
                <a:r>
                  <a:rPr lang="en-US" altLang="zh-CN" sz="1800" i="1" kern="500" dirty="0">
                    <a:effectLst/>
                    <a:latin typeface="Times New Roman" panose="02020603050405020304" pitchFamily="18" charset="0"/>
                    <a:ea typeface="宋体" panose="02010600030101010101" pitchFamily="2" charset="-122"/>
                  </a:rPr>
                  <a:t>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维向量</a:t>
                </a:r>
                <a:endParaRPr lang="zh-CN" altLang="en-US" dirty="0"/>
              </a:p>
            </p:txBody>
          </p:sp>
        </p:grpSp>
        <p:grpSp>
          <p:nvGrpSpPr>
            <p:cNvPr id="36" name="组合 35">
              <a:extLst>
                <a:ext uri="{FF2B5EF4-FFF2-40B4-BE49-F238E27FC236}">
                  <a16:creationId xmlns:a16="http://schemas.microsoft.com/office/drawing/2014/main" xmlns="" id="{AACBF8F9-4561-463F-BF21-21DDFC61C76A}"/>
                </a:ext>
              </a:extLst>
            </p:cNvPr>
            <p:cNvGrpSpPr/>
            <p:nvPr/>
          </p:nvGrpSpPr>
          <p:grpSpPr>
            <a:xfrm>
              <a:off x="4348956" y="2001261"/>
              <a:ext cx="4024312" cy="369332"/>
              <a:chOff x="1881188" y="3275757"/>
              <a:chExt cx="4024312" cy="369332"/>
            </a:xfrm>
          </p:grpSpPr>
          <p:sp>
            <p:nvSpPr>
              <p:cNvPr id="34" name="文本框 33">
                <a:extLst>
                  <a:ext uri="{FF2B5EF4-FFF2-40B4-BE49-F238E27FC236}">
                    <a16:creationId xmlns:a16="http://schemas.microsoft.com/office/drawing/2014/main" xmlns="" id="{0C61D144-5252-49DB-81B6-FFAE0A9EB8A7}"/>
                  </a:ext>
                </a:extLst>
              </p:cNvPr>
              <p:cNvSpPr txBox="1"/>
              <p:nvPr/>
            </p:nvSpPr>
            <p:spPr>
              <a:xfrm>
                <a:off x="1881188" y="3275757"/>
                <a:ext cx="2509837"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kern="500" dirty="0">
                    <a:latin typeface="Times New Roman" panose="02020603050405020304" pitchFamily="18" charset="0"/>
                    <a:ea typeface="宋体" panose="02010600030101010101" pitchFamily="2" charset="-122"/>
                    <a:cs typeface="Times New Roman" panose="02020603050405020304" pitchFamily="18" charset="0"/>
                  </a:rPr>
                  <a:t>对于一元非线性回归</a:t>
                </a:r>
                <a:endParaRPr lang="zh-CN" altLang="en-US" dirty="0"/>
              </a:p>
            </p:txBody>
          </p:sp>
          <p:graphicFrame>
            <p:nvGraphicFramePr>
              <p:cNvPr id="26" name="对象 25">
                <a:extLst>
                  <a:ext uri="{FF2B5EF4-FFF2-40B4-BE49-F238E27FC236}">
                    <a16:creationId xmlns:a16="http://schemas.microsoft.com/office/drawing/2014/main" xmlns="" id="{527A2FDE-5A36-45A7-AFE2-F642AC513BD1}"/>
                  </a:ext>
                </a:extLst>
              </p:cNvPr>
              <p:cNvGraphicFramePr>
                <a:graphicFrameLocks noChangeAspect="1"/>
              </p:cNvGraphicFramePr>
              <p:nvPr>
                <p:extLst>
                  <p:ext uri="{D42A27DB-BD31-4B8C-83A1-F6EECF244321}">
                    <p14:modId xmlns:p14="http://schemas.microsoft.com/office/powerpoint/2010/main" val="1926585744"/>
                  </p:ext>
                </p:extLst>
              </p:nvPr>
            </p:nvGraphicFramePr>
            <p:xfrm>
              <a:off x="4294482" y="3295130"/>
              <a:ext cx="302917" cy="302917"/>
            </p:xfrm>
            <a:graphic>
              <a:graphicData uri="http://schemas.openxmlformats.org/presentationml/2006/ole">
                <mc:AlternateContent xmlns:mc="http://schemas.openxmlformats.org/markup-compatibility/2006">
                  <mc:Choice xmlns:v="urn:schemas-microsoft-com:vml" Requires="v">
                    <p:oleObj spid="_x0000_s59445" name="Equation" r:id="rId7" imgW="152268" imgH="152268" progId="Equation.DSMT4">
                      <p:embed/>
                    </p:oleObj>
                  </mc:Choice>
                  <mc:Fallback>
                    <p:oleObj name="Equation" r:id="rId7" imgW="152268" imgH="152268"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4482" y="3295130"/>
                            <a:ext cx="302917" cy="302917"/>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85CCA8A3-F1C5-403F-B3CF-8F6954102AA4}"/>
                  </a:ext>
                </a:extLst>
              </p:cNvPr>
              <p:cNvSpPr txBox="1"/>
              <p:nvPr/>
            </p:nvSpPr>
            <p:spPr>
              <a:xfrm>
                <a:off x="4530725" y="3275757"/>
                <a:ext cx="1374775"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a:t>
                </a:r>
                <a:r>
                  <a:rPr lang="en-US" altLang="zh-CN" sz="1800" i="1" kern="500" dirty="0">
                    <a:effectLst/>
                    <a:latin typeface="Times New Roman" panose="02020603050405020304" pitchFamily="18" charset="0"/>
                    <a:ea typeface="宋体" panose="02010600030101010101" pitchFamily="2" charset="-122"/>
                  </a:rPr>
                  <a:t>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维向量</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pSp>
      </p:grpSp>
      <p:sp>
        <p:nvSpPr>
          <p:cNvPr id="39" name="文本框 38">
            <a:extLst>
              <a:ext uri="{FF2B5EF4-FFF2-40B4-BE49-F238E27FC236}">
                <a16:creationId xmlns:a16="http://schemas.microsoft.com/office/drawing/2014/main" xmlns="" id="{71B5009C-97B5-4ECF-B39D-0EEE8D2F8B03}"/>
              </a:ext>
            </a:extLst>
          </p:cNvPr>
          <p:cNvSpPr txBox="1"/>
          <p:nvPr/>
        </p:nvSpPr>
        <p:spPr>
          <a:xfrm>
            <a:off x="715169" y="2066414"/>
            <a:ext cx="7759406" cy="871392"/>
          </a:xfrm>
          <a:prstGeom prst="rect">
            <a:avLst/>
          </a:prstGeom>
          <a:noFill/>
        </p:spPr>
        <p:txBody>
          <a:bodyPr wrap="square">
            <a:spAutoFit/>
          </a:bodyPr>
          <a:lstStyle/>
          <a:p>
            <a:pPr>
              <a:lnSpc>
                <a:spcPct val="150000"/>
              </a:lnSpc>
            </a:pPr>
            <a:r>
              <a:rPr lang="en-US" altLang="zh-CN" sz="1800" kern="500" dirty="0" err="1">
                <a:effectLst/>
                <a:latin typeface="Times New Roman" panose="02020603050405020304" pitchFamily="18" charset="0"/>
                <a:ea typeface="宋体" panose="02010600030101010101" pitchFamily="2" charset="-122"/>
              </a:rPr>
              <a:t>modelfun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为事先定义好的非线性函数；</a:t>
            </a:r>
            <a:r>
              <a:rPr lang="en-US" altLang="zh-CN" sz="1800" kern="500" dirty="0">
                <a:effectLst/>
                <a:latin typeface="Times New Roman" panose="02020603050405020304" pitchFamily="18" charset="0"/>
                <a:ea typeface="宋体" panose="02010600030101010101" pitchFamily="2" charset="-122"/>
              </a:rPr>
              <a:t>beta0</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为非线性函数中参数</a:t>
            </a:r>
            <a:r>
              <a:rPr lang="en-US" altLang="zh-CN" sz="1800" kern="500" dirty="0">
                <a:effectLst/>
                <a:latin typeface="Times New Roman" panose="02020603050405020304" pitchFamily="18" charset="0"/>
                <a:ea typeface="宋体" panose="02010600030101010101" pitchFamily="2" charset="-122"/>
              </a:rPr>
              <a:t>beta</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的初始值；</a:t>
            </a:r>
            <a:r>
              <a:rPr lang="en-US" altLang="zh-CN" sz="1800" kern="500" dirty="0">
                <a:effectLst/>
                <a:latin typeface="Times New Roman" panose="02020603050405020304" pitchFamily="18" charset="0"/>
                <a:ea typeface="宋体" panose="02010600030101010101" pitchFamily="2" charset="-122"/>
              </a:rPr>
              <a:t>r</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（残差）、</a:t>
            </a:r>
            <a:r>
              <a:rPr lang="en-US" altLang="zh-CN" sz="1800" kern="500" dirty="0">
                <a:effectLst/>
                <a:latin typeface="Times New Roman" panose="02020603050405020304" pitchFamily="18" charset="0"/>
                <a:ea typeface="宋体" panose="02010600030101010101" pitchFamily="2" charset="-122"/>
              </a:rPr>
              <a:t>J</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500" dirty="0">
                <a:effectLst/>
                <a:latin typeface="Times New Roman" panose="02020603050405020304" pitchFamily="18" charset="0"/>
                <a:ea typeface="宋体" panose="02010600030101010101" pitchFamily="2" charset="-122"/>
              </a:rPr>
              <a:t>Jacobian</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矩阵）为估计预测误差时需要利用的数据。</a:t>
            </a:r>
            <a:endParaRPr lang="zh-CN" altLang="en-US" dirty="0"/>
          </a:p>
        </p:txBody>
      </p:sp>
      <p:sp>
        <p:nvSpPr>
          <p:cNvPr id="41" name="文本框 40">
            <a:extLst>
              <a:ext uri="{FF2B5EF4-FFF2-40B4-BE49-F238E27FC236}">
                <a16:creationId xmlns:a16="http://schemas.microsoft.com/office/drawing/2014/main" xmlns="" id="{AEBB8B1B-0E5D-4931-8287-E9870E7D365A}"/>
              </a:ext>
            </a:extLst>
          </p:cNvPr>
          <p:cNvSpPr txBox="1"/>
          <p:nvPr/>
        </p:nvSpPr>
        <p:spPr>
          <a:xfrm>
            <a:off x="528039" y="3133118"/>
            <a:ext cx="4572000" cy="297517"/>
          </a:xfrm>
          <a:prstGeom prst="rect">
            <a:avLst/>
          </a:prstGeom>
          <a:noFill/>
        </p:spPr>
        <p:txBody>
          <a:bodyPr wrap="square">
            <a:spAutoFit/>
          </a:bodyPr>
          <a:lstStyle/>
          <a:p>
            <a:pPr algn="just">
              <a:lnSpc>
                <a:spcPts val="1555"/>
              </a:lnSpc>
              <a:spcBef>
                <a:spcPts val="300"/>
              </a:spcBef>
              <a:spcAft>
                <a:spcPts val="300"/>
              </a:spcAft>
              <a:tabLst>
                <a:tab pos="2628265" algn="ctr"/>
                <a:tab pos="5292725" algn="r"/>
              </a:tabLst>
            </a:pPr>
            <a:r>
              <a:rPr lang="zh-CN" altLang="en-US" sz="1800" b="1" kern="100" dirty="0">
                <a:effectLst/>
                <a:latin typeface="Arial" panose="020B0604020202020204" pitchFamily="34" charset="0"/>
                <a:ea typeface="黑体" panose="02010609060101010101" pitchFamily="49" charset="-122"/>
                <a:cs typeface="Times New Roman" panose="02020603050405020304" pitchFamily="18" charset="0"/>
              </a:rPr>
              <a:t>（</a:t>
            </a:r>
            <a:r>
              <a:rPr lang="en-US" altLang="zh-CN" sz="1800" b="1" kern="100" dirty="0">
                <a:effectLst/>
                <a:latin typeface="Arial" panose="020B0604020202020204" pitchFamily="34" charset="0"/>
                <a:ea typeface="黑体" panose="02010609060101010101" pitchFamily="49" charset="-122"/>
                <a:cs typeface="Times New Roman" panose="02020603050405020304" pitchFamily="18" charset="0"/>
              </a:rPr>
              <a:t>2</a:t>
            </a:r>
            <a:r>
              <a:rPr lang="zh-CN" altLang="en-US" sz="1800" b="1" kern="100" dirty="0">
                <a:effectLst/>
                <a:latin typeface="Arial" panose="020B0604020202020204" pitchFamily="34" charset="0"/>
                <a:ea typeface="黑体" panose="02010609060101010101" pitchFamily="49" charset="-122"/>
                <a:cs typeface="Times New Roman" panose="02020603050405020304" pitchFamily="18" charset="0"/>
              </a:rPr>
              <a:t>）</a:t>
            </a:r>
            <a:r>
              <a:rPr lang="en-US" altLang="zh-CN" sz="1800" b="1" kern="100" dirty="0">
                <a:effectLst/>
                <a:latin typeface="Arial" panose="020B0604020202020204" pitchFamily="34" charset="0"/>
                <a:ea typeface="黑体" panose="02010609060101010101" pitchFamily="49" charset="-122"/>
                <a:cs typeface="Times New Roman" panose="02020603050405020304" pitchFamily="18" charset="0"/>
              </a:rPr>
              <a:t> </a:t>
            </a:r>
            <a:r>
              <a:rPr lang="zh-CN" altLang="zh-CN" sz="1800" b="1" kern="100" dirty="0">
                <a:effectLst/>
                <a:latin typeface="Arial" panose="020B0604020202020204" pitchFamily="34" charset="0"/>
                <a:ea typeface="黑体" panose="02010609060101010101" pitchFamily="49" charset="-122"/>
                <a:cs typeface="Times New Roman" panose="02020603050405020304" pitchFamily="18" charset="0"/>
              </a:rPr>
              <a:t>预测和预测误差估计</a:t>
            </a:r>
          </a:p>
        </p:txBody>
      </p:sp>
      <p:sp>
        <p:nvSpPr>
          <p:cNvPr id="46" name="文本框 45">
            <a:extLst>
              <a:ext uri="{FF2B5EF4-FFF2-40B4-BE49-F238E27FC236}">
                <a16:creationId xmlns:a16="http://schemas.microsoft.com/office/drawing/2014/main" xmlns="" id="{262C3676-0CE5-44ED-A1C6-A83EFD9C9D25}"/>
              </a:ext>
            </a:extLst>
          </p:cNvPr>
          <p:cNvSpPr txBox="1"/>
          <p:nvPr/>
        </p:nvSpPr>
        <p:spPr>
          <a:xfrm>
            <a:off x="636587" y="3508798"/>
            <a:ext cx="7759406"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预测和预测误差估计所用命令：</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Ypred,delta</a:t>
            </a:r>
            <a:r>
              <a:rPr lang="en-US" altLang="zh-CN" sz="1800" kern="500" dirty="0">
                <a:effectLst/>
                <a:latin typeface="Times New Roman" panose="02020603050405020304" pitchFamily="18" charset="0"/>
                <a:ea typeface="宋体" panose="02010600030101010101" pitchFamily="2" charset="-122"/>
              </a:rPr>
              <a:t>] = </a:t>
            </a:r>
            <a:r>
              <a:rPr lang="en-US" altLang="zh-CN" sz="1800" kern="500" dirty="0" err="1">
                <a:effectLst/>
                <a:latin typeface="Times New Roman" panose="02020603050405020304" pitchFamily="18" charset="0"/>
                <a:ea typeface="宋体" panose="02010600030101010101" pitchFamily="2" charset="-122"/>
              </a:rPr>
              <a:t>nlpredci</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modelfun,X,beta,r</a:t>
            </a:r>
            <a:r>
              <a:rPr lang="en-US" altLang="zh-CN" sz="1800" kern="500" dirty="0">
                <a:effectLst/>
                <a:latin typeface="Times New Roman" panose="02020603050405020304" pitchFamily="18" charset="0"/>
                <a:ea typeface="宋体" panose="02010600030101010101" pitchFamily="2" charset="-122"/>
              </a:rPr>
              <a:t>, J)</a:t>
            </a:r>
            <a:endParaRPr lang="zh-CN" altLang="en-US" dirty="0"/>
          </a:p>
        </p:txBody>
      </p:sp>
      <p:sp>
        <p:nvSpPr>
          <p:cNvPr id="49" name="Rectangle 12">
            <a:extLst>
              <a:ext uri="{FF2B5EF4-FFF2-40B4-BE49-F238E27FC236}">
                <a16:creationId xmlns:a16="http://schemas.microsoft.com/office/drawing/2014/main" xmlns="" id="{7D795709-1D56-4E4A-97B9-B678A55F04F6}"/>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51" name="组合 50">
            <a:extLst>
              <a:ext uri="{FF2B5EF4-FFF2-40B4-BE49-F238E27FC236}">
                <a16:creationId xmlns:a16="http://schemas.microsoft.com/office/drawing/2014/main" xmlns="" id="{93F268A5-4C14-4898-B8D6-4D1D2C8627FD}"/>
              </a:ext>
            </a:extLst>
          </p:cNvPr>
          <p:cNvGrpSpPr/>
          <p:nvPr/>
        </p:nvGrpSpPr>
        <p:grpSpPr>
          <a:xfrm>
            <a:off x="636587" y="4016607"/>
            <a:ext cx="7573963" cy="871392"/>
            <a:chOff x="636587" y="4016607"/>
            <a:chExt cx="7573963" cy="871392"/>
          </a:xfrm>
        </p:grpSpPr>
        <p:sp>
          <p:nvSpPr>
            <p:cNvPr id="48" name="文本框 47">
              <a:extLst>
                <a:ext uri="{FF2B5EF4-FFF2-40B4-BE49-F238E27FC236}">
                  <a16:creationId xmlns:a16="http://schemas.microsoft.com/office/drawing/2014/main" xmlns="" id="{7CCA443C-902F-4412-A20C-62E389F85429}"/>
                </a:ext>
              </a:extLst>
            </p:cNvPr>
            <p:cNvSpPr txBox="1"/>
            <p:nvPr/>
          </p:nvSpPr>
          <p:spPr>
            <a:xfrm>
              <a:off x="636587" y="4016607"/>
              <a:ext cx="7573963" cy="871392"/>
            </a:xfrm>
            <a:prstGeom prst="rect">
              <a:avLst/>
            </a:prstGeom>
            <a:noFill/>
          </p:spPr>
          <p:txBody>
            <a:bodyPr wrap="square">
              <a:spAutoFit/>
            </a:bodyPr>
            <a:lstStyle/>
            <a:p>
              <a:pPr>
                <a:lnSpc>
                  <a:spcPct val="150000"/>
                </a:lnSpc>
              </a:pP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可用来求由</a:t>
              </a:r>
              <a:r>
                <a:rPr lang="en-US" altLang="zh-CN" sz="1800" kern="500" dirty="0" err="1">
                  <a:effectLst/>
                  <a:latin typeface="Times New Roman" panose="02020603050405020304" pitchFamily="18" charset="0"/>
                  <a:ea typeface="宋体" panose="02010600030101010101" pitchFamily="2" charset="-122"/>
                </a:rPr>
                <a:t>nlinfit</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得到的回归函数在</a:t>
              </a:r>
              <a:r>
                <a:rPr lang="en-US" altLang="zh-CN" sz="1800" kern="500" dirty="0">
                  <a:effectLst/>
                  <a:latin typeface="Times New Roman" panose="02020603050405020304" pitchFamily="18" charset="0"/>
                  <a:ea typeface="宋体" panose="02010600030101010101" pitchFamily="2" charset="-122"/>
                </a:rPr>
                <a:t>X</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处的预测值</a:t>
              </a:r>
              <a:r>
                <a:rPr lang="en-US" altLang="zh-CN" sz="1800" kern="500" dirty="0">
                  <a:effectLst/>
                  <a:latin typeface="Times New Roman" panose="02020603050405020304" pitchFamily="18" charset="0"/>
                  <a:ea typeface="宋体" panose="02010600030101010101" pitchFamily="2" charset="-122"/>
                </a:rPr>
                <a:t>Y</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及预测值显著性为</a:t>
              </a:r>
              <a:r>
                <a:rPr lang="en-US" altLang="zh-CN" sz="1800" kern="500" dirty="0">
                  <a:effectLst/>
                  <a:latin typeface="Times New Roman" panose="02020603050405020304" pitchFamily="18" charset="0"/>
                  <a:ea typeface="宋体" panose="02010600030101010101" pitchFamily="2" charset="-122"/>
                </a:rPr>
                <a:t>95%</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的置信区间</a:t>
              </a:r>
              <a:endParaRPr lang="zh-CN" altLang="en-US" dirty="0"/>
            </a:p>
          </p:txBody>
        </p:sp>
        <p:graphicFrame>
          <p:nvGraphicFramePr>
            <p:cNvPr id="50" name="对象 49">
              <a:extLst>
                <a:ext uri="{FF2B5EF4-FFF2-40B4-BE49-F238E27FC236}">
                  <a16:creationId xmlns:a16="http://schemas.microsoft.com/office/drawing/2014/main" xmlns="" id="{1DCF9C06-12B4-413D-9530-1FB2A36EFF88}"/>
                </a:ext>
              </a:extLst>
            </p:cNvPr>
            <p:cNvGraphicFramePr>
              <a:graphicFrameLocks noChangeAspect="1"/>
            </p:cNvGraphicFramePr>
            <p:nvPr>
              <p:extLst>
                <p:ext uri="{D42A27DB-BD31-4B8C-83A1-F6EECF244321}">
                  <p14:modId xmlns:p14="http://schemas.microsoft.com/office/powerpoint/2010/main" val="2189080311"/>
                </p:ext>
              </p:extLst>
            </p:nvPr>
          </p:nvGraphicFramePr>
          <p:xfrm>
            <a:off x="1928812" y="4528366"/>
            <a:ext cx="1353467" cy="313199"/>
          </p:xfrm>
          <a:graphic>
            <a:graphicData uri="http://schemas.openxmlformats.org/presentationml/2006/ole">
              <mc:AlternateContent xmlns:mc="http://schemas.openxmlformats.org/markup-compatibility/2006">
                <mc:Choice xmlns:v="urn:schemas-microsoft-com:vml" Requires="v">
                  <p:oleObj spid="_x0000_s59446" name="Equation" r:id="rId9" imgW="774364" imgH="190417" progId="Equation.DSMT4">
                    <p:embed/>
                  </p:oleObj>
                </mc:Choice>
                <mc:Fallback>
                  <p:oleObj name="Equation" r:id="rId9" imgW="774364" imgH="190417" progId="Equation.DSMT4">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8812" y="4528366"/>
                          <a:ext cx="1353467" cy="313199"/>
                        </a:xfrm>
                        <a:prstGeom prst="rect">
                          <a:avLst/>
                        </a:prstGeom>
                        <a:noFill/>
                      </p:spPr>
                    </p:pic>
                  </p:oleObj>
                </mc:Fallback>
              </mc:AlternateContent>
            </a:graphicData>
          </a:graphic>
        </p:graphicFrame>
      </p:grpSp>
    </p:spTree>
    <p:extLst>
      <p:ext uri="{BB962C8B-B14F-4D97-AF65-F5344CB8AC3E}">
        <p14:creationId xmlns:p14="http://schemas.microsoft.com/office/powerpoint/2010/main" val="4385657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68</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文本框 18">
            <a:extLst>
              <a:ext uri="{FF2B5EF4-FFF2-40B4-BE49-F238E27FC236}">
                <a16:creationId xmlns:a16="http://schemas.microsoft.com/office/drawing/2014/main" xmlns="" id="{EACA59C9-D0D6-4207-8DE9-554F7A403AE9}"/>
              </a:ext>
            </a:extLst>
          </p:cNvPr>
          <p:cNvSpPr txBox="1"/>
          <p:nvPr/>
        </p:nvSpPr>
        <p:spPr>
          <a:xfrm>
            <a:off x="342618" y="934872"/>
            <a:ext cx="8687081" cy="1424749"/>
          </a:xfrm>
          <a:prstGeom prst="rect">
            <a:avLst/>
          </a:prstGeom>
          <a:noFill/>
        </p:spPr>
        <p:txBody>
          <a:bodyPr wrap="square">
            <a:spAutoFit/>
          </a:bodyPr>
          <a:lstStyle/>
          <a:p>
            <a:pPr algn="just">
              <a:tabLst>
                <a:tab pos="2628265" algn="ctr"/>
                <a:tab pos="5292725" algn="r"/>
              </a:tabLst>
            </a:pPr>
            <a:r>
              <a:rPr lang="zh-CN" altLang="zh-CN" sz="1800" b="1" kern="500" dirty="0">
                <a:effectLst/>
                <a:latin typeface="Times New Roman" panose="02020603050405020304" pitchFamily="18" charset="0"/>
                <a:ea typeface="宋体" panose="02010600030101010101" pitchFamily="2" charset="-122"/>
              </a:rPr>
              <a:t>例</a:t>
            </a:r>
            <a:r>
              <a:rPr lang="en-US" altLang="zh-CN" sz="1800" b="1" kern="500" dirty="0">
                <a:effectLst/>
                <a:latin typeface="Times New Roman" panose="02020603050405020304" pitchFamily="18" charset="0"/>
                <a:ea typeface="宋体" panose="02010600030101010101" pitchFamily="2" charset="-122"/>
              </a:rPr>
              <a:t>5-8</a:t>
            </a:r>
            <a:r>
              <a:rPr lang="en-US" altLang="zh-CN" sz="1800" kern="500" dirty="0">
                <a:effectLst/>
                <a:latin typeface="Times New Roman" panose="02020603050405020304" pitchFamily="18" charset="0"/>
                <a:ea typeface="宋体" panose="02010600030101010101" pitchFamily="2" charset="-122"/>
              </a:rPr>
              <a:t>  </a:t>
            </a:r>
            <a:r>
              <a:rPr lang="zh-CN" altLang="zh-CN" sz="1800" kern="500" dirty="0">
                <a:effectLst/>
                <a:latin typeface="Times New Roman" panose="02020603050405020304" pitchFamily="18" charset="0"/>
                <a:ea typeface="宋体" panose="02010600030101010101" pitchFamily="2" charset="-122"/>
              </a:rPr>
              <a:t>已知两组数据：</a:t>
            </a:r>
          </a:p>
          <a:p>
            <a:pPr algn="just">
              <a:tabLst>
                <a:tab pos="2628265" algn="ctr"/>
                <a:tab pos="5292725" algn="r"/>
              </a:tabLst>
            </a:pPr>
            <a:r>
              <a:rPr lang="en-US" altLang="zh-CN" sz="1800" i="1" kern="500" dirty="0">
                <a:effectLst/>
                <a:latin typeface="Times New Roman" panose="02020603050405020304" pitchFamily="18" charset="0"/>
                <a:ea typeface="宋体" panose="02010600030101010101" pitchFamily="2" charset="-122"/>
              </a:rPr>
              <a:t>X</a:t>
            </a:r>
            <a:r>
              <a:rPr lang="en-US" altLang="zh-CN" sz="1800" kern="500" dirty="0">
                <a:effectLst/>
                <a:latin typeface="Times New Roman" panose="02020603050405020304" pitchFamily="18" charset="0"/>
                <a:ea typeface="宋体" panose="02010600030101010101" pitchFamily="2" charset="-122"/>
              </a:rPr>
              <a:t>=9, 5, 1, 8, 2, 6, 10, 4, 7, 3</a:t>
            </a:r>
            <a:r>
              <a:rPr lang="zh-CN" altLang="zh-CN" sz="1800" kern="500" dirty="0">
                <a:effectLst/>
                <a:latin typeface="Times New Roman" panose="02020603050405020304" pitchFamily="18" charset="0"/>
                <a:ea typeface="宋体" panose="02010600030101010101" pitchFamily="2" charset="-122"/>
              </a:rPr>
              <a:t>；</a:t>
            </a:r>
          </a:p>
          <a:p>
            <a:pPr algn="just">
              <a:lnSpc>
                <a:spcPct val="150000"/>
              </a:lnSpc>
              <a:tabLst>
                <a:tab pos="2628265" algn="ctr"/>
                <a:tab pos="5292725" algn="r"/>
              </a:tabLst>
            </a:pPr>
            <a:r>
              <a:rPr lang="en-US" altLang="zh-CN" sz="1800" i="1" kern="500" dirty="0">
                <a:effectLst/>
                <a:latin typeface="Times New Roman" panose="02020603050405020304" pitchFamily="18" charset="0"/>
                <a:ea typeface="宋体" panose="02010600030101010101" pitchFamily="2" charset="-122"/>
              </a:rPr>
              <a:t>Y</a:t>
            </a:r>
            <a:r>
              <a:rPr lang="en-US" altLang="zh-CN" sz="1800" kern="500" dirty="0">
                <a:effectLst/>
                <a:latin typeface="Times New Roman" panose="02020603050405020304" pitchFamily="18" charset="0"/>
                <a:ea typeface="宋体" panose="02010600030101010101" pitchFamily="2" charset="-122"/>
              </a:rPr>
              <a:t>= 14.8894, 4.4913,1.3595,11.0328,1.8318,6.0593,20.0952,3.3298,8.1758, 2.4693</a:t>
            </a:r>
            <a:r>
              <a:rPr lang="zh-CN" altLang="zh-CN" sz="1800" kern="500" dirty="0">
                <a:effectLst/>
                <a:latin typeface="Times New Roman" panose="02020603050405020304" pitchFamily="18" charset="0"/>
                <a:ea typeface="宋体" panose="02010600030101010101" pitchFamily="2" charset="-122"/>
              </a:rPr>
              <a:t>。</a:t>
            </a:r>
          </a:p>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找两组数据之间的函数关系。</a:t>
            </a:r>
          </a:p>
        </p:txBody>
      </p:sp>
      <p:grpSp>
        <p:nvGrpSpPr>
          <p:cNvPr id="13" name="组合 12">
            <a:extLst>
              <a:ext uri="{FF2B5EF4-FFF2-40B4-BE49-F238E27FC236}">
                <a16:creationId xmlns:a16="http://schemas.microsoft.com/office/drawing/2014/main" xmlns="" id="{55FE869D-01CC-443A-944D-7D1B18A1B25E}"/>
              </a:ext>
            </a:extLst>
          </p:cNvPr>
          <p:cNvGrpSpPr/>
          <p:nvPr/>
        </p:nvGrpSpPr>
        <p:grpSpPr>
          <a:xfrm>
            <a:off x="452232" y="2438203"/>
            <a:ext cx="4572000" cy="2986089"/>
            <a:chOff x="452232" y="2438203"/>
            <a:chExt cx="4572000" cy="2986089"/>
          </a:xfrm>
        </p:grpSpPr>
        <p:sp>
          <p:nvSpPr>
            <p:cNvPr id="21" name="文本框 20">
              <a:extLst>
                <a:ext uri="{FF2B5EF4-FFF2-40B4-BE49-F238E27FC236}">
                  <a16:creationId xmlns:a16="http://schemas.microsoft.com/office/drawing/2014/main" xmlns="" id="{2212517A-7428-4890-80EA-F24DEF3E2A0E}"/>
                </a:ext>
              </a:extLst>
            </p:cNvPr>
            <p:cNvSpPr txBox="1"/>
            <p:nvPr/>
          </p:nvSpPr>
          <p:spPr>
            <a:xfrm>
              <a:off x="452232" y="2438203"/>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散点图</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pic>
          <p:nvPicPr>
            <p:cNvPr id="22" name="图片 21">
              <a:extLst>
                <a:ext uri="{FF2B5EF4-FFF2-40B4-BE49-F238E27FC236}">
                  <a16:creationId xmlns:a16="http://schemas.microsoft.com/office/drawing/2014/main" xmlns="" id="{55C5BE9C-01AC-4BA9-95E7-C55CC387013C}"/>
                </a:ext>
              </a:extLst>
            </p:cNvPr>
            <p:cNvPicPr>
              <a:picLocks noChangeAspect="1"/>
            </p:cNvPicPr>
            <p:nvPr/>
          </p:nvPicPr>
          <p:blipFill>
            <a:blip r:embed="rId5"/>
            <a:stretch>
              <a:fillRect/>
            </a:stretch>
          </p:blipFill>
          <p:spPr>
            <a:xfrm>
              <a:off x="452232" y="2980177"/>
              <a:ext cx="3023235" cy="2444115"/>
            </a:xfrm>
            <a:prstGeom prst="rect">
              <a:avLst/>
            </a:prstGeom>
          </p:spPr>
        </p:pic>
      </p:grpSp>
      <p:sp>
        <p:nvSpPr>
          <p:cNvPr id="15" name="Rectangle 2">
            <a:extLst>
              <a:ext uri="{FF2B5EF4-FFF2-40B4-BE49-F238E27FC236}">
                <a16:creationId xmlns:a16="http://schemas.microsoft.com/office/drawing/2014/main" xmlns="" id="{1783DA64-B175-44C6-BCF5-22A85AAA9B9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7" name="组合 16">
            <a:extLst>
              <a:ext uri="{FF2B5EF4-FFF2-40B4-BE49-F238E27FC236}">
                <a16:creationId xmlns:a16="http://schemas.microsoft.com/office/drawing/2014/main" xmlns="" id="{65890A0F-B0F5-41BC-A8B7-3C1ADD90AE6B}"/>
              </a:ext>
            </a:extLst>
          </p:cNvPr>
          <p:cNvGrpSpPr/>
          <p:nvPr/>
        </p:nvGrpSpPr>
        <p:grpSpPr>
          <a:xfrm>
            <a:off x="3648075" y="2791872"/>
            <a:ext cx="4572000" cy="525198"/>
            <a:chOff x="3648075" y="2791872"/>
            <a:chExt cx="4572000" cy="525198"/>
          </a:xfrm>
        </p:grpSpPr>
        <p:sp>
          <p:nvSpPr>
            <p:cNvPr id="25" name="文本框 24">
              <a:extLst>
                <a:ext uri="{FF2B5EF4-FFF2-40B4-BE49-F238E27FC236}">
                  <a16:creationId xmlns:a16="http://schemas.microsoft.com/office/drawing/2014/main" xmlns="" id="{343F664B-F6DA-4783-BD74-EDBF017BBD72}"/>
                </a:ext>
              </a:extLst>
            </p:cNvPr>
            <p:cNvSpPr txBox="1"/>
            <p:nvPr/>
          </p:nvSpPr>
          <p:spPr>
            <a:xfrm>
              <a:off x="3648075" y="2973190"/>
              <a:ext cx="4572000" cy="297517"/>
            </a:xfrm>
            <a:prstGeom prst="rect">
              <a:avLst/>
            </a:prstGeom>
            <a:noFill/>
          </p:spPr>
          <p:txBody>
            <a:bodyPr wrap="square">
              <a:spAutoFit/>
            </a:bodyPr>
            <a:lstStyle/>
            <a:p>
              <a:pPr indent="266700" algn="just">
                <a:lnSpc>
                  <a:spcPts val="1555"/>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选用如下的函数表达式：</a:t>
              </a:r>
            </a:p>
          </p:txBody>
        </p:sp>
        <p:graphicFrame>
          <p:nvGraphicFramePr>
            <p:cNvPr id="16" name="对象 15">
              <a:extLst>
                <a:ext uri="{FF2B5EF4-FFF2-40B4-BE49-F238E27FC236}">
                  <a16:creationId xmlns:a16="http://schemas.microsoft.com/office/drawing/2014/main" xmlns="" id="{3F973C66-419C-46AE-B317-D4A4150F7313}"/>
                </a:ext>
              </a:extLst>
            </p:cNvPr>
            <p:cNvGraphicFramePr>
              <a:graphicFrameLocks noChangeAspect="1"/>
            </p:cNvGraphicFramePr>
            <p:nvPr>
              <p:extLst>
                <p:ext uri="{D42A27DB-BD31-4B8C-83A1-F6EECF244321}">
                  <p14:modId xmlns:p14="http://schemas.microsoft.com/office/powerpoint/2010/main" val="3283231768"/>
                </p:ext>
              </p:extLst>
            </p:nvPr>
          </p:nvGraphicFramePr>
          <p:xfrm>
            <a:off x="6506184" y="2791872"/>
            <a:ext cx="1018566" cy="525198"/>
          </p:xfrm>
          <a:graphic>
            <a:graphicData uri="http://schemas.openxmlformats.org/presentationml/2006/ole">
              <mc:AlternateContent xmlns:mc="http://schemas.openxmlformats.org/markup-compatibility/2006">
                <mc:Choice xmlns:v="urn:schemas-microsoft-com:vml" Requires="v">
                  <p:oleObj spid="_x0000_s60431" name="Equation" r:id="rId6" imgW="418918" imgH="215806" progId="Equation.DSMT4">
                    <p:embed/>
                  </p:oleObj>
                </mc:Choice>
                <mc:Fallback>
                  <p:oleObj name="Equation" r:id="rId6" imgW="418918" imgH="215806"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6184" y="2791872"/>
                          <a:ext cx="1018566" cy="525198"/>
                        </a:xfrm>
                        <a:prstGeom prst="rect">
                          <a:avLst/>
                        </a:prstGeom>
                        <a:noFill/>
                      </p:spPr>
                    </p:pic>
                  </p:oleObj>
                </mc:Fallback>
              </mc:AlternateContent>
            </a:graphicData>
          </a:graphic>
        </p:graphicFrame>
      </p:grpSp>
      <p:sp>
        <p:nvSpPr>
          <p:cNvPr id="34" name="文本框 33">
            <a:extLst>
              <a:ext uri="{FF2B5EF4-FFF2-40B4-BE49-F238E27FC236}">
                <a16:creationId xmlns:a16="http://schemas.microsoft.com/office/drawing/2014/main" xmlns="" id="{4BB71CED-3ED9-49D1-9A9D-4753CB8671E9}"/>
              </a:ext>
            </a:extLst>
          </p:cNvPr>
          <p:cNvSpPr txBox="1"/>
          <p:nvPr/>
        </p:nvSpPr>
        <p:spPr>
          <a:xfrm>
            <a:off x="3926681" y="3474539"/>
            <a:ext cx="5103018" cy="1291636"/>
          </a:xfrm>
          <a:prstGeom prst="rect">
            <a:avLst/>
          </a:prstGeom>
          <a:noFill/>
        </p:spPr>
        <p:txBody>
          <a:bodyPr wrap="square">
            <a:spAutoFit/>
          </a:bodyPr>
          <a:lstStyle/>
          <a:p>
            <a:pPr algn="just">
              <a:lnSpc>
                <a:spcPct val="150000"/>
              </a:lnSpc>
              <a:tabLst>
                <a:tab pos="2628265" algn="ctr"/>
                <a:tab pos="5292725" algn="r"/>
              </a:tabLst>
            </a:pPr>
            <a:r>
              <a:rPr lang="zh-CN" altLang="zh-CN" kern="500" dirty="0">
                <a:effectLst/>
                <a:latin typeface="Times New Roman" panose="02020603050405020304" pitchFamily="18" charset="0"/>
                <a:ea typeface="宋体" panose="02010600030101010101" pitchFamily="2" charset="-122"/>
              </a:rPr>
              <a:t>建立回归函数的</a:t>
            </a:r>
            <a:r>
              <a:rPr lang="en-US" altLang="zh-CN" kern="500" dirty="0">
                <a:effectLst/>
                <a:latin typeface="Times New Roman" panose="02020603050405020304" pitchFamily="18" charset="0"/>
                <a:ea typeface="宋体" panose="02010600030101010101" pitchFamily="2" charset="-122"/>
              </a:rPr>
              <a:t>M</a:t>
            </a:r>
            <a:r>
              <a:rPr lang="zh-CN" altLang="zh-CN" kern="500" dirty="0">
                <a:effectLst/>
                <a:latin typeface="Times New Roman" panose="02020603050405020304" pitchFamily="18" charset="0"/>
                <a:ea typeface="宋体" panose="02010600030101010101" pitchFamily="2" charset="-122"/>
              </a:rPr>
              <a:t>文件</a:t>
            </a:r>
            <a:r>
              <a:rPr lang="en-US" altLang="zh-CN" kern="500" dirty="0">
                <a:effectLst/>
                <a:latin typeface="Times New Roman" panose="02020603050405020304" pitchFamily="18" charset="0"/>
                <a:ea typeface="宋体" panose="02010600030101010101" pitchFamily="2" charset="-122"/>
              </a:rPr>
              <a:t>fun1.m</a:t>
            </a:r>
            <a:r>
              <a:rPr lang="zh-CN" altLang="zh-CN" kern="500" dirty="0">
                <a:effectLst/>
                <a:latin typeface="Times New Roman" panose="02020603050405020304" pitchFamily="18" charset="0"/>
                <a:ea typeface="宋体" panose="02010600030101010101" pitchFamily="2" charset="-122"/>
              </a:rPr>
              <a:t>，如下：</a:t>
            </a:r>
          </a:p>
          <a:p>
            <a:pPr algn="just">
              <a:lnSpc>
                <a:spcPct val="15000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Function y=fun1(beta x)</a:t>
            </a:r>
            <a:endParaRPr lang="zh-CN" altLang="zh-CN" sz="1800" kern="500" dirty="0">
              <a:effectLst/>
              <a:latin typeface="Times New Roman" panose="02020603050405020304" pitchFamily="18" charset="0"/>
              <a:ea typeface="宋体" panose="02010600030101010101" pitchFamily="2" charset="-122"/>
            </a:endParaRPr>
          </a:p>
          <a:p>
            <a:pPr indent="269875" algn="just">
              <a:lnSpc>
                <a:spcPts val="135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y=exp(beta.*x);</a:t>
            </a:r>
            <a:endParaRPr lang="zh-CN" altLang="zh-CN" sz="1800" kern="500" dirty="0">
              <a:effectLst/>
              <a:latin typeface="Times New Roman" panose="02020603050405020304" pitchFamily="18" charset="0"/>
              <a:ea typeface="宋体" panose="02010600030101010101" pitchFamily="2" charset="-122"/>
            </a:endParaRPr>
          </a:p>
          <a:p>
            <a:pPr algn="just">
              <a:lnSpc>
                <a:spcPts val="135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end</a:t>
            </a:r>
            <a:endParaRPr lang="zh-CN" altLang="zh-CN" sz="1800" kern="500" dirty="0">
              <a:effectLst/>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39002844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69</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9" name="文本框 18">
            <a:extLst>
              <a:ext uri="{FF2B5EF4-FFF2-40B4-BE49-F238E27FC236}">
                <a16:creationId xmlns:a16="http://schemas.microsoft.com/office/drawing/2014/main" xmlns="" id="{41195B28-CEFC-4849-98F2-3421F507C034}"/>
              </a:ext>
            </a:extLst>
          </p:cNvPr>
          <p:cNvSpPr txBox="1"/>
          <p:nvPr/>
        </p:nvSpPr>
        <p:spPr>
          <a:xfrm>
            <a:off x="211138" y="806872"/>
            <a:ext cx="4572000" cy="455253"/>
          </a:xfrm>
          <a:prstGeom prst="rect">
            <a:avLst/>
          </a:prstGeom>
          <a:noFill/>
        </p:spPr>
        <p:txBody>
          <a:bodyPr wrap="square">
            <a:spAutoFit/>
          </a:bodyPr>
          <a:lstStyle/>
          <a:p>
            <a:pPr algn="just">
              <a:lnSpc>
                <a:spcPct val="1500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回归代码的</a:t>
            </a:r>
            <a:r>
              <a:rPr lang="en-US" altLang="zh-CN" sz="1800" kern="500" dirty="0">
                <a:effectLst/>
                <a:latin typeface="Times New Roman" panose="02020603050405020304" pitchFamily="18" charset="0"/>
                <a:ea typeface="宋体" panose="02010600030101010101" pitchFamily="2" charset="-122"/>
              </a:rPr>
              <a:t>M</a:t>
            </a:r>
            <a:r>
              <a:rPr lang="zh-CN" altLang="zh-CN" sz="1800" kern="500" dirty="0">
                <a:effectLst/>
                <a:latin typeface="Times New Roman" panose="02020603050405020304" pitchFamily="18" charset="0"/>
                <a:ea typeface="宋体" panose="02010600030101010101" pitchFamily="2" charset="-122"/>
              </a:rPr>
              <a:t>文件</a:t>
            </a:r>
            <a:r>
              <a:rPr lang="en-US" altLang="zh-CN" sz="1800" kern="500" dirty="0" err="1">
                <a:effectLst/>
                <a:latin typeface="Times New Roman" panose="02020603050405020304" pitchFamily="18" charset="0"/>
                <a:ea typeface="宋体" panose="02010600030101010101" pitchFamily="2" charset="-122"/>
              </a:rPr>
              <a:t>nolR.m</a:t>
            </a:r>
            <a:r>
              <a:rPr lang="zh-CN" altLang="zh-CN" sz="1800" kern="500" dirty="0">
                <a:effectLst/>
                <a:latin typeface="Times New Roman" panose="02020603050405020304" pitchFamily="18" charset="0"/>
                <a:ea typeface="宋体" panose="02010600030101010101" pitchFamily="2" charset="-122"/>
              </a:rPr>
              <a:t>如下：</a:t>
            </a:r>
          </a:p>
        </p:txBody>
      </p:sp>
      <p:sp>
        <p:nvSpPr>
          <p:cNvPr id="21" name="文本框 20">
            <a:extLst>
              <a:ext uri="{FF2B5EF4-FFF2-40B4-BE49-F238E27FC236}">
                <a16:creationId xmlns:a16="http://schemas.microsoft.com/office/drawing/2014/main" xmlns="" id="{67DDF9A6-68F3-4D0E-8E41-066664BED02C}"/>
              </a:ext>
            </a:extLst>
          </p:cNvPr>
          <p:cNvSpPr txBox="1"/>
          <p:nvPr/>
        </p:nvSpPr>
        <p:spPr>
          <a:xfrm>
            <a:off x="211138" y="1349273"/>
            <a:ext cx="8685212" cy="2951064"/>
          </a:xfrm>
          <a:prstGeom prst="rect">
            <a:avLst/>
          </a:prstGeom>
          <a:noFill/>
        </p:spPr>
        <p:txBody>
          <a:bodyPr wrap="square">
            <a:spAutoFit/>
          </a:bodyPr>
          <a:lstStyle/>
          <a:p>
            <a:pPr indent="269875" algn="just">
              <a:lnSpc>
                <a:spcPct val="15000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function </a:t>
            </a:r>
            <a:r>
              <a:rPr lang="en-US" altLang="zh-CN" sz="1800" kern="500" dirty="0" err="1">
                <a:solidFill>
                  <a:srgbClr val="000000"/>
                </a:solidFill>
                <a:effectLst/>
                <a:latin typeface="Times New Roman" panose="02020603050405020304" pitchFamily="18" charset="0"/>
                <a:ea typeface="宋体" panose="02010600030101010101" pitchFamily="2" charset="-122"/>
              </a:rPr>
              <a:t>nolR</a:t>
            </a:r>
            <a:r>
              <a:rPr lang="en-US" altLang="zh-CN" sz="1800" kern="500" dirty="0">
                <a:solidFill>
                  <a:srgbClr val="000000"/>
                </a:solidFill>
                <a:effectLst/>
                <a:latin typeface="Times New Roman" panose="02020603050405020304" pitchFamily="18" charset="0"/>
                <a:ea typeface="宋体" panose="02010600030101010101" pitchFamily="2" charset="-122"/>
              </a:rPr>
              <a:t>   </a:t>
            </a:r>
            <a:endParaRPr lang="zh-CN" altLang="zh-CN" sz="1800" kern="500" dirty="0">
              <a:effectLst/>
              <a:latin typeface="Times New Roman" panose="02020603050405020304" pitchFamily="18" charset="0"/>
              <a:ea typeface="宋体" panose="02010600030101010101" pitchFamily="2" charset="-122"/>
            </a:endParaRPr>
          </a:p>
          <a:p>
            <a:pPr indent="269875" algn="just">
              <a:lnSpc>
                <a:spcPct val="15000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     X=[9, 5, 1, 8, 2, 6, 10, 4, 7, 3];</a:t>
            </a:r>
            <a:endParaRPr lang="zh-CN" altLang="zh-CN" sz="1800" kern="500" dirty="0">
              <a:effectLst/>
              <a:latin typeface="Times New Roman" panose="02020603050405020304" pitchFamily="18" charset="0"/>
              <a:ea typeface="宋体" panose="02010600030101010101" pitchFamily="2" charset="-122"/>
            </a:endParaRPr>
          </a:p>
          <a:p>
            <a:pPr indent="269875" algn="just">
              <a:lnSpc>
                <a:spcPct val="15000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     Y= [14.8894, 4.4913, 1.3595, 11.0328, 1.8318, 6.0593, 20.0952, 3.3298, 8.1758, 2.4693]</a:t>
            </a:r>
            <a:endParaRPr lang="zh-CN" altLang="zh-CN" sz="1800" kern="500" dirty="0">
              <a:effectLst/>
              <a:latin typeface="Times New Roman" panose="02020603050405020304" pitchFamily="18" charset="0"/>
              <a:ea typeface="宋体" panose="02010600030101010101" pitchFamily="2" charset="-122"/>
            </a:endParaRPr>
          </a:p>
          <a:p>
            <a:pPr indent="269875" algn="just">
              <a:lnSpc>
                <a:spcPct val="15000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     beta0=1;</a:t>
            </a:r>
            <a:endParaRPr lang="zh-CN" altLang="zh-CN" sz="1800" kern="500" dirty="0">
              <a:effectLst/>
              <a:latin typeface="Times New Roman" panose="02020603050405020304" pitchFamily="18" charset="0"/>
              <a:ea typeface="宋体" panose="02010600030101010101" pitchFamily="2" charset="-122"/>
            </a:endParaRPr>
          </a:p>
          <a:p>
            <a:pPr indent="269875" algn="just">
              <a:lnSpc>
                <a:spcPct val="15000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     [</a:t>
            </a:r>
            <a:r>
              <a:rPr lang="en-US" altLang="zh-CN" sz="1800" kern="500" dirty="0" err="1">
                <a:solidFill>
                  <a:srgbClr val="000000"/>
                </a:solidFill>
                <a:effectLst/>
                <a:latin typeface="Times New Roman" panose="02020603050405020304" pitchFamily="18" charset="0"/>
                <a:ea typeface="宋体" panose="02010600030101010101" pitchFamily="2" charset="-122"/>
              </a:rPr>
              <a:t>beta,r,J</a:t>
            </a:r>
            <a:r>
              <a:rPr lang="en-US" altLang="zh-CN" sz="1800" kern="500" dirty="0">
                <a:solidFill>
                  <a:srgbClr val="000000"/>
                </a:solidFill>
                <a:effectLst/>
                <a:latin typeface="Times New Roman" panose="02020603050405020304" pitchFamily="18" charset="0"/>
                <a:ea typeface="宋体" panose="02010600030101010101" pitchFamily="2" charset="-122"/>
              </a:rPr>
              <a:t>] = </a:t>
            </a:r>
            <a:r>
              <a:rPr lang="en-US" altLang="zh-CN" sz="1800" kern="500" dirty="0" err="1">
                <a:solidFill>
                  <a:srgbClr val="000000"/>
                </a:solidFill>
                <a:effectLst/>
                <a:latin typeface="Times New Roman" panose="02020603050405020304" pitchFamily="18" charset="0"/>
                <a:ea typeface="宋体" panose="02010600030101010101" pitchFamily="2" charset="-122"/>
              </a:rPr>
              <a:t>nlinfit</a:t>
            </a:r>
            <a:r>
              <a:rPr lang="en-US" altLang="zh-CN" sz="1800" kern="500" dirty="0">
                <a:solidFill>
                  <a:srgbClr val="000000"/>
                </a:solidFill>
                <a:effectLst/>
                <a:latin typeface="Times New Roman" panose="02020603050405020304" pitchFamily="18" charset="0"/>
                <a:ea typeface="宋体" panose="02010600030101010101" pitchFamily="2" charset="-122"/>
              </a:rPr>
              <a:t>(X,Y,'fun1',beta0)</a:t>
            </a:r>
            <a:endParaRPr lang="zh-CN" altLang="zh-CN" sz="1800" kern="500" dirty="0">
              <a:effectLst/>
              <a:latin typeface="Times New Roman" panose="02020603050405020304" pitchFamily="18" charset="0"/>
              <a:ea typeface="宋体" panose="02010600030101010101" pitchFamily="2" charset="-122"/>
            </a:endParaRPr>
          </a:p>
          <a:p>
            <a:pPr indent="269875" algn="just">
              <a:lnSpc>
                <a:spcPct val="15000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end</a:t>
            </a:r>
            <a:endParaRPr lang="zh-CN" altLang="zh-CN" sz="1800" kern="500" dirty="0">
              <a:effectLst/>
              <a:latin typeface="Times New Roman" panose="02020603050405020304" pitchFamily="18" charset="0"/>
              <a:ea typeface="宋体" panose="02010600030101010101" pitchFamily="2" charset="-122"/>
            </a:endParaRPr>
          </a:p>
        </p:txBody>
      </p:sp>
      <p:sp>
        <p:nvSpPr>
          <p:cNvPr id="14" name="Rectangle 2">
            <a:extLst>
              <a:ext uri="{FF2B5EF4-FFF2-40B4-BE49-F238E27FC236}">
                <a16:creationId xmlns:a16="http://schemas.microsoft.com/office/drawing/2014/main" xmlns="" id="{1DB92DDA-3D12-475B-8C21-72757A59DCE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16" name="组合 15">
            <a:extLst>
              <a:ext uri="{FF2B5EF4-FFF2-40B4-BE49-F238E27FC236}">
                <a16:creationId xmlns:a16="http://schemas.microsoft.com/office/drawing/2014/main" xmlns="" id="{811A2452-FF88-4275-BCAB-5CC352E97A28}"/>
              </a:ext>
            </a:extLst>
          </p:cNvPr>
          <p:cNvGrpSpPr/>
          <p:nvPr/>
        </p:nvGrpSpPr>
        <p:grpSpPr>
          <a:xfrm>
            <a:off x="278406" y="4544763"/>
            <a:ext cx="4986971" cy="388876"/>
            <a:chOff x="278406" y="4544763"/>
            <a:chExt cx="4986971" cy="388876"/>
          </a:xfrm>
        </p:grpSpPr>
        <p:sp>
          <p:nvSpPr>
            <p:cNvPr id="23" name="文本框 22">
              <a:extLst>
                <a:ext uri="{FF2B5EF4-FFF2-40B4-BE49-F238E27FC236}">
                  <a16:creationId xmlns:a16="http://schemas.microsoft.com/office/drawing/2014/main" xmlns="" id="{273A1C3E-8EF1-4957-9E10-F5146A43E96D}"/>
                </a:ext>
              </a:extLst>
            </p:cNvPr>
            <p:cNvSpPr txBox="1"/>
            <p:nvPr/>
          </p:nvSpPr>
          <p:spPr>
            <a:xfrm>
              <a:off x="278406" y="4564307"/>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运行后得</a:t>
              </a:r>
              <a:r>
                <a:rPr lang="en-US" altLang="zh-CN" sz="1800" kern="500" dirty="0">
                  <a:effectLst/>
                  <a:latin typeface="Times New Roman" panose="02020603050405020304" pitchFamily="18" charset="0"/>
                  <a:ea typeface="宋体" panose="02010600030101010101" pitchFamily="2" charset="-122"/>
                </a:rPr>
                <a:t>beta = 0.3001</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，故回归方程为</a:t>
              </a:r>
              <a:endParaRPr lang="zh-CN" altLang="en-US" dirty="0"/>
            </a:p>
          </p:txBody>
        </p:sp>
        <p:graphicFrame>
          <p:nvGraphicFramePr>
            <p:cNvPr id="15" name="对象 14">
              <a:extLst>
                <a:ext uri="{FF2B5EF4-FFF2-40B4-BE49-F238E27FC236}">
                  <a16:creationId xmlns:a16="http://schemas.microsoft.com/office/drawing/2014/main" xmlns="" id="{90DE9A3A-4358-40FA-9B96-F2C6F3FDD7E0}"/>
                </a:ext>
              </a:extLst>
            </p:cNvPr>
            <p:cNvGraphicFramePr>
              <a:graphicFrameLocks noChangeAspect="1"/>
            </p:cNvGraphicFramePr>
            <p:nvPr>
              <p:extLst>
                <p:ext uri="{D42A27DB-BD31-4B8C-83A1-F6EECF244321}">
                  <p14:modId xmlns:p14="http://schemas.microsoft.com/office/powerpoint/2010/main" val="1741414972"/>
                </p:ext>
              </p:extLst>
            </p:nvPr>
          </p:nvGraphicFramePr>
          <p:xfrm>
            <a:off x="4193021" y="4544763"/>
            <a:ext cx="1072356" cy="388876"/>
          </p:xfrm>
          <a:graphic>
            <a:graphicData uri="http://schemas.openxmlformats.org/presentationml/2006/ole">
              <mc:AlternateContent xmlns:mc="http://schemas.openxmlformats.org/markup-compatibility/2006">
                <mc:Choice xmlns:v="urn:schemas-microsoft-com:vml" Requires="v">
                  <p:oleObj spid="_x0000_s61454" name="Equation" r:id="rId5" imgW="583693" imgH="215713" progId="Equation.DSMT4">
                    <p:embed/>
                  </p:oleObj>
                </mc:Choice>
                <mc:Fallback>
                  <p:oleObj name="Equation" r:id="rId5" imgW="583693" imgH="215713"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3021" y="4544763"/>
                          <a:ext cx="1072356" cy="388876"/>
                        </a:xfrm>
                        <a:prstGeom prst="rect">
                          <a:avLst/>
                        </a:prstGeom>
                        <a:noFill/>
                      </p:spPr>
                    </p:pic>
                  </p:oleObj>
                </mc:Fallback>
              </mc:AlternateContent>
            </a:graphicData>
          </a:graphic>
        </p:graphicFrame>
      </p:grpSp>
    </p:spTree>
    <p:extLst>
      <p:ext uri="{BB962C8B-B14F-4D97-AF65-F5344CB8AC3E}">
        <p14:creationId xmlns:p14="http://schemas.microsoft.com/office/powerpoint/2010/main" val="268348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a:extLst>
              <a:ext uri="{FF2B5EF4-FFF2-40B4-BE49-F238E27FC236}">
                <a16:creationId xmlns:a16="http://schemas.microsoft.com/office/drawing/2014/main" xmlns="" id="{725B2923-570B-471A-8A80-8B7FB0AE376B}"/>
              </a:ext>
            </a:extLst>
          </p:cNvPr>
          <p:cNvSpPr txBox="1"/>
          <p:nvPr/>
        </p:nvSpPr>
        <p:spPr>
          <a:xfrm>
            <a:off x="-41275" y="1009448"/>
            <a:ext cx="9143999" cy="369332"/>
          </a:xfrm>
          <a:prstGeom prst="rect">
            <a:avLst/>
          </a:prstGeom>
          <a:noFill/>
        </p:spPr>
        <p:txBody>
          <a:bodyPr wrap="square">
            <a:spAutoFit/>
          </a:bodyPr>
          <a:lstStyle/>
          <a:p>
            <a:r>
              <a:rPr lang="zh-CN" altLang="zh-CN" sz="1800" b="1" kern="500" dirty="0">
                <a:effectLst/>
                <a:latin typeface="Times New Roman" panose="02020603050405020304" pitchFamily="18" charset="0"/>
                <a:ea typeface="宋体" panose="02010600030101010101" pitchFamily="2" charset="-122"/>
                <a:cs typeface="Times New Roman" panose="02020603050405020304" pitchFamily="18" charset="0"/>
              </a:rPr>
              <a:t>例</a:t>
            </a:r>
            <a:r>
              <a:rPr lang="en-US" altLang="zh-CN" sz="1800" b="1" kern="500" dirty="0">
                <a:effectLst/>
                <a:latin typeface="Times New Roman" panose="02020603050405020304" pitchFamily="18" charset="0"/>
                <a:ea typeface="宋体" panose="02010600030101010101" pitchFamily="2" charset="-122"/>
              </a:rPr>
              <a:t>5-1  </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经统计分析，某个大型商场对售货员（售货员每周工资为</a:t>
            </a:r>
            <a:r>
              <a:rPr lang="en-US" altLang="zh-CN" sz="1800" kern="500" dirty="0">
                <a:effectLst/>
                <a:latin typeface="Times New Roman" panose="02020603050405020304" pitchFamily="18" charset="0"/>
                <a:ea typeface="宋体" panose="02010600030101010101" pitchFamily="2" charset="-122"/>
              </a:rPr>
              <a:t>1000</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元）的需求如表所示。</a:t>
            </a:r>
            <a:endParaRPr lang="zh-CN" altLang="en-US" dirty="0"/>
          </a:p>
        </p:txBody>
      </p:sp>
      <p:graphicFrame>
        <p:nvGraphicFramePr>
          <p:cNvPr id="14" name="表格 13">
            <a:extLst>
              <a:ext uri="{FF2B5EF4-FFF2-40B4-BE49-F238E27FC236}">
                <a16:creationId xmlns:a16="http://schemas.microsoft.com/office/drawing/2014/main" xmlns="" id="{4528E8D4-DE24-4E66-93EF-57FF1739CC76}"/>
              </a:ext>
            </a:extLst>
          </p:cNvPr>
          <p:cNvGraphicFramePr>
            <a:graphicFrameLocks noGrp="1"/>
          </p:cNvGraphicFramePr>
          <p:nvPr>
            <p:extLst>
              <p:ext uri="{D42A27DB-BD31-4B8C-83A1-F6EECF244321}">
                <p14:modId xmlns:p14="http://schemas.microsoft.com/office/powerpoint/2010/main" val="204502255"/>
              </p:ext>
            </p:extLst>
          </p:nvPr>
        </p:nvGraphicFramePr>
        <p:xfrm>
          <a:off x="114106" y="1413035"/>
          <a:ext cx="8686800" cy="2247864"/>
        </p:xfrm>
        <a:graphic>
          <a:graphicData uri="http://schemas.openxmlformats.org/drawingml/2006/table">
            <a:tbl>
              <a:tblPr firstRow="1" firstCol="1" bandRow="1">
                <a:tableStyleId>{5C22544A-7EE6-4342-B048-85BDC9FD1C3A}</a:tableStyleId>
              </a:tblPr>
              <a:tblGrid>
                <a:gridCol w="4343400">
                  <a:extLst>
                    <a:ext uri="{9D8B030D-6E8A-4147-A177-3AD203B41FA5}">
                      <a16:colId xmlns:a16="http://schemas.microsoft.com/office/drawing/2014/main" xmlns="" val="2505402617"/>
                    </a:ext>
                  </a:extLst>
                </a:gridCol>
                <a:gridCol w="4343400">
                  <a:extLst>
                    <a:ext uri="{9D8B030D-6E8A-4147-A177-3AD203B41FA5}">
                      <a16:colId xmlns:a16="http://schemas.microsoft.com/office/drawing/2014/main" xmlns="" val="1418496720"/>
                    </a:ext>
                  </a:extLst>
                </a:gridCol>
              </a:tblGrid>
              <a:tr h="280983">
                <a:tc>
                  <a:txBody>
                    <a:bodyPr/>
                    <a:lstStyle/>
                    <a:p>
                      <a:pPr indent="267970" algn="ctr">
                        <a:lnSpc>
                          <a:spcPts val="1200"/>
                        </a:lnSpc>
                        <a:spcAft>
                          <a:spcPts val="100"/>
                        </a:spcAft>
                        <a:tabLst>
                          <a:tab pos="2628265" algn="ctr"/>
                          <a:tab pos="5292725" algn="r"/>
                        </a:tabLst>
                      </a:pPr>
                      <a:r>
                        <a:rPr lang="zh-CN" sz="750" kern="100">
                          <a:effectLst/>
                        </a:rPr>
                        <a:t>时间</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7970" algn="ctr">
                        <a:lnSpc>
                          <a:spcPts val="1200"/>
                        </a:lnSpc>
                        <a:spcAft>
                          <a:spcPts val="100"/>
                        </a:spcAft>
                        <a:tabLst>
                          <a:tab pos="2628265" algn="ctr"/>
                          <a:tab pos="5292725" algn="r"/>
                        </a:tabLst>
                      </a:pPr>
                      <a:r>
                        <a:rPr lang="zh-CN" sz="750" kern="100">
                          <a:effectLst/>
                        </a:rPr>
                        <a:t>所需售货员人数 </a:t>
                      </a:r>
                      <a:r>
                        <a:rPr lang="en-US" sz="750" kern="100">
                          <a:effectLst/>
                        </a:rPr>
                        <a:t>/</a:t>
                      </a:r>
                      <a:r>
                        <a:rPr lang="zh-CN" sz="750" kern="100">
                          <a:effectLst/>
                        </a:rPr>
                        <a:t>人</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434513735"/>
                  </a:ext>
                </a:extLst>
              </a:tr>
              <a:tr h="280983">
                <a:tc>
                  <a:txBody>
                    <a:bodyPr/>
                    <a:lstStyle/>
                    <a:p>
                      <a:pPr indent="266700" algn="ctr">
                        <a:lnSpc>
                          <a:spcPts val="1200"/>
                        </a:lnSpc>
                        <a:spcAft>
                          <a:spcPts val="100"/>
                        </a:spcAft>
                        <a:tabLst>
                          <a:tab pos="2628265" algn="ctr"/>
                          <a:tab pos="5292725" algn="r"/>
                        </a:tabLst>
                      </a:pPr>
                      <a:r>
                        <a:rPr lang="zh-CN" sz="750" kern="100">
                          <a:effectLst/>
                        </a:rPr>
                        <a:t>星期日</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250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848461536"/>
                  </a:ext>
                </a:extLst>
              </a:tr>
              <a:tr h="280983">
                <a:tc>
                  <a:txBody>
                    <a:bodyPr/>
                    <a:lstStyle/>
                    <a:p>
                      <a:pPr indent="266700" algn="ctr">
                        <a:lnSpc>
                          <a:spcPts val="1200"/>
                        </a:lnSpc>
                        <a:spcAft>
                          <a:spcPts val="100"/>
                        </a:spcAft>
                        <a:tabLst>
                          <a:tab pos="2628265" algn="ctr"/>
                          <a:tab pos="5292725" algn="r"/>
                        </a:tabLst>
                      </a:pPr>
                      <a:r>
                        <a:rPr lang="zh-CN" sz="750" kern="100">
                          <a:effectLst/>
                        </a:rPr>
                        <a:t>星期一</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180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2930266054"/>
                  </a:ext>
                </a:extLst>
              </a:tr>
              <a:tr h="280983">
                <a:tc>
                  <a:txBody>
                    <a:bodyPr/>
                    <a:lstStyle/>
                    <a:p>
                      <a:pPr indent="266700" algn="ctr">
                        <a:lnSpc>
                          <a:spcPts val="1200"/>
                        </a:lnSpc>
                        <a:spcAft>
                          <a:spcPts val="100"/>
                        </a:spcAft>
                        <a:tabLst>
                          <a:tab pos="2628265" algn="ctr"/>
                          <a:tab pos="5292725" algn="r"/>
                        </a:tabLst>
                      </a:pPr>
                      <a:r>
                        <a:rPr lang="zh-CN" sz="750" kern="100">
                          <a:effectLst/>
                        </a:rPr>
                        <a:t>星期二</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150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500842893"/>
                  </a:ext>
                </a:extLst>
              </a:tr>
              <a:tr h="280983">
                <a:tc>
                  <a:txBody>
                    <a:bodyPr/>
                    <a:lstStyle/>
                    <a:p>
                      <a:pPr indent="266700" algn="ctr">
                        <a:lnSpc>
                          <a:spcPts val="1200"/>
                        </a:lnSpc>
                        <a:spcAft>
                          <a:spcPts val="100"/>
                        </a:spcAft>
                        <a:tabLst>
                          <a:tab pos="2628265" algn="ctr"/>
                          <a:tab pos="5292725" algn="r"/>
                        </a:tabLst>
                      </a:pPr>
                      <a:r>
                        <a:rPr lang="zh-CN" sz="750" kern="100">
                          <a:effectLst/>
                        </a:rPr>
                        <a:t>星期三</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120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1919934285"/>
                  </a:ext>
                </a:extLst>
              </a:tr>
              <a:tr h="280983">
                <a:tc>
                  <a:txBody>
                    <a:bodyPr/>
                    <a:lstStyle/>
                    <a:p>
                      <a:pPr indent="266700" algn="ctr">
                        <a:lnSpc>
                          <a:spcPts val="1200"/>
                        </a:lnSpc>
                        <a:spcAft>
                          <a:spcPts val="100"/>
                        </a:spcAft>
                        <a:tabLst>
                          <a:tab pos="2628265" algn="ctr"/>
                          <a:tab pos="5292725" algn="r"/>
                        </a:tabLst>
                      </a:pPr>
                      <a:r>
                        <a:rPr lang="zh-CN" sz="750" kern="100">
                          <a:effectLst/>
                        </a:rPr>
                        <a:t>星期四</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190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211916529"/>
                  </a:ext>
                </a:extLst>
              </a:tr>
              <a:tr h="280983">
                <a:tc>
                  <a:txBody>
                    <a:bodyPr/>
                    <a:lstStyle/>
                    <a:p>
                      <a:pPr indent="266700" algn="ctr">
                        <a:lnSpc>
                          <a:spcPts val="1200"/>
                        </a:lnSpc>
                        <a:spcAft>
                          <a:spcPts val="100"/>
                        </a:spcAft>
                        <a:tabLst>
                          <a:tab pos="2628265" algn="ctr"/>
                          <a:tab pos="5292725" algn="r"/>
                        </a:tabLst>
                      </a:pPr>
                      <a:r>
                        <a:rPr lang="zh-CN" sz="750" kern="100">
                          <a:effectLst/>
                        </a:rPr>
                        <a:t>星期五</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a:effectLst/>
                        </a:rPr>
                        <a:t>200</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3235846510"/>
                  </a:ext>
                </a:extLst>
              </a:tr>
              <a:tr h="280983">
                <a:tc>
                  <a:txBody>
                    <a:bodyPr/>
                    <a:lstStyle/>
                    <a:p>
                      <a:pPr indent="266700" algn="ctr">
                        <a:lnSpc>
                          <a:spcPts val="1200"/>
                        </a:lnSpc>
                        <a:spcAft>
                          <a:spcPts val="100"/>
                        </a:spcAft>
                        <a:tabLst>
                          <a:tab pos="2628265" algn="ctr"/>
                          <a:tab pos="5292725" algn="r"/>
                        </a:tabLst>
                      </a:pPr>
                      <a:r>
                        <a:rPr lang="zh-CN" sz="750" kern="100">
                          <a:effectLst/>
                        </a:rPr>
                        <a:t>星期六</a:t>
                      </a:r>
                      <a:endParaRPr lang="zh-CN" sz="750" kern="10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c>
                  <a:txBody>
                    <a:bodyPr/>
                    <a:lstStyle/>
                    <a:p>
                      <a:pPr indent="266700" algn="ctr">
                        <a:lnSpc>
                          <a:spcPts val="1200"/>
                        </a:lnSpc>
                        <a:spcAft>
                          <a:spcPts val="100"/>
                        </a:spcAft>
                        <a:tabLst>
                          <a:tab pos="2628265" algn="ctr"/>
                          <a:tab pos="5292725" algn="r"/>
                        </a:tabLst>
                      </a:pPr>
                      <a:r>
                        <a:rPr lang="en-US" sz="750" kern="100" dirty="0">
                          <a:effectLst/>
                        </a:rPr>
                        <a:t>320</a:t>
                      </a:r>
                      <a:endParaRPr lang="zh-CN" sz="75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xmlns="" val="3426549193"/>
                  </a:ext>
                </a:extLst>
              </a:tr>
            </a:tbl>
          </a:graphicData>
        </a:graphic>
      </p:graphicFrame>
      <p:grpSp>
        <p:nvGrpSpPr>
          <p:cNvPr id="19" name="组合 18">
            <a:extLst>
              <a:ext uri="{FF2B5EF4-FFF2-40B4-BE49-F238E27FC236}">
                <a16:creationId xmlns:a16="http://schemas.microsoft.com/office/drawing/2014/main" xmlns="" id="{7A498E20-9C2C-4015-A538-DEE4EF00AA70}"/>
              </a:ext>
            </a:extLst>
          </p:cNvPr>
          <p:cNvGrpSpPr/>
          <p:nvPr/>
        </p:nvGrpSpPr>
        <p:grpSpPr>
          <a:xfrm>
            <a:off x="87314" y="3839403"/>
            <a:ext cx="7143200" cy="383587"/>
            <a:chOff x="87314" y="3839403"/>
            <a:chExt cx="7143200" cy="383587"/>
          </a:xfrm>
        </p:grpSpPr>
        <p:sp>
          <p:nvSpPr>
            <p:cNvPr id="23" name="文本框 22">
              <a:extLst>
                <a:ext uri="{FF2B5EF4-FFF2-40B4-BE49-F238E27FC236}">
                  <a16:creationId xmlns:a16="http://schemas.microsoft.com/office/drawing/2014/main" xmlns="" id="{8DFE39EA-B937-4EAE-82DB-3660F37AD6F0}"/>
                </a:ext>
              </a:extLst>
            </p:cNvPr>
            <p:cNvSpPr txBox="1"/>
            <p:nvPr/>
          </p:nvSpPr>
          <p:spPr>
            <a:xfrm>
              <a:off x="87314" y="3839404"/>
              <a:ext cx="912811" cy="369332"/>
            </a:xfrm>
            <a:prstGeom prst="rect">
              <a:avLst/>
            </a:prstGeom>
            <a:noFill/>
          </p:spPr>
          <p:txBody>
            <a:bodyPr wrap="square">
              <a:spAutoFit/>
            </a:bodyPr>
            <a:lstStyle/>
            <a:p>
              <a:r>
                <a:rPr lang="zh-CN" altLang="zh-CN" sz="1800" b="1" kern="500" dirty="0">
                  <a:effectLst/>
                  <a:latin typeface="Times New Roman" panose="02020603050405020304" pitchFamily="18" charset="0"/>
                  <a:ea typeface="宋体" panose="02010600030101010101" pitchFamily="2" charset="-122"/>
                  <a:cs typeface="Times New Roman" panose="02020603050405020304" pitchFamily="18" charset="0"/>
                </a:rPr>
                <a:t>解：</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设</a:t>
              </a:r>
              <a:endParaRPr lang="zh-CN" altLang="en-US" dirty="0"/>
            </a:p>
          </p:txBody>
        </p:sp>
        <p:graphicFrame>
          <p:nvGraphicFramePr>
            <p:cNvPr id="17" name="对象 16">
              <a:extLst>
                <a:ext uri="{FF2B5EF4-FFF2-40B4-BE49-F238E27FC236}">
                  <a16:creationId xmlns:a16="http://schemas.microsoft.com/office/drawing/2014/main" xmlns="" id="{EC2D3D88-6172-47E9-AA1C-2D3CC332BDB6}"/>
                </a:ext>
              </a:extLst>
            </p:cNvPr>
            <p:cNvGraphicFramePr>
              <a:graphicFrameLocks noChangeAspect="1"/>
            </p:cNvGraphicFramePr>
            <p:nvPr>
              <p:extLst>
                <p:ext uri="{D42A27DB-BD31-4B8C-83A1-F6EECF244321}">
                  <p14:modId xmlns:p14="http://schemas.microsoft.com/office/powerpoint/2010/main" val="2166250852"/>
                </p:ext>
              </p:extLst>
            </p:nvPr>
          </p:nvGraphicFramePr>
          <p:xfrm>
            <a:off x="914399" y="3839403"/>
            <a:ext cx="1620291" cy="369331"/>
          </p:xfrm>
          <a:graphic>
            <a:graphicData uri="http://schemas.openxmlformats.org/presentationml/2006/ole">
              <mc:AlternateContent xmlns:mc="http://schemas.openxmlformats.org/markup-compatibility/2006">
                <mc:Choice xmlns:v="urn:schemas-microsoft-com:vml" Requires="v">
                  <p:oleObj spid="_x0000_s3402" name="Equation" r:id="rId5" imgW="863225" imgH="203112" progId="Equation.DSMT4">
                    <p:embed/>
                  </p:oleObj>
                </mc:Choice>
                <mc:Fallback>
                  <p:oleObj name="Equation" r:id="rId5" imgW="863225" imgH="203112"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399" y="3839403"/>
                          <a:ext cx="1620291" cy="369331"/>
                        </a:xfrm>
                        <a:prstGeom prst="rect">
                          <a:avLst/>
                        </a:prstGeom>
                        <a:noFill/>
                      </p:spPr>
                    </p:pic>
                  </p:oleObj>
                </mc:Fallback>
              </mc:AlternateContent>
            </a:graphicData>
          </a:graphic>
        </p:graphicFrame>
        <p:sp>
          <p:nvSpPr>
            <p:cNvPr id="27" name="文本框 26">
              <a:extLst>
                <a:ext uri="{FF2B5EF4-FFF2-40B4-BE49-F238E27FC236}">
                  <a16:creationId xmlns:a16="http://schemas.microsoft.com/office/drawing/2014/main" xmlns="" id="{AE94358E-C45D-4494-890C-C756C2D10969}"/>
                </a:ext>
              </a:extLst>
            </p:cNvPr>
            <p:cNvSpPr txBox="1"/>
            <p:nvPr/>
          </p:nvSpPr>
          <p:spPr>
            <a:xfrm>
              <a:off x="2534690" y="3853658"/>
              <a:ext cx="469582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分别表示星期一到星期日开始休息的人数。</a:t>
              </a:r>
              <a:endParaRPr lang="zh-CN" altLang="en-US" dirty="0"/>
            </a:p>
          </p:txBody>
        </p:sp>
      </p:grpSp>
      <p:sp>
        <p:nvSpPr>
          <p:cNvPr id="34" name="文本框 33">
            <a:extLst>
              <a:ext uri="{FF2B5EF4-FFF2-40B4-BE49-F238E27FC236}">
                <a16:creationId xmlns:a16="http://schemas.microsoft.com/office/drawing/2014/main" xmlns="" id="{86EB066B-E026-4AAD-96A4-65FB5B145021}"/>
              </a:ext>
            </a:extLst>
          </p:cNvPr>
          <p:cNvSpPr txBox="1"/>
          <p:nvPr/>
        </p:nvSpPr>
        <p:spPr>
          <a:xfrm>
            <a:off x="87314" y="4257208"/>
            <a:ext cx="8686799" cy="646331"/>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因为每个售货员都工作</a:t>
            </a:r>
            <a:r>
              <a:rPr lang="en-US" altLang="zh-CN" sz="1800" kern="500" dirty="0">
                <a:effectLst/>
                <a:latin typeface="Times New Roman" panose="02020603050405020304" pitchFamily="18" charset="0"/>
                <a:ea typeface="宋体" panose="02010600030101010101" pitchFamily="2" charset="-122"/>
              </a:rPr>
              <a:t>5</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天，休息</a:t>
            </a:r>
            <a:r>
              <a:rPr lang="en-US" altLang="zh-CN" sz="1800" kern="500" dirty="0">
                <a:effectLst/>
                <a:latin typeface="Times New Roman" panose="02020603050405020304" pitchFamily="18" charset="0"/>
                <a:ea typeface="宋体" panose="02010600030101010101" pitchFamily="2" charset="-122"/>
              </a:rPr>
              <a:t>2</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天，所以只需要将每天开始休息的人员总数相加就可得到一周所需售货员的总数量，从而有如下目标函数：</a:t>
            </a:r>
            <a:endParaRPr lang="zh-CN" altLang="en-US" dirty="0"/>
          </a:p>
        </p:txBody>
      </p:sp>
      <p:graphicFrame>
        <p:nvGraphicFramePr>
          <p:cNvPr id="26" name="对象 25">
            <a:extLst>
              <a:ext uri="{FF2B5EF4-FFF2-40B4-BE49-F238E27FC236}">
                <a16:creationId xmlns:a16="http://schemas.microsoft.com/office/drawing/2014/main" xmlns="" id="{1E34F280-5925-47EF-B7B0-8BF4005C3B96}"/>
              </a:ext>
            </a:extLst>
          </p:cNvPr>
          <p:cNvGraphicFramePr>
            <a:graphicFrameLocks noChangeAspect="1"/>
          </p:cNvGraphicFramePr>
          <p:nvPr>
            <p:extLst>
              <p:ext uri="{D42A27DB-BD31-4B8C-83A1-F6EECF244321}">
                <p14:modId xmlns:p14="http://schemas.microsoft.com/office/powerpoint/2010/main" val="400453143"/>
              </p:ext>
            </p:extLst>
          </p:nvPr>
        </p:nvGraphicFramePr>
        <p:xfrm>
          <a:off x="1654059" y="5095723"/>
          <a:ext cx="4577310" cy="406581"/>
        </p:xfrm>
        <a:graphic>
          <a:graphicData uri="http://schemas.openxmlformats.org/presentationml/2006/ole">
            <mc:AlternateContent xmlns:mc="http://schemas.openxmlformats.org/markup-compatibility/2006">
              <mc:Choice xmlns:v="urn:schemas-microsoft-com:vml" Requires="v">
                <p:oleObj spid="_x0000_s3403" name="Equation" r:id="rId7" imgW="2209800" imgH="203200" progId="Equation.DSMT4">
                  <p:embed/>
                </p:oleObj>
              </mc:Choice>
              <mc:Fallback>
                <p:oleObj name="Equation" r:id="rId7" imgW="2209800" imgH="203200" progId="Equation.DSMT4">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4059" y="5095723"/>
                        <a:ext cx="4577310" cy="406581"/>
                      </a:xfrm>
                      <a:prstGeom prst="rect">
                        <a:avLst/>
                      </a:prstGeom>
                      <a:noFill/>
                    </p:spPr>
                  </p:pic>
                </p:oleObj>
              </mc:Fallback>
            </mc:AlternateContent>
          </a:graphicData>
        </a:graphic>
      </p:graphicFrame>
    </p:spTree>
    <p:extLst>
      <p:ext uri="{BB962C8B-B14F-4D97-AF65-F5344CB8AC3E}">
        <p14:creationId xmlns:p14="http://schemas.microsoft.com/office/powerpoint/2010/main" val="3799877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666662" cy="415498"/>
          </a:xfrm>
          <a:prstGeom prst="rect">
            <a:avLst/>
          </a:prstGeom>
          <a:noFill/>
        </p:spPr>
        <p:txBody>
          <a:bodyPr wrap="none" rtlCol="0">
            <a:spAutoFit/>
          </a:bodyPr>
          <a:lstStyle/>
          <a:p>
            <a:pPr algn="l"/>
            <a:r>
              <a:rPr lang="en-US" altLang="zh-CN" sz="2100" b="1" spc="225" dirty="0">
                <a:solidFill>
                  <a:prstClr val="white"/>
                </a:solidFill>
              </a:rPr>
              <a:t>5.8 </a:t>
            </a:r>
            <a:r>
              <a:rPr lang="zh-CN" altLang="en-US" sz="2100" b="1" spc="225" dirty="0">
                <a:solidFill>
                  <a:prstClr val="white"/>
                </a:solidFill>
              </a:rPr>
              <a:t>回归分析中的优化模型及求解</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70</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8" name="文本框 17">
            <a:extLst>
              <a:ext uri="{FF2B5EF4-FFF2-40B4-BE49-F238E27FC236}">
                <a16:creationId xmlns:a16="http://schemas.microsoft.com/office/drawing/2014/main" xmlns="" id="{6B8A5F5C-0C85-46B0-9608-07BBB1BC3910}"/>
              </a:ext>
            </a:extLst>
          </p:cNvPr>
          <p:cNvSpPr txBox="1"/>
          <p:nvPr/>
        </p:nvSpPr>
        <p:spPr>
          <a:xfrm>
            <a:off x="114106" y="887296"/>
            <a:ext cx="8210744" cy="646331"/>
          </a:xfrm>
          <a:prstGeom prst="rect">
            <a:avLst/>
          </a:prstGeom>
          <a:noFill/>
        </p:spPr>
        <p:txBody>
          <a:bodyPr wrap="square">
            <a:spAutoFit/>
          </a:bodyPr>
          <a:lstStyle/>
          <a:p>
            <a:pPr algn="just">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再利用</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yx,delta</a:t>
            </a:r>
            <a:r>
              <a:rPr lang="en-US" altLang="zh-CN" sz="1800" kern="500" dirty="0">
                <a:effectLst/>
                <a:latin typeface="Times New Roman" panose="02020603050405020304" pitchFamily="18" charset="0"/>
                <a:ea typeface="宋体" panose="02010600030101010101" pitchFamily="2" charset="-122"/>
              </a:rPr>
              <a:t>]=</a:t>
            </a:r>
            <a:r>
              <a:rPr lang="en-US" altLang="zh-CN" sz="1800" kern="500" dirty="0" err="1">
                <a:effectLst/>
                <a:latin typeface="Times New Roman" panose="02020603050405020304" pitchFamily="18" charset="0"/>
                <a:ea typeface="宋体" panose="02010600030101010101" pitchFamily="2" charset="-122"/>
              </a:rPr>
              <a:t>nlpredci</a:t>
            </a:r>
            <a:r>
              <a:rPr lang="en-US" altLang="zh-CN" sz="1800" kern="500" dirty="0">
                <a:effectLst/>
                <a:latin typeface="Times New Roman" panose="02020603050405020304" pitchFamily="18" charset="0"/>
                <a:ea typeface="宋体" panose="02010600030101010101" pitchFamily="2" charset="-122"/>
              </a:rPr>
              <a:t>('fun1',X,beta,r,J)</a:t>
            </a:r>
            <a:r>
              <a:rPr lang="zh-CN" altLang="zh-CN" sz="1800" kern="500" dirty="0">
                <a:effectLst/>
                <a:latin typeface="Times New Roman" panose="02020603050405020304" pitchFamily="18" charset="0"/>
                <a:ea typeface="宋体" panose="02010600030101010101" pitchFamily="2" charset="-122"/>
              </a:rPr>
              <a:t>进行预测，得预测数据如下：</a:t>
            </a:r>
          </a:p>
          <a:p>
            <a:pPr algn="just">
              <a:tabLst>
                <a:tab pos="2628265" algn="ctr"/>
                <a:tab pos="5292725" algn="r"/>
              </a:tabLst>
            </a:pPr>
            <a:endParaRPr lang="zh-CN" altLang="zh-CN" sz="1800" kern="500" dirty="0">
              <a:solidFill>
                <a:srgbClr val="C00000"/>
              </a:solidFill>
              <a:effectLst/>
              <a:latin typeface="宋体" panose="02010600030101010101" pitchFamily="2" charset="-122"/>
              <a:ea typeface="宋体" panose="02010600030101010101" pitchFamily="2" charset="-122"/>
            </a:endParaRPr>
          </a:p>
        </p:txBody>
      </p:sp>
      <p:sp>
        <p:nvSpPr>
          <p:cNvPr id="19" name="文本框 18">
            <a:extLst>
              <a:ext uri="{FF2B5EF4-FFF2-40B4-BE49-F238E27FC236}">
                <a16:creationId xmlns:a16="http://schemas.microsoft.com/office/drawing/2014/main" xmlns="" id="{63E2B61C-DFF6-4C9D-AF5E-57FF8DE3240B}"/>
              </a:ext>
            </a:extLst>
          </p:cNvPr>
          <p:cNvSpPr txBox="1"/>
          <p:nvPr/>
        </p:nvSpPr>
        <p:spPr>
          <a:xfrm>
            <a:off x="591246" y="1336092"/>
            <a:ext cx="7515419" cy="1115947"/>
          </a:xfrm>
          <a:prstGeom prst="rect">
            <a:avLst/>
          </a:prstGeom>
          <a:noFill/>
        </p:spPr>
        <p:txBody>
          <a:bodyPr wrap="square">
            <a:spAutoFit/>
          </a:bodyPr>
          <a:lstStyle/>
          <a:p>
            <a:pPr algn="just">
              <a:lnSpc>
                <a:spcPct val="200000"/>
              </a:lnSpc>
              <a:tabLst>
                <a:tab pos="2628265" algn="ctr"/>
                <a:tab pos="5292725" algn="r"/>
              </a:tabLst>
            </a:pPr>
            <a:r>
              <a:rPr lang="en-US" altLang="zh-CN" sz="1800" kern="500" dirty="0" err="1">
                <a:solidFill>
                  <a:srgbClr val="000000"/>
                </a:solidFill>
                <a:effectLst/>
                <a:latin typeface="Courier New" panose="02070309020205020404" pitchFamily="49" charset="0"/>
                <a:ea typeface="宋体" panose="02010600030101010101" pitchFamily="2" charset="-122"/>
              </a:rPr>
              <a:t>yx</a:t>
            </a:r>
            <a:r>
              <a:rPr lang="en-US" altLang="zh-CN" sz="1800" kern="500" dirty="0">
                <a:solidFill>
                  <a:srgbClr val="000000"/>
                </a:solidFill>
                <a:effectLst/>
                <a:latin typeface="Courier New" panose="02070309020205020404" pitchFamily="49" charset="0"/>
                <a:ea typeface="宋体" panose="02010600030101010101" pitchFamily="2" charset="-122"/>
              </a:rPr>
              <a:t>=</a:t>
            </a:r>
            <a:r>
              <a:rPr lang="en-US" altLang="zh-CN" sz="1800" kern="500" dirty="0">
                <a:solidFill>
                  <a:srgbClr val="000000"/>
                </a:solidFill>
                <a:effectLst/>
                <a:latin typeface="Times New Roman" panose="02020603050405020304" pitchFamily="18" charset="0"/>
                <a:ea typeface="宋体" panose="02010600030101010101" pitchFamily="2" charset="-122"/>
              </a:rPr>
              <a:t>14.8894    4.4913    1.3595   11.0328    1.8318    6.0593   20.0952    3.3298    </a:t>
            </a:r>
            <a:endParaRPr lang="zh-CN" altLang="zh-CN" sz="1800" kern="500" dirty="0">
              <a:effectLst/>
              <a:latin typeface="Times New Roman" panose="02020603050405020304" pitchFamily="18" charset="0"/>
              <a:ea typeface="宋体" panose="02010600030101010101" pitchFamily="2" charset="-122"/>
            </a:endParaRPr>
          </a:p>
          <a:p>
            <a:pPr indent="269875" algn="just">
              <a:lnSpc>
                <a:spcPct val="200000"/>
              </a:lnSpc>
              <a:tabLst>
                <a:tab pos="2628265" algn="ctr"/>
                <a:tab pos="5292725" algn="r"/>
              </a:tabLst>
            </a:pPr>
            <a:r>
              <a:rPr lang="en-US" altLang="zh-CN" sz="1800" kern="500" dirty="0">
                <a:solidFill>
                  <a:srgbClr val="000000"/>
                </a:solidFill>
                <a:effectLst/>
                <a:latin typeface="Times New Roman" panose="02020603050405020304" pitchFamily="18" charset="0"/>
                <a:ea typeface="宋体" panose="02010600030101010101" pitchFamily="2" charset="-122"/>
              </a:rPr>
              <a:t>   8.1758    2.4693</a:t>
            </a:r>
            <a:endParaRPr lang="zh-CN" altLang="zh-CN" sz="1800" kern="500" dirty="0">
              <a:effectLst/>
              <a:latin typeface="Times New Roman" panose="02020603050405020304" pitchFamily="18" charset="0"/>
              <a:ea typeface="宋体" panose="02010600030101010101" pitchFamily="2" charset="-122"/>
            </a:endParaRPr>
          </a:p>
        </p:txBody>
      </p:sp>
      <p:sp>
        <p:nvSpPr>
          <p:cNvPr id="13" name="Rectangle 2">
            <a:extLst>
              <a:ext uri="{FF2B5EF4-FFF2-40B4-BE49-F238E27FC236}">
                <a16:creationId xmlns:a16="http://schemas.microsoft.com/office/drawing/2014/main" xmlns="" id="{9AA64B0D-4215-4E66-AA2F-874F587189B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7" name="组合 36">
            <a:extLst>
              <a:ext uri="{FF2B5EF4-FFF2-40B4-BE49-F238E27FC236}">
                <a16:creationId xmlns:a16="http://schemas.microsoft.com/office/drawing/2014/main" xmlns="" id="{CC30B1BB-4B5C-474D-B873-15E8D1127638}"/>
              </a:ext>
            </a:extLst>
          </p:cNvPr>
          <p:cNvGrpSpPr/>
          <p:nvPr/>
        </p:nvGrpSpPr>
        <p:grpSpPr>
          <a:xfrm>
            <a:off x="278406" y="2581484"/>
            <a:ext cx="6189068" cy="398117"/>
            <a:chOff x="278406" y="2581484"/>
            <a:chExt cx="6189068" cy="398117"/>
          </a:xfrm>
        </p:grpSpPr>
        <p:sp>
          <p:nvSpPr>
            <p:cNvPr id="21" name="文本框 20">
              <a:extLst>
                <a:ext uri="{FF2B5EF4-FFF2-40B4-BE49-F238E27FC236}">
                  <a16:creationId xmlns:a16="http://schemas.microsoft.com/office/drawing/2014/main" xmlns="" id="{B0812712-DBCB-4214-A1FB-642CDDB21BE7}"/>
                </a:ext>
              </a:extLst>
            </p:cNvPr>
            <p:cNvSpPr txBox="1"/>
            <p:nvPr/>
          </p:nvSpPr>
          <p:spPr>
            <a:xfrm>
              <a:off x="278406" y="2609147"/>
              <a:ext cx="5436594" cy="369332"/>
            </a:xfrm>
            <a:prstGeom prst="rect">
              <a:avLst/>
            </a:prstGeom>
            <a:noFill/>
          </p:spPr>
          <p:txBody>
            <a:bodyPr wrap="square">
              <a:spAutoFit/>
            </a:bodyPr>
            <a:lstStyle/>
            <a:p>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注：</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该问题也可以转化为线性回归问题，只需要令</a:t>
              </a:r>
              <a:endParaRPr lang="zh-CN" altLang="en-US" dirty="0"/>
            </a:p>
          </p:txBody>
        </p:sp>
        <p:graphicFrame>
          <p:nvGraphicFramePr>
            <p:cNvPr id="14" name="对象 13">
              <a:extLst>
                <a:ext uri="{FF2B5EF4-FFF2-40B4-BE49-F238E27FC236}">
                  <a16:creationId xmlns:a16="http://schemas.microsoft.com/office/drawing/2014/main" xmlns="" id="{D5E59D04-F14E-4A2A-BD86-80A5A9852EB5}"/>
                </a:ext>
              </a:extLst>
            </p:cNvPr>
            <p:cNvGraphicFramePr>
              <a:graphicFrameLocks noChangeAspect="1"/>
            </p:cNvGraphicFramePr>
            <p:nvPr>
              <p:extLst>
                <p:ext uri="{D42A27DB-BD31-4B8C-83A1-F6EECF244321}">
                  <p14:modId xmlns:p14="http://schemas.microsoft.com/office/powerpoint/2010/main" val="2115106286"/>
                </p:ext>
              </p:extLst>
            </p:nvPr>
          </p:nvGraphicFramePr>
          <p:xfrm>
            <a:off x="5486399" y="2581484"/>
            <a:ext cx="981075" cy="398117"/>
          </p:xfrm>
          <a:graphic>
            <a:graphicData uri="http://schemas.openxmlformats.org/presentationml/2006/ole">
              <mc:AlternateContent xmlns:mc="http://schemas.openxmlformats.org/markup-compatibility/2006">
                <mc:Choice xmlns:v="urn:schemas-microsoft-com:vml" Requires="v">
                  <p:oleObj spid="_x0000_s62530" name="Equation" r:id="rId5" imgW="444307" imgH="190417" progId="Equation.DSMT4">
                    <p:embed/>
                  </p:oleObj>
                </mc:Choice>
                <mc:Fallback>
                  <p:oleObj name="Equation" r:id="rId5" imgW="444307" imgH="190417"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399" y="2581484"/>
                          <a:ext cx="981075" cy="398117"/>
                        </a:xfrm>
                        <a:prstGeom prst="rect">
                          <a:avLst/>
                        </a:prstGeom>
                        <a:noFill/>
                      </p:spPr>
                    </p:pic>
                  </p:oleObj>
                </mc:Fallback>
              </mc:AlternateContent>
            </a:graphicData>
          </a:graphic>
        </p:graphicFrame>
      </p:grpSp>
      <p:sp>
        <p:nvSpPr>
          <p:cNvPr id="16" name="Rectangle 4">
            <a:extLst>
              <a:ext uri="{FF2B5EF4-FFF2-40B4-BE49-F238E27FC236}">
                <a16:creationId xmlns:a16="http://schemas.microsoft.com/office/drawing/2014/main" xmlns="" id="{0E1FB157-6299-481C-AC30-54B1E94968B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2" name="Rectangle 6">
            <a:extLst>
              <a:ext uri="{FF2B5EF4-FFF2-40B4-BE49-F238E27FC236}">
                <a16:creationId xmlns:a16="http://schemas.microsoft.com/office/drawing/2014/main" xmlns="" id="{553A6209-660B-4DD2-9DDB-D7FFB4131DF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6" name="Rectangle 8">
            <a:extLst>
              <a:ext uri="{FF2B5EF4-FFF2-40B4-BE49-F238E27FC236}">
                <a16:creationId xmlns:a16="http://schemas.microsoft.com/office/drawing/2014/main" xmlns="" id="{3328E1DC-582B-476F-A1AA-D01018E0EB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36" name="组合 35">
            <a:extLst>
              <a:ext uri="{FF2B5EF4-FFF2-40B4-BE49-F238E27FC236}">
                <a16:creationId xmlns:a16="http://schemas.microsoft.com/office/drawing/2014/main" xmlns="" id="{F3EC063A-9B2A-42E6-A260-1D61E8239B58}"/>
              </a:ext>
            </a:extLst>
          </p:cNvPr>
          <p:cNvGrpSpPr/>
          <p:nvPr/>
        </p:nvGrpSpPr>
        <p:grpSpPr>
          <a:xfrm>
            <a:off x="742156" y="3116956"/>
            <a:ext cx="4352329" cy="417159"/>
            <a:chOff x="742156" y="3116956"/>
            <a:chExt cx="4352329" cy="417159"/>
          </a:xfrm>
        </p:grpSpPr>
        <p:sp>
          <p:nvSpPr>
            <p:cNvPr id="25" name="文本框 24">
              <a:extLst>
                <a:ext uri="{FF2B5EF4-FFF2-40B4-BE49-F238E27FC236}">
                  <a16:creationId xmlns:a16="http://schemas.microsoft.com/office/drawing/2014/main" xmlns="" id="{1E38D3CF-A79E-48F2-A862-A5A91D87D150}"/>
                </a:ext>
              </a:extLst>
            </p:cNvPr>
            <p:cNvSpPr txBox="1"/>
            <p:nvPr/>
          </p:nvSpPr>
          <p:spPr>
            <a:xfrm>
              <a:off x="742156" y="3135587"/>
              <a:ext cx="1048544"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就可得</a:t>
              </a:r>
              <a:endParaRPr lang="zh-CN" altLang="en-US" dirty="0"/>
            </a:p>
          </p:txBody>
        </p:sp>
        <p:graphicFrame>
          <p:nvGraphicFramePr>
            <p:cNvPr id="17" name="对象 16">
              <a:extLst>
                <a:ext uri="{FF2B5EF4-FFF2-40B4-BE49-F238E27FC236}">
                  <a16:creationId xmlns:a16="http://schemas.microsoft.com/office/drawing/2014/main" xmlns="" id="{71B1BC96-5589-40D8-A81F-258AE2852386}"/>
                </a:ext>
              </a:extLst>
            </p:cNvPr>
            <p:cNvGraphicFramePr>
              <a:graphicFrameLocks noChangeAspect="1"/>
            </p:cNvGraphicFramePr>
            <p:nvPr>
              <p:extLst>
                <p:ext uri="{D42A27DB-BD31-4B8C-83A1-F6EECF244321}">
                  <p14:modId xmlns:p14="http://schemas.microsoft.com/office/powerpoint/2010/main" val="1133763183"/>
                </p:ext>
              </p:extLst>
            </p:nvPr>
          </p:nvGraphicFramePr>
          <p:xfrm>
            <a:off x="1543050" y="3162228"/>
            <a:ext cx="285750" cy="285750"/>
          </p:xfrm>
          <a:graphic>
            <a:graphicData uri="http://schemas.openxmlformats.org/presentationml/2006/ole">
              <mc:AlternateContent xmlns:mc="http://schemas.openxmlformats.org/markup-compatibility/2006">
                <mc:Choice xmlns:v="urn:schemas-microsoft-com:vml" Requires="v">
                  <p:oleObj spid="_x0000_s62531" name="Equation" r:id="rId7" imgW="114102" imgH="114102" progId="Equation.DSMT4">
                    <p:embed/>
                  </p:oleObj>
                </mc:Choice>
                <mc:Fallback>
                  <p:oleObj name="Equation" r:id="rId7" imgW="114102" imgH="114102"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50" y="3162228"/>
                          <a:ext cx="285750" cy="285750"/>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B9225ACD-BB51-414C-947F-6FC67A342A63}"/>
                </a:ext>
              </a:extLst>
            </p:cNvPr>
            <p:cNvSpPr txBox="1"/>
            <p:nvPr/>
          </p:nvSpPr>
          <p:spPr>
            <a:xfrm>
              <a:off x="1746249" y="3149600"/>
              <a:ext cx="28575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与</a:t>
              </a:r>
              <a:endParaRPr lang="zh-CN" altLang="en-US" dirty="0"/>
            </a:p>
          </p:txBody>
        </p:sp>
        <p:graphicFrame>
          <p:nvGraphicFramePr>
            <p:cNvPr id="23" name="对象 22">
              <a:extLst>
                <a:ext uri="{FF2B5EF4-FFF2-40B4-BE49-F238E27FC236}">
                  <a16:creationId xmlns:a16="http://schemas.microsoft.com/office/drawing/2014/main" xmlns="" id="{4DA5B20A-E7F7-4A5C-B0D4-80EBAEBA6D4B}"/>
                </a:ext>
              </a:extLst>
            </p:cNvPr>
            <p:cNvGraphicFramePr>
              <a:graphicFrameLocks noChangeAspect="1"/>
            </p:cNvGraphicFramePr>
            <p:nvPr>
              <p:extLst>
                <p:ext uri="{D42A27DB-BD31-4B8C-83A1-F6EECF244321}">
                  <p14:modId xmlns:p14="http://schemas.microsoft.com/office/powerpoint/2010/main" val="2349063564"/>
                </p:ext>
              </p:extLst>
            </p:nvPr>
          </p:nvGraphicFramePr>
          <p:xfrm>
            <a:off x="2066728" y="3135587"/>
            <a:ext cx="285749" cy="357186"/>
          </p:xfrm>
          <a:graphic>
            <a:graphicData uri="http://schemas.openxmlformats.org/presentationml/2006/ole">
              <mc:AlternateContent xmlns:mc="http://schemas.openxmlformats.org/markup-compatibility/2006">
                <mc:Choice xmlns:v="urn:schemas-microsoft-com:vml" Requires="v">
                  <p:oleObj spid="_x0000_s62532" name="Equation" r:id="rId9" imgW="114102" imgH="126780" progId="Equation.DSMT4">
                    <p:embed/>
                  </p:oleObj>
                </mc:Choice>
                <mc:Fallback>
                  <p:oleObj name="Equation" r:id="rId9" imgW="114102" imgH="12678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6728" y="3135587"/>
                          <a:ext cx="285749" cy="357186"/>
                        </a:xfrm>
                        <a:prstGeom prst="rect">
                          <a:avLst/>
                        </a:prstGeom>
                        <a:noFill/>
                      </p:spPr>
                    </p:pic>
                  </p:oleObj>
                </mc:Fallback>
              </mc:AlternateContent>
            </a:graphicData>
          </a:graphic>
        </p:graphicFrame>
        <p:sp>
          <p:nvSpPr>
            <p:cNvPr id="35" name="文本框 34">
              <a:extLst>
                <a:ext uri="{FF2B5EF4-FFF2-40B4-BE49-F238E27FC236}">
                  <a16:creationId xmlns:a16="http://schemas.microsoft.com/office/drawing/2014/main" xmlns="" id="{B8129654-A6A1-4C1C-BD14-5494197923B8}"/>
                </a:ext>
              </a:extLst>
            </p:cNvPr>
            <p:cNvSpPr txBox="1"/>
            <p:nvPr/>
          </p:nvSpPr>
          <p:spPr>
            <a:xfrm>
              <a:off x="2283420" y="3129514"/>
              <a:ext cx="185439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之间的线性关系</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27" name="对象 26">
              <a:extLst>
                <a:ext uri="{FF2B5EF4-FFF2-40B4-BE49-F238E27FC236}">
                  <a16:creationId xmlns:a16="http://schemas.microsoft.com/office/drawing/2014/main" xmlns="" id="{E98B5788-673A-4143-B07A-FA96B4B4D059}"/>
                </a:ext>
              </a:extLst>
            </p:cNvPr>
            <p:cNvGraphicFramePr>
              <a:graphicFrameLocks noChangeAspect="1"/>
            </p:cNvGraphicFramePr>
            <p:nvPr>
              <p:extLst>
                <p:ext uri="{D42A27DB-BD31-4B8C-83A1-F6EECF244321}">
                  <p14:modId xmlns:p14="http://schemas.microsoft.com/office/powerpoint/2010/main" val="1818879238"/>
                </p:ext>
              </p:extLst>
            </p:nvPr>
          </p:nvGraphicFramePr>
          <p:xfrm>
            <a:off x="4155877" y="3116956"/>
            <a:ext cx="938608" cy="417159"/>
          </p:xfrm>
          <a:graphic>
            <a:graphicData uri="http://schemas.openxmlformats.org/presentationml/2006/ole">
              <mc:AlternateContent xmlns:mc="http://schemas.openxmlformats.org/markup-compatibility/2006">
                <mc:Choice xmlns:v="urn:schemas-microsoft-com:vml" Requires="v">
                  <p:oleObj spid="_x0000_s62533" name="Equation" r:id="rId11" imgW="406224" imgH="190417" progId="Equation.DSMT4">
                    <p:embed/>
                  </p:oleObj>
                </mc:Choice>
                <mc:Fallback>
                  <p:oleObj name="Equation" r:id="rId11" imgW="406224" imgH="190417" progId="Equation.DSMT4">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5877" y="3116956"/>
                          <a:ext cx="938608" cy="417159"/>
                        </a:xfrm>
                        <a:prstGeom prst="rect">
                          <a:avLst/>
                        </a:prstGeom>
                        <a:noFill/>
                      </p:spPr>
                    </p:pic>
                  </p:oleObj>
                </mc:Fallback>
              </mc:AlternateContent>
            </a:graphicData>
          </a:graphic>
        </p:graphicFrame>
      </p:grpSp>
      <p:sp>
        <p:nvSpPr>
          <p:cNvPr id="40" name="Rectangle 10">
            <a:extLst>
              <a:ext uri="{FF2B5EF4-FFF2-40B4-BE49-F238E27FC236}">
                <a16:creationId xmlns:a16="http://schemas.microsoft.com/office/drawing/2014/main" xmlns="" id="{BF52D7A6-BDDE-4CCE-8B58-528B653934E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pSp>
        <p:nvGrpSpPr>
          <p:cNvPr id="42" name="组合 41">
            <a:extLst>
              <a:ext uri="{FF2B5EF4-FFF2-40B4-BE49-F238E27FC236}">
                <a16:creationId xmlns:a16="http://schemas.microsoft.com/office/drawing/2014/main" xmlns="" id="{18B43288-F031-4B69-8290-4C697CFEC80C}"/>
              </a:ext>
            </a:extLst>
          </p:cNvPr>
          <p:cNvGrpSpPr/>
          <p:nvPr/>
        </p:nvGrpSpPr>
        <p:grpSpPr>
          <a:xfrm>
            <a:off x="693737" y="3749249"/>
            <a:ext cx="3232944" cy="408746"/>
            <a:chOff x="693737" y="3749249"/>
            <a:chExt cx="3232944" cy="408746"/>
          </a:xfrm>
        </p:grpSpPr>
        <p:sp>
          <p:nvSpPr>
            <p:cNvPr id="39" name="文本框 38">
              <a:extLst>
                <a:ext uri="{FF2B5EF4-FFF2-40B4-BE49-F238E27FC236}">
                  <a16:creationId xmlns:a16="http://schemas.microsoft.com/office/drawing/2014/main" xmlns="" id="{AF90A443-9594-4C68-978C-EB9ADFF9BE6A}"/>
                </a:ext>
              </a:extLst>
            </p:cNvPr>
            <p:cNvSpPr txBox="1"/>
            <p:nvPr/>
          </p:nvSpPr>
          <p:spPr>
            <a:xfrm>
              <a:off x="693737" y="3753394"/>
              <a:ext cx="2897188"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利用</a:t>
              </a:r>
              <a:r>
                <a:rPr lang="en-US" altLang="zh-CN" sz="1800" kern="500" dirty="0">
                  <a:effectLst/>
                  <a:latin typeface="Times New Roman" panose="02020603050405020304" pitchFamily="18" charset="0"/>
                  <a:ea typeface="宋体" panose="02010600030101010101" pitchFamily="2" charset="-122"/>
                </a:rPr>
                <a:t>regress</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命令回归得系数</a:t>
              </a:r>
              <a:endParaRPr lang="zh-CN" altLang="en-US" dirty="0"/>
            </a:p>
          </p:txBody>
        </p:sp>
        <p:graphicFrame>
          <p:nvGraphicFramePr>
            <p:cNvPr id="41" name="对象 40">
              <a:extLst>
                <a:ext uri="{FF2B5EF4-FFF2-40B4-BE49-F238E27FC236}">
                  <a16:creationId xmlns:a16="http://schemas.microsoft.com/office/drawing/2014/main" xmlns="" id="{1155F6BC-2823-4A1C-BA8D-56287A1E20C6}"/>
                </a:ext>
              </a:extLst>
            </p:cNvPr>
            <p:cNvGraphicFramePr>
              <a:graphicFrameLocks noChangeAspect="1"/>
            </p:cNvGraphicFramePr>
            <p:nvPr>
              <p:extLst>
                <p:ext uri="{D42A27DB-BD31-4B8C-83A1-F6EECF244321}">
                  <p14:modId xmlns:p14="http://schemas.microsoft.com/office/powerpoint/2010/main" val="2994864262"/>
                </p:ext>
              </p:extLst>
            </p:nvPr>
          </p:nvGraphicFramePr>
          <p:xfrm>
            <a:off x="3590925" y="3749249"/>
            <a:ext cx="335756" cy="408746"/>
          </p:xfrm>
          <a:graphic>
            <a:graphicData uri="http://schemas.openxmlformats.org/presentationml/2006/ole">
              <mc:AlternateContent xmlns:mc="http://schemas.openxmlformats.org/markup-compatibility/2006">
                <mc:Choice xmlns:v="urn:schemas-microsoft-com:vml" Requires="v">
                  <p:oleObj spid="_x0000_s62534" name="Equation" r:id="rId13" imgW="139639" imgH="190417" progId="Equation.DSMT4">
                    <p:embed/>
                  </p:oleObj>
                </mc:Choice>
                <mc:Fallback>
                  <p:oleObj name="Equation" r:id="rId13" imgW="139639" imgH="190417" progId="Equation.DSMT4">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90925" y="3749249"/>
                          <a:ext cx="335756" cy="408746"/>
                        </a:xfrm>
                        <a:prstGeom prst="rect">
                          <a:avLst/>
                        </a:prstGeom>
                        <a:noFill/>
                      </p:spPr>
                    </p:pic>
                  </p:oleObj>
                </mc:Fallback>
              </mc:AlternateContent>
            </a:graphicData>
          </a:graphic>
        </p:graphicFrame>
      </p:grpSp>
    </p:spTree>
    <p:extLst>
      <p:ext uri="{BB962C8B-B14F-4D97-AF65-F5344CB8AC3E}">
        <p14:creationId xmlns:p14="http://schemas.microsoft.com/office/powerpoint/2010/main" val="2456393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DeepRack\deepracklogin.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762" y="1447800"/>
            <a:ext cx="3911598" cy="22002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360data\重要数据\我的文档\Tencent Files\532017450\FileRecv\首页-终止.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819" y="1447800"/>
            <a:ext cx="3911598" cy="22002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2"/>
          <p:cNvSpPr txBox="1"/>
          <p:nvPr/>
        </p:nvSpPr>
        <p:spPr>
          <a:xfrm>
            <a:off x="791222" y="681335"/>
            <a:ext cx="3454792" cy="646331"/>
          </a:xfrm>
          <a:prstGeom prst="rect">
            <a:avLst/>
          </a:prstGeom>
          <a:noFill/>
        </p:spPr>
        <p:txBody>
          <a:bodyPr wrap="none" rtlCol="0">
            <a:spAutoFit/>
          </a:bodyPr>
          <a:lstStyle/>
          <a:p>
            <a:r>
              <a:rPr lang="en-US" altLang="zh-CN" b="1" dirty="0" err="1">
                <a:solidFill>
                  <a:schemeClr val="tx1">
                    <a:lumMod val="75000"/>
                    <a:lumOff val="25000"/>
                  </a:schemeClr>
                </a:solidFill>
              </a:rPr>
              <a:t>AIRack</a:t>
            </a:r>
            <a:r>
              <a:rPr lang="zh-CN" altLang="zh-CN" b="1" dirty="0">
                <a:solidFill>
                  <a:schemeClr val="tx1">
                    <a:lumMod val="75000"/>
                    <a:lumOff val="25000"/>
                  </a:schemeClr>
                </a:solidFill>
              </a:rPr>
              <a:t>人工智能实验平台</a:t>
            </a:r>
            <a:endParaRPr lang="en-US" altLang="zh-CN" b="1" dirty="0">
              <a:solidFill>
                <a:schemeClr val="tx1">
                  <a:lumMod val="75000"/>
                  <a:lumOff val="25000"/>
                </a:schemeClr>
              </a:solidFill>
            </a:endParaRPr>
          </a:p>
          <a:p>
            <a:r>
              <a:rPr lang="zh-CN" altLang="zh-CN" dirty="0">
                <a:solidFill>
                  <a:schemeClr val="tx1">
                    <a:lumMod val="50000"/>
                    <a:lumOff val="50000"/>
                  </a:schemeClr>
                </a:solidFill>
              </a:rPr>
              <a:t>——一站式的人工智能实验平台</a:t>
            </a:r>
          </a:p>
        </p:txBody>
      </p:sp>
      <p:sp>
        <p:nvSpPr>
          <p:cNvPr id="9" name="TextBox 9"/>
          <p:cNvSpPr txBox="1"/>
          <p:nvPr/>
        </p:nvSpPr>
        <p:spPr>
          <a:xfrm>
            <a:off x="5245379" y="681335"/>
            <a:ext cx="3012363" cy="646331"/>
          </a:xfrm>
          <a:prstGeom prst="rect">
            <a:avLst/>
          </a:prstGeom>
          <a:noFill/>
        </p:spPr>
        <p:txBody>
          <a:bodyPr wrap="none" rtlCol="0">
            <a:spAutoFit/>
          </a:bodyPr>
          <a:lstStyle/>
          <a:p>
            <a:r>
              <a:rPr lang="en-US" altLang="zh-CN" b="1" dirty="0" err="1">
                <a:solidFill>
                  <a:schemeClr val="tx1">
                    <a:lumMod val="75000"/>
                    <a:lumOff val="25000"/>
                  </a:schemeClr>
                </a:solidFill>
              </a:rPr>
              <a:t>DeepRack</a:t>
            </a:r>
            <a:r>
              <a:rPr lang="zh-CN" altLang="zh-CN" b="1" dirty="0">
                <a:solidFill>
                  <a:schemeClr val="tx1">
                    <a:lumMod val="75000"/>
                    <a:lumOff val="25000"/>
                  </a:schemeClr>
                </a:solidFill>
              </a:rPr>
              <a:t>深度学习一体机</a:t>
            </a:r>
            <a:endParaRPr lang="en-US" altLang="zh-CN" b="1" dirty="0">
              <a:solidFill>
                <a:schemeClr val="tx1">
                  <a:lumMod val="75000"/>
                  <a:lumOff val="25000"/>
                </a:schemeClr>
              </a:solidFill>
            </a:endParaRPr>
          </a:p>
          <a:p>
            <a:r>
              <a:rPr lang="en-US" altLang="zh-CN" dirty="0">
                <a:solidFill>
                  <a:schemeClr val="tx1">
                    <a:lumMod val="50000"/>
                    <a:lumOff val="50000"/>
                  </a:schemeClr>
                </a:solidFill>
              </a:rPr>
              <a:t>——</a:t>
            </a:r>
            <a:r>
              <a:rPr lang="zh-CN" altLang="zh-CN" dirty="0">
                <a:solidFill>
                  <a:schemeClr val="tx1">
                    <a:lumMod val="50000"/>
                    <a:lumOff val="50000"/>
                  </a:schemeClr>
                </a:solidFill>
              </a:rPr>
              <a:t>开箱即用的</a:t>
            </a:r>
            <a:r>
              <a:rPr lang="en-US" altLang="zh-CN" dirty="0">
                <a:solidFill>
                  <a:schemeClr val="tx1">
                    <a:lumMod val="50000"/>
                    <a:lumOff val="50000"/>
                  </a:schemeClr>
                </a:solidFill>
              </a:rPr>
              <a:t>AI</a:t>
            </a:r>
            <a:r>
              <a:rPr lang="zh-CN" altLang="zh-CN" dirty="0">
                <a:solidFill>
                  <a:schemeClr val="tx1">
                    <a:lumMod val="50000"/>
                    <a:lumOff val="50000"/>
                  </a:schemeClr>
                </a:solidFill>
              </a:rPr>
              <a:t>科研平台</a:t>
            </a:r>
            <a:endParaRPr lang="zh-CN" altLang="en-US" dirty="0">
              <a:solidFill>
                <a:schemeClr val="tx1">
                  <a:lumMod val="50000"/>
                  <a:lumOff val="50000"/>
                </a:schemeClr>
              </a:solidFill>
            </a:endParaRPr>
          </a:p>
        </p:txBody>
      </p:sp>
      <p:sp>
        <p:nvSpPr>
          <p:cNvPr id="12" name="TextBox 10"/>
          <p:cNvSpPr txBox="1"/>
          <p:nvPr/>
        </p:nvSpPr>
        <p:spPr>
          <a:xfrm>
            <a:off x="1734057" y="5878342"/>
            <a:ext cx="5674995" cy="368300"/>
          </a:xfrm>
          <a:prstGeom prst="rect">
            <a:avLst/>
          </a:prstGeom>
          <a:noFill/>
        </p:spPr>
        <p:txBody>
          <a:bodyPr wrap="none" rtlCol="0">
            <a:spAutoFit/>
          </a:bodyPr>
          <a:lstStyle/>
          <a:p>
            <a:pPr algn="l"/>
            <a:r>
              <a:rPr lang="zh-CN" altLang="zh-CN" b="1" dirty="0">
                <a:solidFill>
                  <a:schemeClr val="tx1">
                    <a:lumMod val="75000"/>
                    <a:lumOff val="25000"/>
                  </a:schemeClr>
                </a:solidFill>
              </a:rPr>
              <a:t>BDRack大数据实验平台</a:t>
            </a:r>
            <a:r>
              <a:rPr lang="en-US" altLang="zh-CN" dirty="0">
                <a:solidFill>
                  <a:schemeClr val="tx1">
                    <a:lumMod val="50000"/>
                    <a:lumOff val="50000"/>
                  </a:schemeClr>
                </a:solidFill>
              </a:rPr>
              <a:t>——</a:t>
            </a:r>
            <a:r>
              <a:rPr lang="zh-CN" altLang="zh-CN" dirty="0">
                <a:solidFill>
                  <a:schemeClr val="tx1">
                    <a:lumMod val="50000"/>
                    <a:lumOff val="50000"/>
                  </a:schemeClr>
                </a:solidFill>
              </a:rPr>
              <a:t>一站式的大数据实训平台</a:t>
            </a:r>
            <a:endParaRPr lang="zh-CN" altLang="en-US" dirty="0">
              <a:solidFill>
                <a:schemeClr val="tx1">
                  <a:lumMod val="50000"/>
                  <a:lumOff val="50000"/>
                </a:schemeClr>
              </a:solidFill>
            </a:endParaRPr>
          </a:p>
        </p:txBody>
      </p:sp>
      <p:pic>
        <p:nvPicPr>
          <p:cNvPr id="13" name="图片 12" descr="大数据实验一体机">
            <a:hlinkClick r:id="rId6"/>
          </p:cNvPr>
          <p:cNvPicPr>
            <a:picLocks noChangeAspect="1"/>
          </p:cNvPicPr>
          <p:nvPr/>
        </p:nvPicPr>
        <p:blipFill>
          <a:blip r:embed="rId7"/>
          <a:stretch>
            <a:fillRect/>
          </a:stretch>
        </p:blipFill>
        <p:spPr>
          <a:xfrm>
            <a:off x="2029350" y="2998470"/>
            <a:ext cx="4844381" cy="2880021"/>
          </a:xfrm>
          <a:prstGeom prst="rect">
            <a:avLst/>
          </a:prstGeom>
        </p:spPr>
      </p:pic>
    </p:spTree>
    <p:extLst>
      <p:ext uri="{BB962C8B-B14F-4D97-AF65-F5344CB8AC3E}">
        <p14:creationId xmlns:p14="http://schemas.microsoft.com/office/powerpoint/2010/main" val="33761099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a:solidFill>
                  <a:schemeClr val="tx1">
                    <a:lumMod val="75000"/>
                    <a:lumOff val="25000"/>
                  </a:schemeClr>
                </a:solidFill>
                <a:latin typeface="+mj-ea"/>
                <a:ea typeface="+mj-ea"/>
              </a:rPr>
              <a:t>智能硬件大数据免费托管平台</a:t>
            </a:r>
            <a:endParaRPr lang="zh-CN" altLang="en-US" sz="1400" dirty="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a:solidFill>
                    <a:schemeClr val="tx1">
                      <a:lumMod val="75000"/>
                      <a:lumOff val="25000"/>
                    </a:schemeClr>
                  </a:solidFill>
                  <a:latin typeface="+mj-ea"/>
                  <a:ea typeface="+mj-ea"/>
                </a:rPr>
                <a:t>环境大数据开放平台</a:t>
              </a:r>
              <a:endParaRPr lang="zh-CN" altLang="en-US" sz="1400" dirty="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a:solidFill>
                  <a:srgbClr val="70AD47">
                    <a:lumMod val="75000"/>
                  </a:srgbClr>
                </a:solidFill>
              </a:rPr>
              <a:t>免费大数据</a:t>
            </a:r>
            <a:r>
              <a:rPr lang="en-US" altLang="zh-CN" sz="2000" b="1">
                <a:solidFill>
                  <a:srgbClr val="70AD47">
                    <a:lumMod val="75000"/>
                  </a:srgbClr>
                </a:solidFill>
              </a:rPr>
              <a:t>APP</a:t>
            </a:r>
            <a:r>
              <a:rPr lang="zh-CN" altLang="en-US" sz="2000" b="1">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a:solidFill>
                  <a:prstClr val="white"/>
                </a:solidFill>
              </a:rPr>
              <a:t>运用大数据，精彩你生活</a:t>
            </a: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刘鹏看未来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云创大数据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a:solidFill>
                    <a:schemeClr val="tx1">
                      <a:lumMod val="75000"/>
                      <a:lumOff val="25000"/>
                    </a:schemeClr>
                  </a:solidFill>
                </a:rPr>
                <a:t>同声译</a:t>
              </a:r>
              <a:endParaRPr lang="zh-CN" altLang="en-US" sz="1400" dirty="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公众号推荐</a:t>
            </a:r>
            <a:endParaRPr lang="zh-CN" altLang="en-US" sz="2000" b="1" dirty="0">
              <a:solidFill>
                <a:srgbClr val="70AD47">
                  <a:lumMod val="75000"/>
                </a:srgbClr>
              </a:solidFill>
            </a:endParaRP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aphicFrame>
        <p:nvGraphicFramePr>
          <p:cNvPr id="19" name="对象 18">
            <a:extLst>
              <a:ext uri="{FF2B5EF4-FFF2-40B4-BE49-F238E27FC236}">
                <a16:creationId xmlns:a16="http://schemas.microsoft.com/office/drawing/2014/main" xmlns="" id="{E82C1EDA-27B1-421B-BF58-8927C21847B8}"/>
              </a:ext>
            </a:extLst>
          </p:cNvPr>
          <p:cNvGraphicFramePr>
            <a:graphicFrameLocks noChangeAspect="1"/>
          </p:cNvGraphicFramePr>
          <p:nvPr>
            <p:extLst>
              <p:ext uri="{D42A27DB-BD31-4B8C-83A1-F6EECF244321}">
                <p14:modId xmlns:p14="http://schemas.microsoft.com/office/powerpoint/2010/main" val="2041512172"/>
              </p:ext>
            </p:extLst>
          </p:nvPr>
        </p:nvGraphicFramePr>
        <p:xfrm>
          <a:off x="55362" y="2365405"/>
          <a:ext cx="4293594" cy="3586268"/>
        </p:xfrm>
        <a:graphic>
          <a:graphicData uri="http://schemas.openxmlformats.org/presentationml/2006/ole">
            <mc:AlternateContent xmlns:mc="http://schemas.openxmlformats.org/markup-compatibility/2006">
              <mc:Choice xmlns:v="urn:schemas-microsoft-com:vml" Requires="v">
                <p:oleObj spid="_x0000_s4423" name="Equation" r:id="rId5" imgW="2209800" imgH="1866900" progId="Equation.DSMT4">
                  <p:embed/>
                </p:oleObj>
              </mc:Choice>
              <mc:Fallback>
                <p:oleObj name="Equation" r:id="rId5" imgW="2209800" imgH="1866900" progId="Equation.DSMT4">
                  <p:embed/>
                  <p:pic>
                    <p:nvPicPr>
                      <p:cNvPr id="22" name="对象 21">
                        <a:extLst>
                          <a:ext uri="{FF2B5EF4-FFF2-40B4-BE49-F238E27FC236}">
                            <a16:creationId xmlns:a16="http://schemas.microsoft.com/office/drawing/2014/main" xmlns="" id="{39991000-D857-4DCD-930F-298ABF21E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2" y="2365405"/>
                        <a:ext cx="4293594" cy="3586268"/>
                      </a:xfrm>
                      <a:prstGeom prst="rect">
                        <a:avLst/>
                      </a:prstGeom>
                      <a:noFill/>
                    </p:spPr>
                  </p:pic>
                </p:oleObj>
              </mc:Fallback>
            </mc:AlternateContent>
          </a:graphicData>
        </a:graphic>
      </p:graphicFrame>
      <p:sp>
        <p:nvSpPr>
          <p:cNvPr id="21" name="文本框 20">
            <a:extLst>
              <a:ext uri="{FF2B5EF4-FFF2-40B4-BE49-F238E27FC236}">
                <a16:creationId xmlns:a16="http://schemas.microsoft.com/office/drawing/2014/main" xmlns="" id="{44EF9F1B-022A-4CEC-AA68-EDD754387473}"/>
              </a:ext>
            </a:extLst>
          </p:cNvPr>
          <p:cNvSpPr txBox="1"/>
          <p:nvPr/>
        </p:nvSpPr>
        <p:spPr>
          <a:xfrm>
            <a:off x="4289434" y="2831696"/>
            <a:ext cx="4681537" cy="2948884"/>
          </a:xfrm>
          <a:prstGeom prst="rect">
            <a:avLst/>
          </a:prstGeom>
          <a:noFill/>
        </p:spPr>
        <p:txBody>
          <a:bodyPr wrap="square">
            <a:spAutoFit/>
          </a:bodyPr>
          <a:lstStyle/>
          <a:p>
            <a:pPr>
              <a:lnSpc>
                <a:spcPct val="150000"/>
              </a:lnSpc>
            </a:pP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模型的特点是：目标函数是诸决策变量的线性函数，约束条件用诸决策变量的线性方程或不等式来表示，将具有上面特征的求最大值或最小值的问题称为</a:t>
            </a:r>
            <a:r>
              <a:rPr lang="zh-CN" altLang="zh-CN" sz="1800" kern="5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线性规划</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。满足线性约束条件的解称为可行解，由所有可行解组成的集合称为可行域。决策变量、约束条件、目标函数是线性规划的三要素。</a:t>
            </a:r>
            <a:endParaRPr lang="zh-CN" altLang="en-US" dirty="0"/>
          </a:p>
        </p:txBody>
      </p:sp>
      <p:sp>
        <p:nvSpPr>
          <p:cNvPr id="23" name="文本框 22">
            <a:extLst>
              <a:ext uri="{FF2B5EF4-FFF2-40B4-BE49-F238E27FC236}">
                <a16:creationId xmlns:a16="http://schemas.microsoft.com/office/drawing/2014/main" xmlns="" id="{4511F912-9DB0-43C6-B1BD-3D404275D826}"/>
              </a:ext>
            </a:extLst>
          </p:cNvPr>
          <p:cNvSpPr txBox="1"/>
          <p:nvPr/>
        </p:nvSpPr>
        <p:spPr>
          <a:xfrm>
            <a:off x="-1" y="754865"/>
            <a:ext cx="9143998" cy="923330"/>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再按照一周中每天所需要的售货员人数给出约束条件，例如，星期日需要</a:t>
            </a:r>
            <a:r>
              <a:rPr lang="en-US" altLang="zh-CN" sz="1800" kern="500" dirty="0">
                <a:effectLst/>
                <a:latin typeface="Times New Roman" panose="02020603050405020304" pitchFamily="18" charset="0"/>
                <a:ea typeface="宋体" panose="02010600030101010101" pitchFamily="2" charset="-122"/>
              </a:rPr>
              <a:t>250</a:t>
            </a:r>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人，由条件假设，除了星期六和星期天开始休息的售货员，所有售货员都应该上班，即星期一到星期五开始休息的售货员上班，故有</a:t>
            </a:r>
            <a:r>
              <a:rPr lang="zh-CN" altLang="en-US" sz="1800" kern="5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graphicFrame>
        <p:nvGraphicFramePr>
          <p:cNvPr id="16" name="对象 15">
            <a:extLst>
              <a:ext uri="{FF2B5EF4-FFF2-40B4-BE49-F238E27FC236}">
                <a16:creationId xmlns:a16="http://schemas.microsoft.com/office/drawing/2014/main" xmlns="" id="{AE0EE092-3D0B-40A4-990D-12143C15DEFB}"/>
              </a:ext>
            </a:extLst>
          </p:cNvPr>
          <p:cNvGraphicFramePr>
            <a:graphicFrameLocks noChangeAspect="1"/>
          </p:cNvGraphicFramePr>
          <p:nvPr>
            <p:extLst>
              <p:ext uri="{D42A27DB-BD31-4B8C-83A1-F6EECF244321}">
                <p14:modId xmlns:p14="http://schemas.microsoft.com/office/powerpoint/2010/main" val="2765465399"/>
              </p:ext>
            </p:extLst>
          </p:nvPr>
        </p:nvGraphicFramePr>
        <p:xfrm>
          <a:off x="2326463" y="1647840"/>
          <a:ext cx="3475831" cy="474673"/>
        </p:xfrm>
        <a:graphic>
          <a:graphicData uri="http://schemas.openxmlformats.org/presentationml/2006/ole">
            <mc:AlternateContent xmlns:mc="http://schemas.openxmlformats.org/markup-compatibility/2006">
              <mc:Choice xmlns:v="urn:schemas-microsoft-com:vml" Requires="v">
                <p:oleObj spid="_x0000_s4424" name="Equation" r:id="rId7" imgW="1447172" imgH="203112" progId="Equation.DSMT4">
                  <p:embed/>
                </p:oleObj>
              </mc:Choice>
              <mc:Fallback>
                <p:oleObj name="Equation" r:id="rId7" imgW="1447172" imgH="203112"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6463" y="1647840"/>
                        <a:ext cx="3475831" cy="474673"/>
                      </a:xfrm>
                      <a:prstGeom prst="rect">
                        <a:avLst/>
                      </a:prstGeom>
                      <a:noFill/>
                    </p:spPr>
                  </p:pic>
                </p:oleObj>
              </mc:Fallback>
            </mc:AlternateContent>
          </a:graphicData>
        </a:graphic>
      </p:graphicFrame>
    </p:spTree>
    <p:extLst>
      <p:ext uri="{BB962C8B-B14F-4D97-AF65-F5344CB8AC3E}">
        <p14:creationId xmlns:p14="http://schemas.microsoft.com/office/powerpoint/2010/main" val="106323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874231" cy="415498"/>
          </a:xfrm>
          <a:prstGeom prst="rect">
            <a:avLst/>
          </a:prstGeom>
          <a:noFill/>
        </p:spPr>
        <p:txBody>
          <a:bodyPr wrap="none" rtlCol="0">
            <a:spAutoFit/>
          </a:bodyPr>
          <a:lstStyle/>
          <a:p>
            <a:pPr algn="l"/>
            <a:r>
              <a:rPr lang="en-US" altLang="zh-CN" sz="2100" b="1" spc="225" dirty="0">
                <a:solidFill>
                  <a:prstClr val="white"/>
                </a:solidFill>
              </a:rPr>
              <a:t>5.2</a:t>
            </a:r>
            <a:r>
              <a:rPr lang="zh-CN" altLang="en-US" sz="2100" b="1" spc="225" dirty="0">
                <a:solidFill>
                  <a:prstClr val="white"/>
                </a:solidFill>
              </a:rPr>
              <a:t>线性规划</a:t>
            </a:r>
            <a:endParaRPr lang="zh-CN" altLang="zh-CN" sz="2100" b="1"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a:solidFill>
                  <a:prstClr val="white"/>
                </a:solidFill>
              </a:rPr>
              <a:t>第五章 优化问题</a:t>
            </a:r>
          </a:p>
        </p:txBody>
      </p:sp>
      <p:pic>
        <p:nvPicPr>
          <p:cNvPr id="28" name="27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9</a:t>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0" name="文本框 19">
            <a:extLst>
              <a:ext uri="{FF2B5EF4-FFF2-40B4-BE49-F238E27FC236}">
                <a16:creationId xmlns:a16="http://schemas.microsoft.com/office/drawing/2014/main" xmlns="" id="{875DF368-5B70-4524-843F-1FD03C754407}"/>
              </a:ext>
            </a:extLst>
          </p:cNvPr>
          <p:cNvSpPr txBox="1"/>
          <p:nvPr/>
        </p:nvSpPr>
        <p:spPr>
          <a:xfrm>
            <a:off x="245805" y="934873"/>
            <a:ext cx="3283975" cy="287899"/>
          </a:xfrm>
          <a:prstGeom prst="rect">
            <a:avLst/>
          </a:prstGeom>
          <a:noFill/>
        </p:spPr>
        <p:txBody>
          <a:bodyPr wrap="square">
            <a:spAutoFit/>
          </a:bodyPr>
          <a:lstStyle/>
          <a:p>
            <a:pPr indent="266700" algn="just">
              <a:lnSpc>
                <a:spcPts val="1500"/>
              </a:lnSpc>
              <a:tabLst>
                <a:tab pos="2628265" algn="ctr"/>
                <a:tab pos="5292725" algn="r"/>
              </a:tabLst>
            </a:pPr>
            <a:r>
              <a:rPr lang="zh-CN" altLang="zh-CN" sz="1800" kern="500" dirty="0">
                <a:effectLst/>
                <a:latin typeface="Times New Roman" panose="02020603050405020304" pitchFamily="18" charset="0"/>
                <a:ea typeface="宋体" panose="02010600030101010101" pitchFamily="2" charset="-122"/>
              </a:rPr>
              <a:t>线性规划问题的标准形式为</a:t>
            </a:r>
            <a:r>
              <a:rPr lang="zh-CN" altLang="en-US" sz="1800" kern="500" dirty="0">
                <a:effectLst/>
                <a:latin typeface="Times New Roman" panose="02020603050405020304" pitchFamily="18" charset="0"/>
                <a:ea typeface="宋体" panose="02010600030101010101" pitchFamily="2" charset="-122"/>
              </a:rPr>
              <a:t>：</a:t>
            </a:r>
            <a:endParaRPr lang="zh-CN" altLang="zh-CN" sz="1800" kern="500" dirty="0">
              <a:effectLst/>
              <a:latin typeface="Times New Roman" panose="02020603050405020304" pitchFamily="18" charset="0"/>
              <a:ea typeface="宋体" panose="02010600030101010101" pitchFamily="2" charset="-122"/>
            </a:endParaRPr>
          </a:p>
        </p:txBody>
      </p:sp>
      <p:graphicFrame>
        <p:nvGraphicFramePr>
          <p:cNvPr id="15" name="对象 14">
            <a:extLst>
              <a:ext uri="{FF2B5EF4-FFF2-40B4-BE49-F238E27FC236}">
                <a16:creationId xmlns:a16="http://schemas.microsoft.com/office/drawing/2014/main" xmlns="" id="{DA2C771B-922F-4E18-8208-5D3180951B86}"/>
              </a:ext>
            </a:extLst>
          </p:cNvPr>
          <p:cNvGraphicFramePr>
            <a:graphicFrameLocks noChangeAspect="1"/>
          </p:cNvGraphicFramePr>
          <p:nvPr>
            <p:extLst>
              <p:ext uri="{D42A27DB-BD31-4B8C-83A1-F6EECF244321}">
                <p14:modId xmlns:p14="http://schemas.microsoft.com/office/powerpoint/2010/main" val="2128177692"/>
              </p:ext>
            </p:extLst>
          </p:nvPr>
        </p:nvGraphicFramePr>
        <p:xfrm>
          <a:off x="3827899" y="854447"/>
          <a:ext cx="1486257" cy="1413503"/>
        </p:xfrm>
        <a:graphic>
          <a:graphicData uri="http://schemas.openxmlformats.org/presentationml/2006/ole">
            <mc:AlternateContent xmlns:mc="http://schemas.openxmlformats.org/markup-compatibility/2006">
              <mc:Choice xmlns:v="urn:schemas-microsoft-com:vml" Requires="v">
                <p:oleObj spid="_x0000_s33334" name="Equation" r:id="rId5" imgW="914400" imgH="876300" progId="Equation.DSMT4">
                  <p:embed/>
                </p:oleObj>
              </mc:Choice>
              <mc:Fallback>
                <p:oleObj name="Equation" r:id="rId5" imgW="914400" imgH="8763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7899" y="854447"/>
                        <a:ext cx="1486257" cy="1413503"/>
                      </a:xfrm>
                      <a:prstGeom prst="rect">
                        <a:avLst/>
                      </a:prstGeom>
                      <a:noFill/>
                    </p:spPr>
                  </p:pic>
                </p:oleObj>
              </mc:Fallback>
            </mc:AlternateContent>
          </a:graphicData>
        </a:graphic>
      </p:graphicFrame>
      <p:grpSp>
        <p:nvGrpSpPr>
          <p:cNvPr id="45" name="组合 44">
            <a:extLst>
              <a:ext uri="{FF2B5EF4-FFF2-40B4-BE49-F238E27FC236}">
                <a16:creationId xmlns:a16="http://schemas.microsoft.com/office/drawing/2014/main" xmlns="" id="{6F7CAA2F-69EB-4722-A9D3-F1AEEC476E5C}"/>
              </a:ext>
            </a:extLst>
          </p:cNvPr>
          <p:cNvGrpSpPr/>
          <p:nvPr/>
        </p:nvGrpSpPr>
        <p:grpSpPr>
          <a:xfrm>
            <a:off x="470635" y="2486852"/>
            <a:ext cx="7638417" cy="3367015"/>
            <a:chOff x="334008" y="2134936"/>
            <a:chExt cx="7638417" cy="3367015"/>
          </a:xfrm>
        </p:grpSpPr>
        <p:sp>
          <p:nvSpPr>
            <p:cNvPr id="24" name="文本框 23">
              <a:extLst>
                <a:ext uri="{FF2B5EF4-FFF2-40B4-BE49-F238E27FC236}">
                  <a16:creationId xmlns:a16="http://schemas.microsoft.com/office/drawing/2014/main" xmlns="" id="{B1D3DEDA-3BCC-4ED6-8F62-720C462F74A1}"/>
                </a:ext>
              </a:extLst>
            </p:cNvPr>
            <p:cNvSpPr txBox="1"/>
            <p:nvPr/>
          </p:nvSpPr>
          <p:spPr>
            <a:xfrm>
              <a:off x="334008" y="2241444"/>
              <a:ext cx="787768" cy="297517"/>
            </a:xfrm>
            <a:prstGeom prst="rect">
              <a:avLst/>
            </a:prstGeom>
            <a:noFill/>
          </p:spPr>
          <p:txBody>
            <a:bodyPr wrap="square">
              <a:spAutoFit/>
            </a:bodyPr>
            <a:lstStyle/>
            <a:p>
              <a:pPr indent="127000" algn="just">
                <a:lnSpc>
                  <a:spcPts val="1555"/>
                </a:lnSpc>
                <a:tabLst>
                  <a:tab pos="2628265" algn="ctr"/>
                  <a:tab pos="5292725" algn="r"/>
                </a:tabLst>
              </a:pPr>
              <a:r>
                <a:rPr lang="zh-CN" altLang="en-US" sz="1800" kern="500" dirty="0">
                  <a:effectLst/>
                  <a:latin typeface="Times New Roman" panose="02020603050405020304" pitchFamily="18" charset="0"/>
                  <a:ea typeface="宋体" panose="02010600030101010101" pitchFamily="2" charset="-122"/>
                </a:rPr>
                <a:t>算</a:t>
              </a:r>
              <a:r>
                <a:rPr lang="zh-CN" altLang="zh-CN" sz="1800" kern="500" dirty="0">
                  <a:effectLst/>
                  <a:latin typeface="Times New Roman" panose="02020603050405020304" pitchFamily="18" charset="0"/>
                  <a:ea typeface="宋体" panose="02010600030101010101" pitchFamily="2" charset="-122"/>
                </a:rPr>
                <a:t>例</a:t>
              </a:r>
              <a:r>
                <a:rPr lang="zh-CN" altLang="en-US" sz="1800" kern="500" dirty="0">
                  <a:effectLst/>
                  <a:latin typeface="Times New Roman" panose="02020603050405020304" pitchFamily="18" charset="0"/>
                  <a:ea typeface="宋体" panose="02010600030101010101" pitchFamily="2" charset="-122"/>
                </a:rPr>
                <a:t>：</a:t>
              </a:r>
              <a:endParaRPr lang="zh-CN" altLang="zh-CN" sz="1800" kern="500" dirty="0">
                <a:effectLst/>
                <a:latin typeface="Times New Roman" panose="02020603050405020304" pitchFamily="18" charset="0"/>
                <a:ea typeface="宋体" panose="02010600030101010101" pitchFamily="2" charset="-122"/>
              </a:endParaRPr>
            </a:p>
          </p:txBody>
        </p:sp>
        <p:graphicFrame>
          <p:nvGraphicFramePr>
            <p:cNvPr id="18" name="对象 17">
              <a:extLst>
                <a:ext uri="{FF2B5EF4-FFF2-40B4-BE49-F238E27FC236}">
                  <a16:creationId xmlns:a16="http://schemas.microsoft.com/office/drawing/2014/main" xmlns="" id="{2BB8A234-19E8-4242-A7B4-285345E39CD0}"/>
                </a:ext>
              </a:extLst>
            </p:cNvPr>
            <p:cNvGraphicFramePr>
              <a:graphicFrameLocks noChangeAspect="1"/>
            </p:cNvGraphicFramePr>
            <p:nvPr>
              <p:extLst>
                <p:ext uri="{D42A27DB-BD31-4B8C-83A1-F6EECF244321}">
                  <p14:modId xmlns:p14="http://schemas.microsoft.com/office/powerpoint/2010/main" val="1548862329"/>
                </p:ext>
              </p:extLst>
            </p:nvPr>
          </p:nvGraphicFramePr>
          <p:xfrm>
            <a:off x="1240000" y="2134936"/>
            <a:ext cx="1923977" cy="1620191"/>
          </p:xfrm>
          <a:graphic>
            <a:graphicData uri="http://schemas.openxmlformats.org/presentationml/2006/ole">
              <mc:AlternateContent xmlns:mc="http://schemas.openxmlformats.org/markup-compatibility/2006">
                <mc:Choice xmlns:v="urn:schemas-microsoft-com:vml" Requires="v">
                  <p:oleObj spid="_x0000_s33335" name="Equation" r:id="rId7" imgW="1231366" imgH="1040948" progId="Equation.DSMT4">
                    <p:embed/>
                  </p:oleObj>
                </mc:Choice>
                <mc:Fallback>
                  <p:oleObj name="Equation" r:id="rId7" imgW="1231366" imgH="1040948"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000" y="2134936"/>
                          <a:ext cx="1923977" cy="1620191"/>
                        </a:xfrm>
                        <a:prstGeom prst="rect">
                          <a:avLst/>
                        </a:prstGeom>
                        <a:noFill/>
                      </p:spPr>
                    </p:pic>
                  </p:oleObj>
                </mc:Fallback>
              </mc:AlternateContent>
            </a:graphicData>
          </a:graphic>
        </p:graphicFrame>
        <p:sp>
          <p:nvSpPr>
            <p:cNvPr id="34" name="文本框 33">
              <a:extLst>
                <a:ext uri="{FF2B5EF4-FFF2-40B4-BE49-F238E27FC236}">
                  <a16:creationId xmlns:a16="http://schemas.microsoft.com/office/drawing/2014/main" xmlns="" id="{07ADB3A9-27E3-482E-BF25-A1204B1B40D5}"/>
                </a:ext>
              </a:extLst>
            </p:cNvPr>
            <p:cNvSpPr txBox="1"/>
            <p:nvPr/>
          </p:nvSpPr>
          <p:spPr>
            <a:xfrm>
              <a:off x="3400425" y="2261449"/>
              <a:ext cx="4572000" cy="369332"/>
            </a:xfrm>
            <a:prstGeom prst="rect">
              <a:avLst/>
            </a:prstGeom>
            <a:noFill/>
          </p:spPr>
          <p:txBody>
            <a:bodyPr wrap="square">
              <a:spAutoFit/>
            </a:bodyPr>
            <a:lstStyle/>
            <a:p>
              <a:r>
                <a:rPr lang="zh-CN" altLang="zh-CN" sz="1800" kern="500" dirty="0">
                  <a:effectLst/>
                  <a:latin typeface="Times New Roman" panose="02020603050405020304" pitchFamily="18" charset="0"/>
                  <a:ea typeface="宋体" panose="02010600030101010101" pitchFamily="2" charset="-122"/>
                  <a:cs typeface="Times New Roman" panose="02020603050405020304" pitchFamily="18" charset="0"/>
                </a:rPr>
                <a:t>中</a:t>
              </a:r>
              <a:endParaRPr lang="zh-CN" altLang="en-US" dirty="0"/>
            </a:p>
          </p:txBody>
        </p:sp>
        <p:graphicFrame>
          <p:nvGraphicFramePr>
            <p:cNvPr id="22" name="对象 21">
              <a:extLst>
                <a:ext uri="{FF2B5EF4-FFF2-40B4-BE49-F238E27FC236}">
                  <a16:creationId xmlns:a16="http://schemas.microsoft.com/office/drawing/2014/main" xmlns="" id="{9CC8D516-853C-4659-8AC9-1099F27CFC10}"/>
                </a:ext>
              </a:extLst>
            </p:cNvPr>
            <p:cNvGraphicFramePr>
              <a:graphicFrameLocks noChangeAspect="1"/>
            </p:cNvGraphicFramePr>
            <p:nvPr>
              <p:extLst>
                <p:ext uri="{D42A27DB-BD31-4B8C-83A1-F6EECF244321}">
                  <p14:modId xmlns:p14="http://schemas.microsoft.com/office/powerpoint/2010/main" val="1878596534"/>
                </p:ext>
              </p:extLst>
            </p:nvPr>
          </p:nvGraphicFramePr>
          <p:xfrm>
            <a:off x="797026" y="3826872"/>
            <a:ext cx="1184642" cy="357435"/>
          </p:xfrm>
          <a:graphic>
            <a:graphicData uri="http://schemas.openxmlformats.org/presentationml/2006/ole">
              <mc:AlternateContent xmlns:mc="http://schemas.openxmlformats.org/markup-compatibility/2006">
                <mc:Choice xmlns:v="urn:schemas-microsoft-com:vml" Requires="v">
                  <p:oleObj spid="_x0000_s33336" name="Equation" r:id="rId9" imgW="736280" imgH="215806" progId="Equation.DSMT4">
                    <p:embed/>
                  </p:oleObj>
                </mc:Choice>
                <mc:Fallback>
                  <p:oleObj name="Equation" r:id="rId9" imgW="736280" imgH="215806"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026" y="3826872"/>
                          <a:ext cx="1184642" cy="357435"/>
                        </a:xfrm>
                        <a:prstGeom prst="rect">
                          <a:avLst/>
                        </a:prstGeom>
                        <a:noFill/>
                      </p:spPr>
                    </p:pic>
                  </p:oleObj>
                </mc:Fallback>
              </mc:AlternateContent>
            </a:graphicData>
          </a:graphic>
        </p:graphicFrame>
        <p:graphicFrame>
          <p:nvGraphicFramePr>
            <p:cNvPr id="25" name="对象 24">
              <a:extLst>
                <a:ext uri="{FF2B5EF4-FFF2-40B4-BE49-F238E27FC236}">
                  <a16:creationId xmlns:a16="http://schemas.microsoft.com/office/drawing/2014/main" xmlns="" id="{BFAE7B8D-CC6B-4CA1-A3CC-14C5E94E9BCC}"/>
                </a:ext>
              </a:extLst>
            </p:cNvPr>
            <p:cNvGraphicFramePr>
              <a:graphicFrameLocks noChangeAspect="1"/>
            </p:cNvGraphicFramePr>
            <p:nvPr>
              <p:extLst>
                <p:ext uri="{D42A27DB-BD31-4B8C-83A1-F6EECF244321}">
                  <p14:modId xmlns:p14="http://schemas.microsoft.com/office/powerpoint/2010/main" val="399343287"/>
                </p:ext>
              </p:extLst>
            </p:nvPr>
          </p:nvGraphicFramePr>
          <p:xfrm>
            <a:off x="2080364" y="3833757"/>
            <a:ext cx="1380939" cy="366158"/>
          </p:xfrm>
          <a:graphic>
            <a:graphicData uri="http://schemas.openxmlformats.org/presentationml/2006/ole">
              <mc:AlternateContent xmlns:mc="http://schemas.openxmlformats.org/markup-compatibility/2006">
                <mc:Choice xmlns:v="urn:schemas-microsoft-com:vml" Requires="v">
                  <p:oleObj spid="_x0000_s33337" name="Equation" r:id="rId11" imgW="837836" imgH="215806" progId="Equation.DSMT4">
                    <p:embed/>
                  </p:oleObj>
                </mc:Choice>
                <mc:Fallback>
                  <p:oleObj name="Equation" r:id="rId11" imgW="837836" imgH="215806"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0364" y="3833757"/>
                          <a:ext cx="1380939" cy="366158"/>
                        </a:xfrm>
                        <a:prstGeom prst="rect">
                          <a:avLst/>
                        </a:prstGeom>
                        <a:noFill/>
                      </p:spPr>
                    </p:pic>
                  </p:oleObj>
                </mc:Fallback>
              </mc:AlternateContent>
            </a:graphicData>
          </a:graphic>
        </p:graphicFrame>
        <p:graphicFrame>
          <p:nvGraphicFramePr>
            <p:cNvPr id="27" name="对象 26">
              <a:extLst>
                <a:ext uri="{FF2B5EF4-FFF2-40B4-BE49-F238E27FC236}">
                  <a16:creationId xmlns:a16="http://schemas.microsoft.com/office/drawing/2014/main" xmlns="" id="{40AE018E-366F-4CC5-8F23-C1B23BD6C97A}"/>
                </a:ext>
              </a:extLst>
            </p:cNvPr>
            <p:cNvGraphicFramePr>
              <a:graphicFrameLocks noChangeAspect="1"/>
            </p:cNvGraphicFramePr>
            <p:nvPr>
              <p:extLst>
                <p:ext uri="{D42A27DB-BD31-4B8C-83A1-F6EECF244321}">
                  <p14:modId xmlns:p14="http://schemas.microsoft.com/office/powerpoint/2010/main" val="1586750271"/>
                </p:ext>
              </p:extLst>
            </p:nvPr>
          </p:nvGraphicFramePr>
          <p:xfrm>
            <a:off x="3719100" y="3732900"/>
            <a:ext cx="1380939" cy="609765"/>
          </p:xfrm>
          <a:graphic>
            <a:graphicData uri="http://schemas.openxmlformats.org/presentationml/2006/ole">
              <mc:AlternateContent xmlns:mc="http://schemas.openxmlformats.org/markup-compatibility/2006">
                <mc:Choice xmlns:v="urn:schemas-microsoft-com:vml" Requires="v">
                  <p:oleObj spid="_x0000_s33338" name="Equation" r:id="rId13" imgW="977900" imgH="419100" progId="Equation.DSMT4">
                    <p:embed/>
                  </p:oleObj>
                </mc:Choice>
                <mc:Fallback>
                  <p:oleObj name="Equation" r:id="rId13" imgW="977900" imgH="419100" progId="Equation.DSMT4">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9100" y="3732900"/>
                          <a:ext cx="1380939" cy="609765"/>
                        </a:xfrm>
                        <a:prstGeom prst="rect">
                          <a:avLst/>
                        </a:prstGeom>
                        <a:noFill/>
                      </p:spPr>
                    </p:pic>
                  </p:oleObj>
                </mc:Fallback>
              </mc:AlternateContent>
            </a:graphicData>
          </a:graphic>
        </p:graphicFrame>
        <p:graphicFrame>
          <p:nvGraphicFramePr>
            <p:cNvPr id="36" name="对象 35">
              <a:extLst>
                <a:ext uri="{FF2B5EF4-FFF2-40B4-BE49-F238E27FC236}">
                  <a16:creationId xmlns:a16="http://schemas.microsoft.com/office/drawing/2014/main" xmlns="" id="{C8637DBE-B242-4201-A37D-4929DEA4A1BA}"/>
                </a:ext>
              </a:extLst>
            </p:cNvPr>
            <p:cNvGraphicFramePr>
              <a:graphicFrameLocks noChangeAspect="1"/>
            </p:cNvGraphicFramePr>
            <p:nvPr>
              <p:extLst>
                <p:ext uri="{D42A27DB-BD31-4B8C-83A1-F6EECF244321}">
                  <p14:modId xmlns:p14="http://schemas.microsoft.com/office/powerpoint/2010/main" val="2447497524"/>
                </p:ext>
              </p:extLst>
            </p:nvPr>
          </p:nvGraphicFramePr>
          <p:xfrm>
            <a:off x="5275365" y="3764867"/>
            <a:ext cx="759593" cy="567608"/>
          </p:xfrm>
          <a:graphic>
            <a:graphicData uri="http://schemas.openxmlformats.org/presentationml/2006/ole">
              <mc:AlternateContent xmlns:mc="http://schemas.openxmlformats.org/markup-compatibility/2006">
                <mc:Choice xmlns:v="urn:schemas-microsoft-com:vml" Requires="v">
                  <p:oleObj spid="_x0000_s33339" name="Equation" r:id="rId15" imgW="571252" imgH="418918" progId="Equation.DSMT4">
                    <p:embed/>
                  </p:oleObj>
                </mc:Choice>
                <mc:Fallback>
                  <p:oleObj name="Equation" r:id="rId15" imgW="571252" imgH="418918" progId="Equation.DSMT4">
                    <p:embed/>
                    <p:pic>
                      <p:nvPicPr>
                        <p:cNvPr id="0"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75365" y="3764867"/>
                          <a:ext cx="759593" cy="567608"/>
                        </a:xfrm>
                        <a:prstGeom prst="rect">
                          <a:avLst/>
                        </a:prstGeom>
                        <a:noFill/>
                      </p:spPr>
                    </p:pic>
                  </p:oleObj>
                </mc:Fallback>
              </mc:AlternateContent>
            </a:graphicData>
          </a:graphic>
        </p:graphicFrame>
        <p:graphicFrame>
          <p:nvGraphicFramePr>
            <p:cNvPr id="38" name="对象 37">
              <a:extLst>
                <a:ext uri="{FF2B5EF4-FFF2-40B4-BE49-F238E27FC236}">
                  <a16:creationId xmlns:a16="http://schemas.microsoft.com/office/drawing/2014/main" xmlns="" id="{BF205A08-59F1-42F7-8061-A2BBBAE09E27}"/>
                </a:ext>
              </a:extLst>
            </p:cNvPr>
            <p:cNvGraphicFramePr>
              <a:graphicFrameLocks noChangeAspect="1"/>
            </p:cNvGraphicFramePr>
            <p:nvPr>
              <p:extLst>
                <p:ext uri="{D42A27DB-BD31-4B8C-83A1-F6EECF244321}">
                  <p14:modId xmlns:p14="http://schemas.microsoft.com/office/powerpoint/2010/main" val="2289202725"/>
                </p:ext>
              </p:extLst>
            </p:nvPr>
          </p:nvGraphicFramePr>
          <p:xfrm>
            <a:off x="797026" y="4829219"/>
            <a:ext cx="1184641" cy="406494"/>
          </p:xfrm>
          <a:graphic>
            <a:graphicData uri="http://schemas.openxmlformats.org/presentationml/2006/ole">
              <mc:AlternateContent xmlns:mc="http://schemas.openxmlformats.org/markup-compatibility/2006">
                <mc:Choice xmlns:v="urn:schemas-microsoft-com:vml" Requires="v">
                  <p:oleObj spid="_x0000_s33340" name="Equation" r:id="rId17" imgW="660400" imgH="228600" progId="Equation.DSMT4">
                    <p:embed/>
                  </p:oleObj>
                </mc:Choice>
                <mc:Fallback>
                  <p:oleObj name="Equation" r:id="rId17" imgW="660400" imgH="228600" progId="Equation.DSMT4">
                    <p:embed/>
                    <p:pic>
                      <p:nvPicPr>
                        <p:cNvPr id="0" name="Object 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7026" y="4829219"/>
                          <a:ext cx="1184641" cy="406494"/>
                        </a:xfrm>
                        <a:prstGeom prst="rect">
                          <a:avLst/>
                        </a:prstGeom>
                        <a:noFill/>
                      </p:spPr>
                    </p:pic>
                  </p:oleObj>
                </mc:Fallback>
              </mc:AlternateContent>
            </a:graphicData>
          </a:graphic>
        </p:graphicFrame>
        <p:graphicFrame>
          <p:nvGraphicFramePr>
            <p:cNvPr id="40" name="对象 39">
              <a:extLst>
                <a:ext uri="{FF2B5EF4-FFF2-40B4-BE49-F238E27FC236}">
                  <a16:creationId xmlns:a16="http://schemas.microsoft.com/office/drawing/2014/main" xmlns="" id="{65C6D573-9A38-4064-ADA8-F7462E6B420D}"/>
                </a:ext>
              </a:extLst>
            </p:cNvPr>
            <p:cNvGraphicFramePr>
              <a:graphicFrameLocks noChangeAspect="1"/>
            </p:cNvGraphicFramePr>
            <p:nvPr>
              <p:extLst>
                <p:ext uri="{D42A27DB-BD31-4B8C-83A1-F6EECF244321}">
                  <p14:modId xmlns:p14="http://schemas.microsoft.com/office/powerpoint/2010/main" val="2743587721"/>
                </p:ext>
              </p:extLst>
            </p:nvPr>
          </p:nvGraphicFramePr>
          <p:xfrm>
            <a:off x="2186911" y="4834382"/>
            <a:ext cx="688764" cy="376668"/>
          </p:xfrm>
          <a:graphic>
            <a:graphicData uri="http://schemas.openxmlformats.org/presentationml/2006/ole">
              <mc:AlternateContent xmlns:mc="http://schemas.openxmlformats.org/markup-compatibility/2006">
                <mc:Choice xmlns:v="urn:schemas-microsoft-com:vml" Requires="v">
                  <p:oleObj spid="_x0000_s33341" name="Equation" r:id="rId19" imgW="406224" imgH="228501" progId="Equation.DSMT4">
                    <p:embed/>
                  </p:oleObj>
                </mc:Choice>
                <mc:Fallback>
                  <p:oleObj name="Equation" r:id="rId19" imgW="406224" imgH="228501" progId="Equation.DSMT4">
                    <p:embed/>
                    <p:pic>
                      <p:nvPicPr>
                        <p:cNvPr id="0" name="Object 2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86911" y="4834382"/>
                          <a:ext cx="688764" cy="376668"/>
                        </a:xfrm>
                        <a:prstGeom prst="rect">
                          <a:avLst/>
                        </a:prstGeom>
                        <a:noFill/>
                      </p:spPr>
                    </p:pic>
                  </p:oleObj>
                </mc:Fallback>
              </mc:AlternateContent>
            </a:graphicData>
          </a:graphic>
        </p:graphicFrame>
        <p:graphicFrame>
          <p:nvGraphicFramePr>
            <p:cNvPr id="42" name="对象 41">
              <a:extLst>
                <a:ext uri="{FF2B5EF4-FFF2-40B4-BE49-F238E27FC236}">
                  <a16:creationId xmlns:a16="http://schemas.microsoft.com/office/drawing/2014/main" xmlns="" id="{B03562EA-C156-43B4-99DB-3F9882B91715}"/>
                </a:ext>
              </a:extLst>
            </p:cNvPr>
            <p:cNvGraphicFramePr>
              <a:graphicFrameLocks noChangeAspect="1"/>
            </p:cNvGraphicFramePr>
            <p:nvPr>
              <p:extLst>
                <p:ext uri="{D42A27DB-BD31-4B8C-83A1-F6EECF244321}">
                  <p14:modId xmlns:p14="http://schemas.microsoft.com/office/powerpoint/2010/main" val="607224917"/>
                </p:ext>
              </p:extLst>
            </p:nvPr>
          </p:nvGraphicFramePr>
          <p:xfrm>
            <a:off x="3104983" y="4531461"/>
            <a:ext cx="722916" cy="970490"/>
          </p:xfrm>
          <a:graphic>
            <a:graphicData uri="http://schemas.openxmlformats.org/presentationml/2006/ole">
              <mc:AlternateContent xmlns:mc="http://schemas.openxmlformats.org/markup-compatibility/2006">
                <mc:Choice xmlns:v="urn:schemas-microsoft-com:vml" Requires="v">
                  <p:oleObj spid="_x0000_s33342" name="Equation" r:id="rId21" imgW="469696" imgH="622030" progId="Equation.DSMT4">
                    <p:embed/>
                  </p:oleObj>
                </mc:Choice>
                <mc:Fallback>
                  <p:oleObj name="Equation" r:id="rId21" imgW="469696" imgH="622030" progId="Equation.DSMT4">
                    <p:embed/>
                    <p:pic>
                      <p:nvPicPr>
                        <p:cNvPr id="0" name="Object 2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04983" y="4531461"/>
                          <a:ext cx="722916" cy="970490"/>
                        </a:xfrm>
                        <a:prstGeom prst="rect">
                          <a:avLst/>
                        </a:prstGeom>
                        <a:noFill/>
                      </p:spPr>
                    </p:pic>
                  </p:oleObj>
                </mc:Fallback>
              </mc:AlternateContent>
            </a:graphicData>
          </a:graphic>
        </p:graphicFrame>
        <p:graphicFrame>
          <p:nvGraphicFramePr>
            <p:cNvPr id="44" name="对象 43">
              <a:extLst>
                <a:ext uri="{FF2B5EF4-FFF2-40B4-BE49-F238E27FC236}">
                  <a16:creationId xmlns:a16="http://schemas.microsoft.com/office/drawing/2014/main" xmlns="" id="{FEAC17DD-7CB2-4CA2-89A8-3EEDB167B041}"/>
                </a:ext>
              </a:extLst>
            </p:cNvPr>
            <p:cNvGraphicFramePr>
              <a:graphicFrameLocks noChangeAspect="1"/>
            </p:cNvGraphicFramePr>
            <p:nvPr>
              <p:extLst>
                <p:ext uri="{D42A27DB-BD31-4B8C-83A1-F6EECF244321}">
                  <p14:modId xmlns:p14="http://schemas.microsoft.com/office/powerpoint/2010/main" val="2623139917"/>
                </p:ext>
              </p:extLst>
            </p:nvPr>
          </p:nvGraphicFramePr>
          <p:xfrm>
            <a:off x="4167188" y="4533572"/>
            <a:ext cx="734548" cy="911212"/>
          </p:xfrm>
          <a:graphic>
            <a:graphicData uri="http://schemas.openxmlformats.org/presentationml/2006/ole">
              <mc:AlternateContent xmlns:mc="http://schemas.openxmlformats.org/markup-compatibility/2006">
                <mc:Choice xmlns:v="urn:schemas-microsoft-com:vml" Requires="v">
                  <p:oleObj spid="_x0000_s33343" name="Equation" r:id="rId23" imgW="495085" imgH="622030" progId="Equation.DSMT4">
                    <p:embed/>
                  </p:oleObj>
                </mc:Choice>
                <mc:Fallback>
                  <p:oleObj name="Equation" r:id="rId23" imgW="495085" imgH="622030" progId="Equation.DSMT4">
                    <p:embed/>
                    <p:pic>
                      <p:nvPicPr>
                        <p:cNvPr id="0" name="Object 2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167188" y="4533572"/>
                          <a:ext cx="734548" cy="911212"/>
                        </a:xfrm>
                        <a:prstGeom prst="rect">
                          <a:avLst/>
                        </a:prstGeom>
                        <a:noFill/>
                      </p:spPr>
                    </p:pic>
                  </p:oleObj>
                </mc:Fallback>
              </mc:AlternateContent>
            </a:graphicData>
          </a:graphic>
        </p:graphicFrame>
      </p:grpSp>
    </p:spTree>
    <p:extLst>
      <p:ext uri="{BB962C8B-B14F-4D97-AF65-F5344CB8AC3E}">
        <p14:creationId xmlns:p14="http://schemas.microsoft.com/office/powerpoint/2010/main" val="16700785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TotalTime>
  <Words>5604</Words>
  <Application>Microsoft Office PowerPoint</Application>
  <PresentationFormat>全屏显示(4:3)</PresentationFormat>
  <Paragraphs>945</Paragraphs>
  <Slides>74</Slides>
  <Notes>0</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74</vt:i4>
      </vt:variant>
    </vt:vector>
  </HeadingPairs>
  <TitlesOfParts>
    <vt:vector size="76" baseType="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dell</cp:lastModifiedBy>
  <cp:revision>848</cp:revision>
  <dcterms:created xsi:type="dcterms:W3CDTF">2015-11-23T03:31:00Z</dcterms:created>
  <dcterms:modified xsi:type="dcterms:W3CDTF">2022-04-18T08:03:32Z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