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4"/>
  </p:notesMasterIdLst>
  <p:handoutMasterIdLst>
    <p:handoutMasterId r:id="rId65"/>
  </p:handoutMasterIdLst>
  <p:sldIdLst>
    <p:sldId id="524" r:id="rId2"/>
    <p:sldId id="515" r:id="rId3"/>
    <p:sldId id="446" r:id="rId4"/>
    <p:sldId id="437" r:id="rId5"/>
    <p:sldId id="461" r:id="rId6"/>
    <p:sldId id="459" r:id="rId7"/>
    <p:sldId id="462" r:id="rId8"/>
    <p:sldId id="463" r:id="rId9"/>
    <p:sldId id="464" r:id="rId10"/>
    <p:sldId id="465" r:id="rId11"/>
    <p:sldId id="466" r:id="rId12"/>
    <p:sldId id="467" r:id="rId13"/>
    <p:sldId id="468" r:id="rId14"/>
    <p:sldId id="469" r:id="rId15"/>
    <p:sldId id="470" r:id="rId16"/>
    <p:sldId id="471" r:id="rId17"/>
    <p:sldId id="457" r:id="rId18"/>
    <p:sldId id="458" r:id="rId19"/>
    <p:sldId id="460" r:id="rId20"/>
    <p:sldId id="472" r:id="rId21"/>
    <p:sldId id="473" r:id="rId22"/>
    <p:sldId id="474" r:id="rId23"/>
    <p:sldId id="475" r:id="rId24"/>
    <p:sldId id="476" r:id="rId25"/>
    <p:sldId id="477" r:id="rId26"/>
    <p:sldId id="478" r:id="rId27"/>
    <p:sldId id="479" r:id="rId28"/>
    <p:sldId id="480" r:id="rId29"/>
    <p:sldId id="481" r:id="rId30"/>
    <p:sldId id="482" r:id="rId31"/>
    <p:sldId id="483" r:id="rId32"/>
    <p:sldId id="484" r:id="rId33"/>
    <p:sldId id="485" r:id="rId34"/>
    <p:sldId id="486" r:id="rId35"/>
    <p:sldId id="487" r:id="rId36"/>
    <p:sldId id="488" r:id="rId37"/>
    <p:sldId id="489" r:id="rId38"/>
    <p:sldId id="490" r:id="rId39"/>
    <p:sldId id="505" r:id="rId40"/>
    <p:sldId id="491" r:id="rId41"/>
    <p:sldId id="492" r:id="rId42"/>
    <p:sldId id="493" r:id="rId43"/>
    <p:sldId id="494" r:id="rId44"/>
    <p:sldId id="495" r:id="rId45"/>
    <p:sldId id="496" r:id="rId46"/>
    <p:sldId id="497" r:id="rId47"/>
    <p:sldId id="498" r:id="rId48"/>
    <p:sldId id="499" r:id="rId49"/>
    <p:sldId id="500" r:id="rId50"/>
    <p:sldId id="501" r:id="rId51"/>
    <p:sldId id="502" r:id="rId52"/>
    <p:sldId id="504" r:id="rId53"/>
    <p:sldId id="503" r:id="rId54"/>
    <p:sldId id="447" r:id="rId55"/>
    <p:sldId id="516" r:id="rId56"/>
    <p:sldId id="517" r:id="rId57"/>
    <p:sldId id="518" r:id="rId58"/>
    <p:sldId id="519" r:id="rId59"/>
    <p:sldId id="520" r:id="rId60"/>
    <p:sldId id="521" r:id="rId61"/>
    <p:sldId id="522" r:id="rId62"/>
    <p:sldId id="523" r:id="rId63"/>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89BC"/>
    <a:srgbClr val="008EC0"/>
    <a:srgbClr val="0099FF"/>
    <a:srgbClr val="33CCFF"/>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853" autoAdjust="0"/>
    <p:restoredTop sz="88759" autoAdjust="0"/>
  </p:normalViewPr>
  <p:slideViewPr>
    <p:cSldViewPr snapToGrid="0" showGuides="1">
      <p:cViewPr>
        <p:scale>
          <a:sx n="100" d="100"/>
          <a:sy n="100" d="100"/>
        </p:scale>
        <p:origin x="-1944" y="-114"/>
      </p:cViewPr>
      <p:guideLst>
        <p:guide orient="horz" pos="4042"/>
        <p:guide orient="horz" pos="1480"/>
        <p:guide orient="horz" pos="799"/>
        <p:guide pos="1882"/>
        <p:guide pos="226"/>
        <p:guide pos="5488"/>
        <p:guide pos="1247"/>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t>2017-4-20</a:t>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t>‹#›</a:t>
            </a:fld>
            <a:endParaRPr lang="zh-CN" altLang="en-US">
              <a:ea typeface="微软雅黑" panose="020B0503020204020204" pitchFamily="34" charset="-122"/>
            </a:endParaRPr>
          </a:p>
        </p:txBody>
      </p:sp>
    </p:spTree>
    <p:extLst>
      <p:ext uri="{BB962C8B-B14F-4D97-AF65-F5344CB8AC3E}">
        <p14:creationId xmlns:p14="http://schemas.microsoft.com/office/powerpoint/2010/main" val="342262683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cm"/>
        </inkml:traceFormat>
        <inkml:channelProperties>
          <inkml:channelProperty channel="X" name="resolution" value="0.00046" units="1/cm"/>
          <inkml:channelProperty channel="Y" name="resolution" value="0.00029" units="1/cm"/>
          <inkml:channelProperty channel="F" name="resolution" value="2.84167" units="1/cm"/>
        </inkml:channelProperties>
      </inkml:inkSource>
      <inkml:timestamp xml:id="ts0" timeString="2017-03-23T05:59:39"/>
    </inkml:context>
    <inkml:brush xml:id="br0">
      <inkml:brushProperty name="width" value="0.04667" units="cm"/>
      <inkml:brushProperty name="height" value="0.04667" units="cm"/>
      <inkml:brushProperty name="fitToCurve" value="1"/>
    </inkml:brush>
  </inkml:definitions>
  <inkml:trace contextRef="#ctx0" brushRef="#br0">0-2 62,'17'0'74,"-17"0"-58,0 0-16,0 0-11,0 0-37,0 0-3,3 0 16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1023" units="cm"/>
        </inkml:traceFormat>
        <inkml:channelProperties>
          <inkml:channelProperty channel="X" name="resolution" value="0.00046" units="1/cm"/>
          <inkml:channelProperty channel="Y" name="resolution" value="0.00029" units="1/cm"/>
          <inkml:channelProperty channel="F" name="resolution" value="2.84167" units="1/cm"/>
        </inkml:channelProperties>
      </inkml:inkSource>
      <inkml:timestamp xml:id="ts0" timeString="2017-03-23T05:59:39"/>
    </inkml:context>
    <inkml:brush xml:id="br0">
      <inkml:brushProperty name="width" value="0.04667" units="cm"/>
      <inkml:brushProperty name="height" value="0.04667" units="cm"/>
      <inkml:brushProperty name="fitToCurve" value="1"/>
    </inkml:brush>
  </inkml:definitions>
  <inkml:trace contextRef="#ctx0" brushRef="#br0">-1 42 56,'0'-12'34,"0"12"-25,0 0 16,0 0 0,0 0-6,0 0-10,0 0-9,0-3-12,0 0-12,0-3-22,0-3-8,0 0 22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t>2017-4-20</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t>‹#›</a:t>
            </a:fld>
            <a:endParaRPr lang="zh-CN" altLang="en-US"/>
          </a:p>
        </p:txBody>
      </p:sp>
    </p:spTree>
    <p:extLst>
      <p:ext uri="{BB962C8B-B14F-4D97-AF65-F5344CB8AC3E}">
        <p14:creationId xmlns:p14="http://schemas.microsoft.com/office/powerpoint/2010/main" val="25969529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高新</a:t>
            </a:r>
            <a:r>
              <a:rPr lang="en-US" altLang="zh-CN" sz="1200" kern="1200" dirty="0" smtClean="0">
                <a:solidFill>
                  <a:schemeClr val="tx1"/>
                </a:solidFill>
                <a:effectLst/>
                <a:latin typeface="+mn-lt"/>
                <a:ea typeface="微软雅黑" panose="020B0503020204020204" pitchFamily="34" charset="-122"/>
                <a:cs typeface="+mn-cs"/>
              </a:rPr>
              <a:t>MEMS</a:t>
            </a:r>
            <a:r>
              <a:rPr lang="zh-CN" altLang="zh-CN" sz="1200" kern="1200" dirty="0" smtClean="0">
                <a:solidFill>
                  <a:schemeClr val="tx1"/>
                </a:solidFill>
                <a:effectLst/>
                <a:latin typeface="+mn-lt"/>
                <a:ea typeface="微软雅黑" panose="020B0503020204020204" pitchFamily="34" charset="-122"/>
                <a:cs typeface="+mn-cs"/>
              </a:rPr>
              <a:t>传感器技术，以及新型传感器技术和移动互联网及传感器网络技术，为地震预警和密集地震观测台网带来了低廉的、可靠的、智能的新型地震观测设备，这些设备不仅适应地震预警的需要，而且随着技术完善，它还将不断发展，进一步适用于实时地震动观测的需要，其成本却比传统地震仪便宜</a:t>
            </a:r>
            <a:r>
              <a:rPr lang="en-US" altLang="zh-CN" sz="1200" kern="1200" dirty="0" smtClean="0">
                <a:solidFill>
                  <a:schemeClr val="tx1"/>
                </a:solidFill>
                <a:effectLst/>
                <a:latin typeface="+mn-lt"/>
                <a:ea typeface="微软雅黑" panose="020B0503020204020204" pitchFamily="34" charset="-122"/>
                <a:cs typeface="+mn-cs"/>
              </a:rPr>
              <a:t>20</a:t>
            </a:r>
            <a:r>
              <a:rPr lang="zh-CN" altLang="zh-CN" sz="1200" kern="1200" dirty="0" smtClean="0">
                <a:solidFill>
                  <a:schemeClr val="tx1"/>
                </a:solidFill>
                <a:effectLst/>
                <a:latin typeface="+mn-lt"/>
                <a:ea typeface="微软雅黑" panose="020B0503020204020204" pitchFamily="34" charset="-122"/>
                <a:cs typeface="+mn-cs"/>
              </a:rPr>
              <a:t>倍。据称台湾研制的</a:t>
            </a:r>
            <a:r>
              <a:rPr lang="en-US" altLang="zh-CN" sz="1200" kern="1200" dirty="0" err="1" smtClean="0">
                <a:solidFill>
                  <a:schemeClr val="tx1"/>
                </a:solidFill>
                <a:effectLst/>
                <a:latin typeface="+mn-lt"/>
                <a:ea typeface="微软雅黑" panose="020B0503020204020204" pitchFamily="34" charset="-122"/>
                <a:cs typeface="+mn-cs"/>
              </a:rPr>
              <a:t>Palert</a:t>
            </a:r>
            <a:r>
              <a:rPr lang="zh-CN" altLang="zh-CN" sz="1200" kern="1200" dirty="0" smtClean="0">
                <a:solidFill>
                  <a:schemeClr val="tx1"/>
                </a:solidFill>
                <a:effectLst/>
                <a:latin typeface="+mn-lt"/>
                <a:ea typeface="微软雅黑" panose="020B0503020204020204" pitchFamily="34" charset="-122"/>
                <a:cs typeface="+mn-cs"/>
              </a:rPr>
              <a:t>地震预警设备的价格也只有传统地震仪的</a:t>
            </a:r>
            <a:r>
              <a:rPr lang="en-US" altLang="zh-CN" sz="1200" kern="1200" dirty="0" smtClean="0">
                <a:solidFill>
                  <a:schemeClr val="tx1"/>
                </a:solidFill>
                <a:effectLst/>
                <a:latin typeface="+mn-lt"/>
                <a:ea typeface="微软雅黑" panose="020B0503020204020204" pitchFamily="34" charset="-122"/>
                <a:cs typeface="+mn-cs"/>
              </a:rPr>
              <a:t>1/10</a:t>
            </a:r>
            <a:r>
              <a:rPr lang="zh-CN" altLang="zh-CN" sz="1200" kern="1200" dirty="0" smtClean="0">
                <a:solidFill>
                  <a:schemeClr val="tx1"/>
                </a:solidFill>
                <a:effectLst/>
                <a:latin typeface="+mn-lt"/>
                <a:ea typeface="微软雅黑" panose="020B0503020204020204" pitchFamily="34" charset="-122"/>
                <a:cs typeface="+mn-cs"/>
              </a:rPr>
              <a:t>。</a:t>
            </a:r>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t>7</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smtClean="0">
              <a:solidFill>
                <a:schemeClr val="tx1"/>
              </a:solidFill>
              <a:effectLst/>
              <a:latin typeface="+mn-lt"/>
              <a:ea typeface="微软雅黑" panose="020B0503020204020204" pitchFamily="34" charset="-122"/>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zh-CN" sz="1200" kern="1200" dirty="0" smtClean="0">
                <a:solidFill>
                  <a:schemeClr val="tx1"/>
                </a:solidFill>
                <a:effectLst/>
                <a:latin typeface="+mn-lt"/>
                <a:ea typeface="微软雅黑" panose="020B0503020204020204" pitchFamily="34" charset="-122"/>
                <a:cs typeface="+mn-cs"/>
              </a:rPr>
              <a:t>物联网大数据将给地震带来新的业态。</a:t>
            </a:r>
            <a:r>
              <a:rPr lang="en-US" altLang="zh-CN" sz="1200" kern="1200" dirty="0" smtClean="0">
                <a:solidFill>
                  <a:schemeClr val="tx1"/>
                </a:solidFill>
                <a:effectLst/>
                <a:latin typeface="+mn-lt"/>
                <a:ea typeface="微软雅黑" panose="020B0503020204020204" pitchFamily="34" charset="-122"/>
                <a:cs typeface="+mn-cs"/>
              </a:rPr>
              <a:t>2014</a:t>
            </a:r>
            <a:r>
              <a:rPr lang="zh-CN" altLang="zh-CN" sz="1200" kern="1200" dirty="0" smtClean="0">
                <a:solidFill>
                  <a:schemeClr val="tx1"/>
                </a:solidFill>
                <a:effectLst/>
                <a:latin typeface="+mn-lt"/>
                <a:ea typeface="微软雅黑" panose="020B0503020204020204" pitchFamily="34" charset="-122"/>
                <a:cs typeface="+mn-cs"/>
              </a:rPr>
              <a:t>年</a:t>
            </a:r>
            <a:r>
              <a:rPr lang="en-US" altLang="zh-CN" sz="1200" kern="1200" dirty="0" smtClean="0">
                <a:solidFill>
                  <a:schemeClr val="tx1"/>
                </a:solidFill>
                <a:effectLst/>
                <a:latin typeface="+mn-lt"/>
                <a:ea typeface="微软雅黑" panose="020B0503020204020204" pitchFamily="34" charset="-122"/>
                <a:cs typeface="+mn-cs"/>
              </a:rPr>
              <a:t>8</a:t>
            </a:r>
            <a:r>
              <a:rPr lang="zh-CN" altLang="zh-CN" sz="1200" kern="1200" dirty="0" smtClean="0">
                <a:solidFill>
                  <a:schemeClr val="tx1"/>
                </a:solidFill>
                <a:effectLst/>
                <a:latin typeface="+mn-lt"/>
                <a:ea typeface="微软雅黑" panose="020B0503020204020204" pitchFamily="34" charset="-122"/>
                <a:cs typeface="+mn-cs"/>
              </a:rPr>
              <a:t>月</a:t>
            </a:r>
            <a:r>
              <a:rPr lang="en-US" altLang="zh-CN" sz="1200" kern="1200" dirty="0" smtClean="0">
                <a:solidFill>
                  <a:schemeClr val="tx1"/>
                </a:solidFill>
                <a:effectLst/>
                <a:latin typeface="+mn-lt"/>
                <a:ea typeface="微软雅黑" panose="020B0503020204020204" pitchFamily="34" charset="-122"/>
                <a:cs typeface="+mn-cs"/>
              </a:rPr>
              <a:t>24</a:t>
            </a:r>
            <a:r>
              <a:rPr lang="zh-CN" altLang="zh-CN" sz="1200" kern="1200" dirty="0" smtClean="0">
                <a:solidFill>
                  <a:schemeClr val="tx1"/>
                </a:solidFill>
                <a:effectLst/>
                <a:latin typeface="+mn-lt"/>
                <a:ea typeface="微软雅黑" panose="020B0503020204020204" pitchFamily="34" charset="-122"/>
                <a:cs typeface="+mn-cs"/>
              </a:rPr>
              <a:t>日美国旧金山纳帕发生了</a:t>
            </a:r>
            <a:r>
              <a:rPr lang="en-US" altLang="zh-CN" sz="1200" kern="1200" dirty="0" smtClean="0">
                <a:solidFill>
                  <a:schemeClr val="tx1"/>
                </a:solidFill>
                <a:effectLst/>
                <a:latin typeface="+mn-lt"/>
                <a:ea typeface="微软雅黑" panose="020B0503020204020204" pitchFamily="34" charset="-122"/>
                <a:cs typeface="+mn-cs"/>
              </a:rPr>
              <a:t>6.0</a:t>
            </a:r>
            <a:r>
              <a:rPr lang="zh-CN" altLang="zh-CN" sz="1200" kern="1200" dirty="0" smtClean="0">
                <a:solidFill>
                  <a:schemeClr val="tx1"/>
                </a:solidFill>
                <a:effectLst/>
                <a:latin typeface="+mn-lt"/>
                <a:ea typeface="微软雅黑" panose="020B0503020204020204" pitchFamily="34" charset="-122"/>
                <a:cs typeface="+mn-cs"/>
              </a:rPr>
              <a:t>级地震，根据消费电子公司</a:t>
            </a:r>
            <a:r>
              <a:rPr lang="en-US" altLang="zh-CN" sz="1200" kern="1200" dirty="0" smtClean="0">
                <a:solidFill>
                  <a:schemeClr val="tx1"/>
                </a:solidFill>
                <a:effectLst/>
                <a:latin typeface="+mn-lt"/>
                <a:ea typeface="微软雅黑" panose="020B0503020204020204" pitchFamily="34" charset="-122"/>
                <a:cs typeface="+mn-cs"/>
              </a:rPr>
              <a:t>Jawbone</a:t>
            </a:r>
            <a:r>
              <a:rPr lang="zh-CN" altLang="zh-CN" sz="1200" kern="1200" dirty="0" smtClean="0">
                <a:solidFill>
                  <a:schemeClr val="tx1"/>
                </a:solidFill>
                <a:effectLst/>
                <a:latin typeface="+mn-lt"/>
                <a:ea typeface="微软雅黑" panose="020B0503020204020204" pitchFamily="34" charset="-122"/>
                <a:cs typeface="+mn-cs"/>
              </a:rPr>
              <a:t>的数据，当时那些地区的居民绝大多数（占</a:t>
            </a:r>
            <a:r>
              <a:rPr lang="en-US" altLang="zh-CN" sz="1200" kern="1200" dirty="0" smtClean="0">
                <a:solidFill>
                  <a:schemeClr val="tx1"/>
                </a:solidFill>
                <a:effectLst/>
                <a:latin typeface="+mn-lt"/>
                <a:ea typeface="微软雅黑" panose="020B0503020204020204" pitchFamily="34" charset="-122"/>
                <a:cs typeface="+mn-cs"/>
              </a:rPr>
              <a:t>93%</a:t>
            </a:r>
            <a:r>
              <a:rPr lang="zh-CN" altLang="zh-CN" sz="1200" kern="1200" dirty="0" smtClean="0">
                <a:solidFill>
                  <a:schemeClr val="tx1"/>
                </a:solidFill>
                <a:effectLst/>
                <a:latin typeface="+mn-lt"/>
                <a:ea typeface="微软雅黑" panose="020B0503020204020204" pitchFamily="34" charset="-122"/>
                <a:cs typeface="+mn-cs"/>
              </a:rPr>
              <a:t>）都被震醒了。</a:t>
            </a:r>
            <a:r>
              <a:rPr lang="en-US" altLang="zh-CN" sz="1200" kern="1200" dirty="0" smtClean="0">
                <a:solidFill>
                  <a:schemeClr val="tx1"/>
                </a:solidFill>
                <a:effectLst/>
                <a:latin typeface="+mn-lt"/>
                <a:ea typeface="微软雅黑" panose="020B0503020204020204" pitchFamily="34" charset="-122"/>
                <a:cs typeface="+mn-cs"/>
              </a:rPr>
              <a:t>Jawbone</a:t>
            </a:r>
            <a:r>
              <a:rPr lang="zh-CN" altLang="zh-CN" sz="1200" kern="1200" dirty="0" smtClean="0">
                <a:solidFill>
                  <a:schemeClr val="tx1"/>
                </a:solidFill>
                <a:effectLst/>
                <a:latin typeface="+mn-lt"/>
                <a:ea typeface="微软雅黑" panose="020B0503020204020204" pitchFamily="34" charset="-122"/>
                <a:cs typeface="+mn-cs"/>
              </a:rPr>
              <a:t>公司对湾区成千上万的</a:t>
            </a:r>
            <a:r>
              <a:rPr lang="en-US" altLang="zh-CN" sz="1200" kern="1200" dirty="0" smtClean="0">
                <a:solidFill>
                  <a:schemeClr val="tx1"/>
                </a:solidFill>
                <a:effectLst/>
                <a:latin typeface="+mn-lt"/>
                <a:ea typeface="微软雅黑" panose="020B0503020204020204" pitchFamily="34" charset="-122"/>
                <a:cs typeface="+mn-cs"/>
              </a:rPr>
              <a:t>UP</a:t>
            </a:r>
            <a:r>
              <a:rPr lang="zh-CN" altLang="zh-CN" sz="1200" kern="1200" dirty="0" smtClean="0">
                <a:solidFill>
                  <a:schemeClr val="tx1"/>
                </a:solidFill>
                <a:effectLst/>
                <a:latin typeface="+mn-lt"/>
                <a:ea typeface="微软雅黑" panose="020B0503020204020204" pitchFamily="34" charset="-122"/>
                <a:cs typeface="+mn-cs"/>
              </a:rPr>
              <a:t>手环佩戴者进行了睡眠追踪，这个手环支持计步和睡眠追踪功能。数据表明在震中附近的纳帕、索诺玛等地，几乎所有入睡的手环用户都被地震惊醒。随着距离震中越来越远，地震能吵醒的人迅速减少，在旧金山和奥克兰地区有一半以上的</a:t>
            </a:r>
            <a:r>
              <a:rPr lang="en-US" altLang="zh-CN" sz="1200" kern="1200" dirty="0" smtClean="0">
                <a:solidFill>
                  <a:schemeClr val="tx1"/>
                </a:solidFill>
                <a:effectLst/>
                <a:latin typeface="+mn-lt"/>
                <a:ea typeface="微软雅黑" panose="020B0503020204020204" pitchFamily="34" charset="-122"/>
                <a:cs typeface="+mn-cs"/>
              </a:rPr>
              <a:t>UP</a:t>
            </a:r>
            <a:r>
              <a:rPr lang="zh-CN" altLang="zh-CN" sz="1200" kern="1200" dirty="0" smtClean="0">
                <a:solidFill>
                  <a:schemeClr val="tx1"/>
                </a:solidFill>
                <a:effectLst/>
                <a:latin typeface="+mn-lt"/>
                <a:ea typeface="微软雅黑" panose="020B0503020204020204" pitchFamily="34" charset="-122"/>
                <a:cs typeface="+mn-cs"/>
              </a:rPr>
              <a:t>穿戴者在地震中醒来。到了</a:t>
            </a:r>
            <a:r>
              <a:rPr lang="en-US" altLang="zh-CN" sz="1200" kern="1200" dirty="0" smtClean="0">
                <a:solidFill>
                  <a:schemeClr val="tx1"/>
                </a:solidFill>
                <a:effectLst/>
                <a:latin typeface="+mn-lt"/>
                <a:ea typeface="微软雅黑" panose="020B0503020204020204" pitchFamily="34" charset="-122"/>
                <a:cs typeface="+mn-cs"/>
              </a:rPr>
              <a:t>75</a:t>
            </a:r>
            <a:r>
              <a:rPr lang="zh-CN" altLang="zh-CN" sz="1200" kern="1200" dirty="0" smtClean="0">
                <a:solidFill>
                  <a:schemeClr val="tx1"/>
                </a:solidFill>
                <a:effectLst/>
                <a:latin typeface="+mn-lt"/>
                <a:ea typeface="微软雅黑" panose="020B0503020204020204" pitchFamily="34" charset="-122"/>
                <a:cs typeface="+mn-cs"/>
              </a:rPr>
              <a:t>英里外的莫德斯托和圣克鲁斯，睡着的用户几乎没有受到任何影响，</a:t>
            </a:r>
            <a:r>
              <a:rPr lang="en-US" altLang="zh-CN" sz="1200" kern="1200" dirty="0" smtClean="0">
                <a:solidFill>
                  <a:schemeClr val="tx1"/>
                </a:solidFill>
                <a:effectLst/>
                <a:latin typeface="+mn-lt"/>
                <a:ea typeface="微软雅黑" panose="020B0503020204020204" pitchFamily="34" charset="-122"/>
                <a:cs typeface="+mn-cs"/>
              </a:rPr>
              <a:t>45%</a:t>
            </a:r>
            <a:r>
              <a:rPr lang="zh-CN" altLang="zh-CN" sz="1200" kern="1200" dirty="0" smtClean="0">
                <a:solidFill>
                  <a:schemeClr val="tx1"/>
                </a:solidFill>
                <a:effectLst/>
                <a:latin typeface="+mn-lt"/>
                <a:ea typeface="微软雅黑" panose="020B0503020204020204" pitchFamily="34" charset="-122"/>
                <a:cs typeface="+mn-cs"/>
              </a:rPr>
              <a:t>接近地震震中的人在地震发生后没有再入眠。这被称为</a:t>
            </a:r>
            <a:r>
              <a:rPr lang="en-US" altLang="zh-CN" sz="1200" kern="1200" dirty="0" smtClean="0">
                <a:solidFill>
                  <a:schemeClr val="tx1"/>
                </a:solidFill>
                <a:effectLst/>
                <a:latin typeface="+mn-lt"/>
                <a:ea typeface="微软雅黑" panose="020B0503020204020204" pitchFamily="34" charset="-122"/>
                <a:cs typeface="+mn-cs"/>
              </a:rPr>
              <a:t>Jawbone</a:t>
            </a:r>
            <a:r>
              <a:rPr lang="zh-CN" altLang="zh-CN" sz="1200" kern="1200" dirty="0" smtClean="0">
                <a:solidFill>
                  <a:schemeClr val="tx1"/>
                </a:solidFill>
                <a:effectLst/>
                <a:latin typeface="+mn-lt"/>
                <a:ea typeface="微软雅黑" panose="020B0503020204020204" pitchFamily="34" charset="-122"/>
                <a:cs typeface="+mn-cs"/>
              </a:rPr>
              <a:t>手环绘出“地震源”</a:t>
            </a:r>
            <a:r>
              <a:rPr lang="en-US" altLang="zh-CN" sz="1200" kern="1200" baseline="30000" dirty="0" smtClean="0">
                <a:solidFill>
                  <a:schemeClr val="tx1"/>
                </a:solidFill>
                <a:effectLst/>
                <a:latin typeface="+mn-lt"/>
                <a:ea typeface="微软雅黑" panose="020B0503020204020204" pitchFamily="34" charset="-122"/>
                <a:cs typeface="+mn-cs"/>
              </a:rPr>
              <a:t>[10]</a:t>
            </a:r>
            <a:r>
              <a:rPr lang="zh-CN" altLang="zh-CN" sz="1200" kern="1200" dirty="0" smtClean="0">
                <a:solidFill>
                  <a:schemeClr val="tx1"/>
                </a:solidFill>
                <a:effectLst/>
                <a:latin typeface="+mn-lt"/>
                <a:ea typeface="微软雅黑" panose="020B0503020204020204" pitchFamily="34" charset="-122"/>
                <a:cs typeface="+mn-cs"/>
              </a:rPr>
              <a:t>，如图</a:t>
            </a:r>
            <a:r>
              <a:rPr lang="en-US" altLang="zh-CN" sz="1200" kern="1200" dirty="0" smtClean="0">
                <a:solidFill>
                  <a:schemeClr val="tx1"/>
                </a:solidFill>
                <a:effectLst/>
                <a:latin typeface="+mn-lt"/>
                <a:ea typeface="微软雅黑" panose="020B0503020204020204" pitchFamily="34" charset="-122"/>
                <a:cs typeface="+mn-cs"/>
              </a:rPr>
              <a:t>10-16</a:t>
            </a:r>
            <a:r>
              <a:rPr lang="zh-CN" altLang="zh-CN" sz="1200" kern="1200" dirty="0" smtClean="0">
                <a:solidFill>
                  <a:schemeClr val="tx1"/>
                </a:solidFill>
                <a:effectLst/>
                <a:latin typeface="+mn-lt"/>
                <a:ea typeface="微软雅黑" panose="020B0503020204020204" pitchFamily="34" charset="-122"/>
                <a:cs typeface="+mn-cs"/>
              </a:rPr>
              <a:t>所示。</a:t>
            </a:r>
            <a:endParaRPr lang="en-US" altLang="zh-CN" sz="1200" kern="1200" dirty="0" smtClean="0">
              <a:solidFill>
                <a:schemeClr val="tx1"/>
              </a:solidFill>
              <a:effectLst/>
              <a:latin typeface="+mn-lt"/>
              <a:ea typeface="微软雅黑" panose="020B0503020204020204" pitchFamily="34" charset="-122"/>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zh-CN" altLang="zh-CN" dirty="0" smtClean="0"/>
              <a:t>我们的时代是科技高速发展的时代，高科技会推动地震学的突破，但是更重要的是改变观念和思维，这样才能有创新。</a:t>
            </a:r>
          </a:p>
          <a:p>
            <a:pPr marL="0" marR="0" indent="0" algn="l" defTabSz="914400" rtl="0" eaLnBrk="1" fontAlgn="auto" latinLnBrk="0" hangingPunct="1">
              <a:lnSpc>
                <a:spcPct val="100000"/>
              </a:lnSpc>
              <a:spcBef>
                <a:spcPts val="0"/>
              </a:spcBef>
              <a:spcAft>
                <a:spcPts val="0"/>
              </a:spcAft>
              <a:buClrTx/>
              <a:buSzTx/>
              <a:buFontTx/>
              <a:buNone/>
              <a:defRPr/>
            </a:pPr>
            <a:endParaRPr lang="zh-CN" altLang="zh-CN" sz="1200" kern="1200" dirty="0" smtClean="0">
              <a:solidFill>
                <a:schemeClr val="tx1"/>
              </a:solidFill>
              <a:effectLst/>
              <a:latin typeface="+mn-lt"/>
              <a:ea typeface="微软雅黑" panose="020B0503020204020204" pitchFamily="34" charset="-122"/>
              <a:cs typeface="+mn-cs"/>
            </a:endParaRPr>
          </a:p>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16</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zh-CN" sz="1200" kern="1200" smtClean="0">
                <a:solidFill>
                  <a:schemeClr val="tx1"/>
                </a:solidFill>
                <a:effectLst/>
                <a:latin typeface="+mn-lt"/>
                <a:ea typeface="微软雅黑" panose="020B0503020204020204" pitchFamily="34" charset="-122"/>
                <a:cs typeface="+mn-cs"/>
              </a:rPr>
              <a:t>在大数据时代，数据带来的影响不仅限于企业领域，它在产生商业价值的同时，还能产生极大的社会价值。随着通信技术的发展，交通中的数据从贫乏的困境转向丰富的环境，面对种类繁多、数据量庞大的交通数据，如何提取出真正有用的、利于决策的数据才是关键。同时，大数据技术在智慧交通中也面临着巨大的挑战，用户隐私、数据安全、数据采集效率、数据模型有效性等各种问题，还有待完善和解决。</a:t>
            </a:r>
          </a:p>
          <a:p>
            <a:endParaRPr lang="zh-CN" altLang="en-US"/>
          </a:p>
        </p:txBody>
      </p:sp>
      <p:sp>
        <p:nvSpPr>
          <p:cNvPr id="4" name="灯片编号占位符 3"/>
          <p:cNvSpPr>
            <a:spLocks noGrp="1"/>
          </p:cNvSpPr>
          <p:nvPr>
            <p:ph type="sldNum" sz="quarter" idx="10"/>
          </p:nvPr>
        </p:nvSpPr>
        <p:spPr/>
        <p:txBody>
          <a:bodyPr/>
          <a:lstStyle/>
          <a:p>
            <a:fld id="{84C1B800-BCBD-4262-B579-5F77D9EE2550}" type="slidenum">
              <a:rPr lang="zh-CN" altLang="en-US" smtClean="0"/>
              <a:t>19</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t>20</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t>21</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t>22</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t>23</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图</a:t>
            </a:r>
            <a:r>
              <a:rPr lang="en-US" altLang="zh-CN" sz="1200" kern="1200" dirty="0" smtClean="0">
                <a:solidFill>
                  <a:schemeClr val="tx1"/>
                </a:solidFill>
                <a:effectLst/>
                <a:latin typeface="+mn-lt"/>
                <a:ea typeface="微软雅黑" panose="020B0503020204020204" pitchFamily="34" charset="-122"/>
                <a:cs typeface="+mn-cs"/>
              </a:rPr>
              <a:t>10-19</a:t>
            </a:r>
            <a:r>
              <a:rPr lang="zh-CN" altLang="zh-CN" sz="1200" kern="1200" dirty="0" smtClean="0">
                <a:solidFill>
                  <a:schemeClr val="tx1"/>
                </a:solidFill>
                <a:effectLst/>
                <a:latin typeface="+mn-lt"/>
                <a:ea typeface="微软雅黑" panose="020B0503020204020204" pitchFamily="34" charset="-122"/>
                <a:cs typeface="+mn-cs"/>
              </a:rPr>
              <a:t>中，自底向上分为</a:t>
            </a:r>
            <a:r>
              <a:rPr lang="en-US" altLang="zh-CN" sz="1200" kern="1200" dirty="0" smtClean="0">
                <a:solidFill>
                  <a:schemeClr val="tx1"/>
                </a:solidFill>
                <a:effectLst/>
                <a:latin typeface="+mn-lt"/>
                <a:ea typeface="微软雅黑" panose="020B0503020204020204" pitchFamily="34" charset="-122"/>
                <a:cs typeface="+mn-cs"/>
              </a:rPr>
              <a:t>5</a:t>
            </a:r>
            <a:r>
              <a:rPr lang="zh-CN" altLang="zh-CN" sz="1200" kern="1200" dirty="0" smtClean="0">
                <a:solidFill>
                  <a:schemeClr val="tx1"/>
                </a:solidFill>
                <a:effectLst/>
                <a:latin typeface="+mn-lt"/>
                <a:ea typeface="微软雅黑" panose="020B0503020204020204" pitchFamily="34" charset="-122"/>
                <a:cs typeface="+mn-cs"/>
              </a:rPr>
              <a:t>个层面。</a:t>
            </a:r>
          </a:p>
          <a:p>
            <a:r>
              <a:rPr lang="zh-CN" altLang="zh-CN" sz="1200" kern="1200" dirty="0" smtClean="0">
                <a:solidFill>
                  <a:schemeClr val="tx1"/>
                </a:solidFill>
                <a:effectLst/>
                <a:latin typeface="+mn-lt"/>
                <a:ea typeface="微软雅黑" panose="020B0503020204020204" pitchFamily="34" charset="-122"/>
                <a:cs typeface="+mn-cs"/>
              </a:rPr>
              <a:t>倒数第一层是硬件平台层，这一层将使用云计算中心所提供的计算、存储和网络资源。从系统处理的角度看，这一层主要包括云存储计算集群、接口与管理服务器、综合分析计算集群。</a:t>
            </a:r>
          </a:p>
          <a:p>
            <a:r>
              <a:rPr lang="zh-CN" altLang="zh-CN" sz="1200" kern="1200" dirty="0" smtClean="0">
                <a:solidFill>
                  <a:schemeClr val="tx1"/>
                </a:solidFill>
                <a:effectLst/>
                <a:latin typeface="+mn-lt"/>
                <a:ea typeface="微软雅黑" panose="020B0503020204020204" pitchFamily="34" charset="-122"/>
                <a:cs typeface="+mn-cs"/>
              </a:rPr>
              <a:t>倒数第二层是系统软件层，包括移动云存储系统、综合分析云计算软件平台、</a:t>
            </a:r>
            <a:r>
              <a:rPr lang="en-US" altLang="zh-CN" sz="1200" kern="1200" dirty="0" smtClean="0">
                <a:solidFill>
                  <a:schemeClr val="tx1"/>
                </a:solidFill>
                <a:effectLst/>
                <a:latin typeface="+mn-lt"/>
                <a:ea typeface="微软雅黑" panose="020B0503020204020204" pitchFamily="34" charset="-122"/>
                <a:cs typeface="+mn-cs"/>
              </a:rPr>
              <a:t>Web</a:t>
            </a:r>
            <a:r>
              <a:rPr lang="zh-CN" altLang="zh-CN" sz="1200" kern="1200" dirty="0" smtClean="0">
                <a:solidFill>
                  <a:schemeClr val="tx1"/>
                </a:solidFill>
                <a:effectLst/>
                <a:latin typeface="+mn-lt"/>
                <a:ea typeface="微软雅黑" panose="020B0503020204020204" pitchFamily="34" charset="-122"/>
                <a:cs typeface="+mn-cs"/>
              </a:rPr>
              <a:t>服务器。云存储系统将提供基于</a:t>
            </a:r>
            <a:r>
              <a:rPr lang="en-US" altLang="zh-CN" sz="1200" kern="1200" dirty="0" smtClean="0">
                <a:solidFill>
                  <a:schemeClr val="tx1"/>
                </a:solidFill>
                <a:effectLst/>
                <a:latin typeface="+mn-lt"/>
                <a:ea typeface="微软雅黑" panose="020B0503020204020204" pitchFamily="34" charset="-122"/>
                <a:cs typeface="+mn-cs"/>
              </a:rPr>
              <a:t>MySQL</a:t>
            </a:r>
            <a:r>
              <a:rPr lang="zh-CN" altLang="zh-CN" sz="1200" kern="1200" dirty="0" smtClean="0">
                <a:solidFill>
                  <a:schemeClr val="tx1"/>
                </a:solidFill>
                <a:effectLst/>
                <a:latin typeface="+mn-lt"/>
                <a:ea typeface="微软雅黑" panose="020B0503020204020204" pitchFamily="34" charset="-122"/>
                <a:cs typeface="+mn-cs"/>
              </a:rPr>
              <a:t>关系数据库的结构化数据存储访问能力，以及基于</a:t>
            </a:r>
            <a:r>
              <a:rPr lang="en-US" altLang="zh-CN" sz="1200" kern="1200" dirty="0" smtClean="0">
                <a:solidFill>
                  <a:schemeClr val="tx1"/>
                </a:solidFill>
                <a:effectLst/>
                <a:latin typeface="+mn-lt"/>
                <a:ea typeface="微软雅黑" panose="020B0503020204020204" pitchFamily="34" charset="-122"/>
                <a:cs typeface="+mn-cs"/>
              </a:rPr>
              <a:t>HDFS</a:t>
            </a:r>
            <a:r>
              <a:rPr lang="zh-CN" altLang="zh-CN" sz="1200" kern="1200" dirty="0" smtClean="0">
                <a:solidFill>
                  <a:schemeClr val="tx1"/>
                </a:solidFill>
                <a:effectLst/>
                <a:latin typeface="+mn-lt"/>
                <a:ea typeface="微软雅黑" panose="020B0503020204020204" pitchFamily="34" charset="-122"/>
                <a:cs typeface="+mn-cs"/>
              </a:rPr>
              <a:t>的分布式文件系统存储访问能力，分别提供基于</a:t>
            </a:r>
            <a:r>
              <a:rPr lang="en-US" altLang="zh-CN" sz="1200" kern="1200" dirty="0" smtClean="0">
                <a:solidFill>
                  <a:schemeClr val="tx1"/>
                </a:solidFill>
                <a:effectLst/>
                <a:latin typeface="+mn-lt"/>
                <a:ea typeface="微软雅黑" panose="020B0503020204020204" pitchFamily="34" charset="-122"/>
                <a:cs typeface="+mn-cs"/>
              </a:rPr>
              <a:t>JDBC/SQL</a:t>
            </a:r>
            <a:r>
              <a:rPr lang="zh-CN" altLang="zh-CN" sz="1200" kern="1200" dirty="0" smtClean="0">
                <a:solidFill>
                  <a:schemeClr val="tx1"/>
                </a:solidFill>
                <a:effectLst/>
                <a:latin typeface="+mn-lt"/>
                <a:ea typeface="微软雅黑" panose="020B0503020204020204" pitchFamily="34" charset="-122"/>
                <a:cs typeface="+mn-cs"/>
              </a:rPr>
              <a:t>的数据库访问接口，以及</a:t>
            </a:r>
            <a:r>
              <a:rPr lang="en-US" altLang="zh-CN" sz="1200" kern="1200" dirty="0" smtClean="0">
                <a:solidFill>
                  <a:schemeClr val="tx1"/>
                </a:solidFill>
                <a:effectLst/>
                <a:latin typeface="+mn-lt"/>
                <a:ea typeface="微软雅黑" panose="020B0503020204020204" pitchFamily="34" charset="-122"/>
                <a:cs typeface="+mn-cs"/>
              </a:rPr>
              <a:t>HDFS</a:t>
            </a:r>
            <a:r>
              <a:rPr lang="zh-CN" altLang="zh-CN" sz="1200" kern="1200" dirty="0" smtClean="0">
                <a:solidFill>
                  <a:schemeClr val="tx1"/>
                </a:solidFill>
                <a:effectLst/>
                <a:latin typeface="+mn-lt"/>
                <a:ea typeface="微软雅黑" panose="020B0503020204020204" pitchFamily="34" charset="-122"/>
                <a:cs typeface="+mn-cs"/>
              </a:rPr>
              <a:t>访问接口。综合分析云计算软件平台可提供对</a:t>
            </a:r>
            <a:r>
              <a:rPr lang="en-US" altLang="zh-CN" sz="1200" kern="1200" dirty="0" smtClean="0">
                <a:solidFill>
                  <a:schemeClr val="tx1"/>
                </a:solidFill>
                <a:effectLst/>
                <a:latin typeface="+mn-lt"/>
                <a:ea typeface="微软雅黑" panose="020B0503020204020204" pitchFamily="34" charset="-122"/>
                <a:cs typeface="+mn-cs"/>
              </a:rPr>
              <a:t>HDFS</a:t>
            </a:r>
            <a:r>
              <a:rPr lang="zh-CN" altLang="zh-CN" sz="1200" kern="1200" dirty="0" smtClean="0">
                <a:solidFill>
                  <a:schemeClr val="tx1"/>
                </a:solidFill>
                <a:effectLst/>
                <a:latin typeface="+mn-lt"/>
                <a:ea typeface="微软雅黑" panose="020B0503020204020204" pitchFamily="34" charset="-122"/>
                <a:cs typeface="+mn-cs"/>
              </a:rPr>
              <a:t>、数据立方数据的访问，并提供</a:t>
            </a:r>
            <a:r>
              <a:rPr lang="en-US" altLang="zh-CN" sz="1200" kern="1200" dirty="0" err="1" smtClean="0">
                <a:solidFill>
                  <a:schemeClr val="tx1"/>
                </a:solidFill>
                <a:effectLst/>
                <a:latin typeface="+mn-lt"/>
                <a:ea typeface="微软雅黑" panose="020B0503020204020204" pitchFamily="34" charset="-122"/>
                <a:cs typeface="+mn-cs"/>
              </a:rPr>
              <a:t>MapReduce</a:t>
            </a:r>
            <a:r>
              <a:rPr lang="zh-CN" altLang="zh-CN" sz="1200" kern="1200" dirty="0" smtClean="0">
                <a:solidFill>
                  <a:schemeClr val="tx1"/>
                </a:solidFill>
                <a:effectLst/>
                <a:latin typeface="+mn-lt"/>
                <a:ea typeface="微软雅黑" panose="020B0503020204020204" pitchFamily="34" charset="-122"/>
                <a:cs typeface="+mn-cs"/>
              </a:rPr>
              <a:t>编程模型和接口，以及非</a:t>
            </a:r>
            <a:r>
              <a:rPr lang="en-US" altLang="zh-CN" sz="1200" kern="1200" dirty="0" err="1" smtClean="0">
                <a:solidFill>
                  <a:schemeClr val="tx1"/>
                </a:solidFill>
                <a:effectLst/>
                <a:latin typeface="+mn-lt"/>
                <a:ea typeface="微软雅黑" panose="020B0503020204020204" pitchFamily="34" charset="-122"/>
                <a:cs typeface="+mn-cs"/>
              </a:rPr>
              <a:t>MapReduce</a:t>
            </a:r>
            <a:r>
              <a:rPr lang="zh-CN" altLang="zh-CN" sz="1200" kern="1200" dirty="0" smtClean="0">
                <a:solidFill>
                  <a:schemeClr val="tx1"/>
                </a:solidFill>
                <a:effectLst/>
                <a:latin typeface="+mn-lt"/>
                <a:ea typeface="微软雅黑" panose="020B0503020204020204" pitchFamily="34" charset="-122"/>
                <a:cs typeface="+mn-cs"/>
              </a:rPr>
              <a:t>模型的编程接口、用于实现并行计算任务负载均衡和服务器单点失效恢复的</a:t>
            </a:r>
            <a:r>
              <a:rPr lang="en-US" altLang="zh-CN" sz="1200" kern="1200" dirty="0" smtClean="0">
                <a:solidFill>
                  <a:schemeClr val="tx1"/>
                </a:solidFill>
                <a:effectLst/>
                <a:latin typeface="+mn-lt"/>
                <a:ea typeface="微软雅黑" panose="020B0503020204020204" pitchFamily="34" charset="-122"/>
                <a:cs typeface="+mn-cs"/>
              </a:rPr>
              <a:t>Zookeeper</a:t>
            </a:r>
            <a:r>
              <a:rPr lang="zh-CN" altLang="zh-CN" sz="1200" kern="1200" dirty="0" smtClean="0">
                <a:solidFill>
                  <a:schemeClr val="tx1"/>
                </a:solidFill>
                <a:effectLst/>
                <a:latin typeface="+mn-lt"/>
                <a:ea typeface="微软雅黑" panose="020B0503020204020204" pitchFamily="34" charset="-122"/>
                <a:cs typeface="+mn-cs"/>
              </a:rPr>
              <a:t>。</a:t>
            </a:r>
          </a:p>
          <a:p>
            <a:r>
              <a:rPr lang="zh-CN" altLang="zh-CN" sz="1200" kern="1200" dirty="0" smtClean="0">
                <a:solidFill>
                  <a:schemeClr val="tx1"/>
                </a:solidFill>
                <a:effectLst/>
                <a:latin typeface="+mn-lt"/>
                <a:ea typeface="微软雅黑" panose="020B0503020204020204" pitchFamily="34" charset="-122"/>
                <a:cs typeface="+mn-cs"/>
              </a:rPr>
              <a:t>倒数第三层是云平台中的数据层，包括原始交管数据、索引数据、用于分析的中间数据及系统配置数据等。其中，原始交管数据、索引数据等海量数据将存储在云存储系统的分布式文件系统（</a:t>
            </a:r>
            <a:r>
              <a:rPr lang="en-US" altLang="zh-CN" sz="1200" kern="1200" dirty="0" smtClean="0">
                <a:solidFill>
                  <a:schemeClr val="tx1"/>
                </a:solidFill>
                <a:effectLst/>
                <a:latin typeface="+mn-lt"/>
                <a:ea typeface="微软雅黑" panose="020B0503020204020204" pitchFamily="34" charset="-122"/>
                <a:cs typeface="+mn-cs"/>
              </a:rPr>
              <a:t>HDFS</a:t>
            </a:r>
            <a:r>
              <a:rPr lang="zh-CN" altLang="zh-CN" sz="1200" kern="1200" dirty="0" smtClean="0">
                <a:solidFill>
                  <a:schemeClr val="tx1"/>
                </a:solidFill>
                <a:effectLst/>
                <a:latin typeface="+mn-lt"/>
                <a:ea typeface="微软雅黑" panose="020B0503020204020204" pitchFamily="34" charset="-122"/>
                <a:cs typeface="+mn-cs"/>
              </a:rPr>
              <a:t>）中，用</a:t>
            </a:r>
            <a:r>
              <a:rPr lang="en-US" altLang="zh-CN" sz="1200" kern="1200" dirty="0" smtClean="0">
                <a:solidFill>
                  <a:schemeClr val="tx1"/>
                </a:solidFill>
                <a:effectLst/>
                <a:latin typeface="+mn-lt"/>
                <a:ea typeface="微软雅黑" panose="020B0503020204020204" pitchFamily="34" charset="-122"/>
                <a:cs typeface="+mn-cs"/>
              </a:rPr>
              <a:t>HDFS</a:t>
            </a:r>
            <a:r>
              <a:rPr lang="zh-CN" altLang="zh-CN" sz="1200" kern="1200" dirty="0" smtClean="0">
                <a:solidFill>
                  <a:schemeClr val="tx1"/>
                </a:solidFill>
                <a:effectLst/>
                <a:latin typeface="+mn-lt"/>
                <a:ea typeface="微软雅黑" panose="020B0503020204020204" pitchFamily="34" charset="-122"/>
                <a:cs typeface="+mn-cs"/>
              </a:rPr>
              <a:t>接口进行存储和访问处理；而其他用于分析的中间数据等数据量不大，但处理响应性能要求较高的数据，将存储在云存储系统的关系数据库系统中，用</a:t>
            </a:r>
            <a:r>
              <a:rPr lang="en-US" altLang="zh-CN" sz="1200" kern="1200" dirty="0" smtClean="0">
                <a:solidFill>
                  <a:schemeClr val="tx1"/>
                </a:solidFill>
                <a:effectLst/>
                <a:latin typeface="+mn-lt"/>
                <a:ea typeface="微软雅黑" panose="020B0503020204020204" pitchFamily="34" charset="-122"/>
                <a:cs typeface="+mn-cs"/>
              </a:rPr>
              <a:t>JDBC/SQL</a:t>
            </a:r>
            <a:r>
              <a:rPr lang="zh-CN" altLang="zh-CN" sz="1200" kern="1200" dirty="0" smtClean="0">
                <a:solidFill>
                  <a:schemeClr val="tx1"/>
                </a:solidFill>
                <a:effectLst/>
                <a:latin typeface="+mn-lt"/>
                <a:ea typeface="微软雅黑" panose="020B0503020204020204" pitchFamily="34" charset="-122"/>
                <a:cs typeface="+mn-cs"/>
              </a:rPr>
              <a:t>进行存储和访问处理。</a:t>
            </a:r>
          </a:p>
          <a:p>
            <a:r>
              <a:rPr lang="zh-CN" altLang="zh-CN" sz="1200" kern="1200" dirty="0" smtClean="0">
                <a:solidFill>
                  <a:schemeClr val="tx1"/>
                </a:solidFill>
                <a:effectLst/>
                <a:latin typeface="+mn-lt"/>
                <a:ea typeface="微软雅黑" panose="020B0503020204020204" pitchFamily="34" charset="-122"/>
                <a:cs typeface="+mn-cs"/>
              </a:rPr>
              <a:t>倒数第四层是交管数据处理软件层，主要完成云平台所需要提供的诸多功能，包括实时监控、报警监控、车辆轨迹查询与回放、电子地图、报警管理、布控管理、设备管理、事件检测报警、流量统计和分析、系统管理等功能。</a:t>
            </a:r>
          </a:p>
          <a:p>
            <a:r>
              <a:rPr lang="zh-CN" altLang="zh-CN" sz="1200" kern="1200" dirty="0" smtClean="0">
                <a:solidFill>
                  <a:schemeClr val="tx1"/>
                </a:solidFill>
                <a:effectLst/>
                <a:latin typeface="+mn-lt"/>
                <a:ea typeface="微软雅黑" panose="020B0503020204020204" pitchFamily="34" charset="-122"/>
                <a:cs typeface="+mn-cs"/>
              </a:rPr>
              <a:t>倒数第五层是客户端用户界面软件，主要供用户查询和监视相关的数据信息，除了事件检测报警不需要用户界面外，其他部分都需要实现对应的用户界面。</a:t>
            </a:r>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24</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云平台通过实时卡口数据入库系统接入采集层的交管数据，数据分配进入负载均衡机，负载均衡机根据集群各节点负载情况，动态分配交管数据到各存储处理机，进行报警检测、建立索引等处理，同时将交管数据存入分布式存储系统。</a:t>
            </a:r>
          </a:p>
          <a:p>
            <a:r>
              <a:rPr lang="zh-CN" altLang="zh-CN" sz="1200" kern="1200" dirty="0" smtClean="0">
                <a:solidFill>
                  <a:schemeClr val="tx1"/>
                </a:solidFill>
                <a:effectLst/>
                <a:latin typeface="+mn-lt"/>
                <a:ea typeface="微软雅黑" panose="020B0503020204020204" pitchFamily="34" charset="-122"/>
                <a:cs typeface="+mn-cs"/>
              </a:rPr>
              <a:t>负载均衡机功能：监控所集群机器负载情况，动态分配交管数据。监控所有集群机器，如果发现问题，那么就把分配给这台机器的交管数据重新分配到其他机器，去除单点故障，提高系统可靠性。</a:t>
            </a:r>
          </a:p>
          <a:p>
            <a:r>
              <a:rPr lang="zh-CN" altLang="zh-CN" sz="1200" kern="1200" dirty="0" smtClean="0">
                <a:solidFill>
                  <a:schemeClr val="tx1"/>
                </a:solidFill>
                <a:effectLst/>
                <a:latin typeface="+mn-lt"/>
                <a:ea typeface="微软雅黑" panose="020B0503020204020204" pitchFamily="34" charset="-122"/>
                <a:cs typeface="+mn-cs"/>
              </a:rPr>
              <a:t>负载均衡机采用</a:t>
            </a:r>
            <a:r>
              <a:rPr lang="en-US" altLang="zh-CN" sz="1200" kern="1200" dirty="0" err="1" smtClean="0">
                <a:solidFill>
                  <a:schemeClr val="tx1"/>
                </a:solidFill>
                <a:effectLst/>
                <a:latin typeface="+mn-lt"/>
                <a:ea typeface="微软雅黑" panose="020B0503020204020204" pitchFamily="34" charset="-122"/>
                <a:cs typeface="+mn-cs"/>
              </a:rPr>
              <a:t>Paxos</a:t>
            </a:r>
            <a:r>
              <a:rPr lang="en-US" altLang="zh-CN" sz="1200" kern="1200" dirty="0" smtClean="0">
                <a:solidFill>
                  <a:schemeClr val="tx1"/>
                </a:solidFill>
                <a:effectLst/>
                <a:latin typeface="+mn-lt"/>
                <a:ea typeface="微软雅黑" panose="020B0503020204020204" pitchFamily="34" charset="-122"/>
                <a:cs typeface="+mn-cs"/>
              </a:rPr>
              <a:t> </a:t>
            </a:r>
            <a:r>
              <a:rPr lang="zh-CN" altLang="zh-CN" sz="1200" kern="1200" dirty="0" smtClean="0">
                <a:solidFill>
                  <a:schemeClr val="tx1"/>
                </a:solidFill>
                <a:effectLst/>
                <a:latin typeface="+mn-lt"/>
                <a:ea typeface="微软雅黑" panose="020B0503020204020204" pitchFamily="34" charset="-122"/>
                <a:cs typeface="+mn-cs"/>
              </a:rPr>
              <a:t>算法解决一致性问题，集群在某一时刻只有一个</a:t>
            </a:r>
            <a:r>
              <a:rPr lang="en-US" altLang="zh-CN" sz="1200" kern="1200" dirty="0" smtClean="0">
                <a:solidFill>
                  <a:schemeClr val="tx1"/>
                </a:solidFill>
                <a:effectLst/>
                <a:latin typeface="+mn-lt"/>
                <a:ea typeface="微软雅黑" panose="020B0503020204020204" pitchFamily="34" charset="-122"/>
                <a:cs typeface="+mn-cs"/>
              </a:rPr>
              <a:t>Master</a:t>
            </a:r>
            <a:r>
              <a:rPr lang="zh-CN" altLang="zh-CN" sz="1200" kern="1200" dirty="0" smtClean="0">
                <a:solidFill>
                  <a:schemeClr val="tx1"/>
                </a:solidFill>
                <a:effectLst/>
                <a:latin typeface="+mn-lt"/>
                <a:ea typeface="微软雅黑" panose="020B0503020204020204" pitchFamily="34" charset="-122"/>
                <a:cs typeface="+mn-cs"/>
              </a:rPr>
              <a:t>负责均衡能力，当</a:t>
            </a:r>
            <a:r>
              <a:rPr lang="en-US" altLang="zh-CN" sz="1200" kern="1200" dirty="0" smtClean="0">
                <a:solidFill>
                  <a:schemeClr val="tx1"/>
                </a:solidFill>
                <a:effectLst/>
                <a:latin typeface="+mn-lt"/>
                <a:ea typeface="微软雅黑" panose="020B0503020204020204" pitchFamily="34" charset="-122"/>
                <a:cs typeface="+mn-cs"/>
              </a:rPr>
              <a:t>Master</a:t>
            </a:r>
            <a:r>
              <a:rPr lang="zh-CN" altLang="zh-CN" sz="1200" kern="1200" dirty="0" smtClean="0">
                <a:solidFill>
                  <a:schemeClr val="tx1"/>
                </a:solidFill>
                <a:effectLst/>
                <a:latin typeface="+mn-lt"/>
                <a:ea typeface="微软雅黑" panose="020B0503020204020204" pitchFamily="34" charset="-122"/>
                <a:cs typeface="+mn-cs"/>
              </a:rPr>
              <a:t>宕机后，其他节点重新选举</a:t>
            </a:r>
            <a:r>
              <a:rPr lang="en-US" altLang="zh-CN" sz="1200" kern="1200" dirty="0" smtClean="0">
                <a:solidFill>
                  <a:schemeClr val="tx1"/>
                </a:solidFill>
                <a:effectLst/>
                <a:latin typeface="+mn-lt"/>
                <a:ea typeface="微软雅黑" panose="020B0503020204020204" pitchFamily="34" charset="-122"/>
                <a:cs typeface="+mn-cs"/>
              </a:rPr>
              <a:t>Master</a:t>
            </a:r>
            <a:r>
              <a:rPr lang="zh-CN" altLang="zh-CN" sz="1200" kern="1200" dirty="0" smtClean="0">
                <a:solidFill>
                  <a:schemeClr val="tx1"/>
                </a:solidFill>
                <a:effectLst/>
                <a:latin typeface="+mn-lt"/>
                <a:ea typeface="微软雅黑" panose="020B0503020204020204" pitchFamily="34" charset="-122"/>
                <a:cs typeface="+mn-cs"/>
              </a:rPr>
              <a:t>。保证负载均衡机不会存在单点问题，集群机器一致性。</a:t>
            </a:r>
          </a:p>
          <a:p>
            <a:r>
              <a:rPr lang="zh-CN" altLang="zh-CN" sz="1200" kern="1200" dirty="0" smtClean="0">
                <a:solidFill>
                  <a:schemeClr val="tx1"/>
                </a:solidFill>
                <a:effectLst/>
                <a:latin typeface="+mn-lt"/>
                <a:ea typeface="微软雅黑" panose="020B0503020204020204" pitchFamily="34" charset="-122"/>
                <a:cs typeface="+mn-cs"/>
              </a:rPr>
              <a:t>实时业务：对于实时性要求高的业务应用，如实时监控、实时报警，走实时专道。</a:t>
            </a:r>
          </a:p>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25</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数据存储系统提供如下功能。</a:t>
            </a:r>
          </a:p>
          <a:p>
            <a:r>
              <a:rPr lang="zh-CN" altLang="zh-CN" sz="1200" kern="1200" dirty="0" smtClean="0">
                <a:solidFill>
                  <a:schemeClr val="tx1"/>
                </a:solidFill>
                <a:effectLst/>
                <a:latin typeface="+mn-lt"/>
                <a:ea typeface="微软雅黑" panose="020B0503020204020204" pitchFamily="34" charset="-122"/>
                <a:cs typeface="+mn-cs"/>
              </a:rPr>
              <a:t>交管数据处理：接收来自数据汇总和数据入库系统的交管数据，索引模块实时生成索引，以提高查询速度。生成的索引存储到</a:t>
            </a:r>
            <a:r>
              <a:rPr lang="en-US" altLang="zh-CN" sz="1200" kern="1200" dirty="0" smtClean="0">
                <a:solidFill>
                  <a:schemeClr val="tx1"/>
                </a:solidFill>
                <a:effectLst/>
                <a:latin typeface="+mn-lt"/>
                <a:ea typeface="微软雅黑" panose="020B0503020204020204" pitchFamily="34" charset="-122"/>
                <a:cs typeface="+mn-cs"/>
              </a:rPr>
              <a:t>HDFS</a:t>
            </a:r>
            <a:r>
              <a:rPr lang="zh-CN" altLang="zh-CN" sz="1200" kern="1200" dirty="0" smtClean="0">
                <a:solidFill>
                  <a:schemeClr val="tx1"/>
                </a:solidFill>
                <a:effectLst/>
                <a:latin typeface="+mn-lt"/>
                <a:ea typeface="微软雅黑" panose="020B0503020204020204" pitchFamily="34" charset="-122"/>
                <a:cs typeface="+mn-cs"/>
              </a:rPr>
              <a:t>中，以供查询交管数据使用。</a:t>
            </a:r>
          </a:p>
          <a:p>
            <a:r>
              <a:rPr lang="zh-CN" altLang="zh-CN" sz="1200" kern="1200" dirty="0" smtClean="0">
                <a:solidFill>
                  <a:schemeClr val="tx1"/>
                </a:solidFill>
                <a:effectLst/>
                <a:latin typeface="+mn-lt"/>
                <a:ea typeface="微软雅黑" panose="020B0503020204020204" pitchFamily="34" charset="-122"/>
                <a:cs typeface="+mn-cs"/>
              </a:rPr>
              <a:t>专题业务分析，通过</a:t>
            </a:r>
            <a:r>
              <a:rPr lang="en-US" altLang="zh-CN" sz="1200" kern="1200" dirty="0" err="1" smtClean="0">
                <a:solidFill>
                  <a:schemeClr val="tx1"/>
                </a:solidFill>
                <a:effectLst/>
                <a:latin typeface="+mn-lt"/>
                <a:ea typeface="微软雅黑" panose="020B0503020204020204" pitchFamily="34" charset="-122"/>
                <a:cs typeface="+mn-cs"/>
              </a:rPr>
              <a:t>MapReduce</a:t>
            </a:r>
            <a:r>
              <a:rPr lang="zh-CN" altLang="zh-CN" sz="1200" kern="1200" dirty="0" smtClean="0">
                <a:solidFill>
                  <a:schemeClr val="tx1"/>
                </a:solidFill>
                <a:effectLst/>
                <a:latin typeface="+mn-lt"/>
                <a:ea typeface="微软雅黑" panose="020B0503020204020204" pitchFamily="34" charset="-122"/>
                <a:cs typeface="+mn-cs"/>
              </a:rPr>
              <a:t>并行计算，同期提取业务数据，将结果分存两路，一路存入数据立方（</a:t>
            </a:r>
            <a:r>
              <a:rPr lang="en-US" altLang="zh-CN" sz="1200" kern="1200" dirty="0" err="1" smtClean="0">
                <a:solidFill>
                  <a:schemeClr val="tx1"/>
                </a:solidFill>
                <a:effectLst/>
                <a:latin typeface="+mn-lt"/>
                <a:ea typeface="微软雅黑" panose="020B0503020204020204" pitchFamily="34" charset="-122"/>
                <a:cs typeface="+mn-cs"/>
              </a:rPr>
              <a:t>DataCube</a:t>
            </a:r>
            <a:r>
              <a:rPr lang="zh-CN" altLang="zh-CN" sz="1200" kern="1200" dirty="0" smtClean="0">
                <a:solidFill>
                  <a:schemeClr val="tx1"/>
                </a:solidFill>
                <a:effectLst/>
                <a:latin typeface="+mn-lt"/>
                <a:ea typeface="微软雅黑" panose="020B0503020204020204" pitchFamily="34" charset="-122"/>
                <a:cs typeface="+mn-cs"/>
              </a:rPr>
              <a:t>）或日志详单存储，另一路存入关系型数据库。</a:t>
            </a:r>
          </a:p>
          <a:p>
            <a:r>
              <a:rPr lang="zh-CN" altLang="zh-CN" sz="1200" kern="1200" dirty="0" smtClean="0">
                <a:solidFill>
                  <a:schemeClr val="tx1"/>
                </a:solidFill>
                <a:effectLst/>
                <a:latin typeface="+mn-lt"/>
                <a:ea typeface="微软雅黑" panose="020B0503020204020204" pitchFamily="34" charset="-122"/>
                <a:cs typeface="+mn-cs"/>
              </a:rPr>
              <a:t>报警数据处理：云平台对接收到的实时交管卡口数据进行计算，以判断这辆车是否符合报警条件。如果符合，会对报警信息入库，并同时通过对外实时报警的接口，将报警信息迅速展示到用户界面上。</a:t>
            </a:r>
          </a:p>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26</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当客户发起请求后，客户端把请求发向查询接口服务器，查询接口服务器解析查询请求，然后向</a:t>
            </a:r>
            <a:r>
              <a:rPr lang="en-US" altLang="zh-CN" sz="1200" kern="1200" dirty="0" smtClean="0">
                <a:solidFill>
                  <a:schemeClr val="tx1"/>
                </a:solidFill>
                <a:effectLst/>
                <a:latin typeface="+mn-lt"/>
                <a:ea typeface="微软雅黑" panose="020B0503020204020204" pitchFamily="34" charset="-122"/>
                <a:cs typeface="+mn-cs"/>
              </a:rPr>
              <a:t>Master</a:t>
            </a:r>
            <a:r>
              <a:rPr lang="zh-CN" altLang="zh-CN" sz="1200" kern="1200" dirty="0" smtClean="0">
                <a:solidFill>
                  <a:schemeClr val="tx1"/>
                </a:solidFill>
                <a:effectLst/>
                <a:latin typeface="+mn-lt"/>
                <a:ea typeface="微软雅黑" panose="020B0503020204020204" pitchFamily="34" charset="-122"/>
                <a:cs typeface="+mn-cs"/>
              </a:rPr>
              <a:t>任务调度机发送查询任务执行命令；</a:t>
            </a:r>
            <a:r>
              <a:rPr lang="en-US" altLang="zh-CN" sz="1200" kern="1200" dirty="0" smtClean="0">
                <a:solidFill>
                  <a:schemeClr val="tx1"/>
                </a:solidFill>
                <a:effectLst/>
                <a:latin typeface="+mn-lt"/>
                <a:ea typeface="微软雅黑" panose="020B0503020204020204" pitchFamily="34" charset="-122"/>
                <a:cs typeface="+mn-cs"/>
              </a:rPr>
              <a:t>Master</a:t>
            </a:r>
            <a:r>
              <a:rPr lang="zh-CN" altLang="zh-CN" sz="1200" kern="1200" dirty="0" smtClean="0">
                <a:solidFill>
                  <a:schemeClr val="tx1"/>
                </a:solidFill>
                <a:effectLst/>
                <a:latin typeface="+mn-lt"/>
                <a:ea typeface="微软雅黑" panose="020B0503020204020204" pitchFamily="34" charset="-122"/>
                <a:cs typeface="+mn-cs"/>
              </a:rPr>
              <a:t>回应执行命令节点信息，查询服务器根据节点信息将查询命令发向查询计算模块，进行具体查询操作，将查询结果返回给客户端，呈现给用户。</a:t>
            </a:r>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27</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高新</a:t>
            </a:r>
            <a:r>
              <a:rPr lang="en-US" altLang="zh-CN" sz="1200" kern="1200" dirty="0" smtClean="0">
                <a:solidFill>
                  <a:schemeClr val="tx1"/>
                </a:solidFill>
                <a:effectLst/>
                <a:latin typeface="+mn-lt"/>
                <a:ea typeface="微软雅黑" panose="020B0503020204020204" pitchFamily="34" charset="-122"/>
                <a:cs typeface="+mn-cs"/>
              </a:rPr>
              <a:t>MEMS</a:t>
            </a:r>
            <a:r>
              <a:rPr lang="zh-CN" altLang="zh-CN" sz="1200" kern="1200" dirty="0" smtClean="0">
                <a:solidFill>
                  <a:schemeClr val="tx1"/>
                </a:solidFill>
                <a:effectLst/>
                <a:latin typeface="+mn-lt"/>
                <a:ea typeface="微软雅黑" panose="020B0503020204020204" pitchFamily="34" charset="-122"/>
                <a:cs typeface="+mn-cs"/>
              </a:rPr>
              <a:t>传感器技术，以及新型传感器技术和移动互联网及传感器网络技术，为地震预警和密集地震观测台网带来了低廉的、可靠的、智能的新型地震观测设备，这些设备不仅适应地震预警的需要，而且随着技术完善，它还将不断发展，进一步适用于实时地震动观测的需要，其成本却比传统地震仪便宜</a:t>
            </a:r>
            <a:r>
              <a:rPr lang="en-US" altLang="zh-CN" sz="1200" kern="1200" dirty="0" smtClean="0">
                <a:solidFill>
                  <a:schemeClr val="tx1"/>
                </a:solidFill>
                <a:effectLst/>
                <a:latin typeface="+mn-lt"/>
                <a:ea typeface="微软雅黑" panose="020B0503020204020204" pitchFamily="34" charset="-122"/>
                <a:cs typeface="+mn-cs"/>
              </a:rPr>
              <a:t>20</a:t>
            </a:r>
            <a:r>
              <a:rPr lang="zh-CN" altLang="zh-CN" sz="1200" kern="1200" dirty="0" smtClean="0">
                <a:solidFill>
                  <a:schemeClr val="tx1"/>
                </a:solidFill>
                <a:effectLst/>
                <a:latin typeface="+mn-lt"/>
                <a:ea typeface="微软雅黑" panose="020B0503020204020204" pitchFamily="34" charset="-122"/>
                <a:cs typeface="+mn-cs"/>
              </a:rPr>
              <a:t>倍。据称台湾研制的</a:t>
            </a:r>
            <a:r>
              <a:rPr lang="en-US" altLang="zh-CN" sz="1200" kern="1200" dirty="0" err="1" smtClean="0">
                <a:solidFill>
                  <a:schemeClr val="tx1"/>
                </a:solidFill>
                <a:effectLst/>
                <a:latin typeface="+mn-lt"/>
                <a:ea typeface="微软雅黑" panose="020B0503020204020204" pitchFamily="34" charset="-122"/>
                <a:cs typeface="+mn-cs"/>
              </a:rPr>
              <a:t>Palert</a:t>
            </a:r>
            <a:r>
              <a:rPr lang="zh-CN" altLang="zh-CN" sz="1200" kern="1200" dirty="0" smtClean="0">
                <a:solidFill>
                  <a:schemeClr val="tx1"/>
                </a:solidFill>
                <a:effectLst/>
                <a:latin typeface="+mn-lt"/>
                <a:ea typeface="微软雅黑" panose="020B0503020204020204" pitchFamily="34" charset="-122"/>
                <a:cs typeface="+mn-cs"/>
              </a:rPr>
              <a:t>地震预警设备的价格也只有传统地震仪的</a:t>
            </a:r>
            <a:r>
              <a:rPr lang="en-US" altLang="zh-CN" sz="1200" kern="1200" dirty="0" smtClean="0">
                <a:solidFill>
                  <a:schemeClr val="tx1"/>
                </a:solidFill>
                <a:effectLst/>
                <a:latin typeface="+mn-lt"/>
                <a:ea typeface="微软雅黑" panose="020B0503020204020204" pitchFamily="34" charset="-122"/>
                <a:cs typeface="+mn-cs"/>
              </a:rPr>
              <a:t>1/10</a:t>
            </a:r>
            <a:r>
              <a:rPr lang="zh-CN" altLang="zh-CN" sz="1200" kern="1200" smtClean="0">
                <a:solidFill>
                  <a:schemeClr val="tx1"/>
                </a:solidFill>
                <a:effectLst/>
                <a:latin typeface="+mn-lt"/>
                <a:ea typeface="微软雅黑" panose="020B0503020204020204" pitchFamily="34" charset="-122"/>
                <a:cs typeface="+mn-cs"/>
              </a:rPr>
              <a:t>。</a:t>
            </a:r>
            <a:endParaRPr lang="zh-CN" altLang="en-US"/>
          </a:p>
        </p:txBody>
      </p:sp>
      <p:sp>
        <p:nvSpPr>
          <p:cNvPr id="4" name="灯片编号占位符 3"/>
          <p:cNvSpPr>
            <a:spLocks noGrp="1"/>
          </p:cNvSpPr>
          <p:nvPr>
            <p:ph type="sldNum" sz="quarter" idx="10"/>
          </p:nvPr>
        </p:nvSpPr>
        <p:spPr/>
        <p:txBody>
          <a:bodyPr/>
          <a:lstStyle/>
          <a:p>
            <a:fld id="{84C1B800-BCBD-4262-B579-5F77D9EE2550}" type="slidenum">
              <a:rPr lang="zh-CN" altLang="en-US" smtClean="0"/>
              <a:t>8</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当客户发起请求后，客户端把请求发向查询接口服务器，查询接口服务器解析查询请求，然后向</a:t>
            </a:r>
            <a:r>
              <a:rPr lang="en-US" altLang="zh-CN" sz="1200" kern="1200" dirty="0" smtClean="0">
                <a:solidFill>
                  <a:schemeClr val="tx1"/>
                </a:solidFill>
                <a:effectLst/>
                <a:latin typeface="+mn-lt"/>
                <a:ea typeface="微软雅黑" panose="020B0503020204020204" pitchFamily="34" charset="-122"/>
                <a:cs typeface="+mn-cs"/>
              </a:rPr>
              <a:t>Master</a:t>
            </a:r>
            <a:r>
              <a:rPr lang="zh-CN" altLang="zh-CN" sz="1200" kern="1200" dirty="0" smtClean="0">
                <a:solidFill>
                  <a:schemeClr val="tx1"/>
                </a:solidFill>
                <a:effectLst/>
                <a:latin typeface="+mn-lt"/>
                <a:ea typeface="微软雅黑" panose="020B0503020204020204" pitchFamily="34" charset="-122"/>
                <a:cs typeface="+mn-cs"/>
              </a:rPr>
              <a:t>任务调度机发送查询任务执行命令；</a:t>
            </a:r>
            <a:r>
              <a:rPr lang="en-US" altLang="zh-CN" sz="1200" kern="1200" dirty="0" smtClean="0">
                <a:solidFill>
                  <a:schemeClr val="tx1"/>
                </a:solidFill>
                <a:effectLst/>
                <a:latin typeface="+mn-lt"/>
                <a:ea typeface="微软雅黑" panose="020B0503020204020204" pitchFamily="34" charset="-122"/>
                <a:cs typeface="+mn-cs"/>
              </a:rPr>
              <a:t>Master</a:t>
            </a:r>
            <a:r>
              <a:rPr lang="zh-CN" altLang="zh-CN" sz="1200" kern="1200" smtClean="0">
                <a:solidFill>
                  <a:schemeClr val="tx1"/>
                </a:solidFill>
                <a:effectLst/>
                <a:latin typeface="+mn-lt"/>
                <a:ea typeface="微软雅黑" panose="020B0503020204020204" pitchFamily="34" charset="-122"/>
                <a:cs typeface="+mn-cs"/>
              </a:rPr>
              <a:t>回应执行命令节点信息，查询服务器根据节点信息将查询命令发向查询计算模块，进行具体查询操作，将查询结果返回给客户端，呈现给用户。</a:t>
            </a:r>
            <a:endParaRPr lang="zh-CN" altLang="zh-CN" sz="1200" kern="120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28</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30</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可以看到数据结构里包含了时间和经纬度坐标。</a:t>
            </a:r>
          </a:p>
          <a:p>
            <a:r>
              <a:rPr lang="zh-CN" altLang="zh-CN" sz="1200" kern="1200" dirty="0" smtClean="0">
                <a:solidFill>
                  <a:schemeClr val="tx1"/>
                </a:solidFill>
                <a:effectLst/>
                <a:latin typeface="+mn-lt"/>
                <a:ea typeface="微软雅黑" panose="020B0503020204020204" pitchFamily="34" charset="-122"/>
                <a:cs typeface="+mn-cs"/>
              </a:rPr>
              <a:t>结合地理信息数据，我们便可以直观地在地图上展示及标识环境数据，如图</a:t>
            </a:r>
            <a:r>
              <a:rPr lang="en-US" altLang="zh-CN" sz="1200" kern="1200" dirty="0" smtClean="0">
                <a:solidFill>
                  <a:schemeClr val="tx1"/>
                </a:solidFill>
                <a:effectLst/>
                <a:latin typeface="+mn-lt"/>
                <a:ea typeface="微软雅黑" panose="020B0503020204020204" pitchFamily="34" charset="-122"/>
                <a:cs typeface="+mn-cs"/>
              </a:rPr>
              <a:t>10-23</a:t>
            </a:r>
            <a:r>
              <a:rPr lang="zh-CN" altLang="zh-CN" sz="1200" kern="1200" dirty="0" smtClean="0">
                <a:solidFill>
                  <a:schemeClr val="tx1"/>
                </a:solidFill>
                <a:effectLst/>
                <a:latin typeface="+mn-lt"/>
                <a:ea typeface="微软雅黑" panose="020B0503020204020204" pitchFamily="34" charset="-122"/>
                <a:cs typeface="+mn-cs"/>
              </a:rPr>
              <a:t>所示。</a:t>
            </a:r>
          </a:p>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31</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近年来，由于经济持续高速发展，以及工业化和城市化进程的加快，我国城市大气污染问题日益严重，雾霾天气频发，国家环保部和各省级环保部门对此非常重视，已投入大量资源在主要城市建立大气环境监测系统。比如目前在北京已建有</a:t>
            </a:r>
            <a:r>
              <a:rPr lang="en-US" altLang="zh-CN" sz="1200" kern="1200" dirty="0" smtClean="0">
                <a:solidFill>
                  <a:schemeClr val="tx1"/>
                </a:solidFill>
                <a:effectLst/>
                <a:latin typeface="+mn-lt"/>
                <a:ea typeface="微软雅黑" panose="020B0503020204020204" pitchFamily="34" charset="-122"/>
                <a:cs typeface="+mn-cs"/>
              </a:rPr>
              <a:t>36</a:t>
            </a:r>
            <a:r>
              <a:rPr lang="zh-CN" altLang="zh-CN" sz="1200" kern="1200" dirty="0" smtClean="0">
                <a:solidFill>
                  <a:schemeClr val="tx1"/>
                </a:solidFill>
                <a:effectLst/>
                <a:latin typeface="+mn-lt"/>
                <a:ea typeface="微软雅黑" panose="020B0503020204020204" pitchFamily="34" charset="-122"/>
                <a:cs typeface="+mn-cs"/>
              </a:rPr>
              <a:t>个大气环境监测站。这些专人值守或巡值的国控点和省控点监测项目全面，测量精确，但是设备本身及其运行维护成本很高，难以大规模布设，很多没有监测覆盖的地点通常需要采用如插值计算等间接方式来获得数据。</a:t>
            </a:r>
          </a:p>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32</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面对高精度专业大气质量监控设备所带来的数据成本高昂，数据样本不足的问题，一个解决思路是大量布建低成本的空气质量环境监测设备，这种设备测量特征因子对象较单一，测量精度也稍差，但其成本只有专业设备的几十分之一甚至几百分之一，而且运行和维护要求很低，可满足空气质量监测、数据传输功能，其采样数据通过与专业设备测量结果进行软件比对校准，修正数据可达到满意的综合监测效果，大量的低成本测量设备和现有的专业环境监测点形成有利互补，对空气质量数据的全面和准确评估有参考意义。</a:t>
            </a:r>
          </a:p>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33</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必须提到的是，生态环境其实是一个综合的，复杂的系统，以上提到的各类环境数据之间其实存在着各种直接的或间接的、显式或隐含的、或强或弱的关联。例如，大气中污染物的移动受到风力风向、温度、湿度等各种因素的影响，过去在缺少测量数据的情况下，人们无法解释各种环境事件或现象间的内在关联，而大数据技术的出现，使人们能充分利用所采集和存储的大量的多维度的历史数据样本，通过数据挖掘技术，深度神经网络学习技术以及数值模型模拟等手段，揭示和发现数据间潜在的实质关联和规律。</a:t>
            </a:r>
          </a:p>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34</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要掌握环境大数据，需要对各类环境数据进行测量和采集。环境数据的特点首先是海量，其次是数据应该包括时间和空间的信息，不同的来源的，测量的方式的频率也不尽相同，因此，需要针对不同特点的数据采取不同的采集策略。</a:t>
            </a:r>
          </a:p>
          <a:p>
            <a:r>
              <a:rPr lang="en-US" altLang="zh-CN" sz="1200" kern="1200" dirty="0" smtClean="0">
                <a:solidFill>
                  <a:schemeClr val="tx1"/>
                </a:solidFill>
                <a:effectLst/>
                <a:latin typeface="+mn-lt"/>
                <a:ea typeface="微软雅黑" panose="020B0503020204020204" pitchFamily="34" charset="-122"/>
                <a:cs typeface="+mn-cs"/>
              </a:rPr>
              <a:t>	</a:t>
            </a:r>
            <a:r>
              <a:rPr lang="zh-CN" altLang="zh-CN" sz="1200" kern="1200" dirty="0" smtClean="0">
                <a:solidFill>
                  <a:schemeClr val="tx1"/>
                </a:solidFill>
                <a:effectLst/>
                <a:latin typeface="+mn-lt"/>
                <a:ea typeface="微软雅黑" panose="020B0503020204020204" pitchFamily="34" charset="-122"/>
                <a:cs typeface="+mn-cs"/>
              </a:rPr>
              <a:t>每天我们都会关注天气预报，我们也会关注空气质量指数的预测值来决定是否需要携带口罩出门，等等。这些预报数据与我们的生活密切相关，而且大多数的预测数据都以天为频率进行更新，因此，采集这些环境预测数据，可以采用每天从相应的数据源获取的方式。</a:t>
            </a:r>
          </a:p>
          <a:p>
            <a:r>
              <a:rPr lang="en-US" altLang="zh-CN" sz="1200" kern="1200" dirty="0" smtClean="0">
                <a:solidFill>
                  <a:schemeClr val="tx1"/>
                </a:solidFill>
                <a:effectLst/>
                <a:latin typeface="+mn-lt"/>
                <a:ea typeface="微软雅黑" panose="020B0503020204020204" pitchFamily="34" charset="-122"/>
                <a:cs typeface="+mn-cs"/>
              </a:rPr>
              <a:t>	</a:t>
            </a:r>
            <a:r>
              <a:rPr lang="zh-CN" altLang="zh-CN" sz="1200" kern="1200" dirty="0" smtClean="0">
                <a:solidFill>
                  <a:schemeClr val="tx1"/>
                </a:solidFill>
                <a:effectLst/>
                <a:latin typeface="+mn-lt"/>
                <a:ea typeface="微软雅黑" panose="020B0503020204020204" pitchFamily="34" charset="-122"/>
                <a:cs typeface="+mn-cs"/>
              </a:rPr>
              <a:t>典型的环境预测数据包括中国天气网每日发布的天气预报，以及环境云大数据平台与南京大学大气科学学院大气环境研究中心联合发布的每日空气质量趋势预报等。</a:t>
            </a:r>
          </a:p>
          <a:p>
            <a:r>
              <a:rPr lang="en-US" altLang="zh-CN" sz="1200" kern="1200" dirty="0" smtClean="0">
                <a:solidFill>
                  <a:schemeClr val="tx1"/>
                </a:solidFill>
                <a:effectLst/>
                <a:latin typeface="+mn-lt"/>
                <a:ea typeface="微软雅黑" panose="020B0503020204020204" pitchFamily="34" charset="-122"/>
                <a:cs typeface="+mn-cs"/>
              </a:rPr>
              <a:t>	</a:t>
            </a:r>
            <a:r>
              <a:rPr lang="zh-CN" altLang="zh-CN" sz="1200" kern="1200" dirty="0" smtClean="0">
                <a:solidFill>
                  <a:schemeClr val="tx1"/>
                </a:solidFill>
                <a:effectLst/>
                <a:latin typeface="+mn-lt"/>
                <a:ea typeface="微软雅黑" panose="020B0503020204020204" pitchFamily="34" charset="-122"/>
                <a:cs typeface="+mn-cs"/>
              </a:rPr>
              <a:t>有时，拥有了每天的环境预测数据，并不能满足我们的需要。每天中各个小时的天气情况均有所差异、每小时的</a:t>
            </a:r>
            <a:r>
              <a:rPr lang="en-US" altLang="zh-CN" sz="1200" kern="1200" dirty="0" smtClean="0">
                <a:solidFill>
                  <a:schemeClr val="tx1"/>
                </a:solidFill>
                <a:effectLst/>
                <a:latin typeface="+mn-lt"/>
                <a:ea typeface="微软雅黑" panose="020B0503020204020204" pitchFamily="34" charset="-122"/>
                <a:cs typeface="+mn-cs"/>
              </a:rPr>
              <a:t>PM2.5</a:t>
            </a:r>
            <a:r>
              <a:rPr lang="zh-CN" altLang="zh-CN" sz="1200" kern="1200" dirty="0" smtClean="0">
                <a:solidFill>
                  <a:schemeClr val="tx1"/>
                </a:solidFill>
                <a:effectLst/>
                <a:latin typeface="+mn-lt"/>
                <a:ea typeface="微软雅黑" panose="020B0503020204020204" pitchFamily="34" charset="-122"/>
                <a:cs typeface="+mn-cs"/>
              </a:rPr>
              <a:t>浓度等也会随着气象条件的变化而改变。因此，有必要每小时从相应的数据源获取该时段的环境实况数据。</a:t>
            </a:r>
          </a:p>
          <a:p>
            <a:r>
              <a:rPr lang="en-US" altLang="zh-CN" sz="1200" kern="1200" dirty="0" smtClean="0">
                <a:solidFill>
                  <a:schemeClr val="tx1"/>
                </a:solidFill>
                <a:effectLst/>
                <a:latin typeface="+mn-lt"/>
                <a:ea typeface="微软雅黑" panose="020B0503020204020204" pitchFamily="34" charset="-122"/>
                <a:cs typeface="+mn-cs"/>
              </a:rPr>
              <a:t>	</a:t>
            </a:r>
            <a:r>
              <a:rPr lang="zh-CN" altLang="zh-CN" sz="1200" kern="1200" dirty="0" smtClean="0">
                <a:solidFill>
                  <a:schemeClr val="tx1"/>
                </a:solidFill>
                <a:effectLst/>
                <a:latin typeface="+mn-lt"/>
                <a:ea typeface="微软雅黑" panose="020B0503020204020204" pitchFamily="34" charset="-122"/>
                <a:cs typeface="+mn-cs"/>
              </a:rPr>
              <a:t>典型的环境实况数据包括中央气象台每小时发布的城市天气实况，以及第三方环境数据平台</a:t>
            </a:r>
            <a:r>
              <a:rPr lang="en-US" altLang="zh-CN" sz="1200" kern="1200" dirty="0" smtClean="0">
                <a:solidFill>
                  <a:schemeClr val="tx1"/>
                </a:solidFill>
                <a:effectLst/>
                <a:latin typeface="+mn-lt"/>
                <a:ea typeface="微软雅黑" panose="020B0503020204020204" pitchFamily="34" charset="-122"/>
                <a:cs typeface="+mn-cs"/>
              </a:rPr>
              <a:t>PM25.in</a:t>
            </a:r>
            <a:r>
              <a:rPr lang="zh-CN" altLang="zh-CN" sz="1200" kern="1200" dirty="0" smtClean="0">
                <a:solidFill>
                  <a:schemeClr val="tx1"/>
                </a:solidFill>
                <a:effectLst/>
                <a:latin typeface="+mn-lt"/>
                <a:ea typeface="微软雅黑" panose="020B0503020204020204" pitchFamily="34" charset="-122"/>
                <a:cs typeface="+mn-cs"/>
              </a:rPr>
              <a:t>每小时更新的全国空气质量实况等。</a:t>
            </a:r>
          </a:p>
          <a:p>
            <a:r>
              <a:rPr lang="en-US" altLang="zh-CN" sz="1200" kern="1200" dirty="0" smtClean="0">
                <a:solidFill>
                  <a:schemeClr val="tx1"/>
                </a:solidFill>
                <a:effectLst/>
                <a:latin typeface="+mn-lt"/>
                <a:ea typeface="微软雅黑" panose="020B0503020204020204" pitchFamily="34" charset="-122"/>
                <a:cs typeface="+mn-cs"/>
              </a:rPr>
              <a:t>	</a:t>
            </a:r>
            <a:r>
              <a:rPr lang="zh-CN" altLang="zh-CN" sz="1200" kern="1200" dirty="0" smtClean="0">
                <a:solidFill>
                  <a:schemeClr val="tx1"/>
                </a:solidFill>
                <a:effectLst/>
                <a:latin typeface="+mn-lt"/>
                <a:ea typeface="微软雅黑" panose="020B0503020204020204" pitchFamily="34" charset="-122"/>
                <a:cs typeface="+mn-cs"/>
              </a:rPr>
              <a:t>除了环境预测和环境实况数据，每年各类网站都会发布海量与环境相关的统计与监测数据，比如国家环保部数据中心提供的全国主要流域重点断面水质自动监测周报，以及公众环境研究中心提供的各省污染物排放年报数据等。对于这些统计与监测数据的采集，需要采取与数据源的发布频率一致的更新频率进行更新。</a:t>
            </a:r>
          </a:p>
          <a:p>
            <a:r>
              <a:rPr lang="zh-CN" altLang="zh-CN" sz="1200" kern="1200" dirty="0" smtClean="0">
                <a:solidFill>
                  <a:schemeClr val="tx1"/>
                </a:solidFill>
                <a:effectLst/>
                <a:latin typeface="+mn-lt"/>
                <a:ea typeface="微软雅黑" panose="020B0503020204020204" pitchFamily="34" charset="-122"/>
                <a:cs typeface="+mn-cs"/>
              </a:rPr>
              <a:t>此外，由于物联网的普遍应用，各类环境传感器也会采集和上传海量的环境数据。要想获取并解析这些环境传感器上传的环境数据，则需要了解它们传输数据的格式定义。</a:t>
            </a:r>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35</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36</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37</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38</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高新</a:t>
            </a:r>
            <a:r>
              <a:rPr lang="en-US" altLang="zh-CN" sz="1200" kern="1200" dirty="0" smtClean="0">
                <a:solidFill>
                  <a:schemeClr val="tx1"/>
                </a:solidFill>
                <a:effectLst/>
                <a:latin typeface="+mn-lt"/>
                <a:ea typeface="微软雅黑" panose="020B0503020204020204" pitchFamily="34" charset="-122"/>
                <a:cs typeface="+mn-cs"/>
              </a:rPr>
              <a:t>MEMS</a:t>
            </a:r>
            <a:r>
              <a:rPr lang="zh-CN" altLang="zh-CN" sz="1200" kern="1200" dirty="0" smtClean="0">
                <a:solidFill>
                  <a:schemeClr val="tx1"/>
                </a:solidFill>
                <a:effectLst/>
                <a:latin typeface="+mn-lt"/>
                <a:ea typeface="微软雅黑" panose="020B0503020204020204" pitchFamily="34" charset="-122"/>
                <a:cs typeface="+mn-cs"/>
              </a:rPr>
              <a:t>传感器技术，以及新型传感器技术和移动互联网及传感器网络技术，为地震预警和密集地震观测台网带来了低廉的、可靠的、智能的新型地震观测设备，这些设备不仅适应地震预警的需要，而且随着技术完善，它还将不断发展，进一步适用于实时地震动观测的需要，其成本却比传统地震仪便宜</a:t>
            </a:r>
            <a:r>
              <a:rPr lang="en-US" altLang="zh-CN" sz="1200" kern="1200" dirty="0" smtClean="0">
                <a:solidFill>
                  <a:schemeClr val="tx1"/>
                </a:solidFill>
                <a:effectLst/>
                <a:latin typeface="+mn-lt"/>
                <a:ea typeface="微软雅黑" panose="020B0503020204020204" pitchFamily="34" charset="-122"/>
                <a:cs typeface="+mn-cs"/>
              </a:rPr>
              <a:t>20</a:t>
            </a:r>
            <a:r>
              <a:rPr lang="zh-CN" altLang="zh-CN" sz="1200" kern="1200" dirty="0" smtClean="0">
                <a:solidFill>
                  <a:schemeClr val="tx1"/>
                </a:solidFill>
                <a:effectLst/>
                <a:latin typeface="+mn-lt"/>
                <a:ea typeface="微软雅黑" panose="020B0503020204020204" pitchFamily="34" charset="-122"/>
                <a:cs typeface="+mn-cs"/>
              </a:rPr>
              <a:t>倍。据称台湾研制的</a:t>
            </a:r>
            <a:r>
              <a:rPr lang="en-US" altLang="zh-CN" sz="1200" kern="1200" dirty="0" err="1" smtClean="0">
                <a:solidFill>
                  <a:schemeClr val="tx1"/>
                </a:solidFill>
                <a:effectLst/>
                <a:latin typeface="+mn-lt"/>
                <a:ea typeface="微软雅黑" panose="020B0503020204020204" pitchFamily="34" charset="-122"/>
                <a:cs typeface="+mn-cs"/>
              </a:rPr>
              <a:t>Palert</a:t>
            </a:r>
            <a:r>
              <a:rPr lang="zh-CN" altLang="zh-CN" sz="1200" kern="1200" dirty="0" smtClean="0">
                <a:solidFill>
                  <a:schemeClr val="tx1"/>
                </a:solidFill>
                <a:effectLst/>
                <a:latin typeface="+mn-lt"/>
                <a:ea typeface="微软雅黑" panose="020B0503020204020204" pitchFamily="34" charset="-122"/>
                <a:cs typeface="+mn-cs"/>
              </a:rPr>
              <a:t>地震预警设备的价格也只有传统地震仪的</a:t>
            </a:r>
            <a:r>
              <a:rPr lang="en-US" altLang="zh-CN" sz="1200" kern="1200" dirty="0" smtClean="0">
                <a:solidFill>
                  <a:schemeClr val="tx1"/>
                </a:solidFill>
                <a:effectLst/>
                <a:latin typeface="+mn-lt"/>
                <a:ea typeface="微软雅黑" panose="020B0503020204020204" pitchFamily="34" charset="-122"/>
                <a:cs typeface="+mn-cs"/>
              </a:rPr>
              <a:t>1/10</a:t>
            </a:r>
            <a:r>
              <a:rPr lang="zh-CN" altLang="zh-CN" sz="1200" kern="1200" smtClean="0">
                <a:solidFill>
                  <a:schemeClr val="tx1"/>
                </a:solidFill>
                <a:effectLst/>
                <a:latin typeface="+mn-lt"/>
                <a:ea typeface="微软雅黑" panose="020B0503020204020204" pitchFamily="34" charset="-122"/>
                <a:cs typeface="+mn-cs"/>
              </a:rPr>
              <a:t>。</a:t>
            </a:r>
            <a:endParaRPr lang="zh-CN" altLang="en-US"/>
          </a:p>
        </p:txBody>
      </p:sp>
      <p:sp>
        <p:nvSpPr>
          <p:cNvPr id="4" name="灯片编号占位符 3"/>
          <p:cNvSpPr>
            <a:spLocks noGrp="1"/>
          </p:cNvSpPr>
          <p:nvPr>
            <p:ph type="sldNum" sz="quarter" idx="10"/>
          </p:nvPr>
        </p:nvSpPr>
        <p:spPr/>
        <p:txBody>
          <a:bodyPr/>
          <a:lstStyle/>
          <a:p>
            <a:fld id="{84C1B800-BCBD-4262-B579-5F77D9EE2550}" type="slidenum">
              <a:rPr lang="zh-CN" altLang="en-US" smtClean="0"/>
              <a:t>9</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39</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40</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由于国内近几年来雾霾、沙尘暴等环境问题的日益凸显，人们对环境保护的重视程度也越来越高，越来越多的人开始从事与环境相关的网站及</a:t>
            </a:r>
            <a:r>
              <a:rPr lang="en-US" altLang="zh-CN" sz="1200" kern="1200" dirty="0" smtClean="0">
                <a:solidFill>
                  <a:schemeClr val="tx1"/>
                </a:solidFill>
                <a:effectLst/>
                <a:latin typeface="+mn-lt"/>
                <a:ea typeface="微软雅黑" panose="020B0503020204020204" pitchFamily="34" charset="-122"/>
                <a:cs typeface="+mn-cs"/>
              </a:rPr>
              <a:t>APP</a:t>
            </a:r>
            <a:r>
              <a:rPr lang="zh-CN" altLang="zh-CN" sz="1200" kern="1200" dirty="0" smtClean="0">
                <a:solidFill>
                  <a:schemeClr val="tx1"/>
                </a:solidFill>
                <a:effectLst/>
                <a:latin typeface="+mn-lt"/>
                <a:ea typeface="微软雅黑" panose="020B0503020204020204" pitchFamily="34" charset="-122"/>
                <a:cs typeface="+mn-cs"/>
              </a:rPr>
              <a:t>的开发。</a:t>
            </a:r>
          </a:p>
          <a:p>
            <a:r>
              <a:rPr lang="zh-CN" altLang="zh-CN" sz="1200" kern="1200" dirty="0" smtClean="0">
                <a:solidFill>
                  <a:schemeClr val="tx1"/>
                </a:solidFill>
                <a:effectLst/>
                <a:latin typeface="+mn-lt"/>
                <a:ea typeface="微软雅黑" panose="020B0503020204020204" pitchFamily="34" charset="-122"/>
                <a:cs typeface="+mn-cs"/>
              </a:rPr>
              <a:t>在环境数据的采集与获取小节中提到了</a:t>
            </a:r>
            <a:r>
              <a:rPr lang="en-US" altLang="zh-CN" sz="1200" kern="1200" dirty="0" smtClean="0">
                <a:solidFill>
                  <a:schemeClr val="tx1"/>
                </a:solidFill>
                <a:effectLst/>
                <a:latin typeface="+mn-lt"/>
                <a:ea typeface="微软雅黑" panose="020B0503020204020204" pitchFamily="34" charset="-122"/>
                <a:cs typeface="+mn-cs"/>
              </a:rPr>
              <a:t>4</a:t>
            </a:r>
            <a:r>
              <a:rPr lang="zh-CN" altLang="zh-CN" sz="1200" kern="1200" dirty="0" smtClean="0">
                <a:solidFill>
                  <a:schemeClr val="tx1"/>
                </a:solidFill>
                <a:effectLst/>
                <a:latin typeface="+mn-lt"/>
                <a:ea typeface="微软雅黑" panose="020B0503020204020204" pitchFamily="34" charset="-122"/>
                <a:cs typeface="+mn-cs"/>
              </a:rPr>
              <a:t>种环境数据采集策略，其中，最为便利的采集策略是调用接口获取环境数据。</a:t>
            </a:r>
          </a:p>
          <a:p>
            <a:r>
              <a:rPr lang="zh-CN" altLang="zh-CN" sz="1200" kern="1200" dirty="0" smtClean="0">
                <a:solidFill>
                  <a:schemeClr val="tx1"/>
                </a:solidFill>
                <a:effectLst/>
                <a:latin typeface="+mn-lt"/>
                <a:ea typeface="微软雅黑" panose="020B0503020204020204" pitchFamily="34" charset="-122"/>
                <a:cs typeface="+mn-cs"/>
              </a:rPr>
              <a:t>目前包括百度</a:t>
            </a:r>
            <a:r>
              <a:rPr lang="en-US" altLang="zh-CN" sz="1200" kern="1200" dirty="0" smtClean="0">
                <a:solidFill>
                  <a:schemeClr val="tx1"/>
                </a:solidFill>
                <a:effectLst/>
                <a:latin typeface="+mn-lt"/>
                <a:ea typeface="微软雅黑" panose="020B0503020204020204" pitchFamily="34" charset="-122"/>
                <a:cs typeface="+mn-cs"/>
              </a:rPr>
              <a:t>API Store</a:t>
            </a:r>
            <a:r>
              <a:rPr lang="zh-CN" altLang="zh-CN" sz="1200" kern="1200" dirty="0" smtClean="0">
                <a:solidFill>
                  <a:schemeClr val="tx1"/>
                </a:solidFill>
                <a:effectLst/>
                <a:latin typeface="+mn-lt"/>
                <a:ea typeface="微软雅黑" panose="020B0503020204020204" pitchFamily="34" charset="-122"/>
                <a:cs typeface="+mn-cs"/>
              </a:rPr>
              <a:t>和京东万象等在内的大多数数据交易平台都提供了限定条件下免费或收费的第三方的环境数据服务接口，云创大数据推出的环境云—环境大数据服务平台（</a:t>
            </a:r>
            <a:r>
              <a:rPr lang="en-US" altLang="zh-CN" sz="1200" kern="1200" dirty="0" smtClean="0">
                <a:solidFill>
                  <a:schemeClr val="tx1"/>
                </a:solidFill>
                <a:effectLst/>
                <a:latin typeface="+mn-lt"/>
                <a:ea typeface="微软雅黑" panose="020B0503020204020204" pitchFamily="34" charset="-122"/>
                <a:cs typeface="+mn-cs"/>
              </a:rPr>
              <a:t>http://www.envicloud.cn</a:t>
            </a:r>
            <a:r>
              <a:rPr lang="zh-CN" altLang="zh-CN" sz="1200" kern="1200" dirty="0" smtClean="0">
                <a:solidFill>
                  <a:schemeClr val="tx1"/>
                </a:solidFill>
                <a:effectLst/>
                <a:latin typeface="+mn-lt"/>
                <a:ea typeface="微软雅黑" panose="020B0503020204020204" pitchFamily="34" charset="-122"/>
                <a:cs typeface="+mn-cs"/>
              </a:rPr>
              <a:t>）则另辟蹊径，通过接收云创自主布建的包括空气质量指标、土壤环境质量指标检测网络等在内的各类全国性环境监控传感器网络所采集的数据，并获取包括中国气象网、中央气象台、国家环保部数据中心、美国全球地震信息中心等在内的权威数据源所发布的各类环境数据，并结合相关数据预测模型生成的预报数据，依托数据托管服务平台万物云（</a:t>
            </a:r>
            <a:r>
              <a:rPr lang="en-US" altLang="zh-CN" sz="1200" kern="1200" dirty="0" smtClean="0">
                <a:solidFill>
                  <a:schemeClr val="tx1"/>
                </a:solidFill>
                <a:effectLst/>
                <a:latin typeface="+mn-lt"/>
                <a:ea typeface="微软雅黑" panose="020B0503020204020204" pitchFamily="34" charset="-122"/>
                <a:cs typeface="+mn-cs"/>
              </a:rPr>
              <a:t>http://www.wanwuyun.com</a:t>
            </a:r>
            <a:r>
              <a:rPr lang="zh-CN" altLang="zh-CN" sz="1200" kern="1200" dirty="0" smtClean="0">
                <a:solidFill>
                  <a:schemeClr val="tx1"/>
                </a:solidFill>
                <a:effectLst/>
                <a:latin typeface="+mn-lt"/>
                <a:ea typeface="微软雅黑" panose="020B0503020204020204" pitchFamily="34" charset="-122"/>
                <a:cs typeface="+mn-cs"/>
              </a:rPr>
              <a:t>）所提供的基础存储服务，提供了一系列功能丰富的、便捷易用综合环境数据</a:t>
            </a:r>
            <a:r>
              <a:rPr lang="en-US" altLang="zh-CN" sz="1200" kern="1200" dirty="0" smtClean="0">
                <a:solidFill>
                  <a:schemeClr val="tx1"/>
                </a:solidFill>
                <a:effectLst/>
                <a:latin typeface="+mn-lt"/>
                <a:ea typeface="微软雅黑" panose="020B0503020204020204" pitchFamily="34" charset="-122"/>
                <a:cs typeface="+mn-cs"/>
              </a:rPr>
              <a:t>REST API</a:t>
            </a:r>
            <a:r>
              <a:rPr lang="zh-CN" altLang="zh-CN" sz="1200" kern="1200" dirty="0" smtClean="0">
                <a:solidFill>
                  <a:schemeClr val="tx1"/>
                </a:solidFill>
                <a:effectLst/>
                <a:latin typeface="+mn-lt"/>
                <a:ea typeface="微软雅黑" panose="020B0503020204020204" pitchFamily="34" charset="-122"/>
                <a:cs typeface="+mn-cs"/>
              </a:rPr>
              <a:t>接口，向环境应用的开发者提供可靠包括气象、大气环境、地震、台风、地理位置等与环境相关的</a:t>
            </a:r>
            <a:r>
              <a:rPr lang="en-US" altLang="zh-CN" sz="1200" kern="1200" dirty="0" smtClean="0">
                <a:solidFill>
                  <a:schemeClr val="tx1"/>
                </a:solidFill>
                <a:effectLst/>
                <a:latin typeface="+mn-lt"/>
                <a:ea typeface="微软雅黑" panose="020B0503020204020204" pitchFamily="34" charset="-122"/>
                <a:cs typeface="+mn-cs"/>
              </a:rPr>
              <a:t>JSON</a:t>
            </a:r>
            <a:r>
              <a:rPr lang="zh-CN" altLang="zh-CN" sz="1200" kern="1200" dirty="0" smtClean="0">
                <a:solidFill>
                  <a:schemeClr val="tx1"/>
                </a:solidFill>
                <a:effectLst/>
                <a:latin typeface="+mn-lt"/>
                <a:ea typeface="微软雅黑" panose="020B0503020204020204" pitchFamily="34" charset="-122"/>
                <a:cs typeface="+mn-cs"/>
              </a:rPr>
              <a:t>格式的数据，如图</a:t>
            </a:r>
            <a:r>
              <a:rPr lang="en-US" altLang="zh-CN" sz="1200" kern="1200" dirty="0" smtClean="0">
                <a:solidFill>
                  <a:schemeClr val="tx1"/>
                </a:solidFill>
                <a:effectLst/>
                <a:latin typeface="+mn-lt"/>
                <a:ea typeface="微软雅黑" panose="020B0503020204020204" pitchFamily="34" charset="-122"/>
                <a:cs typeface="+mn-cs"/>
              </a:rPr>
              <a:t>10-24</a:t>
            </a:r>
            <a:r>
              <a:rPr lang="zh-CN" altLang="zh-CN" sz="1200" kern="1200" dirty="0" smtClean="0">
                <a:solidFill>
                  <a:schemeClr val="tx1"/>
                </a:solidFill>
                <a:effectLst/>
                <a:latin typeface="+mn-lt"/>
                <a:ea typeface="微软雅黑" panose="020B0503020204020204" pitchFamily="34" charset="-122"/>
                <a:cs typeface="+mn-cs"/>
              </a:rPr>
              <a:t>所示。</a:t>
            </a:r>
          </a:p>
          <a:p>
            <a:pPr marL="0" marR="0" indent="0" algn="l" defTabSz="914400" rtl="0" eaLnBrk="1" fontAlgn="auto" latinLnBrk="0" hangingPunct="1">
              <a:lnSpc>
                <a:spcPct val="100000"/>
              </a:lnSpc>
              <a:spcBef>
                <a:spcPts val="0"/>
              </a:spcBef>
              <a:spcAft>
                <a:spcPts val="0"/>
              </a:spcAft>
              <a:buClrTx/>
              <a:buSzTx/>
              <a:buFontTx/>
              <a:buNone/>
              <a:defRPr/>
            </a:pPr>
            <a:r>
              <a:rPr lang="zh-CN" altLang="zh-CN" sz="1200" kern="1200" dirty="0" smtClean="0">
                <a:solidFill>
                  <a:schemeClr val="tx1"/>
                </a:solidFill>
                <a:effectLst/>
                <a:latin typeface="+mn-lt"/>
                <a:ea typeface="微软雅黑" panose="020B0503020204020204" pitchFamily="34" charset="-122"/>
                <a:cs typeface="+mn-cs"/>
              </a:rPr>
              <a:t>企业或个人开发者在开发天气预报、空气质量等与环境相关的应用</a:t>
            </a:r>
            <a:r>
              <a:rPr lang="en-US" altLang="zh-CN" sz="1200" kern="1200" dirty="0" smtClean="0">
                <a:solidFill>
                  <a:schemeClr val="tx1"/>
                </a:solidFill>
                <a:effectLst/>
                <a:latin typeface="+mn-lt"/>
                <a:ea typeface="微软雅黑" panose="020B0503020204020204" pitchFamily="34" charset="-122"/>
                <a:cs typeface="+mn-cs"/>
              </a:rPr>
              <a:t>APP</a:t>
            </a:r>
            <a:r>
              <a:rPr lang="zh-CN" altLang="zh-CN" sz="1200" kern="1200" dirty="0" smtClean="0">
                <a:solidFill>
                  <a:schemeClr val="tx1"/>
                </a:solidFill>
                <a:effectLst/>
                <a:latin typeface="+mn-lt"/>
                <a:ea typeface="微软雅黑" panose="020B0503020204020204" pitchFamily="34" charset="-122"/>
                <a:cs typeface="+mn-cs"/>
              </a:rPr>
              <a:t>时，可以直接通过环境云网站查看支持的数据接口，并根据其说明来调试这些接口，降低环境应用开发成本，提高开发效率。</a:t>
            </a:r>
          </a:p>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41</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环境数据服务接口对于了解计算机编程的人来说是个很好的福利，但对于那些并不了解计算机编程的人来说，他们往往更倾向于能够直观地了解这些环境数据，因此，将环境数据进行可视化应用，就显得尤为重要。</a:t>
            </a:r>
          </a:p>
          <a:p>
            <a:r>
              <a:rPr lang="zh-CN" altLang="zh-CN" sz="1200" kern="1200" dirty="0" smtClean="0">
                <a:solidFill>
                  <a:schemeClr val="tx1"/>
                </a:solidFill>
                <a:effectLst/>
                <a:latin typeface="+mn-lt"/>
                <a:ea typeface="微软雅黑" panose="020B0503020204020204" pitchFamily="34" charset="-122"/>
                <a:cs typeface="+mn-cs"/>
              </a:rPr>
              <a:t>前文已经提到，环境数据采集和存储时均采用了时间和空间两个维度，每个城市和测点也均有自己在地图上的经纬度坐标，因此，可以采用地图来展示这些城市和测点的环境数据。</a:t>
            </a:r>
          </a:p>
          <a:p>
            <a:r>
              <a:rPr lang="zh-CN" altLang="zh-CN" sz="1200" kern="1200" dirty="0" smtClean="0">
                <a:solidFill>
                  <a:schemeClr val="tx1"/>
                </a:solidFill>
                <a:effectLst/>
                <a:latin typeface="+mn-lt"/>
                <a:ea typeface="微软雅黑" panose="020B0503020204020204" pitchFamily="34" charset="-122"/>
                <a:cs typeface="+mn-cs"/>
              </a:rPr>
              <a:t>环境云平台的数据地图直观地展示了全国</a:t>
            </a:r>
            <a:r>
              <a:rPr lang="en-US" altLang="zh-CN" sz="1200" kern="1200" dirty="0" smtClean="0">
                <a:solidFill>
                  <a:schemeClr val="tx1"/>
                </a:solidFill>
                <a:effectLst/>
                <a:latin typeface="+mn-lt"/>
                <a:ea typeface="微软雅黑" panose="020B0503020204020204" pitchFamily="34" charset="-122"/>
                <a:cs typeface="+mn-cs"/>
              </a:rPr>
              <a:t>2500</a:t>
            </a:r>
            <a:r>
              <a:rPr lang="zh-CN" altLang="zh-CN" sz="1200" kern="1200" dirty="0" smtClean="0">
                <a:solidFill>
                  <a:schemeClr val="tx1"/>
                </a:solidFill>
                <a:effectLst/>
                <a:latin typeface="+mn-lt"/>
                <a:ea typeface="微软雅黑" panose="020B0503020204020204" pitchFamily="34" charset="-122"/>
                <a:cs typeface="+mn-cs"/>
              </a:rPr>
              <a:t>多个城市的天气预报、历史天气、大气环境、污染排放、地质灾害及基本的地理位置等数据，让用户可以一目了然地了解自己所在城市的环境信息。</a:t>
            </a:r>
          </a:p>
          <a:p>
            <a:r>
              <a:rPr lang="zh-CN" altLang="zh-CN" sz="1200" kern="1200" dirty="0" smtClean="0">
                <a:solidFill>
                  <a:schemeClr val="tx1"/>
                </a:solidFill>
                <a:effectLst/>
                <a:latin typeface="+mn-lt"/>
                <a:ea typeface="微软雅黑" panose="020B0503020204020204" pitchFamily="34" charset="-122"/>
                <a:cs typeface="+mn-cs"/>
              </a:rPr>
              <a:t>为了提高环境数据预测的准确率，人们往往还需要结合历史环境数据来进行分析。基于这些考虑，历史环境数据趋势的可视化也是一个很有意义的应用。环境云平台便提供了</a:t>
            </a:r>
            <a:r>
              <a:rPr lang="en-US" altLang="zh-CN" sz="1200" kern="1200" dirty="0" smtClean="0">
                <a:solidFill>
                  <a:schemeClr val="tx1"/>
                </a:solidFill>
                <a:effectLst/>
                <a:latin typeface="+mn-lt"/>
                <a:ea typeface="微软雅黑" panose="020B0503020204020204" pitchFamily="34" charset="-122"/>
                <a:cs typeface="+mn-cs"/>
              </a:rPr>
              <a:t>2006</a:t>
            </a:r>
            <a:r>
              <a:rPr lang="zh-CN" altLang="zh-CN" sz="1200" kern="1200" dirty="0" smtClean="0">
                <a:solidFill>
                  <a:schemeClr val="tx1"/>
                </a:solidFill>
                <a:effectLst/>
                <a:latin typeface="+mn-lt"/>
                <a:ea typeface="微软雅黑" panose="020B0503020204020204" pitchFamily="34" charset="-122"/>
                <a:cs typeface="+mn-cs"/>
              </a:rPr>
              <a:t>年至</a:t>
            </a:r>
            <a:r>
              <a:rPr lang="en-US" altLang="zh-CN" sz="1200" kern="1200" dirty="0" smtClean="0">
                <a:solidFill>
                  <a:schemeClr val="tx1"/>
                </a:solidFill>
                <a:effectLst/>
                <a:latin typeface="+mn-lt"/>
                <a:ea typeface="微软雅黑" panose="020B0503020204020204" pitchFamily="34" charset="-122"/>
                <a:cs typeface="+mn-cs"/>
              </a:rPr>
              <a:t>2015</a:t>
            </a:r>
            <a:r>
              <a:rPr lang="zh-CN" altLang="zh-CN" sz="1200" kern="1200" dirty="0" smtClean="0">
                <a:solidFill>
                  <a:schemeClr val="tx1"/>
                </a:solidFill>
                <a:effectLst/>
                <a:latin typeface="+mn-lt"/>
                <a:ea typeface="微软雅黑" panose="020B0503020204020204" pitchFamily="34" charset="-122"/>
                <a:cs typeface="+mn-cs"/>
              </a:rPr>
              <a:t>年的十年全国历史天气数据的可视化。</a:t>
            </a:r>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42</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对于城市环境数据，天气预报、空气质量等数据往往需要综合起来进行分析，因此，聚合越多的城市环境数据，其潜在的价值就越有可能被挖掘出来。</a:t>
            </a:r>
          </a:p>
          <a:p>
            <a:r>
              <a:rPr lang="zh-CN" altLang="zh-CN" sz="1200" kern="1200" dirty="0" smtClean="0">
                <a:solidFill>
                  <a:schemeClr val="tx1"/>
                </a:solidFill>
                <a:effectLst/>
                <a:latin typeface="+mn-lt"/>
                <a:ea typeface="微软雅黑" panose="020B0503020204020204" pitchFamily="34" charset="-122"/>
                <a:cs typeface="+mn-cs"/>
              </a:rPr>
              <a:t>环境云平台提供了城市主题页面，聚合了城市天气和空气质量实况、天气预报、空气质量预报、天气和空气质量的过去</a:t>
            </a:r>
            <a:r>
              <a:rPr lang="en-US" altLang="zh-CN" sz="1200" kern="1200" dirty="0" smtClean="0">
                <a:solidFill>
                  <a:schemeClr val="tx1"/>
                </a:solidFill>
                <a:effectLst/>
                <a:latin typeface="+mn-lt"/>
                <a:ea typeface="微软雅黑" panose="020B0503020204020204" pitchFamily="34" charset="-122"/>
                <a:cs typeface="+mn-cs"/>
              </a:rPr>
              <a:t>24</a:t>
            </a:r>
            <a:r>
              <a:rPr lang="zh-CN" altLang="zh-CN" sz="1200" kern="1200" dirty="0" smtClean="0">
                <a:solidFill>
                  <a:schemeClr val="tx1"/>
                </a:solidFill>
                <a:effectLst/>
                <a:latin typeface="+mn-lt"/>
                <a:ea typeface="微软雅黑" panose="020B0503020204020204" pitchFamily="34" charset="-122"/>
                <a:cs typeface="+mn-cs"/>
              </a:rPr>
              <a:t>小时历史、过去十年的年降雨量和最高最低气温、近</a:t>
            </a:r>
            <a:r>
              <a:rPr lang="en-US" altLang="zh-CN" sz="1200" kern="1200" dirty="0" smtClean="0">
                <a:solidFill>
                  <a:schemeClr val="tx1"/>
                </a:solidFill>
                <a:effectLst/>
                <a:latin typeface="+mn-lt"/>
                <a:ea typeface="微软雅黑" panose="020B0503020204020204" pitchFamily="34" charset="-122"/>
                <a:cs typeface="+mn-cs"/>
              </a:rPr>
              <a:t>5</a:t>
            </a:r>
            <a:r>
              <a:rPr lang="zh-CN" altLang="zh-CN" sz="1200" kern="1200" dirty="0" smtClean="0">
                <a:solidFill>
                  <a:schemeClr val="tx1"/>
                </a:solidFill>
                <a:effectLst/>
                <a:latin typeface="+mn-lt"/>
                <a:ea typeface="微软雅黑" panose="020B0503020204020204" pitchFamily="34" charset="-122"/>
                <a:cs typeface="+mn-cs"/>
              </a:rPr>
              <a:t>年污染排放、最近地震数据等，为人们查看该城市的综合环境数据提供了极大的便利，如图</a:t>
            </a:r>
            <a:r>
              <a:rPr lang="en-US" altLang="zh-CN" sz="1200" kern="1200" dirty="0" smtClean="0">
                <a:solidFill>
                  <a:schemeClr val="tx1"/>
                </a:solidFill>
                <a:effectLst/>
                <a:latin typeface="+mn-lt"/>
                <a:ea typeface="微软雅黑" panose="020B0503020204020204" pitchFamily="34" charset="-122"/>
                <a:cs typeface="+mn-cs"/>
              </a:rPr>
              <a:t>10-25</a:t>
            </a:r>
            <a:r>
              <a:rPr lang="zh-CN" altLang="zh-CN" sz="1200" kern="1200" dirty="0" smtClean="0">
                <a:solidFill>
                  <a:schemeClr val="tx1"/>
                </a:solidFill>
                <a:effectLst/>
                <a:latin typeface="+mn-lt"/>
                <a:ea typeface="微软雅黑" panose="020B0503020204020204" pitchFamily="34" charset="-122"/>
                <a:cs typeface="+mn-cs"/>
              </a:rPr>
              <a:t>所示。</a:t>
            </a:r>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43</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44</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46</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47</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48</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49</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defRPr/>
            </a:pPr>
            <a:r>
              <a:rPr lang="zh-CN" altLang="zh-CN" sz="1200" kern="1200" dirty="0" smtClean="0">
                <a:solidFill>
                  <a:schemeClr val="tx1"/>
                </a:solidFill>
                <a:effectLst/>
                <a:latin typeface="+mn-lt"/>
                <a:ea typeface="微软雅黑" panose="020B0503020204020204" pitchFamily="34" charset="-122"/>
                <a:cs typeface="+mn-cs"/>
              </a:rPr>
              <a:t>我们定义“异常活动度”为“表示某一地块（或某一地质构造单元）在某一</a:t>
            </a:r>
            <a:r>
              <a:rPr lang="en-US" altLang="zh-CN" sz="1200" i="1" kern="1200" dirty="0" smtClean="0">
                <a:solidFill>
                  <a:schemeClr val="tx1"/>
                </a:solidFill>
                <a:effectLst/>
                <a:latin typeface="+mn-lt"/>
                <a:ea typeface="微软雅黑" panose="020B0503020204020204" pitchFamily="34" charset="-122"/>
                <a:cs typeface="+mn-cs"/>
              </a:rPr>
              <a:t>t</a:t>
            </a:r>
            <a:r>
              <a:rPr lang="zh-CN" altLang="zh-CN" sz="1200" kern="1200" dirty="0" smtClean="0">
                <a:solidFill>
                  <a:schemeClr val="tx1"/>
                </a:solidFill>
                <a:effectLst/>
                <a:latin typeface="+mn-lt"/>
                <a:ea typeface="微软雅黑" panose="020B0503020204020204" pitchFamily="34" charset="-122"/>
                <a:cs typeface="+mn-cs"/>
              </a:rPr>
              <a:t>时刻表现为异常活动的剧烈程度的参量”。式中，</a:t>
            </a:r>
            <a:r>
              <a:rPr lang="en-US" altLang="zh-CN" sz="1200" i="1" kern="1200" dirty="0" smtClean="0">
                <a:solidFill>
                  <a:schemeClr val="tx1"/>
                </a:solidFill>
                <a:effectLst/>
                <a:latin typeface="+mn-lt"/>
                <a:ea typeface="微软雅黑" panose="020B0503020204020204" pitchFamily="34" charset="-122"/>
                <a:cs typeface="+mn-cs"/>
              </a:rPr>
              <a:t>A</a:t>
            </a:r>
            <a:r>
              <a:rPr lang="en-US" altLang="zh-CN" sz="1200" kern="1200" baseline="-25000" dirty="0" smtClean="0">
                <a:solidFill>
                  <a:schemeClr val="tx1"/>
                </a:solidFill>
                <a:effectLst/>
                <a:latin typeface="+mn-lt"/>
                <a:ea typeface="微软雅黑" panose="020B0503020204020204" pitchFamily="34" charset="-122"/>
                <a:cs typeface="+mn-cs"/>
              </a:rPr>
              <a:t>ZCL</a:t>
            </a:r>
            <a:r>
              <a:rPr lang="zh-CN" altLang="zh-CN" sz="1200" kern="1200" dirty="0" smtClean="0">
                <a:solidFill>
                  <a:schemeClr val="tx1"/>
                </a:solidFill>
                <a:effectLst/>
                <a:latin typeface="+mn-lt"/>
                <a:ea typeface="微软雅黑" panose="020B0503020204020204" pitchFamily="34" charset="-122"/>
                <a:cs typeface="+mn-cs"/>
              </a:rPr>
              <a:t>是一个无量纲的参量。</a:t>
            </a:r>
            <a:r>
              <a:rPr lang="en-US" altLang="zh-CN" sz="1200" i="1" kern="1200" dirty="0" smtClean="0">
                <a:solidFill>
                  <a:schemeClr val="tx1"/>
                </a:solidFill>
                <a:effectLst/>
                <a:latin typeface="+mn-lt"/>
                <a:ea typeface="微软雅黑" panose="020B0503020204020204" pitchFamily="34" charset="-122"/>
                <a:cs typeface="+mn-cs"/>
              </a:rPr>
              <a:t>S</a:t>
            </a:r>
            <a:r>
              <a:rPr lang="zh-CN" altLang="zh-CN" sz="1200" kern="1200" dirty="0" smtClean="0">
                <a:solidFill>
                  <a:schemeClr val="tx1"/>
                </a:solidFill>
                <a:effectLst/>
                <a:latin typeface="+mn-lt"/>
                <a:ea typeface="微软雅黑" panose="020B0503020204020204" pitchFamily="34" charset="-122"/>
                <a:cs typeface="+mn-cs"/>
              </a:rPr>
              <a:t>用来量度与孕育某个震级水平的地震相匹配的、且不可再分的基本地质构造单元的理论空间尺度，它与根据研究对象的需要所设定的震级下限有关。</a:t>
            </a:r>
            <a:r>
              <a:rPr lang="en-US" altLang="zh-CN" sz="1200" i="1" kern="1200" dirty="0" smtClean="0">
                <a:solidFill>
                  <a:schemeClr val="tx1"/>
                </a:solidFill>
                <a:effectLst/>
                <a:latin typeface="+mn-lt"/>
                <a:ea typeface="微软雅黑" panose="020B0503020204020204" pitchFamily="34" charset="-122"/>
                <a:cs typeface="+mn-cs"/>
              </a:rPr>
              <a:t>ε</a:t>
            </a:r>
            <a:r>
              <a:rPr lang="zh-CN" altLang="zh-CN" sz="1200" kern="1200" dirty="0" smtClean="0">
                <a:solidFill>
                  <a:schemeClr val="tx1"/>
                </a:solidFill>
                <a:effectLst/>
                <a:latin typeface="+mn-lt"/>
                <a:ea typeface="微软雅黑" panose="020B0503020204020204" pitchFamily="34" charset="-122"/>
                <a:cs typeface="+mn-cs"/>
              </a:rPr>
              <a:t>是对应于</a:t>
            </a:r>
            <a:r>
              <a:rPr lang="en-US" altLang="zh-CN" sz="1200" i="1" kern="1200" dirty="0" smtClean="0">
                <a:solidFill>
                  <a:schemeClr val="tx1"/>
                </a:solidFill>
                <a:effectLst/>
                <a:latin typeface="+mn-lt"/>
                <a:ea typeface="微软雅黑" panose="020B0503020204020204" pitchFamily="34" charset="-122"/>
                <a:cs typeface="+mn-cs"/>
              </a:rPr>
              <a:t>S</a:t>
            </a:r>
            <a:r>
              <a:rPr lang="zh-CN" altLang="zh-CN" sz="1200" kern="1200" dirty="0" smtClean="0">
                <a:solidFill>
                  <a:schemeClr val="tx1"/>
                </a:solidFill>
                <a:effectLst/>
                <a:latin typeface="+mn-lt"/>
                <a:ea typeface="微软雅黑" panose="020B0503020204020204" pitchFamily="34" charset="-122"/>
                <a:cs typeface="+mn-cs"/>
              </a:rPr>
              <a:t>的地质构造单元之特征空间尺度的参量，它是</a:t>
            </a:r>
            <a:r>
              <a:rPr lang="en-US" altLang="zh-CN" sz="1200" i="1" kern="1200" dirty="0" smtClean="0">
                <a:solidFill>
                  <a:schemeClr val="tx1"/>
                </a:solidFill>
                <a:effectLst/>
                <a:latin typeface="+mn-lt"/>
                <a:ea typeface="微软雅黑" panose="020B0503020204020204" pitchFamily="34" charset="-122"/>
                <a:cs typeface="+mn-cs"/>
              </a:rPr>
              <a:t>S</a:t>
            </a:r>
            <a:r>
              <a:rPr lang="zh-CN" altLang="zh-CN" sz="1200" kern="1200" dirty="0" smtClean="0">
                <a:solidFill>
                  <a:schemeClr val="tx1"/>
                </a:solidFill>
                <a:effectLst/>
                <a:latin typeface="+mn-lt"/>
                <a:ea typeface="微软雅黑" panose="020B0503020204020204" pitchFamily="34" charset="-122"/>
                <a:cs typeface="+mn-cs"/>
              </a:rPr>
              <a:t>的近似值，与“地震</a:t>
            </a:r>
            <a:r>
              <a:rPr lang="en-US" altLang="zh-CN" sz="1200" kern="1200" dirty="0" smtClean="0">
                <a:solidFill>
                  <a:schemeClr val="tx1"/>
                </a:solidFill>
                <a:effectLst/>
                <a:latin typeface="+mn-lt"/>
                <a:ea typeface="微软雅黑" panose="020B0503020204020204" pitchFamily="34" charset="-122"/>
                <a:cs typeface="+mn-cs"/>
              </a:rPr>
              <a:t>-</a:t>
            </a:r>
            <a:r>
              <a:rPr lang="zh-CN" altLang="zh-CN" sz="1200" kern="1200" dirty="0" smtClean="0">
                <a:solidFill>
                  <a:schemeClr val="tx1"/>
                </a:solidFill>
                <a:effectLst/>
                <a:latin typeface="+mn-lt"/>
                <a:ea typeface="微软雅黑" panose="020B0503020204020204" pitchFamily="34" charset="-122"/>
                <a:cs typeface="+mn-cs"/>
              </a:rPr>
              <a:t>构造活动”关系研究结果的准确性和精细程度有关。</a:t>
            </a:r>
            <a:r>
              <a:rPr lang="en-US" altLang="zh-CN" sz="1200" i="1" kern="1200" dirty="0" smtClean="0">
                <a:solidFill>
                  <a:schemeClr val="tx1"/>
                </a:solidFill>
                <a:effectLst/>
                <a:latin typeface="+mn-lt"/>
                <a:ea typeface="微软雅黑" panose="020B0503020204020204" pitchFamily="34" charset="-122"/>
                <a:cs typeface="+mn-cs"/>
              </a:rPr>
              <a:t>N</a:t>
            </a:r>
            <a:r>
              <a:rPr lang="en-US" altLang="zh-CN" sz="1200" i="1" kern="1200" baseline="-25000" dirty="0" smtClean="0">
                <a:solidFill>
                  <a:schemeClr val="tx1"/>
                </a:solidFill>
                <a:effectLst/>
                <a:latin typeface="+mn-lt"/>
                <a:ea typeface="微软雅黑" panose="020B0503020204020204" pitchFamily="34" charset="-122"/>
                <a:cs typeface="+mn-cs"/>
              </a:rPr>
              <a:t>A</a:t>
            </a:r>
            <a:r>
              <a:rPr lang="zh-CN" altLang="zh-CN" sz="1200" kern="1200" dirty="0" smtClean="0">
                <a:solidFill>
                  <a:schemeClr val="tx1"/>
                </a:solidFill>
                <a:effectLst/>
                <a:latin typeface="+mn-lt"/>
                <a:ea typeface="微软雅黑" panose="020B0503020204020204" pitchFamily="34" charset="-122"/>
                <a:cs typeface="+mn-cs"/>
              </a:rPr>
              <a:t>表示某一具</a:t>
            </a:r>
            <a:r>
              <a:rPr lang="en-US" altLang="zh-CN" sz="1200" i="1" kern="1200" dirty="0" smtClean="0">
                <a:solidFill>
                  <a:schemeClr val="tx1"/>
                </a:solidFill>
                <a:effectLst/>
                <a:latin typeface="+mn-lt"/>
                <a:ea typeface="微软雅黑" panose="020B0503020204020204" pitchFamily="34" charset="-122"/>
                <a:cs typeface="+mn-cs"/>
              </a:rPr>
              <a:t>ε</a:t>
            </a:r>
            <a:r>
              <a:rPr lang="zh-CN" altLang="zh-CN" sz="1200" kern="1200" dirty="0" smtClean="0">
                <a:solidFill>
                  <a:schemeClr val="tx1"/>
                </a:solidFill>
                <a:effectLst/>
                <a:latin typeface="+mn-lt"/>
                <a:ea typeface="微软雅黑" panose="020B0503020204020204" pitchFamily="34" charset="-122"/>
                <a:cs typeface="+mn-cs"/>
              </a:rPr>
              <a:t>特征空间尺度的地质构造单元内在</a:t>
            </a:r>
            <a:r>
              <a:rPr lang="en-US" altLang="zh-CN" sz="1200" i="1" kern="1200" dirty="0" smtClean="0">
                <a:solidFill>
                  <a:schemeClr val="tx1"/>
                </a:solidFill>
                <a:effectLst/>
                <a:latin typeface="+mn-lt"/>
                <a:ea typeface="微软雅黑" panose="020B0503020204020204" pitchFamily="34" charset="-122"/>
                <a:cs typeface="+mn-cs"/>
              </a:rPr>
              <a:t>t</a:t>
            </a:r>
            <a:r>
              <a:rPr lang="zh-CN" altLang="zh-CN" sz="1200" kern="1200" dirty="0" smtClean="0">
                <a:solidFill>
                  <a:schemeClr val="tx1"/>
                </a:solidFill>
                <a:effectLst/>
                <a:latin typeface="+mn-lt"/>
                <a:ea typeface="微软雅黑" panose="020B0503020204020204" pitchFamily="34" charset="-122"/>
                <a:cs typeface="+mn-cs"/>
              </a:rPr>
              <a:t>时刻呈异常活动状态的质点数，</a:t>
            </a:r>
            <a:r>
              <a:rPr lang="en-US" altLang="zh-CN" sz="1200" i="1" kern="1200" dirty="0" smtClean="0">
                <a:solidFill>
                  <a:schemeClr val="tx1"/>
                </a:solidFill>
                <a:effectLst/>
                <a:latin typeface="+mn-lt"/>
                <a:ea typeface="微软雅黑" panose="020B0503020204020204" pitchFamily="34" charset="-122"/>
                <a:cs typeface="+mn-cs"/>
              </a:rPr>
              <a:t>N</a:t>
            </a:r>
            <a:r>
              <a:rPr lang="zh-CN" altLang="zh-CN" sz="1200" kern="1200" dirty="0" smtClean="0">
                <a:solidFill>
                  <a:schemeClr val="tx1"/>
                </a:solidFill>
                <a:effectLst/>
                <a:latin typeface="+mn-lt"/>
                <a:ea typeface="微软雅黑" panose="020B0503020204020204" pitchFamily="34" charset="-122"/>
                <a:cs typeface="+mn-cs"/>
              </a:rPr>
              <a:t>表示与</a:t>
            </a:r>
            <a:r>
              <a:rPr lang="en-US" altLang="zh-CN" sz="1200" i="1" kern="1200" dirty="0" smtClean="0">
                <a:solidFill>
                  <a:schemeClr val="tx1"/>
                </a:solidFill>
                <a:effectLst/>
                <a:latin typeface="+mn-lt"/>
                <a:ea typeface="微软雅黑" panose="020B0503020204020204" pitchFamily="34" charset="-122"/>
                <a:cs typeface="+mn-cs"/>
              </a:rPr>
              <a:t>ε</a:t>
            </a:r>
            <a:r>
              <a:rPr lang="zh-CN" altLang="zh-CN" sz="1200" kern="1200" dirty="0" smtClean="0">
                <a:solidFill>
                  <a:schemeClr val="tx1"/>
                </a:solidFill>
                <a:effectLst/>
                <a:latin typeface="+mn-lt"/>
                <a:ea typeface="微软雅黑" panose="020B0503020204020204" pitchFamily="34" charset="-122"/>
                <a:cs typeface="+mn-cs"/>
              </a:rPr>
              <a:t>对应的地质构造单元内质点的总数。</a:t>
            </a:r>
          </a:p>
          <a:p>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t>10</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a:t>
            </a:r>
            <a:r>
              <a:rPr lang="en-US" altLang="zh-CN" sz="1200" kern="1200" dirty="0" smtClean="0">
                <a:solidFill>
                  <a:schemeClr val="tx1"/>
                </a:solidFill>
                <a:effectLst/>
                <a:latin typeface="+mn-lt"/>
                <a:ea typeface="微软雅黑" panose="020B0503020204020204" pitchFamily="34" charset="-122"/>
                <a:cs typeface="+mn-cs"/>
              </a:rPr>
              <a:t>1</a:t>
            </a:r>
            <a:r>
              <a:rPr lang="zh-CN" altLang="zh-CN" sz="1200" kern="1200" dirty="0" smtClean="0">
                <a:solidFill>
                  <a:schemeClr val="tx1"/>
                </a:solidFill>
                <a:effectLst/>
                <a:latin typeface="+mn-lt"/>
                <a:ea typeface="微软雅黑" panose="020B0503020204020204" pitchFamily="34" charset="-122"/>
                <a:cs typeface="+mn-cs"/>
              </a:rPr>
              <a:t>）分类分析</a:t>
            </a:r>
          </a:p>
          <a:p>
            <a:r>
              <a:rPr lang="zh-CN" altLang="zh-CN" sz="1200" kern="1200" dirty="0" smtClean="0">
                <a:solidFill>
                  <a:schemeClr val="tx1"/>
                </a:solidFill>
                <a:effectLst/>
                <a:latin typeface="+mn-lt"/>
                <a:ea typeface="微软雅黑" panose="020B0503020204020204" pitchFamily="34" charset="-122"/>
                <a:cs typeface="+mn-cs"/>
              </a:rPr>
              <a:t>根据一定的分类准则将具有不同特征的数据划分到不同类别的过程。我们以犯罪风险行为中的应用为例，公安系统有登记在案的违法犯罪嫌疑人员数据，我们可以使用决策树算法进行数据挖掘，推断出一些规则：如嫌疑人文化程度较低并且无职业，犯罪程度较重；嫌疑人文化程度较低、没有犯罪记录以及自身具有特长，年龄在</a:t>
            </a:r>
            <a:r>
              <a:rPr lang="en-US" altLang="zh-CN" sz="1200" kern="1200" dirty="0" smtClean="0">
                <a:solidFill>
                  <a:schemeClr val="tx1"/>
                </a:solidFill>
                <a:effectLst/>
                <a:latin typeface="+mn-lt"/>
                <a:ea typeface="微软雅黑" panose="020B0503020204020204" pitchFamily="34" charset="-122"/>
                <a:cs typeface="+mn-cs"/>
              </a:rPr>
              <a:t>20</a:t>
            </a:r>
            <a:r>
              <a:rPr lang="zh-CN" altLang="zh-CN" sz="1200" kern="1200" dirty="0" smtClean="0">
                <a:solidFill>
                  <a:schemeClr val="tx1"/>
                </a:solidFill>
                <a:effectLst/>
                <a:latin typeface="+mn-lt"/>
                <a:ea typeface="微软雅黑" panose="020B0503020204020204" pitchFamily="34" charset="-122"/>
                <a:cs typeface="+mn-cs"/>
              </a:rPr>
              <a:t>岁到</a:t>
            </a:r>
            <a:r>
              <a:rPr lang="en-US" altLang="zh-CN" sz="1200" kern="1200" dirty="0" smtClean="0">
                <a:solidFill>
                  <a:schemeClr val="tx1"/>
                </a:solidFill>
                <a:effectLst/>
                <a:latin typeface="+mn-lt"/>
                <a:ea typeface="微软雅黑" panose="020B0503020204020204" pitchFamily="34" charset="-122"/>
                <a:cs typeface="+mn-cs"/>
              </a:rPr>
              <a:t>30</a:t>
            </a:r>
            <a:r>
              <a:rPr lang="zh-CN" altLang="zh-CN" sz="1200" kern="1200" dirty="0" smtClean="0">
                <a:solidFill>
                  <a:schemeClr val="tx1"/>
                </a:solidFill>
                <a:effectLst/>
                <a:latin typeface="+mn-lt"/>
                <a:ea typeface="微软雅黑" panose="020B0503020204020204" pitchFamily="34" charset="-122"/>
                <a:cs typeface="+mn-cs"/>
              </a:rPr>
              <a:t>岁的犯罪程度较低，年龄在</a:t>
            </a:r>
            <a:r>
              <a:rPr lang="en-US" altLang="zh-CN" sz="1200" kern="1200" dirty="0" smtClean="0">
                <a:solidFill>
                  <a:schemeClr val="tx1"/>
                </a:solidFill>
                <a:effectLst/>
                <a:latin typeface="+mn-lt"/>
                <a:ea typeface="微软雅黑" panose="020B0503020204020204" pitchFamily="34" charset="-122"/>
                <a:cs typeface="+mn-cs"/>
              </a:rPr>
              <a:t>30</a:t>
            </a:r>
            <a:r>
              <a:rPr lang="zh-CN" altLang="zh-CN" sz="1200" kern="1200" dirty="0" smtClean="0">
                <a:solidFill>
                  <a:schemeClr val="tx1"/>
                </a:solidFill>
                <a:effectLst/>
                <a:latin typeface="+mn-lt"/>
                <a:ea typeface="微软雅黑" panose="020B0503020204020204" pitchFamily="34" charset="-122"/>
                <a:cs typeface="+mn-cs"/>
              </a:rPr>
              <a:t>岁到</a:t>
            </a:r>
            <a:r>
              <a:rPr lang="en-US" altLang="zh-CN" sz="1200" kern="1200" dirty="0" smtClean="0">
                <a:solidFill>
                  <a:schemeClr val="tx1"/>
                </a:solidFill>
                <a:effectLst/>
                <a:latin typeface="+mn-lt"/>
                <a:ea typeface="微软雅黑" panose="020B0503020204020204" pitchFamily="34" charset="-122"/>
                <a:cs typeface="+mn-cs"/>
              </a:rPr>
              <a:t>40</a:t>
            </a:r>
            <a:r>
              <a:rPr lang="zh-CN" altLang="zh-CN" sz="1200" kern="1200" dirty="0" smtClean="0">
                <a:solidFill>
                  <a:schemeClr val="tx1"/>
                </a:solidFill>
                <a:effectLst/>
                <a:latin typeface="+mn-lt"/>
                <a:ea typeface="微软雅黑" panose="020B0503020204020204" pitchFamily="34" charset="-122"/>
                <a:cs typeface="+mn-cs"/>
              </a:rPr>
              <a:t>岁的犯罪程度较重；嫌疑人文化程度较低、没有犯罪记录以及自身没有特长时，常住人口的犯罪程度较低，非常住人口的犯罪程度则较重等。</a:t>
            </a:r>
            <a:r>
              <a:rPr lang="en-US" altLang="zh-CN" sz="1200" kern="1200" dirty="0" smtClean="0">
                <a:solidFill>
                  <a:schemeClr val="tx1"/>
                </a:solidFill>
                <a:effectLst/>
                <a:latin typeface="+mn-lt"/>
                <a:ea typeface="微软雅黑" panose="020B0503020204020204" pitchFamily="34" charset="-122"/>
                <a:cs typeface="+mn-cs"/>
              </a:rPr>
              <a:t> </a:t>
            </a:r>
            <a:r>
              <a:rPr lang="zh-CN" altLang="zh-CN" sz="1200" kern="1200" dirty="0" smtClean="0">
                <a:solidFill>
                  <a:schemeClr val="tx1"/>
                </a:solidFill>
                <a:effectLst/>
                <a:latin typeface="+mn-lt"/>
                <a:ea typeface="微软雅黑" panose="020B0503020204020204" pitchFamily="34" charset="-122"/>
                <a:cs typeface="+mn-cs"/>
              </a:rPr>
              <a:t>通过这些规则可有效的对犯罪风险行为进行评估。</a:t>
            </a:r>
          </a:p>
          <a:p>
            <a:r>
              <a:rPr lang="zh-CN" altLang="zh-CN" sz="1200" kern="1200" dirty="0" smtClean="0">
                <a:solidFill>
                  <a:schemeClr val="tx1"/>
                </a:solidFill>
                <a:effectLst/>
                <a:latin typeface="+mn-lt"/>
                <a:ea typeface="微软雅黑" panose="020B0503020204020204" pitchFamily="34" charset="-122"/>
                <a:cs typeface="+mn-cs"/>
              </a:rPr>
              <a:t>（</a:t>
            </a:r>
            <a:r>
              <a:rPr lang="en-US" altLang="zh-CN" sz="1200" kern="1200" dirty="0" smtClean="0">
                <a:solidFill>
                  <a:schemeClr val="tx1"/>
                </a:solidFill>
                <a:effectLst/>
                <a:latin typeface="+mn-lt"/>
                <a:ea typeface="微软雅黑" panose="020B0503020204020204" pitchFamily="34" charset="-122"/>
                <a:cs typeface="+mn-cs"/>
              </a:rPr>
              <a:t>2</a:t>
            </a:r>
            <a:r>
              <a:rPr lang="zh-CN" altLang="zh-CN" sz="1200" kern="1200" dirty="0" smtClean="0">
                <a:solidFill>
                  <a:schemeClr val="tx1"/>
                </a:solidFill>
                <a:effectLst/>
                <a:latin typeface="+mn-lt"/>
                <a:ea typeface="微软雅黑" panose="020B0503020204020204" pitchFamily="34" charset="-122"/>
                <a:cs typeface="+mn-cs"/>
              </a:rPr>
              <a:t>）回归分析</a:t>
            </a:r>
          </a:p>
          <a:p>
            <a:r>
              <a:rPr lang="zh-CN" altLang="zh-CN" sz="1200" kern="1200" dirty="0" smtClean="0">
                <a:solidFill>
                  <a:schemeClr val="tx1"/>
                </a:solidFill>
                <a:effectLst/>
                <a:latin typeface="+mn-lt"/>
                <a:ea typeface="微软雅黑" panose="020B0503020204020204" pitchFamily="34" charset="-122"/>
                <a:cs typeface="+mn-cs"/>
              </a:rPr>
              <a:t>通过对自变量和因变量做一定的相关性分析，由此建立回归方程，用以预测变量的依赖关系。加利福尼亚警方曾利用火灾预警系统来预测建筑物火情以及分析纵火案。</a:t>
            </a:r>
          </a:p>
          <a:p>
            <a:r>
              <a:rPr lang="zh-CN" altLang="zh-CN" sz="1200" kern="1200" dirty="0" smtClean="0">
                <a:solidFill>
                  <a:schemeClr val="tx1"/>
                </a:solidFill>
                <a:effectLst/>
                <a:latin typeface="+mn-lt"/>
                <a:ea typeface="微软雅黑" panose="020B0503020204020204" pitchFamily="34" charset="-122"/>
                <a:cs typeface="+mn-cs"/>
              </a:rPr>
              <a:t>图</a:t>
            </a:r>
            <a:r>
              <a:rPr lang="en-US" altLang="zh-CN" sz="1200" kern="1200" dirty="0" smtClean="0">
                <a:solidFill>
                  <a:schemeClr val="tx1"/>
                </a:solidFill>
                <a:effectLst/>
                <a:latin typeface="+mn-lt"/>
                <a:ea typeface="微软雅黑" panose="020B0503020204020204" pitchFamily="34" charset="-122"/>
                <a:cs typeface="+mn-cs"/>
              </a:rPr>
              <a:t>10-28  </a:t>
            </a:r>
            <a:r>
              <a:rPr lang="zh-CN" altLang="zh-CN" sz="1200" kern="1200" dirty="0" smtClean="0">
                <a:solidFill>
                  <a:schemeClr val="tx1"/>
                </a:solidFill>
                <a:effectLst/>
                <a:latin typeface="+mn-lt"/>
                <a:ea typeface="微软雅黑" panose="020B0503020204020204" pitchFamily="34" charset="-122"/>
                <a:cs typeface="+mn-cs"/>
              </a:rPr>
              <a:t>火灾级别与火灾因素的拟合函数</a:t>
            </a:r>
            <a:r>
              <a:rPr lang="en-US" altLang="zh-CN" sz="1200" kern="1200" dirty="0" smtClean="0">
                <a:solidFill>
                  <a:schemeClr val="tx1"/>
                </a:solidFill>
                <a:effectLst/>
                <a:latin typeface="+mn-lt"/>
                <a:ea typeface="微软雅黑" panose="020B0503020204020204" pitchFamily="34" charset="-122"/>
                <a:cs typeface="+mn-cs"/>
              </a:rPr>
              <a:t>[14]</a:t>
            </a:r>
            <a:endParaRPr lang="zh-CN" altLang="zh-CN" sz="1200" kern="1200" dirty="0" smtClean="0">
              <a:solidFill>
                <a:schemeClr val="tx1"/>
              </a:solidFill>
              <a:effectLst/>
              <a:latin typeface="+mn-lt"/>
              <a:ea typeface="微软雅黑" panose="020B0503020204020204" pitchFamily="34" charset="-122"/>
              <a:cs typeface="+mn-cs"/>
            </a:endParaRPr>
          </a:p>
          <a:p>
            <a:r>
              <a:rPr lang="zh-CN" altLang="zh-CN" sz="1200" kern="1200" dirty="0" smtClean="0">
                <a:solidFill>
                  <a:schemeClr val="tx1"/>
                </a:solidFill>
                <a:effectLst/>
                <a:latin typeface="+mn-lt"/>
                <a:ea typeface="微软雅黑" panose="020B0503020204020204" pitchFamily="34" charset="-122"/>
                <a:cs typeface="+mn-cs"/>
              </a:rPr>
              <a:t>如图</a:t>
            </a:r>
            <a:r>
              <a:rPr lang="en-US" altLang="zh-CN" sz="1200" kern="1200" dirty="0" smtClean="0">
                <a:solidFill>
                  <a:schemeClr val="tx1"/>
                </a:solidFill>
                <a:effectLst/>
                <a:latin typeface="+mn-lt"/>
                <a:ea typeface="微软雅黑" panose="020B0503020204020204" pitchFamily="34" charset="-122"/>
                <a:cs typeface="+mn-cs"/>
              </a:rPr>
              <a:t>10-28</a:t>
            </a:r>
            <a:r>
              <a:rPr lang="zh-CN" altLang="zh-CN" sz="1200" kern="1200" dirty="0" smtClean="0">
                <a:solidFill>
                  <a:schemeClr val="tx1"/>
                </a:solidFill>
                <a:effectLst/>
                <a:latin typeface="+mn-lt"/>
                <a:ea typeface="微软雅黑" panose="020B0503020204020204" pitchFamily="34" charset="-122"/>
                <a:cs typeface="+mn-cs"/>
              </a:rPr>
              <a:t>所示，加利福尼亚警方通过将一年内火灾案件与当天天气、建筑物自身因素等资料数据化，形成了一套火灾级别与火灾因素的拟合函数，当火灾因素点越丰富时，拟合出来的火灾隐情拟合函数曲线就越细腻平滑，精准度也就越高，进而形成经验数据，有效提升火灾预警能力。同时，警方也不放过那些异常点，因为往往异常点代表着具有“人为纵火”嫌疑，警方再通过对这些异常点的分析，找出隐藏在火灾背后的案情。</a:t>
            </a:r>
          </a:p>
          <a:p>
            <a:r>
              <a:rPr lang="zh-CN" altLang="zh-CN" sz="1200" kern="1200" dirty="0" smtClean="0">
                <a:solidFill>
                  <a:schemeClr val="tx1"/>
                </a:solidFill>
                <a:effectLst/>
                <a:latin typeface="+mn-lt"/>
                <a:ea typeface="微软雅黑" panose="020B0503020204020204" pitchFamily="34" charset="-122"/>
                <a:cs typeface="+mn-cs"/>
              </a:rPr>
              <a:t>（</a:t>
            </a:r>
            <a:r>
              <a:rPr lang="en-US" altLang="zh-CN" sz="1200" kern="1200" dirty="0" smtClean="0">
                <a:solidFill>
                  <a:schemeClr val="tx1"/>
                </a:solidFill>
                <a:effectLst/>
                <a:latin typeface="+mn-lt"/>
                <a:ea typeface="微软雅黑" panose="020B0503020204020204" pitchFamily="34" charset="-122"/>
                <a:cs typeface="+mn-cs"/>
              </a:rPr>
              <a:t>3</a:t>
            </a:r>
            <a:r>
              <a:rPr lang="zh-CN" altLang="zh-CN" sz="1200" kern="1200" dirty="0" smtClean="0">
                <a:solidFill>
                  <a:schemeClr val="tx1"/>
                </a:solidFill>
                <a:effectLst/>
                <a:latin typeface="+mn-lt"/>
                <a:ea typeface="微软雅黑" panose="020B0503020204020204" pitchFamily="34" charset="-122"/>
                <a:cs typeface="+mn-cs"/>
              </a:rPr>
              <a:t>）聚类分析</a:t>
            </a:r>
          </a:p>
          <a:p>
            <a:r>
              <a:rPr lang="zh-CN" altLang="zh-CN" sz="1200" kern="1200" dirty="0" smtClean="0">
                <a:solidFill>
                  <a:schemeClr val="tx1"/>
                </a:solidFill>
                <a:effectLst/>
                <a:latin typeface="+mn-lt"/>
                <a:ea typeface="微软雅黑" panose="020B0503020204020204" pitchFamily="34" charset="-122"/>
                <a:cs typeface="+mn-cs"/>
              </a:rPr>
              <a:t>不同于分类分析，聚类分析没有先验知识，一般是将一堆看似毫无规则的数据根据某种特征进行划分，不同属性的数据分到不同的组。警方可以根据时间或者空间为基准属性，对采集到的身份证号，报警信息，手机串号等进行分组，进而发现可疑线索。</a:t>
            </a:r>
          </a:p>
          <a:p>
            <a:r>
              <a:rPr lang="zh-CN" altLang="zh-CN" sz="1200" kern="1200" dirty="0" smtClean="0">
                <a:solidFill>
                  <a:schemeClr val="tx1"/>
                </a:solidFill>
                <a:effectLst/>
                <a:latin typeface="+mn-lt"/>
                <a:ea typeface="微软雅黑" panose="020B0503020204020204" pitchFamily="34" charset="-122"/>
                <a:cs typeface="+mn-cs"/>
              </a:rPr>
              <a:t>例如：应用聚类分析发现潜在的犯罪团伙</a:t>
            </a:r>
            <a:r>
              <a:rPr lang="en-US" altLang="zh-CN" sz="1200" kern="1200" baseline="30000" dirty="0" smtClean="0">
                <a:solidFill>
                  <a:schemeClr val="tx1"/>
                </a:solidFill>
                <a:effectLst/>
                <a:latin typeface="+mn-lt"/>
                <a:ea typeface="微软雅黑" panose="020B0503020204020204" pitchFamily="34" charset="-122"/>
                <a:cs typeface="+mn-cs"/>
              </a:rPr>
              <a:t>[16]</a:t>
            </a:r>
            <a:r>
              <a:rPr lang="zh-CN" altLang="zh-CN" sz="1200" kern="1200" dirty="0" smtClean="0">
                <a:solidFill>
                  <a:schemeClr val="tx1"/>
                </a:solidFill>
                <a:effectLst/>
                <a:latin typeface="+mn-lt"/>
                <a:ea typeface="微软雅黑" panose="020B0503020204020204" pitchFamily="34" charset="-122"/>
                <a:cs typeface="+mn-cs"/>
              </a:rPr>
              <a:t>，聚类分析可以根据对象的内在属性，将其聚集成为不同的簇，每一个簇内部相似度高，簇之间差异度大，利用聚类分析的这种特点，将海量的犯罪情报进行智能化处理，可以运用划分聚类识别出潜在的犯罪人员群体，运用密度聚类发现相似的犯罪团伙，运用分层聚类提炼犯罪团伙之间的关系，对于公安机关识别犯罪人员、犯罪团伙及其关系，提前预防违法犯罪有这重要的意义与价值。</a:t>
            </a:r>
          </a:p>
          <a:p>
            <a:r>
              <a:rPr lang="zh-CN" altLang="zh-CN" sz="1200" kern="1200" dirty="0" smtClean="0">
                <a:solidFill>
                  <a:schemeClr val="tx1"/>
                </a:solidFill>
                <a:effectLst/>
                <a:latin typeface="+mn-lt"/>
                <a:ea typeface="微软雅黑" panose="020B0503020204020204" pitchFamily="34" charset="-122"/>
                <a:cs typeface="+mn-cs"/>
              </a:rPr>
              <a:t>（</a:t>
            </a:r>
            <a:r>
              <a:rPr lang="en-US" altLang="zh-CN" sz="1200" kern="1200" dirty="0" smtClean="0">
                <a:solidFill>
                  <a:schemeClr val="tx1"/>
                </a:solidFill>
                <a:effectLst/>
                <a:latin typeface="+mn-lt"/>
                <a:ea typeface="微软雅黑" panose="020B0503020204020204" pitchFamily="34" charset="-122"/>
                <a:cs typeface="+mn-cs"/>
              </a:rPr>
              <a:t>4</a:t>
            </a:r>
            <a:r>
              <a:rPr lang="zh-CN" altLang="zh-CN" sz="1200" kern="1200" dirty="0" smtClean="0">
                <a:solidFill>
                  <a:schemeClr val="tx1"/>
                </a:solidFill>
                <a:effectLst/>
                <a:latin typeface="+mn-lt"/>
                <a:ea typeface="微软雅黑" panose="020B0503020204020204" pitchFamily="34" charset="-122"/>
                <a:cs typeface="+mn-cs"/>
              </a:rPr>
              <a:t>）关联分析</a:t>
            </a:r>
          </a:p>
          <a:p>
            <a:r>
              <a:rPr lang="zh-CN" altLang="zh-CN" sz="1200" kern="1200" dirty="0" smtClean="0">
                <a:solidFill>
                  <a:schemeClr val="tx1"/>
                </a:solidFill>
                <a:effectLst/>
                <a:latin typeface="+mn-lt"/>
                <a:ea typeface="微软雅黑" panose="020B0503020204020204" pitchFamily="34" charset="-122"/>
                <a:cs typeface="+mn-cs"/>
              </a:rPr>
              <a:t>用于在大量杂乱无章的数据中寻找有价值数据间的相关关系。通过分析犯罪嫌疑人的基本信息、亲朋好友、交通工具、银行账户以及出行记录等，就能绘制出一张犯罪嫌疑人的关系网，进而为警方快速掌握犯罪嫌疑人动向提供有力线索。</a:t>
            </a:r>
          </a:p>
          <a:p>
            <a:r>
              <a:rPr lang="en-US" altLang="zh-CN" sz="1200" kern="1200" dirty="0" smtClean="0">
                <a:solidFill>
                  <a:schemeClr val="tx1"/>
                </a:solidFill>
                <a:effectLst/>
                <a:latin typeface="+mn-lt"/>
                <a:ea typeface="微软雅黑" panose="020B0503020204020204" pitchFamily="34" charset="-122"/>
                <a:cs typeface="+mn-cs"/>
              </a:rPr>
              <a:t> </a:t>
            </a:r>
            <a:r>
              <a:rPr lang="zh-CN" altLang="zh-CN" sz="1200" kern="1200" dirty="0" smtClean="0">
                <a:solidFill>
                  <a:schemeClr val="tx1"/>
                </a:solidFill>
                <a:effectLst/>
                <a:latin typeface="+mn-lt"/>
                <a:ea typeface="微软雅黑" panose="020B0503020204020204" pitchFamily="34" charset="-122"/>
                <a:cs typeface="+mn-cs"/>
              </a:rPr>
              <a:t>此段举例已经修改。</a:t>
            </a:r>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50</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51</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52</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53</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D01A65BA-B9FA-4A5C-BA05-B674235F785D}" type="slidenum">
              <a:rPr lang="zh-CN" altLang="en-US" smtClean="0">
                <a:solidFill>
                  <a:prstClr val="black"/>
                </a:solidFill>
              </a:rPr>
              <a:pPr/>
              <a:t>59</a:t>
            </a:fld>
            <a:endParaRPr lang="zh-CN" altLang="en-US">
              <a:solidFill>
                <a:prstClr val="black"/>
              </a:solidFill>
            </a:endParaRPr>
          </a:p>
        </p:txBody>
      </p:sp>
    </p:spTree>
    <p:extLst>
      <p:ext uri="{BB962C8B-B14F-4D97-AF65-F5344CB8AC3E}">
        <p14:creationId xmlns:p14="http://schemas.microsoft.com/office/powerpoint/2010/main" val="4004022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t>11</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t>12</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密集地震观测网产生大量中小地震的观测数据，利用中小地震作为地下动态结构反演成像，像成都地震观测网，一年之内可以获得</a:t>
            </a:r>
            <a:r>
              <a:rPr lang="en-US" altLang="zh-CN" sz="1200" kern="1200" dirty="0" smtClean="0">
                <a:solidFill>
                  <a:schemeClr val="tx1"/>
                </a:solidFill>
                <a:effectLst/>
                <a:latin typeface="+mn-lt"/>
                <a:ea typeface="微软雅黑" panose="020B0503020204020204" pitchFamily="34" charset="-122"/>
                <a:cs typeface="+mn-cs"/>
              </a:rPr>
              <a:t>2.5</a:t>
            </a:r>
            <a:r>
              <a:rPr lang="zh-CN" altLang="zh-CN" sz="1200" kern="1200" dirty="0" smtClean="0">
                <a:solidFill>
                  <a:schemeClr val="tx1"/>
                </a:solidFill>
                <a:effectLst/>
                <a:latin typeface="+mn-lt"/>
                <a:ea typeface="微软雅黑" panose="020B0503020204020204" pitchFamily="34" charset="-122"/>
                <a:cs typeface="+mn-cs"/>
              </a:rPr>
              <a:t>级以上地震数据</a:t>
            </a:r>
            <a:r>
              <a:rPr lang="en-US" altLang="zh-CN" sz="1200" kern="1200" dirty="0" smtClean="0">
                <a:solidFill>
                  <a:schemeClr val="tx1"/>
                </a:solidFill>
                <a:effectLst/>
                <a:latin typeface="+mn-lt"/>
                <a:ea typeface="微软雅黑" panose="020B0503020204020204" pitchFamily="34" charset="-122"/>
                <a:cs typeface="+mn-cs"/>
              </a:rPr>
              <a:t>500</a:t>
            </a:r>
            <a:r>
              <a:rPr lang="zh-CN" altLang="zh-CN" sz="1200" kern="1200" dirty="0" smtClean="0">
                <a:solidFill>
                  <a:schemeClr val="tx1"/>
                </a:solidFill>
                <a:effectLst/>
                <a:latin typeface="+mn-lt"/>
                <a:ea typeface="微软雅黑" panose="020B0503020204020204" pitchFamily="34" charset="-122"/>
                <a:cs typeface="+mn-cs"/>
              </a:rPr>
              <a:t>多次，每一次地震成像就构成了动态“地下云图”，做到动态监视地下结构的变化。地震预测研究认为探索地震发生的机理是地震预报的战略之一，那就需要动态监视地下变化。密集地震观测网产生的大数据在使动态探测“地下云图”得以更好实现。这是传统的稀疏地震台网，产出的是小数据无法实现的。如果在一个密集地震台网覆盖的地区，除了使用中小天然地震源，还可以使用可控震源，那会是地下动态云图可以更好实现，为地震预测研究提供最基础的地下动态变化大数据基础，如图</a:t>
            </a:r>
            <a:r>
              <a:rPr lang="en-US" altLang="zh-CN" sz="1200" kern="1200" dirty="0" smtClean="0">
                <a:solidFill>
                  <a:schemeClr val="tx1"/>
                </a:solidFill>
                <a:effectLst/>
                <a:latin typeface="+mn-lt"/>
                <a:ea typeface="微软雅黑" panose="020B0503020204020204" pitchFamily="34" charset="-122"/>
                <a:cs typeface="+mn-cs"/>
              </a:rPr>
              <a:t>10-10</a:t>
            </a:r>
            <a:r>
              <a:rPr lang="zh-CN" altLang="zh-CN" sz="1200" kern="1200" dirty="0" smtClean="0">
                <a:solidFill>
                  <a:schemeClr val="tx1"/>
                </a:solidFill>
                <a:effectLst/>
                <a:latin typeface="+mn-lt"/>
                <a:ea typeface="微软雅黑" panose="020B0503020204020204" pitchFamily="34" charset="-122"/>
                <a:cs typeface="+mn-cs"/>
              </a:rPr>
              <a:t>和图</a:t>
            </a:r>
            <a:r>
              <a:rPr lang="en-US" altLang="zh-CN" sz="1200" kern="1200" dirty="0" smtClean="0">
                <a:solidFill>
                  <a:schemeClr val="tx1"/>
                </a:solidFill>
                <a:effectLst/>
                <a:latin typeface="+mn-lt"/>
                <a:ea typeface="微软雅黑" panose="020B0503020204020204" pitchFamily="34" charset="-122"/>
                <a:cs typeface="+mn-cs"/>
              </a:rPr>
              <a:t>10-11</a:t>
            </a:r>
            <a:r>
              <a:rPr lang="zh-CN" altLang="zh-CN" sz="1200" kern="1200" dirty="0" smtClean="0">
                <a:solidFill>
                  <a:schemeClr val="tx1"/>
                </a:solidFill>
                <a:effectLst/>
                <a:latin typeface="+mn-lt"/>
                <a:ea typeface="微软雅黑" panose="020B0503020204020204" pitchFamily="34" charset="-122"/>
                <a:cs typeface="+mn-cs"/>
              </a:rPr>
              <a:t>所示。</a:t>
            </a:r>
            <a:endParaRPr lang="zh-CN" altLang="en-US" dirty="0"/>
          </a:p>
        </p:txBody>
      </p:sp>
      <p:sp>
        <p:nvSpPr>
          <p:cNvPr id="4" name="灯片编号占位符 3"/>
          <p:cNvSpPr>
            <a:spLocks noGrp="1"/>
          </p:cNvSpPr>
          <p:nvPr>
            <p:ph type="sldNum" sz="quarter" idx="10"/>
          </p:nvPr>
        </p:nvSpPr>
        <p:spPr/>
        <p:txBody>
          <a:bodyPr/>
          <a:lstStyle/>
          <a:p>
            <a:fld id="{84C1B800-BCBD-4262-B579-5F77D9EE2550}" type="slidenum">
              <a:rPr lang="zh-CN" altLang="en-US" smtClean="0"/>
              <a:t>13</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如果探索地震前兆是地震预测战略之一，我国搞了几十年地震前兆的观测，总结和发现了一系列前兆观测的效能，如图</a:t>
            </a:r>
            <a:r>
              <a:rPr lang="en-US" altLang="zh-CN" sz="1200" kern="1200" dirty="0" smtClean="0">
                <a:solidFill>
                  <a:schemeClr val="tx1"/>
                </a:solidFill>
                <a:effectLst/>
                <a:latin typeface="+mn-lt"/>
                <a:ea typeface="微软雅黑" panose="020B0503020204020204" pitchFamily="34" charset="-122"/>
                <a:cs typeface="+mn-cs"/>
              </a:rPr>
              <a:t>10-12</a:t>
            </a:r>
            <a:r>
              <a:rPr lang="zh-CN" altLang="zh-CN" sz="1200" kern="1200" dirty="0" smtClean="0">
                <a:solidFill>
                  <a:schemeClr val="tx1"/>
                </a:solidFill>
                <a:effectLst/>
                <a:latin typeface="+mn-lt"/>
                <a:ea typeface="微软雅黑" panose="020B0503020204020204" pitchFamily="34" charset="-122"/>
                <a:cs typeface="+mn-cs"/>
              </a:rPr>
              <a:t>所示</a:t>
            </a:r>
            <a:r>
              <a:rPr lang="en-US" altLang="zh-CN" sz="1200" kern="1200" baseline="30000" dirty="0" smtClean="0">
                <a:solidFill>
                  <a:schemeClr val="tx1"/>
                </a:solidFill>
                <a:effectLst/>
                <a:latin typeface="+mn-lt"/>
                <a:ea typeface="微软雅黑" panose="020B0503020204020204" pitchFamily="34" charset="-122"/>
                <a:cs typeface="+mn-cs"/>
              </a:rPr>
              <a:t>[7]</a:t>
            </a:r>
            <a:r>
              <a:rPr lang="zh-CN" altLang="zh-CN" sz="1200" kern="1200" dirty="0" smtClean="0">
                <a:solidFill>
                  <a:schemeClr val="tx1"/>
                </a:solidFill>
                <a:effectLst/>
                <a:latin typeface="+mn-lt"/>
                <a:ea typeface="微软雅黑" panose="020B0503020204020204" pitchFamily="34" charset="-122"/>
                <a:cs typeface="+mn-cs"/>
              </a:rPr>
              <a:t>。但是由于台站间距大，在时间和空间采样点都不够，往往很难发现大地震和所谓前兆观测的联系，这正是地震前兆观测的尴尬。在</a:t>
            </a:r>
            <a:r>
              <a:rPr lang="en-US" altLang="zh-CN" sz="1200" kern="1200" dirty="0" smtClean="0">
                <a:solidFill>
                  <a:schemeClr val="tx1"/>
                </a:solidFill>
                <a:effectLst/>
                <a:latin typeface="+mn-lt"/>
                <a:ea typeface="微软雅黑" panose="020B0503020204020204" pitchFamily="34" charset="-122"/>
                <a:cs typeface="+mn-cs"/>
              </a:rPr>
              <a:t>20</a:t>
            </a:r>
            <a:r>
              <a:rPr lang="zh-CN" altLang="zh-CN" sz="1200" kern="1200" dirty="0" smtClean="0">
                <a:solidFill>
                  <a:schemeClr val="tx1"/>
                </a:solidFill>
                <a:effectLst/>
                <a:latin typeface="+mn-lt"/>
                <a:ea typeface="微软雅黑" panose="020B0503020204020204" pitchFamily="34" charset="-122"/>
                <a:cs typeface="+mn-cs"/>
              </a:rPr>
              <a:t>世纪激情燃烧的年代，地震群测群防利用很多“土”仪器，发现很多前兆现象和大地震的关联，除了当时中国那时没有现在如此的工业活动，观测背景安静以外，就是观测点密集，类似大数据。但是时代不同了，不可能重复过去的群测群防做法。现代高新技术和互联网发展迅猛，各种新型传感器和信息技术，可以为地震前兆提供廉价的设备，为加密观测提供了条件。</a:t>
            </a:r>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14</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zh-CN" sz="1200" kern="1200" dirty="0" smtClean="0">
                <a:solidFill>
                  <a:schemeClr val="tx1"/>
                </a:solidFill>
                <a:effectLst/>
                <a:latin typeface="+mn-lt"/>
                <a:ea typeface="微软雅黑" panose="020B0503020204020204" pitchFamily="34" charset="-122"/>
                <a:cs typeface="+mn-cs"/>
              </a:rPr>
              <a:t>例如，互联网大数据产生的热力图，表示了人口的实时流动，就是实时人口分布图，在发生大地震时它立刻指明了生命救援的方向，如图</a:t>
            </a:r>
            <a:r>
              <a:rPr lang="en-US" altLang="zh-CN" sz="1200" kern="1200" dirty="0" smtClean="0">
                <a:solidFill>
                  <a:schemeClr val="tx1"/>
                </a:solidFill>
                <a:effectLst/>
                <a:latin typeface="+mn-lt"/>
                <a:ea typeface="微软雅黑" panose="020B0503020204020204" pitchFamily="34" charset="-122"/>
                <a:cs typeface="+mn-cs"/>
              </a:rPr>
              <a:t>10-13</a:t>
            </a:r>
            <a:r>
              <a:rPr lang="zh-CN" altLang="zh-CN" sz="1200" kern="1200" dirty="0" smtClean="0">
                <a:solidFill>
                  <a:schemeClr val="tx1"/>
                </a:solidFill>
                <a:effectLst/>
                <a:latin typeface="+mn-lt"/>
                <a:ea typeface="微软雅黑" panose="020B0503020204020204" pitchFamily="34" charset="-122"/>
                <a:cs typeface="+mn-cs"/>
              </a:rPr>
              <a:t>所示</a:t>
            </a:r>
            <a:r>
              <a:rPr lang="en-US" altLang="zh-CN" sz="1200" kern="1200" baseline="30000" dirty="0" smtClean="0">
                <a:solidFill>
                  <a:schemeClr val="tx1"/>
                </a:solidFill>
                <a:effectLst/>
                <a:latin typeface="+mn-lt"/>
                <a:ea typeface="微软雅黑" panose="020B0503020204020204" pitchFamily="34" charset="-122"/>
                <a:cs typeface="+mn-cs"/>
              </a:rPr>
              <a:t>[8]</a:t>
            </a:r>
            <a:r>
              <a:rPr lang="zh-CN" altLang="zh-CN" sz="1200" kern="1200" dirty="0" smtClean="0">
                <a:solidFill>
                  <a:schemeClr val="tx1"/>
                </a:solidFill>
                <a:effectLst/>
                <a:latin typeface="+mn-lt"/>
                <a:ea typeface="微软雅黑" panose="020B0503020204020204" pitchFamily="34" charset="-122"/>
                <a:cs typeface="+mn-cs"/>
              </a:rPr>
              <a:t>。</a:t>
            </a:r>
          </a:p>
          <a:p>
            <a:r>
              <a:rPr lang="zh-CN" altLang="zh-CN" sz="1200" kern="1200" dirty="0" smtClean="0">
                <a:solidFill>
                  <a:schemeClr val="tx1"/>
                </a:solidFill>
                <a:effectLst/>
                <a:latin typeface="+mn-lt"/>
                <a:ea typeface="微软雅黑" panose="020B0503020204020204" pitchFamily="34" charset="-122"/>
                <a:cs typeface="+mn-cs"/>
              </a:rPr>
              <a:t>尼泊尔地震应急救援体现了互联网大数据的作用，地震发生后，地震专业队伍和志愿者队伍迅速从互联网的巨量数据中发现尼泊尔地震所在地区的人口、经济、破坏、道路等，根据这些信息国家救援队伍和志愿者救援队伍，以国际人道主义精神投入灾后救援。一个移动互联网微信平台的一个聊天群，就把地震现场、救援队、后方指挥部、所有参与应急的人员联在一起，文字、照片、图表、视频、语音都可以使用和相互传递，体现了大数据时代“互联网</a:t>
            </a:r>
            <a:r>
              <a:rPr lang="en-US" altLang="zh-CN" sz="1200" kern="1200" dirty="0" smtClean="0">
                <a:solidFill>
                  <a:schemeClr val="tx1"/>
                </a:solidFill>
                <a:effectLst/>
                <a:latin typeface="+mn-lt"/>
                <a:ea typeface="微软雅黑" panose="020B0503020204020204" pitchFamily="34" charset="-122"/>
                <a:cs typeface="+mn-cs"/>
              </a:rPr>
              <a:t>+</a:t>
            </a:r>
            <a:r>
              <a:rPr lang="zh-CN" altLang="zh-CN" sz="1200" kern="1200" dirty="0" smtClean="0">
                <a:solidFill>
                  <a:schemeClr val="tx1"/>
                </a:solidFill>
                <a:effectLst/>
                <a:latin typeface="+mn-lt"/>
                <a:ea typeface="微软雅黑" panose="020B0503020204020204" pitchFamily="34" charset="-122"/>
                <a:cs typeface="+mn-cs"/>
              </a:rPr>
              <a:t>”新的地震应急救援新模式，如图</a:t>
            </a:r>
            <a:r>
              <a:rPr lang="en-US" altLang="zh-CN" sz="1200" kern="1200" dirty="0" smtClean="0">
                <a:solidFill>
                  <a:schemeClr val="tx1"/>
                </a:solidFill>
                <a:effectLst/>
                <a:latin typeface="+mn-lt"/>
                <a:ea typeface="微软雅黑" panose="020B0503020204020204" pitchFamily="34" charset="-122"/>
                <a:cs typeface="+mn-cs"/>
              </a:rPr>
              <a:t>10-14</a:t>
            </a:r>
            <a:r>
              <a:rPr lang="zh-CN" altLang="zh-CN" sz="1200" kern="1200" dirty="0" smtClean="0">
                <a:solidFill>
                  <a:schemeClr val="tx1"/>
                </a:solidFill>
                <a:effectLst/>
                <a:latin typeface="+mn-lt"/>
                <a:ea typeface="微软雅黑" panose="020B0503020204020204" pitchFamily="34" charset="-122"/>
                <a:cs typeface="+mn-cs"/>
              </a:rPr>
              <a:t>所示。</a:t>
            </a:r>
            <a:endParaRPr lang="en-US" altLang="zh-CN" sz="1200" kern="1200" dirty="0" smtClean="0">
              <a:solidFill>
                <a:schemeClr val="tx1"/>
              </a:solidFill>
              <a:effectLst/>
              <a:latin typeface="+mn-lt"/>
              <a:ea typeface="微软雅黑" panose="020B0503020204020204" pitchFamily="34" charset="-122"/>
              <a:cs typeface="+mn-cs"/>
            </a:endParaRPr>
          </a:p>
          <a:p>
            <a:pPr marL="0" marR="0" indent="0" algn="l" defTabSz="914400" rtl="0" eaLnBrk="1" fontAlgn="auto" latinLnBrk="0" hangingPunct="1">
              <a:lnSpc>
                <a:spcPct val="100000"/>
              </a:lnSpc>
              <a:spcBef>
                <a:spcPts val="0"/>
              </a:spcBef>
              <a:spcAft>
                <a:spcPts val="0"/>
              </a:spcAft>
              <a:buClrTx/>
              <a:buSzTx/>
              <a:buFontTx/>
              <a:buNone/>
              <a:defRPr/>
            </a:pPr>
            <a:r>
              <a:rPr lang="en-US" altLang="zh-CN" sz="1200" kern="1200" dirty="0" smtClean="0">
                <a:solidFill>
                  <a:schemeClr val="tx1"/>
                </a:solidFill>
                <a:effectLst/>
                <a:latin typeface="+mn-lt"/>
                <a:ea typeface="微软雅黑" panose="020B0503020204020204" pitchFamily="34" charset="-122"/>
                <a:cs typeface="+mn-cs"/>
              </a:rPr>
              <a:t>2010</a:t>
            </a:r>
            <a:r>
              <a:rPr lang="zh-CN" altLang="zh-CN" sz="1200" kern="1200" dirty="0" smtClean="0">
                <a:solidFill>
                  <a:schemeClr val="tx1"/>
                </a:solidFill>
                <a:effectLst/>
                <a:latin typeface="+mn-lt"/>
                <a:ea typeface="微软雅黑" panose="020B0503020204020204" pitchFamily="34" charset="-122"/>
                <a:cs typeface="+mn-cs"/>
              </a:rPr>
              <a:t>年</a:t>
            </a:r>
            <a:r>
              <a:rPr lang="en-US" altLang="zh-CN" sz="1200" kern="1200" dirty="0" smtClean="0">
                <a:solidFill>
                  <a:schemeClr val="tx1"/>
                </a:solidFill>
                <a:effectLst/>
                <a:latin typeface="+mn-lt"/>
                <a:ea typeface="微软雅黑" panose="020B0503020204020204" pitchFamily="34" charset="-122"/>
                <a:cs typeface="+mn-cs"/>
              </a:rPr>
              <a:t>1</a:t>
            </a:r>
            <a:r>
              <a:rPr lang="zh-CN" altLang="zh-CN" sz="1200" kern="1200" dirty="0" smtClean="0">
                <a:solidFill>
                  <a:schemeClr val="tx1"/>
                </a:solidFill>
                <a:effectLst/>
                <a:latin typeface="+mn-lt"/>
                <a:ea typeface="微软雅黑" panose="020B0503020204020204" pitchFamily="34" charset="-122"/>
                <a:cs typeface="+mn-cs"/>
              </a:rPr>
              <a:t>月</a:t>
            </a:r>
            <a:r>
              <a:rPr lang="en-US" altLang="zh-CN" sz="1200" kern="1200" dirty="0" smtClean="0">
                <a:solidFill>
                  <a:schemeClr val="tx1"/>
                </a:solidFill>
                <a:effectLst/>
                <a:latin typeface="+mn-lt"/>
                <a:ea typeface="微软雅黑" panose="020B0503020204020204" pitchFamily="34" charset="-122"/>
                <a:cs typeface="+mn-cs"/>
              </a:rPr>
              <a:t>2</a:t>
            </a:r>
            <a:r>
              <a:rPr lang="zh-CN" altLang="zh-CN" sz="1200" kern="1200" dirty="0" smtClean="0">
                <a:solidFill>
                  <a:schemeClr val="tx1"/>
                </a:solidFill>
                <a:effectLst/>
                <a:latin typeface="+mn-lt"/>
                <a:ea typeface="微软雅黑" panose="020B0503020204020204" pitchFamily="34" charset="-122"/>
                <a:cs typeface="+mn-cs"/>
              </a:rPr>
              <a:t>日海地发生了</a:t>
            </a:r>
            <a:r>
              <a:rPr lang="en-US" altLang="zh-CN" sz="1200" kern="1200" dirty="0" smtClean="0">
                <a:solidFill>
                  <a:schemeClr val="tx1"/>
                </a:solidFill>
                <a:effectLst/>
                <a:latin typeface="+mn-lt"/>
                <a:ea typeface="微软雅黑" panose="020B0503020204020204" pitchFamily="34" charset="-122"/>
                <a:cs typeface="+mn-cs"/>
              </a:rPr>
              <a:t>7.0</a:t>
            </a:r>
            <a:r>
              <a:rPr lang="zh-CN" altLang="zh-CN" sz="1200" kern="1200" dirty="0" smtClean="0">
                <a:solidFill>
                  <a:schemeClr val="tx1"/>
                </a:solidFill>
                <a:effectLst/>
                <a:latin typeface="+mn-lt"/>
                <a:ea typeface="微软雅黑" panose="020B0503020204020204" pitchFamily="34" charset="-122"/>
                <a:cs typeface="+mn-cs"/>
              </a:rPr>
              <a:t>级强烈地震，造成</a:t>
            </a:r>
            <a:r>
              <a:rPr lang="en-US" altLang="zh-CN" sz="1200" kern="1200" dirty="0" smtClean="0">
                <a:solidFill>
                  <a:schemeClr val="tx1"/>
                </a:solidFill>
                <a:effectLst/>
                <a:latin typeface="+mn-lt"/>
                <a:ea typeface="微软雅黑" panose="020B0503020204020204" pitchFamily="34" charset="-122"/>
                <a:cs typeface="+mn-cs"/>
              </a:rPr>
              <a:t>22</a:t>
            </a:r>
            <a:r>
              <a:rPr lang="zh-CN" altLang="zh-CN" sz="1200" kern="1200" dirty="0" smtClean="0">
                <a:solidFill>
                  <a:schemeClr val="tx1"/>
                </a:solidFill>
                <a:effectLst/>
                <a:latin typeface="+mn-lt"/>
                <a:ea typeface="微软雅黑" panose="020B0503020204020204" pitchFamily="34" charset="-122"/>
                <a:cs typeface="+mn-cs"/>
              </a:rPr>
              <a:t>万人死亡。严重的灾害造成大量人口流动，使救援组织难以有效地进行救助和计划重建，利用移动电话运营商（</a:t>
            </a:r>
            <a:r>
              <a:rPr lang="en-US" altLang="zh-CN" sz="1200" kern="1200" dirty="0" err="1" smtClean="0">
                <a:solidFill>
                  <a:schemeClr val="tx1"/>
                </a:solidFill>
                <a:effectLst/>
                <a:latin typeface="+mn-lt"/>
                <a:ea typeface="微软雅黑" panose="020B0503020204020204" pitchFamily="34" charset="-122"/>
                <a:cs typeface="+mn-cs"/>
              </a:rPr>
              <a:t>Digicel</a:t>
            </a:r>
            <a:r>
              <a:rPr lang="zh-CN" altLang="zh-CN" sz="1200" kern="1200" dirty="0" smtClean="0">
                <a:solidFill>
                  <a:schemeClr val="tx1"/>
                </a:solidFill>
                <a:effectLst/>
                <a:latin typeface="+mn-lt"/>
                <a:ea typeface="微软雅黑" panose="020B0503020204020204" pitchFamily="34" charset="-122"/>
                <a:cs typeface="+mn-cs"/>
              </a:rPr>
              <a:t>）</a:t>
            </a:r>
            <a:r>
              <a:rPr lang="en-US" altLang="zh-CN" sz="1200" kern="1200" dirty="0" smtClean="0">
                <a:solidFill>
                  <a:schemeClr val="tx1"/>
                </a:solidFill>
                <a:effectLst/>
                <a:latin typeface="+mn-lt"/>
                <a:ea typeface="微软雅黑" panose="020B0503020204020204" pitchFamily="34" charset="-122"/>
                <a:cs typeface="+mn-cs"/>
              </a:rPr>
              <a:t>1900000</a:t>
            </a:r>
            <a:r>
              <a:rPr lang="zh-CN" altLang="zh-CN" sz="1200" kern="1200" dirty="0" smtClean="0">
                <a:solidFill>
                  <a:schemeClr val="tx1"/>
                </a:solidFill>
                <a:effectLst/>
                <a:latin typeface="+mn-lt"/>
                <a:ea typeface="微软雅黑" panose="020B0503020204020204" pitchFamily="34" charset="-122"/>
                <a:cs typeface="+mn-cs"/>
              </a:rPr>
              <a:t>手机大数据分析了地震</a:t>
            </a:r>
            <a:r>
              <a:rPr lang="en-US" altLang="zh-CN" sz="1200" kern="1200" dirty="0" smtClean="0">
                <a:solidFill>
                  <a:schemeClr val="tx1"/>
                </a:solidFill>
                <a:effectLst/>
                <a:latin typeface="+mn-lt"/>
                <a:ea typeface="微软雅黑" panose="020B0503020204020204" pitchFamily="34" charset="-122"/>
                <a:cs typeface="+mn-cs"/>
              </a:rPr>
              <a:t>42</a:t>
            </a:r>
            <a:r>
              <a:rPr lang="zh-CN" altLang="zh-CN" sz="1200" kern="1200" dirty="0" smtClean="0">
                <a:solidFill>
                  <a:schemeClr val="tx1"/>
                </a:solidFill>
                <a:effectLst/>
                <a:latin typeface="+mn-lt"/>
                <a:ea typeface="微软雅黑" panose="020B0503020204020204" pitchFamily="34" charset="-122"/>
                <a:cs typeface="+mn-cs"/>
              </a:rPr>
              <a:t>天之前到</a:t>
            </a:r>
            <a:r>
              <a:rPr lang="en-US" altLang="zh-CN" sz="1200" kern="1200" dirty="0" smtClean="0">
                <a:solidFill>
                  <a:schemeClr val="tx1"/>
                </a:solidFill>
                <a:effectLst/>
                <a:latin typeface="+mn-lt"/>
                <a:ea typeface="微软雅黑" panose="020B0503020204020204" pitchFamily="34" charset="-122"/>
                <a:cs typeface="+mn-cs"/>
              </a:rPr>
              <a:t>341</a:t>
            </a:r>
            <a:r>
              <a:rPr lang="zh-CN" altLang="zh-CN" sz="1200" kern="1200" dirty="0" smtClean="0">
                <a:solidFill>
                  <a:schemeClr val="tx1"/>
                </a:solidFill>
                <a:effectLst/>
                <a:latin typeface="+mn-lt"/>
                <a:ea typeface="微软雅黑" panose="020B0503020204020204" pitchFamily="34" charset="-122"/>
                <a:cs typeface="+mn-cs"/>
              </a:rPr>
              <a:t>天之后人口的流动，如图</a:t>
            </a:r>
            <a:r>
              <a:rPr lang="en-US" altLang="zh-CN" sz="1200" kern="1200" dirty="0" smtClean="0">
                <a:solidFill>
                  <a:schemeClr val="tx1"/>
                </a:solidFill>
                <a:effectLst/>
                <a:latin typeface="+mn-lt"/>
                <a:ea typeface="微软雅黑" panose="020B0503020204020204" pitchFamily="34" charset="-122"/>
                <a:cs typeface="+mn-cs"/>
              </a:rPr>
              <a:t>10-15</a:t>
            </a:r>
            <a:r>
              <a:rPr lang="zh-CN" altLang="zh-CN" sz="1200" kern="1200" dirty="0" smtClean="0">
                <a:solidFill>
                  <a:schemeClr val="tx1"/>
                </a:solidFill>
                <a:effectLst/>
                <a:latin typeface="+mn-lt"/>
                <a:ea typeface="微软雅黑" panose="020B0503020204020204" pitchFamily="34" charset="-122"/>
                <a:cs typeface="+mn-cs"/>
              </a:rPr>
              <a:t>所示。地震之后</a:t>
            </a:r>
            <a:r>
              <a:rPr lang="en-US" altLang="zh-CN" sz="1200" kern="1200" dirty="0" smtClean="0">
                <a:solidFill>
                  <a:schemeClr val="tx1"/>
                </a:solidFill>
                <a:effectLst/>
                <a:latin typeface="+mn-lt"/>
                <a:ea typeface="微软雅黑" panose="020B0503020204020204" pitchFamily="34" charset="-122"/>
                <a:cs typeface="+mn-cs"/>
              </a:rPr>
              <a:t>19</a:t>
            </a:r>
            <a:r>
              <a:rPr lang="zh-CN" altLang="zh-CN" sz="1200" kern="1200" dirty="0" smtClean="0">
                <a:solidFill>
                  <a:schemeClr val="tx1"/>
                </a:solidFill>
                <a:effectLst/>
                <a:latin typeface="+mn-lt"/>
                <a:ea typeface="微软雅黑" panose="020B0503020204020204" pitchFamily="34" charset="-122"/>
                <a:cs typeface="+mn-cs"/>
              </a:rPr>
              <a:t>天，导致首都太子港的人口减少了约</a:t>
            </a:r>
            <a:r>
              <a:rPr lang="en-US" altLang="zh-CN" sz="1200" kern="1200" dirty="0" smtClean="0">
                <a:solidFill>
                  <a:schemeClr val="tx1"/>
                </a:solidFill>
                <a:effectLst/>
                <a:latin typeface="+mn-lt"/>
                <a:ea typeface="微软雅黑" panose="020B0503020204020204" pitchFamily="34" charset="-122"/>
                <a:cs typeface="+mn-cs"/>
              </a:rPr>
              <a:t>23%</a:t>
            </a:r>
            <a:r>
              <a:rPr lang="zh-CN" altLang="zh-CN" sz="1200" kern="1200" dirty="0" smtClean="0">
                <a:solidFill>
                  <a:schemeClr val="tx1"/>
                </a:solidFill>
                <a:effectLst/>
                <a:latin typeface="+mn-lt"/>
                <a:ea typeface="微软雅黑" panose="020B0503020204020204" pitchFamily="34" charset="-122"/>
                <a:cs typeface="+mn-cs"/>
              </a:rPr>
              <a:t>。研究表明人口的流动比较混乱，但是人口流动的轨迹明显，离开首都的人的目的地在地震后的前三个星期是高度相关。特别是他们的流动模式对于人道主义救援和灾后重建意义重大。研究结果表明在灾害中的人口变动使用大数据预测更为有效</a:t>
            </a:r>
            <a:r>
              <a:rPr lang="en-US" altLang="zh-CN" sz="1200" kern="1200" baseline="30000" dirty="0" smtClean="0">
                <a:solidFill>
                  <a:schemeClr val="tx1"/>
                </a:solidFill>
                <a:effectLst/>
                <a:latin typeface="+mn-lt"/>
                <a:ea typeface="微软雅黑" panose="020B0503020204020204" pitchFamily="34" charset="-122"/>
                <a:cs typeface="+mn-cs"/>
              </a:rPr>
              <a:t>[9]</a:t>
            </a:r>
            <a:r>
              <a:rPr lang="zh-CN" altLang="zh-CN" sz="1200" kern="1200" dirty="0" smtClean="0">
                <a:solidFill>
                  <a:schemeClr val="tx1"/>
                </a:solidFill>
                <a:effectLst/>
                <a:latin typeface="+mn-lt"/>
                <a:ea typeface="微软雅黑" panose="020B0503020204020204" pitchFamily="34" charset="-122"/>
                <a:cs typeface="+mn-cs"/>
              </a:rPr>
              <a:t>。</a:t>
            </a:r>
          </a:p>
          <a:p>
            <a:endParaRPr lang="zh-CN" altLang="zh-CN" sz="1200" kern="1200" dirty="0" smtClean="0">
              <a:solidFill>
                <a:schemeClr val="tx1"/>
              </a:solidFill>
              <a:effectLst/>
              <a:latin typeface="+mn-lt"/>
              <a:ea typeface="微软雅黑" panose="020B0503020204020204" pitchFamily="34" charset="-122"/>
              <a:cs typeface="+mn-cs"/>
            </a:endParaRPr>
          </a:p>
          <a:p>
            <a:endParaRPr lang="zh-CN" altLang="zh-CN" sz="1200" kern="1200" dirty="0">
              <a:solidFill>
                <a:schemeClr val="tx1"/>
              </a:solidFill>
              <a:effectLst/>
              <a:latin typeface="+mn-lt"/>
              <a:ea typeface="微软雅黑" panose="020B0503020204020204" pitchFamily="34" charset="-122"/>
              <a:cs typeface="+mn-cs"/>
            </a:endParaRPr>
          </a:p>
        </p:txBody>
      </p:sp>
      <p:sp>
        <p:nvSpPr>
          <p:cNvPr id="4" name="灯片编号占位符 3"/>
          <p:cNvSpPr>
            <a:spLocks noGrp="1"/>
          </p:cNvSpPr>
          <p:nvPr>
            <p:ph type="sldNum" sz="quarter" idx="10"/>
          </p:nvPr>
        </p:nvSpPr>
        <p:spPr/>
        <p:txBody>
          <a:bodyPr/>
          <a:lstStyle/>
          <a:p>
            <a:fld id="{84C1B800-BCBD-4262-B579-5F77D9EE2550}" type="slidenum">
              <a:rPr lang="zh-CN" altLang="en-US" smtClean="0"/>
              <a:t>15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t>2017-4-20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E695A926-9446-4F62-9ECE-08A9B18F975E}" type="datetime1">
              <a:rPr lang="zh-CN" altLang="en-US" smtClean="0"/>
              <a:t>2017-4-20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Date Placeholder 4"/>
          <p:cNvSpPr>
            <a:spLocks noGrp="1"/>
          </p:cNvSpPr>
          <p:nvPr>
            <p:ph type="dt" sz="half" idx="10"/>
          </p:nvPr>
        </p:nvSpPr>
        <p:spPr/>
        <p:txBody>
          <a:bodyPr/>
          <a:lstStyle/>
          <a:p>
            <a:fld id="{ACDE336F-82DC-4654-9554-07866832948F}" type="datetime1">
              <a:rPr lang="zh-CN" altLang="en-US" smtClean="0"/>
              <a:t>2017-4-20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t>2017-4-20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t>2017-4-20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t>2017-4-20</a:t>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t>2017-4-20</a:t>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Date Placeholder 3"/>
          <p:cNvSpPr>
            <a:spLocks noGrp="1"/>
          </p:cNvSpPr>
          <p:nvPr>
            <p:ph type="dt" sz="half" idx="10"/>
          </p:nvPr>
        </p:nvSpPr>
        <p:spPr/>
        <p:txBody>
          <a:bodyPr/>
          <a:lstStyle/>
          <a:p>
            <a:fld id="{9DEBA8EB-3E98-45DF-95F9-20499AB89BB5}" type="datetime1">
              <a:rPr lang="zh-CN" altLang="en-US" smtClean="0"/>
              <a:t>2017-4-20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t>2017-4-20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t>2017-4-20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t>2017-4-20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t>2017-4-20</a:t>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notesSlide" Target="../notesSlides/notesSlide4.xml"/><Relationship Id="rId7" Type="http://schemas.microsoft.com/office/2007/relationships/hdphoto" Target="../media/hdphoto8.wdp"/><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4.jpeg"/><Relationship Id="rId11" Type="http://schemas.openxmlformats.org/officeDocument/2006/relationships/image" Target="../media/image6.png"/><Relationship Id="rId5" Type="http://schemas.openxmlformats.org/officeDocument/2006/relationships/image" Target="../media/image23.wmf"/><Relationship Id="rId10" Type="http://schemas.openxmlformats.org/officeDocument/2006/relationships/image" Target="../media/image5.png"/><Relationship Id="rId4" Type="http://schemas.openxmlformats.org/officeDocument/2006/relationships/oleObject" Target="../embeddings/oleObject1.bin"/><Relationship Id="rId9" Type="http://schemas.microsoft.com/office/2007/relationships/hdphoto" Target="../media/hdphoto9.wdp"/></Relationships>
</file>

<file path=ppt/slides/_rels/slide1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6.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1.wdp"/><Relationship Id="rId5" Type="http://schemas.openxmlformats.org/officeDocument/2006/relationships/image" Target="../media/image27.png"/><Relationship Id="rId4" Type="http://schemas.microsoft.com/office/2007/relationships/hdphoto" Target="../media/hdphoto10.wdp"/><Relationship Id="rId9"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5.png"/><Relationship Id="rId5" Type="http://schemas.microsoft.com/office/2007/relationships/hdphoto" Target="../media/hdphoto12.wdp"/><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3.wdp"/></Relationships>
</file>

<file path=ppt/slides/_rels/slide15.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31.jpe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microsoft.com/office/2007/relationships/hdphoto" Target="../media/hdphoto14.wdp"/><Relationship Id="rId5" Type="http://schemas.openxmlformats.org/officeDocument/2006/relationships/image" Target="../media/image33.png"/><Relationship Id="rId10" Type="http://schemas.openxmlformats.org/officeDocument/2006/relationships/image" Target="../media/image6.png"/><Relationship Id="rId4" Type="http://schemas.openxmlformats.org/officeDocument/2006/relationships/image" Target="../media/image32.jpe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5.png"/><Relationship Id="rId7"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6.png"/><Relationship Id="rId2" Type="http://schemas.openxmlformats.org/officeDocument/2006/relationships/image" Target="../media/image39.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2.jpeg"/><Relationship Id="rId4" Type="http://schemas.openxmlformats.org/officeDocument/2006/relationships/image" Target="../media/image41.jpe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customXml" Target="../ink/ink1.xml"/><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customXml" Target="../ink/ink2.xml"/><Relationship Id="rId4" Type="http://schemas.openxmlformats.org/officeDocument/2006/relationships/image" Target="../media/image42.png"/></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6.wdp"/></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5.png"/><Relationship Id="rId5" Type="http://schemas.openxmlformats.org/officeDocument/2006/relationships/image" Target="../media/image44.wmf"/><Relationship Id="rId4" Type="http://schemas.openxmlformats.org/officeDocument/2006/relationships/oleObject" Target="../embeddings/oleObject2.bin"/></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7.wdp"/></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8.wdp"/></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19.wdp"/></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50.png"/><Relationship Id="rId4" Type="http://schemas.microsoft.com/office/2007/relationships/hdphoto" Target="../media/hdphoto20.wdp"/></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54.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58.png"/><Relationship Id="rId11" Type="http://schemas.microsoft.com/office/2007/relationships/hdphoto" Target="../media/hdphoto21.wdp"/><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22.wdp"/></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23.wdp"/></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4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microsoft.com/office/2007/relationships/hdphoto" Target="../media/hdphoto24.wdp"/></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6.png"/><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png"/><Relationship Id="rId4" Type="http://schemas.microsoft.com/office/2007/relationships/hdphoto" Target="../media/hdphoto2.wdp"/></Relationships>
</file>

<file path=ppt/slides/_rels/slide5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hyperlink" Target="http://www.thebigdata.cn/" TargetMode="Externa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56.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hyperlink" Target="http://www.chinacloud.cn/" TargetMode="Externa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5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hyperlink" Target="http://www.wanwuyun.com/" TargetMode="Externa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hyperlink" Target="http://www.envicloud.cn/" TargetMode="Externa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59.xml.rels><?xml version="1.0" encoding="UTF-8" standalone="yes"?>
<Relationships xmlns="http://schemas.openxmlformats.org/package/2006/relationships"><Relationship Id="rId3" Type="http://schemas.openxmlformats.org/officeDocument/2006/relationships/hyperlink" Target="http://www.cstor.cn/hadoop.html" TargetMode="External"/><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microsoft.com/office/2007/relationships/hdphoto" Target="../media/hdphoto25.wdp"/><Relationship Id="rId4" Type="http://schemas.openxmlformats.org/officeDocument/2006/relationships/image" Target="../media/image77.jpeg"/></Relationships>
</file>

<file path=ppt/slides/_rels/slide6.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2.xml"/><Relationship Id="rId5" Type="http://schemas.openxmlformats.org/officeDocument/2006/relationships/image" Target="../media/image81.jpeg"/><Relationship Id="rId4" Type="http://schemas.openxmlformats.org/officeDocument/2006/relationships/image" Target="../media/image80.jpeg"/></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6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5.png"/><Relationship Id="rId7" Type="http://schemas.microsoft.com/office/2007/relationships/hdphoto" Target="../media/hdphoto4.wdp"/><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microsoft.com/office/2007/relationships/hdphoto" Target="../media/hdphoto3.wdp"/><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18.jpeg"/><Relationship Id="rId7" Type="http://schemas.openxmlformats.org/officeDocument/2006/relationships/image" Target="../media/image21.png"/><Relationship Id="rId12"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0.jpeg"/><Relationship Id="rId11" Type="http://schemas.openxmlformats.org/officeDocument/2006/relationships/image" Target="../media/image5.pn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19.png"/><Relationship Id="rId9"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4" name="矩形 3"/>
          <p:cNvSpPr/>
          <p:nvPr/>
        </p:nvSpPr>
        <p:spPr>
          <a:xfrm>
            <a:off x="2170385" y="817472"/>
            <a:ext cx="4584111" cy="1569660"/>
          </a:xfrm>
          <a:prstGeom prst="rect">
            <a:avLst/>
          </a:prstGeom>
          <a:effectLst/>
        </p:spPr>
        <p:txBody>
          <a:bodyPr wrap="square">
            <a:spAutoFit/>
          </a:bodyPr>
          <a:lstStyle/>
          <a:p>
            <a:pPr algn="ctr">
              <a:defRPr/>
            </a:pPr>
            <a:r>
              <a:rPr lang="zh-CN" altLang="en-US" sz="9600" b="1" spc="300" dirty="0" smtClean="0">
                <a:ln w="11430"/>
                <a:solidFill>
                  <a:srgbClr val="3D89BC"/>
                </a:solidFill>
                <a:latin typeface="微软雅黑" panose="020B0503020204020204" pitchFamily="34" charset="-122"/>
                <a:ea typeface="微软雅黑" panose="020B0503020204020204" pitchFamily="34" charset="-122"/>
              </a:rPr>
              <a:t>大数据</a:t>
            </a:r>
            <a:endParaRPr lang="en-US" altLang="zh-CN" sz="9600" b="1" spc="300" dirty="0" smtClean="0">
              <a:ln w="11430"/>
              <a:solidFill>
                <a:srgbClr val="3D89BC"/>
              </a:solidFill>
              <a:latin typeface="微软雅黑" panose="020B0503020204020204" pitchFamily="34" charset="-122"/>
              <a:ea typeface="微软雅黑" panose="020B0503020204020204" pitchFamily="34" charset="-122"/>
            </a:endParaRPr>
          </a:p>
        </p:txBody>
      </p:sp>
      <p:pic>
        <p:nvPicPr>
          <p:cNvPr id="40963" name="Picture 3" descr="E:\PPT 胡占利 工作\《大数据》随书美化PPT\摄图网-蓝色科技光线背景.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9429" r="7373" b="20823"/>
          <a:stretch>
            <a:fillRect/>
          </a:stretch>
        </p:blipFill>
        <p:spPr bwMode="auto">
          <a:xfrm>
            <a:off x="0" y="3240900"/>
            <a:ext cx="8462513" cy="3071004"/>
          </a:xfrm>
          <a:prstGeom prst="rect">
            <a:avLst/>
          </a:prstGeom>
          <a:noFill/>
          <a:extLst>
            <a:ext uri="{909E8E84-426E-40DD-AFC4-6F175D3DCCD1}">
              <a14:hiddenFill xmlns:a14="http://schemas.microsoft.com/office/drawing/2010/main">
                <a:solidFill>
                  <a:srgbClr val="FFFFFF"/>
                </a:solidFill>
              </a14:hiddenFill>
            </a:ext>
          </a:extLst>
        </p:spPr>
      </p:pic>
      <p:sp>
        <p:nvSpPr>
          <p:cNvPr id="8" name="矩形 7"/>
          <p:cNvSpPr/>
          <p:nvPr/>
        </p:nvSpPr>
        <p:spPr>
          <a:xfrm>
            <a:off x="8790317" y="3240900"/>
            <a:ext cx="368541" cy="3071004"/>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9" name="矩形 8"/>
          <p:cNvSpPr/>
          <p:nvPr/>
        </p:nvSpPr>
        <p:spPr>
          <a:xfrm>
            <a:off x="1719234" y="2626706"/>
            <a:ext cx="6177175" cy="41719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6" name="矩形 5"/>
          <p:cNvSpPr/>
          <p:nvPr/>
        </p:nvSpPr>
        <p:spPr>
          <a:xfrm>
            <a:off x="1719234" y="2627075"/>
            <a:ext cx="273468" cy="41719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TextBox 6"/>
          <p:cNvSpPr txBox="1"/>
          <p:nvPr/>
        </p:nvSpPr>
        <p:spPr>
          <a:xfrm>
            <a:off x="2096219" y="2666024"/>
            <a:ext cx="5684807" cy="338554"/>
          </a:xfrm>
          <a:prstGeom prst="rect">
            <a:avLst/>
          </a:prstGeom>
          <a:noFill/>
        </p:spPr>
        <p:txBody>
          <a:bodyPr wrap="square" rtlCol="0">
            <a:spAutoFit/>
          </a:bodyPr>
          <a:lstStyle/>
          <a:p>
            <a:r>
              <a:rPr lang="zh-CN" altLang="en-US" sz="1600" dirty="0" smtClean="0">
                <a:solidFill>
                  <a:schemeClr val="tx1">
                    <a:lumMod val="75000"/>
                    <a:lumOff val="25000"/>
                  </a:schemeClr>
                </a:solidFill>
              </a:rPr>
              <a:t>刘鹏　　主编　　　　张燕　张重生　张志立　 副主编</a:t>
            </a:r>
            <a:endParaRPr lang="zh-CN" altLang="en-US" sz="1600" dirty="0">
              <a:solidFill>
                <a:schemeClr val="tx1">
                  <a:lumMod val="75000"/>
                  <a:lumOff val="25000"/>
                </a:schemeClr>
              </a:solidFill>
            </a:endParaRPr>
          </a:p>
        </p:txBody>
      </p:sp>
      <p:sp>
        <p:nvSpPr>
          <p:cNvPr id="15" name="Freeform 25"/>
          <p:cNvSpPr>
            <a:spLocks noEditPoints="1"/>
          </p:cNvSpPr>
          <p:nvPr/>
        </p:nvSpPr>
        <p:spPr bwMode="auto">
          <a:xfrm>
            <a:off x="2830761" y="277537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25"/>
          <p:cNvSpPr>
            <a:spLocks noEditPoints="1"/>
          </p:cNvSpPr>
          <p:nvPr/>
        </p:nvSpPr>
        <p:spPr bwMode="auto">
          <a:xfrm>
            <a:off x="6330209" y="2775373"/>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pic>
        <p:nvPicPr>
          <p:cNvPr id="14" name="图片 13" descr="timgE8ADISUU.jpg"/>
          <p:cNvPicPr>
            <a:picLocks noChangeAspect="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Lst>
          </a:blip>
          <a:stretch>
            <a:fillRect/>
          </a:stretch>
        </p:blipFill>
        <p:spPr>
          <a:xfrm>
            <a:off x="3435350" y="6337300"/>
            <a:ext cx="2400300" cy="520700"/>
          </a:xfrm>
          <a:prstGeom prst="rect">
            <a:avLst/>
          </a:prstGeom>
        </p:spPr>
      </p:pic>
      <p:sp>
        <p:nvSpPr>
          <p:cNvPr id="3" name="TextBox 2"/>
          <p:cNvSpPr txBox="1"/>
          <p:nvPr/>
        </p:nvSpPr>
        <p:spPr>
          <a:xfrm>
            <a:off x="6292831" y="1034886"/>
            <a:ext cx="461665" cy="1196340"/>
          </a:xfrm>
          <a:prstGeom prst="rect">
            <a:avLst/>
          </a:prstGeom>
          <a:noFill/>
        </p:spPr>
        <p:txBody>
          <a:bodyPr vert="eaVert" wrap="square" rtlCol="0">
            <a:spAutoFit/>
          </a:bodyPr>
          <a:lstStyle/>
          <a:p>
            <a:r>
              <a:rPr lang="en-US" altLang="zh-CN" b="1" dirty="0" smtClean="0">
                <a:solidFill>
                  <a:srgbClr val="3D89BC"/>
                </a:solidFill>
              </a:rPr>
              <a:t>BIG DATA</a:t>
            </a:r>
            <a:endParaRPr lang="zh-CN" altLang="en-US" b="1" dirty="0">
              <a:solidFill>
                <a:srgbClr val="3D89BC"/>
              </a:solidFill>
            </a:endParaRPr>
          </a:p>
        </p:txBody>
      </p:sp>
    </p:spTree>
    <p:extLst>
      <p:ext uri="{BB962C8B-B14F-4D97-AF65-F5344CB8AC3E}">
        <p14:creationId xmlns:p14="http://schemas.microsoft.com/office/powerpoint/2010/main" val="42333340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51"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52" name="文本框 6"/>
          <p:cNvSpPr txBox="1"/>
          <p:nvPr/>
        </p:nvSpPr>
        <p:spPr>
          <a:xfrm>
            <a:off x="452232" y="173917"/>
            <a:ext cx="2367956" cy="415498"/>
          </a:xfrm>
          <a:prstGeom prst="rect">
            <a:avLst/>
          </a:prstGeom>
          <a:noFill/>
        </p:spPr>
        <p:txBody>
          <a:bodyPr wrap="none" rtlCol="0">
            <a:spAutoFit/>
          </a:bodyPr>
          <a:lstStyle/>
          <a:p>
            <a:r>
              <a:rPr lang="en-US" altLang="zh-CN" sz="2100" b="1" spc="225" dirty="0" smtClean="0">
                <a:solidFill>
                  <a:prstClr val="white"/>
                </a:solidFill>
              </a:rPr>
              <a:t>10.1</a:t>
            </a:r>
            <a:r>
              <a:rPr lang="zh-CN" altLang="en-US" sz="2100" b="1" spc="225" dirty="0" smtClean="0">
                <a:solidFill>
                  <a:prstClr val="white"/>
                </a:solidFill>
              </a:rPr>
              <a:t>地震大数据</a:t>
            </a:r>
            <a:endParaRPr lang="zh-CN" altLang="en-US" sz="2100" b="1" spc="225" dirty="0">
              <a:solidFill>
                <a:prstClr val="white"/>
              </a:solidFill>
            </a:endParaRPr>
          </a:p>
        </p:txBody>
      </p:sp>
      <p:sp>
        <p:nvSpPr>
          <p:cNvPr id="15" name="椭圆 14"/>
          <p:cNvSpPr/>
          <p:nvPr/>
        </p:nvSpPr>
        <p:spPr>
          <a:xfrm>
            <a:off x="1347777" y="3246411"/>
            <a:ext cx="1802921" cy="905773"/>
          </a:xfrm>
          <a:prstGeom prst="ellipse">
            <a:avLst/>
          </a:prstGeom>
          <a:solidFill>
            <a:srgbClr val="008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地震小数据</a:t>
            </a:r>
            <a:endParaRPr lang="zh-CN" altLang="en-US" sz="1600" b="1" dirty="0"/>
          </a:p>
        </p:txBody>
      </p:sp>
      <p:sp>
        <p:nvSpPr>
          <p:cNvPr id="23" name="椭圆 22"/>
          <p:cNvSpPr/>
          <p:nvPr/>
        </p:nvSpPr>
        <p:spPr>
          <a:xfrm>
            <a:off x="2987535" y="2823715"/>
            <a:ext cx="1219118" cy="61247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zh-CN" sz="1400" b="1" dirty="0"/>
              <a:t>仪器精密昂贵</a:t>
            </a:r>
            <a:endParaRPr lang="zh-CN" altLang="en-US" sz="1400" b="1" dirty="0"/>
          </a:p>
        </p:txBody>
      </p:sp>
      <p:sp>
        <p:nvSpPr>
          <p:cNvPr id="25" name="椭圆 24"/>
          <p:cNvSpPr/>
          <p:nvPr/>
        </p:nvSpPr>
        <p:spPr>
          <a:xfrm>
            <a:off x="1768417" y="2431214"/>
            <a:ext cx="1219118" cy="61247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400" b="1" dirty="0" smtClean="0"/>
              <a:t>观测技术复杂</a:t>
            </a:r>
            <a:endParaRPr lang="zh-CN" altLang="en-US" sz="1400" b="1" dirty="0"/>
          </a:p>
        </p:txBody>
      </p:sp>
      <p:sp>
        <p:nvSpPr>
          <p:cNvPr id="26" name="椭圆 25"/>
          <p:cNvSpPr/>
          <p:nvPr/>
        </p:nvSpPr>
        <p:spPr>
          <a:xfrm>
            <a:off x="442707" y="2823715"/>
            <a:ext cx="1219118" cy="61247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zh-CN" sz="1400" b="1" dirty="0"/>
              <a:t>地震台网稀疏</a:t>
            </a:r>
            <a:endParaRPr lang="zh-CN" altLang="en-US" sz="1400" b="1" dirty="0"/>
          </a:p>
        </p:txBody>
      </p:sp>
      <p:sp>
        <p:nvSpPr>
          <p:cNvPr id="27" name="椭圆 26"/>
          <p:cNvSpPr/>
          <p:nvPr/>
        </p:nvSpPr>
        <p:spPr>
          <a:xfrm>
            <a:off x="5605807" y="3246411"/>
            <a:ext cx="1802921" cy="905773"/>
          </a:xfrm>
          <a:prstGeom prst="ellipse">
            <a:avLst/>
          </a:prstGeom>
          <a:solidFill>
            <a:srgbClr val="008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b="1" dirty="0" smtClean="0"/>
              <a:t>地震大数据</a:t>
            </a:r>
            <a:endParaRPr lang="zh-CN" altLang="en-US" sz="1600" b="1" dirty="0"/>
          </a:p>
        </p:txBody>
      </p:sp>
      <p:sp>
        <p:nvSpPr>
          <p:cNvPr id="28" name="椭圆 27"/>
          <p:cNvSpPr/>
          <p:nvPr/>
        </p:nvSpPr>
        <p:spPr>
          <a:xfrm>
            <a:off x="6595187" y="2271624"/>
            <a:ext cx="1219118" cy="61247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zh-CN" sz="1400" b="1" dirty="0"/>
              <a:t>无法使用</a:t>
            </a:r>
            <a:endParaRPr lang="zh-CN" altLang="en-US" sz="1400" b="1" dirty="0"/>
          </a:p>
        </p:txBody>
      </p:sp>
      <p:sp>
        <p:nvSpPr>
          <p:cNvPr id="29" name="椭圆 28"/>
          <p:cNvSpPr/>
          <p:nvPr/>
        </p:nvSpPr>
        <p:spPr>
          <a:xfrm>
            <a:off x="5288149" y="2262996"/>
            <a:ext cx="1219118" cy="61247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zh-CN" sz="1400" b="1" dirty="0"/>
              <a:t>数据量大</a:t>
            </a:r>
            <a:endParaRPr lang="zh-CN" altLang="en-US" sz="1400" b="1" dirty="0"/>
          </a:p>
        </p:txBody>
      </p:sp>
      <p:sp>
        <p:nvSpPr>
          <p:cNvPr id="30" name="椭圆 29"/>
          <p:cNvSpPr/>
          <p:nvPr/>
        </p:nvSpPr>
        <p:spPr>
          <a:xfrm>
            <a:off x="4623755" y="2884099"/>
            <a:ext cx="1273953" cy="61247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zh-CN" sz="1400" b="1" dirty="0"/>
              <a:t>纷杂、混乱</a:t>
            </a:r>
            <a:endParaRPr lang="zh-CN" altLang="en-US" sz="1400" b="1" dirty="0"/>
          </a:p>
        </p:txBody>
      </p:sp>
      <p:sp>
        <p:nvSpPr>
          <p:cNvPr id="17" name="圆角矩形 16"/>
          <p:cNvSpPr/>
          <p:nvPr/>
        </p:nvSpPr>
        <p:spPr>
          <a:xfrm>
            <a:off x="278406" y="1900690"/>
            <a:ext cx="4069307" cy="2613804"/>
          </a:xfrm>
          <a:prstGeom prst="roundRect">
            <a:avLst/>
          </a:prstGeom>
          <a:noFill/>
          <a:ln w="1905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圆角矩形 31"/>
          <p:cNvSpPr/>
          <p:nvPr/>
        </p:nvSpPr>
        <p:spPr>
          <a:xfrm>
            <a:off x="4472615" y="1900690"/>
            <a:ext cx="4069307" cy="2613804"/>
          </a:xfrm>
          <a:prstGeom prst="roundRect">
            <a:avLst/>
          </a:prstGeom>
          <a:noFill/>
          <a:ln w="1905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椭圆 32"/>
          <p:cNvSpPr/>
          <p:nvPr/>
        </p:nvSpPr>
        <p:spPr>
          <a:xfrm>
            <a:off x="7204746" y="2940173"/>
            <a:ext cx="1219118" cy="612475"/>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zh-CN" sz="1400" b="1" dirty="0" smtClean="0"/>
              <a:t>无法</a:t>
            </a:r>
            <a:r>
              <a:rPr lang="zh-CN" altLang="en-US" sz="1400" b="1" dirty="0" smtClean="0"/>
              <a:t>处理</a:t>
            </a:r>
            <a:endParaRPr lang="zh-CN" altLang="en-US" sz="1400" b="1" dirty="0"/>
          </a:p>
        </p:txBody>
      </p:sp>
      <p:sp>
        <p:nvSpPr>
          <p:cNvPr id="18" name="矩形 17"/>
          <p:cNvSpPr/>
          <p:nvPr/>
        </p:nvSpPr>
        <p:spPr>
          <a:xfrm>
            <a:off x="1336166" y="4697252"/>
            <a:ext cx="1826141" cy="338554"/>
          </a:xfrm>
          <a:prstGeom prst="rect">
            <a:avLst/>
          </a:prstGeom>
          <a:solidFill>
            <a:srgbClr val="3D89BC"/>
          </a:solidFill>
        </p:spPr>
        <p:txBody>
          <a:bodyPr wrap="none">
            <a:spAutoFit/>
          </a:bodyPr>
          <a:lstStyle/>
          <a:p>
            <a:r>
              <a:rPr lang="zh-CN" altLang="zh-CN" sz="1600" b="1" dirty="0">
                <a:solidFill>
                  <a:schemeClr val="bg1"/>
                </a:solidFill>
              </a:rPr>
              <a:t>采用因果关系范式</a:t>
            </a:r>
            <a:endParaRPr lang="zh-CN" altLang="en-US" sz="1600" b="1" dirty="0">
              <a:solidFill>
                <a:schemeClr val="bg1"/>
              </a:solidFill>
            </a:endParaRPr>
          </a:p>
        </p:txBody>
      </p:sp>
      <p:sp>
        <p:nvSpPr>
          <p:cNvPr id="19" name="矩形 18"/>
          <p:cNvSpPr/>
          <p:nvPr/>
        </p:nvSpPr>
        <p:spPr>
          <a:xfrm>
            <a:off x="5901974" y="4715307"/>
            <a:ext cx="1210588" cy="338554"/>
          </a:xfrm>
          <a:prstGeom prst="rect">
            <a:avLst/>
          </a:prstGeom>
          <a:solidFill>
            <a:srgbClr val="3D89BC"/>
          </a:solidFill>
        </p:spPr>
        <p:txBody>
          <a:bodyPr wrap="none">
            <a:spAutoFit/>
          </a:bodyPr>
          <a:lstStyle/>
          <a:p>
            <a:r>
              <a:rPr lang="zh-CN" altLang="zh-CN" sz="1600" b="1" dirty="0">
                <a:solidFill>
                  <a:schemeClr val="bg1"/>
                </a:solidFill>
              </a:rPr>
              <a:t>前兆异常度</a:t>
            </a:r>
            <a:endParaRPr lang="zh-CN" altLang="en-US" sz="1600" b="1" dirty="0">
              <a:solidFill>
                <a:schemeClr val="bg1"/>
              </a:solidFill>
            </a:endParaRPr>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aphicFrame>
        <p:nvGraphicFramePr>
          <p:cNvPr id="21" name="对象 20"/>
          <p:cNvGraphicFramePr>
            <a:graphicFrameLocks noChangeAspect="1"/>
          </p:cNvGraphicFramePr>
          <p:nvPr/>
        </p:nvGraphicFramePr>
        <p:xfrm>
          <a:off x="2820188" y="2853908"/>
          <a:ext cx="2564205" cy="707367"/>
        </p:xfrm>
        <a:graphic>
          <a:graphicData uri="http://schemas.openxmlformats.org/presentationml/2006/ole">
            <mc:AlternateContent xmlns:mc="http://schemas.openxmlformats.org/markup-compatibility/2006">
              <mc:Choice xmlns:v="urn:schemas-microsoft-com:vml" Requires="v">
                <p:oleObj spid="_x0000_s5167" r:id="rId4" imgW="1371600" imgH="381000" progId="Equation.DSMT4">
                  <p:embed/>
                </p:oleObj>
              </mc:Choice>
              <mc:Fallback>
                <p:oleObj r:id="rId4" imgW="1371600" imgH="3810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20188" y="2853908"/>
                        <a:ext cx="2564205" cy="707367"/>
                      </a:xfrm>
                      <a:prstGeom prst="rect">
                        <a:avLst/>
                      </a:prstGeom>
                      <a:noFill/>
                    </p:spPr>
                  </p:pic>
                </p:oleObj>
              </mc:Fallback>
            </mc:AlternateContent>
          </a:graphicData>
        </a:graphic>
      </p:graphicFrame>
      <p:sp>
        <p:nvSpPr>
          <p:cNvPr id="31" name="矩形 30"/>
          <p:cNvSpPr/>
          <p:nvPr/>
        </p:nvSpPr>
        <p:spPr>
          <a:xfrm>
            <a:off x="815248" y="5085764"/>
            <a:ext cx="6873329" cy="923330"/>
          </a:xfrm>
          <a:prstGeom prst="rect">
            <a:avLst/>
          </a:prstGeom>
        </p:spPr>
        <p:txBody>
          <a:bodyPr wrap="square">
            <a:spAutoFit/>
          </a:bodyPr>
          <a:lstStyle/>
          <a:p>
            <a:r>
              <a:rPr lang="zh-CN" altLang="zh-CN" dirty="0"/>
              <a:t>使用大数据关联方法地震前兆异常度的研究表明：地震前兆观测数据是和构造体有关的，它们是相关联的。汶川地震前前兆异常度的变化，和巴颜克拉块体有关联，这和各方面研究成果是一致的。</a:t>
            </a:r>
          </a:p>
        </p:txBody>
      </p:sp>
      <p:sp>
        <p:nvSpPr>
          <p:cNvPr id="34" name="矩形 33"/>
          <p:cNvSpPr/>
          <p:nvPr/>
        </p:nvSpPr>
        <p:spPr>
          <a:xfrm>
            <a:off x="3593663" y="4736528"/>
            <a:ext cx="1717137" cy="261610"/>
          </a:xfrm>
          <a:prstGeom prst="rect">
            <a:avLst/>
          </a:prstGeom>
        </p:spPr>
        <p:txBody>
          <a:bodyPr wrap="none">
            <a:spAutoFit/>
          </a:bodyPr>
          <a:lstStyle/>
          <a:p>
            <a:r>
              <a:rPr lang="zh-CN" altLang="zh-CN" sz="1100" b="1" dirty="0"/>
              <a:t>图</a:t>
            </a:r>
            <a:r>
              <a:rPr lang="en-US" altLang="zh-CN" sz="1100" b="1" dirty="0"/>
              <a:t>10-8  </a:t>
            </a:r>
            <a:r>
              <a:rPr lang="zh-CN" altLang="zh-CN" sz="1100" b="1" dirty="0"/>
              <a:t>地震前兆异常度</a:t>
            </a:r>
          </a:p>
        </p:txBody>
      </p:sp>
      <p:grpSp>
        <p:nvGrpSpPr>
          <p:cNvPr id="35" name="组合 34"/>
          <p:cNvGrpSpPr/>
          <p:nvPr/>
        </p:nvGrpSpPr>
        <p:grpSpPr>
          <a:xfrm>
            <a:off x="246786" y="1509311"/>
            <a:ext cx="8525430" cy="3005183"/>
            <a:chOff x="278406" y="1801279"/>
            <a:chExt cx="7704671" cy="2715868"/>
          </a:xfrm>
        </p:grpSpPr>
        <p:pic>
          <p:nvPicPr>
            <p:cNvPr id="43" name="Picture 2"/>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5000"/>
                      </a14:imgEffect>
                    </a14:imgLayer>
                  </a14:imgProps>
                </a:ext>
                <a:ext uri="{28A0092B-C50C-407E-A947-70E740481C1C}">
                  <a14:useLocalDpi xmlns:a14="http://schemas.microsoft.com/office/drawing/2010/main" val="0"/>
                </a:ext>
              </a:extLst>
            </a:blip>
            <a:srcRect/>
            <a:stretch>
              <a:fillRect/>
            </a:stretch>
          </p:blipFill>
          <p:spPr>
            <a:xfrm>
              <a:off x="278406" y="1801279"/>
              <a:ext cx="3856678" cy="2713215"/>
            </a:xfrm>
            <a:prstGeom prst="rect">
              <a:avLst/>
            </a:prstGeom>
            <a:noFill/>
          </p:spPr>
        </p:pic>
        <p:pic>
          <p:nvPicPr>
            <p:cNvPr id="44" name="Picture 3"/>
            <p:cNvPicPr>
              <a:picLocks noChangeAspect="1" noChangeArrowheads="1"/>
            </p:cNvPicPr>
            <p:nvPr/>
          </p:nvPicPr>
          <p:blipFill>
            <a:blip r:embed="rId8">
              <a:extLst>
                <a:ext uri="{BEBA8EAE-BF5A-486C-A8C5-ECC9F3942E4B}">
                  <a14:imgProps xmlns:a14="http://schemas.microsoft.com/office/drawing/2010/main">
                    <a14:imgLayer r:embed="rId9">
                      <a14:imgEffect>
                        <a14:brightnessContrast bright="-5000"/>
                      </a14:imgEffect>
                    </a14:imgLayer>
                  </a14:imgProps>
                </a:ext>
                <a:ext uri="{28A0092B-C50C-407E-A947-70E740481C1C}">
                  <a14:useLocalDpi xmlns:a14="http://schemas.microsoft.com/office/drawing/2010/main" val="0"/>
                </a:ext>
              </a:extLst>
            </a:blip>
            <a:srcRect/>
            <a:stretch>
              <a:fillRect/>
            </a:stretch>
          </p:blipFill>
          <p:spPr>
            <a:xfrm>
              <a:off x="4135084" y="1803932"/>
              <a:ext cx="3847993" cy="2713215"/>
            </a:xfrm>
            <a:prstGeom prst="rect">
              <a:avLst/>
            </a:prstGeom>
            <a:noFill/>
          </p:spPr>
        </p:pic>
      </p:grpSp>
      <p:pic>
        <p:nvPicPr>
          <p:cNvPr id="36" name="27 Imagen"/>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39" name="Imagen 27">
            <a:hlinkClick r:id="" action="ppaction://hlinkshowjump?jump=nextslide"/>
          </p:cNvPr>
          <p:cNvPicPr>
            <a:picLocks noChangeAspect="1" noChangeArrowheads="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n 28">
            <a:hlinkClick r:id="" action="ppaction://hlinkshowjump?jump=previousslide"/>
          </p:cNvPr>
          <p:cNvPicPr>
            <a:picLocks noChangeAspect="1" noChangeArrowheads="1"/>
          </p:cNvPicPr>
          <p:nvPr/>
        </p:nvPicPr>
        <p:blipFill>
          <a:blip r:embed="rId11"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10</a:t>
            </a:fld>
            <a:endParaRPr lang="zh-CN" altLang="en-US" dirty="0"/>
          </a:p>
        </p:txBody>
      </p:sp>
      <p:sp>
        <p:nvSpPr>
          <p:cNvPr id="42" name="文本框 40"/>
          <p:cNvSpPr txBox="1"/>
          <p:nvPr/>
        </p:nvSpPr>
        <p:spPr>
          <a:xfrm>
            <a:off x="399253" y="952500"/>
            <a:ext cx="2802370" cy="369332"/>
          </a:xfrm>
          <a:prstGeom prst="rect">
            <a:avLst/>
          </a:prstGeom>
          <a:noFill/>
        </p:spPr>
        <p:txBody>
          <a:bodyPr wrap="none" rtlCol="0">
            <a:spAutoFit/>
          </a:bodyPr>
          <a:lstStyle/>
          <a:p>
            <a:r>
              <a:rPr lang="en-US" altLang="zh-CN" b="1" dirty="0" smtClean="0">
                <a:solidFill>
                  <a:srgbClr val="3D89BC"/>
                </a:solidFill>
              </a:rPr>
              <a:t>10.1.4 </a:t>
            </a:r>
            <a:r>
              <a:rPr lang="zh-CN" altLang="zh-CN" b="1" dirty="0" smtClean="0">
                <a:solidFill>
                  <a:srgbClr val="3D89BC"/>
                </a:solidFill>
              </a:rPr>
              <a:t>地震</a:t>
            </a:r>
            <a:r>
              <a:rPr lang="zh-CN" altLang="zh-CN" b="1" dirty="0">
                <a:solidFill>
                  <a:srgbClr val="3D89BC"/>
                </a:solidFill>
              </a:rPr>
              <a:t>大</a:t>
            </a:r>
            <a:r>
              <a:rPr lang="zh-CN" altLang="zh-CN" b="1" dirty="0" smtClean="0">
                <a:solidFill>
                  <a:srgbClr val="3D89BC"/>
                </a:solidFill>
              </a:rPr>
              <a:t>数据</a:t>
            </a:r>
            <a:r>
              <a:rPr lang="zh-CN" altLang="en-US" b="1" dirty="0" smtClean="0">
                <a:solidFill>
                  <a:srgbClr val="3D89BC"/>
                </a:solidFill>
              </a:rPr>
              <a:t>找关联</a:t>
            </a:r>
            <a:endParaRPr lang="zh-CN" altLang="en-US" b="1" dirty="0">
              <a:solidFill>
                <a:srgbClr val="3D89BC"/>
              </a:solidFill>
            </a:endParaRPr>
          </a:p>
        </p:txBody>
      </p:sp>
      <p:sp>
        <p:nvSpPr>
          <p:cNvPr id="45" name="椭圆 44"/>
          <p:cNvSpPr/>
          <p:nvPr/>
        </p:nvSpPr>
        <p:spPr>
          <a:xfrm>
            <a:off x="293525" y="107975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3"/>
                                        </p:tgtEl>
                                      </p:cBhvr>
                                    </p:animEffect>
                                    <p:set>
                                      <p:cBhvr>
                                        <p:cTn id="10" dur="1" fill="hold">
                                          <p:stCondLst>
                                            <p:cond delay="499"/>
                                          </p:stCondLst>
                                        </p:cTn>
                                        <p:tgtEl>
                                          <p:spTgt spid="2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25"/>
                                        </p:tgtEl>
                                      </p:cBhvr>
                                    </p:animEffect>
                                    <p:set>
                                      <p:cBhvr>
                                        <p:cTn id="13" dur="1" fill="hold">
                                          <p:stCondLst>
                                            <p:cond delay="499"/>
                                          </p:stCondLst>
                                        </p:cTn>
                                        <p:tgtEl>
                                          <p:spTgt spid="2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26"/>
                                        </p:tgtEl>
                                      </p:cBhvr>
                                    </p:animEffect>
                                    <p:set>
                                      <p:cBhvr>
                                        <p:cTn id="16" dur="1" fill="hold">
                                          <p:stCondLst>
                                            <p:cond delay="499"/>
                                          </p:stCondLst>
                                        </p:cTn>
                                        <p:tgtEl>
                                          <p:spTgt spid="26"/>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27"/>
                                        </p:tgtEl>
                                      </p:cBhvr>
                                    </p:animEffect>
                                    <p:set>
                                      <p:cBhvr>
                                        <p:cTn id="19" dur="1" fill="hold">
                                          <p:stCondLst>
                                            <p:cond delay="499"/>
                                          </p:stCondLst>
                                        </p:cTn>
                                        <p:tgtEl>
                                          <p:spTgt spid="27"/>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8"/>
                                        </p:tgtEl>
                                      </p:cBhvr>
                                    </p:animEffect>
                                    <p:set>
                                      <p:cBhvr>
                                        <p:cTn id="22" dur="1" fill="hold">
                                          <p:stCondLst>
                                            <p:cond delay="499"/>
                                          </p:stCondLst>
                                        </p:cTn>
                                        <p:tgtEl>
                                          <p:spTgt spid="28"/>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9"/>
                                        </p:tgtEl>
                                      </p:cBhvr>
                                    </p:animEffect>
                                    <p:set>
                                      <p:cBhvr>
                                        <p:cTn id="25" dur="1" fill="hold">
                                          <p:stCondLst>
                                            <p:cond delay="499"/>
                                          </p:stCondLst>
                                        </p:cTn>
                                        <p:tgtEl>
                                          <p:spTgt spid="29"/>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30"/>
                                        </p:tgtEl>
                                      </p:cBhvr>
                                    </p:animEffect>
                                    <p:set>
                                      <p:cBhvr>
                                        <p:cTn id="28" dur="1" fill="hold">
                                          <p:stCondLst>
                                            <p:cond delay="499"/>
                                          </p:stCondLst>
                                        </p:cTn>
                                        <p:tgtEl>
                                          <p:spTgt spid="30"/>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32"/>
                                        </p:tgtEl>
                                      </p:cBhvr>
                                    </p:animEffect>
                                    <p:set>
                                      <p:cBhvr>
                                        <p:cTn id="34" dur="1" fill="hold">
                                          <p:stCondLst>
                                            <p:cond delay="499"/>
                                          </p:stCondLst>
                                        </p:cTn>
                                        <p:tgtEl>
                                          <p:spTgt spid="32"/>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33"/>
                                        </p:tgtEl>
                                      </p:cBhvr>
                                    </p:animEffect>
                                    <p:set>
                                      <p:cBhvr>
                                        <p:cTn id="37" dur="1" fill="hold">
                                          <p:stCondLst>
                                            <p:cond delay="499"/>
                                          </p:stCondLst>
                                        </p:cTn>
                                        <p:tgtEl>
                                          <p:spTgt spid="33"/>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19"/>
                                        </p:tgtEl>
                                      </p:cBhvr>
                                    </p:animEffect>
                                    <p:set>
                                      <p:cBhvr>
                                        <p:cTn id="43" dur="1" fill="hold">
                                          <p:stCondLst>
                                            <p:cond delay="499"/>
                                          </p:stCondLst>
                                        </p:cTn>
                                        <p:tgtEl>
                                          <p:spTgt spid="19"/>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5"/>
                                        </p:tgtEl>
                                        <p:attrNameLst>
                                          <p:attrName>style.visibility</p:attrName>
                                        </p:attrNameLst>
                                      </p:cBhvr>
                                      <p:to>
                                        <p:strVal val="visible"/>
                                      </p:to>
                                    </p:set>
                                    <p:animEffect transition="in" filter="fade">
                                      <p:cBhvr>
                                        <p:cTn id="53" dur="500"/>
                                        <p:tgtEl>
                                          <p:spTgt spid="35"/>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Effect transition="in" filter="fade">
                                      <p:cBhvr>
                                        <p:cTn id="57" dur="500"/>
                                        <p:tgtEl>
                                          <p:spTgt spid="34"/>
                                        </p:tgtEl>
                                      </p:cBhvr>
                                    </p:animEffect>
                                  </p:childTnLst>
                                </p:cTn>
                              </p:par>
                            </p:childTnLst>
                          </p:cTn>
                        </p:par>
                        <p:par>
                          <p:cTn id="58" fill="hold">
                            <p:stCondLst>
                              <p:cond delay="1000"/>
                            </p:stCondLst>
                            <p:childTnLst>
                              <p:par>
                                <p:cTn id="59" presetID="10" presetClass="entr" presetSubtype="0" fill="hold" grpId="0" nodeType="after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fade">
                                      <p:cBhvr>
                                        <p:cTn id="6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25" grpId="0" animBg="1"/>
      <p:bldP spid="26" grpId="0" animBg="1"/>
      <p:bldP spid="27" grpId="0" animBg="1"/>
      <p:bldP spid="28" grpId="0" animBg="1"/>
      <p:bldP spid="29" grpId="0" animBg="1"/>
      <p:bldP spid="30" grpId="0" animBg="1"/>
      <p:bldP spid="17" grpId="0" animBg="1"/>
      <p:bldP spid="32" grpId="0" animBg="1"/>
      <p:bldP spid="33" grpId="0" animBg="1"/>
      <p:bldP spid="18" grpId="0" animBg="1"/>
      <p:bldP spid="19" grpId="0" animBg="1"/>
      <p:bldP spid="31" grpId="0"/>
      <p:bldP spid="3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51"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52" name="文本框 6"/>
          <p:cNvSpPr txBox="1"/>
          <p:nvPr/>
        </p:nvSpPr>
        <p:spPr>
          <a:xfrm>
            <a:off x="452232" y="173917"/>
            <a:ext cx="2367956" cy="415498"/>
          </a:xfrm>
          <a:prstGeom prst="rect">
            <a:avLst/>
          </a:prstGeom>
          <a:noFill/>
        </p:spPr>
        <p:txBody>
          <a:bodyPr wrap="none" rtlCol="0">
            <a:spAutoFit/>
          </a:bodyPr>
          <a:lstStyle/>
          <a:p>
            <a:r>
              <a:rPr lang="en-US" altLang="zh-CN" sz="2100" b="1" spc="225" dirty="0" smtClean="0">
                <a:solidFill>
                  <a:prstClr val="white"/>
                </a:solidFill>
              </a:rPr>
              <a:t>10.1</a:t>
            </a:r>
            <a:r>
              <a:rPr lang="zh-CN" altLang="en-US" sz="2100" b="1" spc="225" dirty="0" smtClean="0">
                <a:solidFill>
                  <a:prstClr val="white"/>
                </a:solidFill>
              </a:rPr>
              <a:t>地震大数据</a:t>
            </a:r>
            <a:endParaRPr lang="zh-CN" altLang="en-US" sz="2100" b="1" spc="225" dirty="0">
              <a:solidFill>
                <a:prstClr val="white"/>
              </a:solidFill>
            </a:endParaRPr>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35" name="Object 4"/>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261850" y="2674293"/>
            <a:ext cx="3511395" cy="287236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8099" dir="2700000" algn="ctr" rotWithShape="0">
                    <a:schemeClr val="bg2">
                      <a:alpha val="74997"/>
                    </a:schemeClr>
                  </a:outerShdw>
                </a:effectLst>
              </a14:hiddenEffects>
            </a:ext>
          </a:extLst>
        </p:spPr>
      </p:pic>
      <p:pic>
        <p:nvPicPr>
          <p:cNvPr id="36" name="Picture 68" descr="2-0"/>
          <p:cNvPicPr>
            <a:picLocks noChangeAspect="1" noChangeArrowheads="1"/>
          </p:cNvPicPr>
          <p:nvPr/>
        </p:nvPicPr>
        <p:blipFill>
          <a:blip r:embed="rId5">
            <a:extLst>
              <a:ext uri="{BEBA8EAE-BF5A-486C-A8C5-ECC9F3942E4B}">
                <a14:imgProps xmlns:a14="http://schemas.microsoft.com/office/drawing/2010/main">
                  <a14:imgLayer r:embed="rId6">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122643" y="1507731"/>
            <a:ext cx="2687613" cy="1778726"/>
          </a:xfrm>
          <a:prstGeom prst="rect">
            <a:avLst/>
          </a:prstGeom>
          <a:noFill/>
          <a:ln w="28575">
            <a:noFill/>
            <a:miter lim="800000"/>
            <a:headEnd/>
            <a:tailEnd/>
          </a:ln>
          <a:extLst>
            <a:ext uri="{909E8E84-426E-40DD-AFC4-6F175D3DCCD1}">
              <a14:hiddenFill xmlns:a14="http://schemas.microsoft.com/office/drawing/2010/main">
                <a:solidFill>
                  <a:srgbClr val="FFFFFF"/>
                </a:solidFill>
              </a14:hiddenFill>
            </a:ext>
          </a:extLst>
        </p:spPr>
      </p:pic>
      <p:grpSp>
        <p:nvGrpSpPr>
          <p:cNvPr id="37" name="Group 4"/>
          <p:cNvGrpSpPr/>
          <p:nvPr/>
        </p:nvGrpSpPr>
        <p:grpSpPr bwMode="auto">
          <a:xfrm>
            <a:off x="4376919" y="3503364"/>
            <a:ext cx="1854450" cy="2043290"/>
            <a:chOff x="3107" y="709"/>
            <a:chExt cx="2163" cy="2858"/>
          </a:xfrm>
        </p:grpSpPr>
        <p:pic>
          <p:nvPicPr>
            <p:cNvPr id="38" name="Picture 5" descr="20131214131032395-141306"/>
            <p:cNvPicPr>
              <a:picLocks noChangeAspect="1" noChangeArrowheads="1"/>
            </p:cNvPicPr>
            <p:nvPr/>
          </p:nvPicPr>
          <p:blipFill>
            <a:blip r:embed="rId7">
              <a:extLst>
                <a:ext uri="{28A0092B-C50C-407E-A947-70E740481C1C}">
                  <a14:useLocalDpi xmlns:a14="http://schemas.microsoft.com/office/drawing/2010/main" val="0"/>
                </a:ext>
              </a:extLst>
            </a:blip>
            <a:srcRect l="41167" t="10170" r="19749" b="26599"/>
            <a:stretch>
              <a:fillRect/>
            </a:stretch>
          </p:blipFill>
          <p:spPr bwMode="auto">
            <a:xfrm>
              <a:off x="3107" y="709"/>
              <a:ext cx="2163" cy="28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9" name="Oval 6"/>
            <p:cNvSpPr>
              <a:spLocks noChangeArrowheads="1"/>
            </p:cNvSpPr>
            <p:nvPr/>
          </p:nvSpPr>
          <p:spPr bwMode="auto">
            <a:xfrm>
              <a:off x="4604" y="2205"/>
              <a:ext cx="453" cy="544"/>
            </a:xfrm>
            <a:prstGeom prst="ellipse">
              <a:avLst/>
            </a:prstGeom>
            <a:noFill/>
            <a:ln w="38100">
              <a:solidFill>
                <a:srgbClr val="FF0000"/>
              </a:solidFill>
              <a:rou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sp>
        <p:nvSpPr>
          <p:cNvPr id="42" name="Text Box 10"/>
          <p:cNvSpPr txBox="1">
            <a:spLocks noChangeArrowheads="1"/>
          </p:cNvSpPr>
          <p:nvPr/>
        </p:nvSpPr>
        <p:spPr bwMode="auto">
          <a:xfrm>
            <a:off x="278406" y="1507731"/>
            <a:ext cx="3511395" cy="884070"/>
          </a:xfrm>
          <a:prstGeom prst="rect">
            <a:avLst/>
          </a:prstGeom>
          <a:solidFill>
            <a:srgbClr val="3D89BC"/>
          </a:solidFill>
          <a:ln w="9525">
            <a:noFill/>
            <a:miter lim="800000"/>
          </a:ln>
          <a:effectLst/>
        </p:spPr>
        <p:txBody>
          <a:bodyPr wrap="square" lIns="72000" tIns="72000" rIns="72000" bIns="72000">
            <a:spAutoFit/>
          </a:bodyPr>
          <a:lstStyle/>
          <a:p>
            <a:pPr algn="ctr"/>
            <a:r>
              <a:rPr lang="zh-CN" altLang="en-US" sz="1600" b="1" dirty="0" smtClean="0">
                <a:solidFill>
                  <a:schemeClr val="bg1"/>
                </a:solidFill>
              </a:rPr>
              <a:t>小</a:t>
            </a:r>
            <a:r>
              <a:rPr lang="zh-CN" altLang="en-US" sz="1600" b="1" dirty="0">
                <a:solidFill>
                  <a:schemeClr val="bg1"/>
                </a:solidFill>
              </a:rPr>
              <a:t>数据时代，在数据的限制无法突破的情形下，数据处理算法的研究越来越深入，发明的算法越来越复杂。</a:t>
            </a:r>
          </a:p>
        </p:txBody>
      </p:sp>
      <p:sp>
        <p:nvSpPr>
          <p:cNvPr id="43" name="Text Box 11"/>
          <p:cNvSpPr txBox="1">
            <a:spLocks noChangeArrowheads="1"/>
          </p:cNvSpPr>
          <p:nvPr/>
        </p:nvSpPr>
        <p:spPr bwMode="auto">
          <a:xfrm>
            <a:off x="6496938" y="3503364"/>
            <a:ext cx="2145922" cy="1815882"/>
          </a:xfrm>
          <a:prstGeom prst="rect">
            <a:avLst/>
          </a:prstGeom>
          <a:solidFill>
            <a:srgbClr val="3D89BC"/>
          </a:solidFill>
          <a:ln w="9525">
            <a:noFill/>
            <a:miter lim="800000"/>
          </a:ln>
          <a:effectLst/>
        </p:spPr>
        <p:txBody>
          <a:bodyPr wrap="square">
            <a:spAutoFit/>
          </a:bodyPr>
          <a:lstStyle/>
          <a:p>
            <a:pPr algn="ctr"/>
            <a:r>
              <a:rPr lang="zh-CN" altLang="en-US" sz="1600" b="1" dirty="0">
                <a:solidFill>
                  <a:schemeClr val="bg1"/>
                </a:solidFill>
              </a:rPr>
              <a:t>当数据量以指数级扩张时，原来在小数量级的数据中表现很差的简单算法，准确率会大幅提高；大数据的简单算法比小数据的复杂算法更有效。</a:t>
            </a:r>
          </a:p>
        </p:txBody>
      </p:sp>
      <p:sp>
        <p:nvSpPr>
          <p:cNvPr id="44" name="Text Box 12"/>
          <p:cNvSpPr txBox="1">
            <a:spLocks noChangeArrowheads="1"/>
          </p:cNvSpPr>
          <p:nvPr/>
        </p:nvSpPr>
        <p:spPr bwMode="auto">
          <a:xfrm>
            <a:off x="4049013" y="5637487"/>
            <a:ext cx="2447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zh-CN" altLang="en-US" sz="1400" b="1" dirty="0">
                <a:solidFill>
                  <a:srgbClr val="3D89BC"/>
                </a:solidFill>
              </a:rPr>
              <a:t>极其简单的地震参数处理</a:t>
            </a:r>
          </a:p>
        </p:txBody>
      </p:sp>
      <p:sp>
        <p:nvSpPr>
          <p:cNvPr id="8" name="矩形 7"/>
          <p:cNvSpPr/>
          <p:nvPr/>
        </p:nvSpPr>
        <p:spPr>
          <a:xfrm>
            <a:off x="6426899" y="2084024"/>
            <a:ext cx="2286000" cy="307777"/>
          </a:xfrm>
          <a:prstGeom prst="rect">
            <a:avLst/>
          </a:prstGeom>
        </p:spPr>
        <p:txBody>
          <a:bodyPr wrap="square">
            <a:spAutoFit/>
          </a:bodyPr>
          <a:lstStyle/>
          <a:p>
            <a:pPr algn="ctr"/>
            <a:r>
              <a:rPr lang="zh-CN" altLang="en-US" sz="1400" b="1" dirty="0" smtClean="0">
                <a:solidFill>
                  <a:srgbClr val="3D89BC"/>
                </a:solidFill>
              </a:rPr>
              <a:t>“</a:t>
            </a:r>
            <a:r>
              <a:rPr lang="ja-JP" altLang="en-US" sz="1400" b="1" dirty="0" smtClean="0">
                <a:solidFill>
                  <a:srgbClr val="3D89BC"/>
                </a:solidFill>
              </a:rPr>
              <a:t>着未着法”</a:t>
            </a:r>
            <a:endParaRPr lang="zh-CN" altLang="en-US" sz="1400" b="1" dirty="0">
              <a:solidFill>
                <a:srgbClr val="3D89BC"/>
              </a:solidFill>
            </a:endParaRPr>
          </a:p>
        </p:txBody>
      </p:sp>
      <p:pic>
        <p:nvPicPr>
          <p:cNvPr id="22" name="27 Imagen"/>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4"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25" name="Imagen 27">
            <a:hlinkClick r:id="" action="ppaction://hlinkshowjump?jump=nextslide"/>
          </p:cNvPr>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Imagen 28">
            <a:hlinkClick r:id="" action="ppaction://hlinkshowjump?jump=previousslide"/>
          </p:cNvPr>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11</a:t>
            </a:fld>
            <a:endParaRPr lang="zh-CN" altLang="en-US" dirty="0"/>
          </a:p>
        </p:txBody>
      </p:sp>
      <p:sp>
        <p:nvSpPr>
          <p:cNvPr id="28" name="文本框 40"/>
          <p:cNvSpPr txBox="1"/>
          <p:nvPr/>
        </p:nvSpPr>
        <p:spPr>
          <a:xfrm>
            <a:off x="399253" y="962025"/>
            <a:ext cx="5878532" cy="369332"/>
          </a:xfrm>
          <a:prstGeom prst="rect">
            <a:avLst/>
          </a:prstGeom>
          <a:noFill/>
        </p:spPr>
        <p:txBody>
          <a:bodyPr wrap="none" rtlCol="0">
            <a:spAutoFit/>
          </a:bodyPr>
          <a:lstStyle/>
          <a:p>
            <a:r>
              <a:rPr lang="en-US" altLang="zh-CN" b="1" dirty="0" smtClean="0">
                <a:solidFill>
                  <a:srgbClr val="3D89BC"/>
                </a:solidFill>
              </a:rPr>
              <a:t>10.1.5 </a:t>
            </a:r>
            <a:r>
              <a:rPr lang="zh-CN" altLang="zh-CN" b="1" dirty="0" smtClean="0">
                <a:solidFill>
                  <a:srgbClr val="3D89BC"/>
                </a:solidFill>
              </a:rPr>
              <a:t>地震</a:t>
            </a:r>
            <a:r>
              <a:rPr lang="zh-CN" altLang="en-US" b="1" dirty="0" smtClean="0">
                <a:solidFill>
                  <a:srgbClr val="3D89BC"/>
                </a:solidFill>
              </a:rPr>
              <a:t>处理从复杂到简单</a:t>
            </a:r>
            <a:r>
              <a:rPr lang="en-US" altLang="zh-CN" b="1" dirty="0" smtClean="0">
                <a:solidFill>
                  <a:srgbClr val="3D89BC"/>
                </a:solidFill>
              </a:rPr>
              <a:t>-</a:t>
            </a:r>
            <a:r>
              <a:rPr lang="zh-CN" altLang="en-US" sz="1400" dirty="0" smtClean="0">
                <a:solidFill>
                  <a:srgbClr val="3D89BC"/>
                </a:solidFill>
              </a:rPr>
              <a:t>从“复杂算法”到“简单算法”</a:t>
            </a:r>
            <a:endParaRPr lang="zh-CN" altLang="en-US" dirty="0">
              <a:solidFill>
                <a:srgbClr val="3D89BC"/>
              </a:solidFill>
            </a:endParaRPr>
          </a:p>
        </p:txBody>
      </p:sp>
      <p:sp>
        <p:nvSpPr>
          <p:cNvPr id="29" name="椭圆 28"/>
          <p:cNvSpPr/>
          <p:nvPr/>
        </p:nvSpPr>
        <p:spPr>
          <a:xfrm>
            <a:off x="293525" y="107975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51"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52" name="文本框 6"/>
          <p:cNvSpPr txBox="1"/>
          <p:nvPr/>
        </p:nvSpPr>
        <p:spPr>
          <a:xfrm>
            <a:off x="452232" y="173917"/>
            <a:ext cx="2367956" cy="415498"/>
          </a:xfrm>
          <a:prstGeom prst="rect">
            <a:avLst/>
          </a:prstGeom>
          <a:noFill/>
        </p:spPr>
        <p:txBody>
          <a:bodyPr wrap="none" rtlCol="0">
            <a:spAutoFit/>
          </a:bodyPr>
          <a:lstStyle/>
          <a:p>
            <a:r>
              <a:rPr lang="en-US" altLang="zh-CN" sz="2100" b="1" spc="225" dirty="0" smtClean="0">
                <a:solidFill>
                  <a:prstClr val="white"/>
                </a:solidFill>
              </a:rPr>
              <a:t>10.1</a:t>
            </a:r>
            <a:r>
              <a:rPr lang="zh-CN" altLang="en-US" sz="2100" b="1" spc="225" dirty="0" smtClean="0">
                <a:solidFill>
                  <a:prstClr val="white"/>
                </a:solidFill>
              </a:rPr>
              <a:t>地震大数据</a:t>
            </a:r>
            <a:endParaRPr lang="zh-CN" altLang="en-US" sz="2100" b="1" spc="225" dirty="0">
              <a:solidFill>
                <a:prstClr val="white"/>
              </a:solidFill>
            </a:endParaRPr>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矩形 9"/>
          <p:cNvSpPr/>
          <p:nvPr/>
        </p:nvSpPr>
        <p:spPr>
          <a:xfrm>
            <a:off x="594911" y="2196130"/>
            <a:ext cx="7634689" cy="1569660"/>
          </a:xfrm>
          <a:prstGeom prst="rect">
            <a:avLst/>
          </a:prstGeom>
        </p:spPr>
        <p:txBody>
          <a:bodyPr wrap="square">
            <a:spAutoFit/>
          </a:bodyPr>
          <a:lstStyle/>
          <a:p>
            <a:r>
              <a:rPr lang="zh-CN" altLang="zh-CN" sz="1600" dirty="0"/>
              <a:t>传统地震台网处理和决策都非常慎重，通过收集和分析数据来验证这种假设；如果有一些数据有问题，就影响原有假设，决策与行动是审慎的。小数据的地震速报可以较快地进行自动速报，但是处理复杂，要多中心审慎决策，特别是终报更需要审慎决策。原因是小数据依靠模型解算方程，由于空间数据间隔太大，往往初值确定度准确，大量计算可能仍然得不到可高的结果，必然影响快速决策</a:t>
            </a:r>
            <a:r>
              <a:rPr lang="zh-CN" altLang="zh-CN" sz="1600" dirty="0" smtClean="0"/>
              <a:t>。</a:t>
            </a:r>
            <a:endParaRPr lang="en-US" altLang="zh-CN" sz="1600" dirty="0" smtClean="0"/>
          </a:p>
          <a:p>
            <a:endParaRPr lang="zh-CN" altLang="zh-CN" sz="1600" dirty="0"/>
          </a:p>
        </p:txBody>
      </p:sp>
      <p:sp>
        <p:nvSpPr>
          <p:cNvPr id="12" name="矩形 11"/>
          <p:cNvSpPr/>
          <p:nvPr/>
        </p:nvSpPr>
        <p:spPr>
          <a:xfrm>
            <a:off x="583894" y="3900615"/>
            <a:ext cx="7634689" cy="1077218"/>
          </a:xfrm>
          <a:prstGeom prst="rect">
            <a:avLst/>
          </a:prstGeom>
        </p:spPr>
        <p:txBody>
          <a:bodyPr wrap="square">
            <a:spAutoFit/>
          </a:bodyPr>
          <a:lstStyle/>
          <a:p>
            <a:r>
              <a:rPr lang="zh-CN" altLang="zh-CN" sz="1600" dirty="0"/>
              <a:t>密集地震台网的大数据，不再受限于传统的方式，在密集的大数据中可以简单而准确地得到地震发生在哪里、多大，无须一而再地检查和复核，足以做出快速决定，地震预警的警报可以在数秒发出，地震烈度速报可以在几分钟就发出。快速决策无疑对于大地震的减轻灾害和挽救生命无疑具有重要的意义。</a:t>
            </a:r>
          </a:p>
        </p:txBody>
      </p:sp>
      <p:pic>
        <p:nvPicPr>
          <p:cNvPr id="15"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7"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18"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12</a:t>
            </a:fld>
            <a:endParaRPr lang="zh-CN" altLang="en-US" dirty="0"/>
          </a:p>
        </p:txBody>
      </p:sp>
      <p:sp>
        <p:nvSpPr>
          <p:cNvPr id="22" name="文本框 40"/>
          <p:cNvSpPr txBox="1"/>
          <p:nvPr/>
        </p:nvSpPr>
        <p:spPr>
          <a:xfrm>
            <a:off x="399253" y="962025"/>
            <a:ext cx="6237605" cy="369332"/>
          </a:xfrm>
          <a:prstGeom prst="rect">
            <a:avLst/>
          </a:prstGeom>
          <a:noFill/>
        </p:spPr>
        <p:txBody>
          <a:bodyPr wrap="none" rtlCol="0">
            <a:spAutoFit/>
          </a:bodyPr>
          <a:lstStyle/>
          <a:p>
            <a:r>
              <a:rPr lang="en-US" altLang="zh-CN" b="1" dirty="0" smtClean="0">
                <a:solidFill>
                  <a:srgbClr val="3D89BC"/>
                </a:solidFill>
              </a:rPr>
              <a:t>10.1.5 </a:t>
            </a:r>
            <a:r>
              <a:rPr lang="zh-CN" altLang="zh-CN" b="1" dirty="0" smtClean="0">
                <a:solidFill>
                  <a:srgbClr val="3D89BC"/>
                </a:solidFill>
              </a:rPr>
              <a:t>地震</a:t>
            </a:r>
            <a:r>
              <a:rPr lang="zh-CN" altLang="en-US" b="1" dirty="0" smtClean="0">
                <a:solidFill>
                  <a:srgbClr val="3D89BC"/>
                </a:solidFill>
              </a:rPr>
              <a:t>处理从复杂到简单</a:t>
            </a:r>
            <a:r>
              <a:rPr lang="en-US" altLang="zh-CN" b="1" dirty="0" smtClean="0">
                <a:solidFill>
                  <a:srgbClr val="3D89BC"/>
                </a:solidFill>
              </a:rPr>
              <a:t>-</a:t>
            </a:r>
            <a:r>
              <a:rPr lang="zh-CN" altLang="en-US" sz="1400" dirty="0" smtClean="0">
                <a:solidFill>
                  <a:srgbClr val="3D89BC"/>
                </a:solidFill>
              </a:rPr>
              <a:t>从“审慎的决策”到“快速的决策”</a:t>
            </a:r>
            <a:endParaRPr lang="zh-CN" altLang="en-US" dirty="0">
              <a:solidFill>
                <a:srgbClr val="3D89BC"/>
              </a:solidFill>
            </a:endParaRPr>
          </a:p>
        </p:txBody>
      </p:sp>
      <p:sp>
        <p:nvSpPr>
          <p:cNvPr id="23" name="椭圆 22"/>
          <p:cNvSpPr/>
          <p:nvPr/>
        </p:nvSpPr>
        <p:spPr>
          <a:xfrm>
            <a:off x="293525" y="107975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51"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52" name="文本框 6"/>
          <p:cNvSpPr txBox="1"/>
          <p:nvPr/>
        </p:nvSpPr>
        <p:spPr>
          <a:xfrm>
            <a:off x="452232" y="173917"/>
            <a:ext cx="2367956" cy="415498"/>
          </a:xfrm>
          <a:prstGeom prst="rect">
            <a:avLst/>
          </a:prstGeom>
          <a:noFill/>
        </p:spPr>
        <p:txBody>
          <a:bodyPr wrap="none" rtlCol="0">
            <a:spAutoFit/>
          </a:bodyPr>
          <a:lstStyle/>
          <a:p>
            <a:r>
              <a:rPr lang="en-US" altLang="zh-CN" sz="2100" b="1" spc="225" dirty="0" smtClean="0">
                <a:solidFill>
                  <a:prstClr val="white"/>
                </a:solidFill>
              </a:rPr>
              <a:t>10.1</a:t>
            </a:r>
            <a:r>
              <a:rPr lang="zh-CN" altLang="en-US" sz="2100" b="1" spc="225" dirty="0" smtClean="0">
                <a:solidFill>
                  <a:prstClr val="white"/>
                </a:solidFill>
              </a:rPr>
              <a:t>地震大数据</a:t>
            </a:r>
            <a:endParaRPr lang="zh-CN" altLang="en-US" sz="2100" b="1" spc="225" dirty="0">
              <a:solidFill>
                <a:prstClr val="white"/>
              </a:solidFill>
            </a:endParaRPr>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矩形 14"/>
          <p:cNvSpPr/>
          <p:nvPr/>
        </p:nvSpPr>
        <p:spPr>
          <a:xfrm>
            <a:off x="524727" y="1429017"/>
            <a:ext cx="2978701" cy="338554"/>
          </a:xfrm>
          <a:prstGeom prst="rect">
            <a:avLst/>
          </a:prstGeom>
        </p:spPr>
        <p:txBody>
          <a:bodyPr wrap="none">
            <a:spAutoFit/>
          </a:bodyPr>
          <a:lstStyle/>
          <a:p>
            <a:r>
              <a:rPr lang="en-US" altLang="zh-CN" sz="1600" b="1" dirty="0" smtClean="0"/>
              <a:t>1</a:t>
            </a:r>
            <a:r>
              <a:rPr lang="zh-CN" altLang="zh-CN" sz="1600" b="1" dirty="0"/>
              <a:t>．密集地震观测网带来的创新</a:t>
            </a:r>
          </a:p>
        </p:txBody>
      </p:sp>
      <p:pic>
        <p:nvPicPr>
          <p:cNvPr id="7170" name="图片 14" descr="说明: E:\海婷\董亚峰\大数据\排版文件\大数据最终图\t1510.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302" y="2865192"/>
            <a:ext cx="7510374" cy="2279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矩形 7"/>
          <p:cNvSpPr/>
          <p:nvPr/>
        </p:nvSpPr>
        <p:spPr>
          <a:xfrm>
            <a:off x="605926" y="1824876"/>
            <a:ext cx="7590623" cy="830997"/>
          </a:xfrm>
          <a:prstGeom prst="rect">
            <a:avLst/>
          </a:prstGeom>
        </p:spPr>
        <p:txBody>
          <a:bodyPr wrap="square">
            <a:spAutoFit/>
          </a:bodyPr>
          <a:lstStyle/>
          <a:p>
            <a:r>
              <a:rPr lang="zh-CN" altLang="zh-CN" sz="1600" dirty="0"/>
              <a:t>从传统的精密昂贵的地震台站到密集地震观测网的，从精密的传统地震仪到简单的</a:t>
            </a:r>
            <a:r>
              <a:rPr lang="en-US" altLang="zh-CN" sz="1600" dirty="0"/>
              <a:t>MEMS</a:t>
            </a:r>
            <a:r>
              <a:rPr lang="zh-CN" altLang="zh-CN" sz="1600" dirty="0"/>
              <a:t>烈度计，从高精度设备到智能化的仪器，从量少到量大，这样地震台网完全遵循大数据产生的</a:t>
            </a:r>
            <a:r>
              <a:rPr lang="zh-CN" altLang="zh-CN" sz="1600" dirty="0" smtClean="0"/>
              <a:t>规律</a:t>
            </a:r>
            <a:r>
              <a:rPr lang="zh-CN" altLang="en-US" sz="1600" dirty="0" smtClean="0"/>
              <a:t>。</a:t>
            </a:r>
            <a:endParaRPr lang="zh-CN" altLang="en-US" sz="1600" dirty="0"/>
          </a:p>
        </p:txBody>
      </p:sp>
      <p:sp>
        <p:nvSpPr>
          <p:cNvPr id="13" name="矩形 12"/>
          <p:cNvSpPr/>
          <p:nvPr/>
        </p:nvSpPr>
        <p:spPr>
          <a:xfrm>
            <a:off x="3040127" y="5181684"/>
            <a:ext cx="2749471" cy="338554"/>
          </a:xfrm>
          <a:prstGeom prst="rect">
            <a:avLst/>
          </a:prstGeom>
        </p:spPr>
        <p:txBody>
          <a:bodyPr wrap="none">
            <a:spAutoFit/>
          </a:bodyPr>
          <a:lstStyle/>
          <a:p>
            <a:r>
              <a:rPr lang="zh-CN" altLang="zh-CN" sz="1600" b="1" dirty="0"/>
              <a:t>图</a:t>
            </a:r>
            <a:r>
              <a:rPr lang="en-US" altLang="zh-CN" sz="1600" b="1" dirty="0"/>
              <a:t>10-10  </a:t>
            </a:r>
            <a:r>
              <a:rPr lang="zh-CN" altLang="zh-CN" sz="1600" b="1" dirty="0"/>
              <a:t>动态监视地下活动</a:t>
            </a:r>
          </a:p>
        </p:txBody>
      </p:sp>
      <p:pic>
        <p:nvPicPr>
          <p:cNvPr id="7171" name="图片 21" descr="说明: 16-11"/>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685302" y="1824875"/>
            <a:ext cx="7511247" cy="3838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p:cNvSpPr/>
          <p:nvPr/>
        </p:nvSpPr>
        <p:spPr>
          <a:xfrm>
            <a:off x="3428854" y="5777869"/>
            <a:ext cx="1944763" cy="261610"/>
          </a:xfrm>
          <a:prstGeom prst="rect">
            <a:avLst/>
          </a:prstGeom>
        </p:spPr>
        <p:txBody>
          <a:bodyPr wrap="none">
            <a:spAutoFit/>
          </a:bodyPr>
          <a:lstStyle/>
          <a:p>
            <a:pPr algn="ctr"/>
            <a:r>
              <a:rPr lang="zh-CN" altLang="zh-CN" sz="1100" b="1" dirty="0"/>
              <a:t>图</a:t>
            </a:r>
            <a:r>
              <a:rPr lang="en-US" altLang="zh-CN" sz="1100" b="1" dirty="0"/>
              <a:t>10-11  </a:t>
            </a:r>
            <a:r>
              <a:rPr lang="zh-CN" altLang="zh-CN" sz="1100" b="1" dirty="0"/>
              <a:t>动态“地下云图”</a:t>
            </a:r>
          </a:p>
        </p:txBody>
      </p:sp>
      <p:pic>
        <p:nvPicPr>
          <p:cNvPr id="19" name="27 Image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2"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23" name="Imagen 27">
            <a:hlinkClick r:id="" action="ppaction://hlinkshowjump?jump=nextslide"/>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13</a:t>
            </a:fld>
            <a:endParaRPr lang="zh-CN" altLang="en-US" dirty="0"/>
          </a:p>
        </p:txBody>
      </p:sp>
      <p:sp>
        <p:nvSpPr>
          <p:cNvPr id="26" name="文本框 40"/>
          <p:cNvSpPr txBox="1"/>
          <p:nvPr/>
        </p:nvSpPr>
        <p:spPr>
          <a:xfrm>
            <a:off x="399253" y="962025"/>
            <a:ext cx="4187365" cy="369332"/>
          </a:xfrm>
          <a:prstGeom prst="rect">
            <a:avLst/>
          </a:prstGeom>
          <a:noFill/>
        </p:spPr>
        <p:txBody>
          <a:bodyPr wrap="none" rtlCol="0">
            <a:spAutoFit/>
          </a:bodyPr>
          <a:lstStyle/>
          <a:p>
            <a:r>
              <a:rPr lang="en-US" altLang="zh-CN" b="1" dirty="0" smtClean="0">
                <a:solidFill>
                  <a:srgbClr val="3D89BC"/>
                </a:solidFill>
              </a:rPr>
              <a:t>10.1.6 </a:t>
            </a:r>
            <a:r>
              <a:rPr lang="zh-CN" altLang="en-US" b="1" dirty="0" smtClean="0">
                <a:solidFill>
                  <a:srgbClr val="3D89BC"/>
                </a:solidFill>
              </a:rPr>
              <a:t>大数据推进地震新模式和新业态</a:t>
            </a:r>
            <a:endParaRPr lang="zh-CN" altLang="en-US" dirty="0">
              <a:solidFill>
                <a:srgbClr val="3D89BC"/>
              </a:solidFill>
            </a:endParaRPr>
          </a:p>
        </p:txBody>
      </p:sp>
      <p:sp>
        <p:nvSpPr>
          <p:cNvPr id="27" name="椭圆 26"/>
          <p:cNvSpPr/>
          <p:nvPr/>
        </p:nvSpPr>
        <p:spPr>
          <a:xfrm>
            <a:off x="293525" y="107975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animEffect transition="in" filter="fade">
                                      <p:cBhvr>
                                        <p:cTn id="7" dur="500"/>
                                        <p:tgtEl>
                                          <p:spTgt spid="717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51"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52" name="文本框 6"/>
          <p:cNvSpPr txBox="1"/>
          <p:nvPr/>
        </p:nvSpPr>
        <p:spPr>
          <a:xfrm>
            <a:off x="452232" y="173917"/>
            <a:ext cx="2367956" cy="415498"/>
          </a:xfrm>
          <a:prstGeom prst="rect">
            <a:avLst/>
          </a:prstGeom>
          <a:noFill/>
        </p:spPr>
        <p:txBody>
          <a:bodyPr wrap="none" rtlCol="0">
            <a:spAutoFit/>
          </a:bodyPr>
          <a:lstStyle/>
          <a:p>
            <a:r>
              <a:rPr lang="en-US" altLang="zh-CN" sz="2100" b="1" spc="225" dirty="0" smtClean="0">
                <a:solidFill>
                  <a:prstClr val="white"/>
                </a:solidFill>
              </a:rPr>
              <a:t>10.1</a:t>
            </a:r>
            <a:r>
              <a:rPr lang="zh-CN" altLang="en-US" sz="2100" b="1" spc="225" dirty="0" smtClean="0">
                <a:solidFill>
                  <a:prstClr val="white"/>
                </a:solidFill>
              </a:rPr>
              <a:t>地震大数据</a:t>
            </a:r>
            <a:endParaRPr lang="zh-CN" altLang="en-US" sz="2100" b="1" spc="225" dirty="0">
              <a:solidFill>
                <a:prstClr val="white"/>
              </a:solidFill>
            </a:endParaRPr>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矩形 14"/>
          <p:cNvSpPr/>
          <p:nvPr/>
        </p:nvSpPr>
        <p:spPr>
          <a:xfrm>
            <a:off x="524727" y="1371867"/>
            <a:ext cx="3720890" cy="338554"/>
          </a:xfrm>
          <a:prstGeom prst="rect">
            <a:avLst/>
          </a:prstGeom>
        </p:spPr>
        <p:txBody>
          <a:bodyPr wrap="none">
            <a:spAutoFit/>
          </a:bodyPr>
          <a:lstStyle/>
          <a:p>
            <a:r>
              <a:rPr lang="en-US" altLang="zh-CN" sz="1600" b="1" dirty="0" smtClean="0"/>
              <a:t>2</a:t>
            </a:r>
            <a:r>
              <a:rPr lang="zh-CN" altLang="zh-CN" sz="1600" b="1" dirty="0"/>
              <a:t>．大数据为探寻地震前兆开辟新途径</a:t>
            </a:r>
          </a:p>
        </p:txBody>
      </p:sp>
      <p:pic>
        <p:nvPicPr>
          <p:cNvPr id="8194" name="图片 56" descr="说明: E:\海婷\董亚峰\大数据\排版文件\大数据最终图\t1512.tif"/>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1511123" y="2407962"/>
            <a:ext cx="5468988" cy="33151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3343766" y="5789807"/>
            <a:ext cx="1803699" cy="261610"/>
          </a:xfrm>
          <a:prstGeom prst="rect">
            <a:avLst/>
          </a:prstGeom>
        </p:spPr>
        <p:txBody>
          <a:bodyPr wrap="none">
            <a:spAutoFit/>
          </a:bodyPr>
          <a:lstStyle/>
          <a:p>
            <a:pPr algn="ctr"/>
            <a:r>
              <a:rPr lang="zh-CN" altLang="zh-CN" sz="1100" b="1" dirty="0"/>
              <a:t>图</a:t>
            </a:r>
            <a:r>
              <a:rPr lang="en-US" altLang="zh-CN" sz="1100" b="1" dirty="0"/>
              <a:t>10-12  </a:t>
            </a:r>
            <a:r>
              <a:rPr lang="zh-CN" altLang="zh-CN" sz="1100" b="1" dirty="0"/>
              <a:t>地震前兆效能图</a:t>
            </a:r>
          </a:p>
        </p:txBody>
      </p:sp>
      <p:sp>
        <p:nvSpPr>
          <p:cNvPr id="16" name="矩形 15"/>
          <p:cNvSpPr/>
          <p:nvPr/>
        </p:nvSpPr>
        <p:spPr>
          <a:xfrm>
            <a:off x="588016" y="1745204"/>
            <a:ext cx="7674635" cy="830997"/>
          </a:xfrm>
          <a:prstGeom prst="rect">
            <a:avLst/>
          </a:prstGeom>
        </p:spPr>
        <p:txBody>
          <a:bodyPr wrap="square">
            <a:spAutoFit/>
          </a:bodyPr>
          <a:lstStyle/>
          <a:p>
            <a:r>
              <a:rPr lang="zh-CN" altLang="zh-CN" sz="1600" dirty="0"/>
              <a:t>现代高新技术和互联网发展迅猛，各种新型传感器和信息技术，可以为地震前兆提供廉价的设备，为加密观测提供了</a:t>
            </a:r>
            <a:r>
              <a:rPr lang="zh-CN" altLang="zh-CN" sz="1600" dirty="0" smtClean="0"/>
              <a:t>条件</a:t>
            </a:r>
            <a:r>
              <a:rPr lang="zh-CN" altLang="en-US" sz="1600" dirty="0" smtClean="0"/>
              <a:t>，</a:t>
            </a:r>
            <a:r>
              <a:rPr lang="zh-CN" altLang="zh-CN" sz="1600" dirty="0" smtClean="0"/>
              <a:t>将</a:t>
            </a:r>
            <a:r>
              <a:rPr lang="zh-CN" altLang="zh-CN" sz="1600" dirty="0"/>
              <a:t>推进地震科学的创新。</a:t>
            </a:r>
          </a:p>
          <a:p>
            <a:endParaRPr lang="zh-CN" altLang="zh-CN" sz="1600" dirty="0"/>
          </a:p>
        </p:txBody>
      </p:sp>
      <p:pic>
        <p:nvPicPr>
          <p:cNvPr id="17" name="27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9"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21" name="Imagen 27">
            <a:hlinkClick r:id="" action="ppaction://hlinkshowjump?jump=next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8">
            <a:hlinkClick r:id="" action="ppaction://hlinkshowjump?jump=previous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14</a:t>
            </a:fld>
            <a:endParaRPr lang="zh-CN" altLang="en-US" dirty="0"/>
          </a:p>
        </p:txBody>
      </p:sp>
      <p:sp>
        <p:nvSpPr>
          <p:cNvPr id="24" name="文本框 40"/>
          <p:cNvSpPr txBox="1"/>
          <p:nvPr/>
        </p:nvSpPr>
        <p:spPr>
          <a:xfrm>
            <a:off x="399253" y="962025"/>
            <a:ext cx="4187365" cy="369332"/>
          </a:xfrm>
          <a:prstGeom prst="rect">
            <a:avLst/>
          </a:prstGeom>
          <a:noFill/>
        </p:spPr>
        <p:txBody>
          <a:bodyPr wrap="none" rtlCol="0">
            <a:spAutoFit/>
          </a:bodyPr>
          <a:lstStyle/>
          <a:p>
            <a:r>
              <a:rPr lang="en-US" altLang="zh-CN" b="1" dirty="0" smtClean="0">
                <a:solidFill>
                  <a:srgbClr val="3D89BC"/>
                </a:solidFill>
              </a:rPr>
              <a:t>10.1.6 </a:t>
            </a:r>
            <a:r>
              <a:rPr lang="zh-CN" altLang="en-US" b="1" dirty="0" smtClean="0">
                <a:solidFill>
                  <a:srgbClr val="3D89BC"/>
                </a:solidFill>
              </a:rPr>
              <a:t>大数据推进地震新模式和新业态</a:t>
            </a:r>
            <a:endParaRPr lang="zh-CN" altLang="en-US" dirty="0">
              <a:solidFill>
                <a:srgbClr val="3D89BC"/>
              </a:solidFill>
            </a:endParaRPr>
          </a:p>
        </p:txBody>
      </p:sp>
      <p:sp>
        <p:nvSpPr>
          <p:cNvPr id="25" name="椭圆 24"/>
          <p:cNvSpPr/>
          <p:nvPr/>
        </p:nvSpPr>
        <p:spPr>
          <a:xfrm>
            <a:off x="293525" y="107975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51"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52" name="文本框 6"/>
          <p:cNvSpPr txBox="1"/>
          <p:nvPr/>
        </p:nvSpPr>
        <p:spPr>
          <a:xfrm>
            <a:off x="452232" y="173917"/>
            <a:ext cx="2367956" cy="415498"/>
          </a:xfrm>
          <a:prstGeom prst="rect">
            <a:avLst/>
          </a:prstGeom>
          <a:noFill/>
        </p:spPr>
        <p:txBody>
          <a:bodyPr wrap="none" rtlCol="0">
            <a:spAutoFit/>
          </a:bodyPr>
          <a:lstStyle/>
          <a:p>
            <a:r>
              <a:rPr lang="en-US" altLang="zh-CN" sz="2100" b="1" spc="225" dirty="0" smtClean="0">
                <a:solidFill>
                  <a:prstClr val="white"/>
                </a:solidFill>
              </a:rPr>
              <a:t>10.1</a:t>
            </a:r>
            <a:r>
              <a:rPr lang="zh-CN" altLang="en-US" sz="2100" b="1" spc="225" dirty="0" smtClean="0">
                <a:solidFill>
                  <a:prstClr val="white"/>
                </a:solidFill>
              </a:rPr>
              <a:t>地震大数据</a:t>
            </a:r>
            <a:endParaRPr lang="zh-CN" altLang="en-US" sz="2100" b="1" spc="225" dirty="0">
              <a:solidFill>
                <a:prstClr val="white"/>
              </a:solidFill>
            </a:endParaRPr>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矩形 14"/>
          <p:cNvSpPr/>
          <p:nvPr/>
        </p:nvSpPr>
        <p:spPr>
          <a:xfrm>
            <a:off x="524727" y="1438542"/>
            <a:ext cx="2773516" cy="338554"/>
          </a:xfrm>
          <a:prstGeom prst="rect">
            <a:avLst/>
          </a:prstGeom>
        </p:spPr>
        <p:txBody>
          <a:bodyPr wrap="none">
            <a:spAutoFit/>
          </a:bodyPr>
          <a:lstStyle/>
          <a:p>
            <a:r>
              <a:rPr lang="en-US" altLang="zh-CN" sz="1600" b="1" dirty="0" smtClean="0"/>
              <a:t>3</a:t>
            </a:r>
            <a:r>
              <a:rPr lang="zh-CN" altLang="zh-CN" sz="1600" b="1" dirty="0"/>
              <a:t>．大数据支撑地震应急救援</a:t>
            </a:r>
          </a:p>
        </p:txBody>
      </p:sp>
      <p:sp>
        <p:nvSpPr>
          <p:cNvPr id="8" name="矩形 7"/>
          <p:cNvSpPr/>
          <p:nvPr/>
        </p:nvSpPr>
        <p:spPr>
          <a:xfrm>
            <a:off x="524727" y="1949049"/>
            <a:ext cx="1972015" cy="369332"/>
          </a:xfrm>
          <a:prstGeom prst="rect">
            <a:avLst/>
          </a:prstGeom>
        </p:spPr>
        <p:txBody>
          <a:bodyPr wrap="none">
            <a:spAutoFit/>
          </a:bodyPr>
          <a:lstStyle/>
          <a:p>
            <a:r>
              <a:rPr lang="zh-CN" altLang="zh-CN" dirty="0"/>
              <a:t>“互联网</a:t>
            </a:r>
            <a:r>
              <a:rPr lang="en-US" altLang="zh-CN" dirty="0"/>
              <a:t>+</a:t>
            </a:r>
            <a:r>
              <a:rPr lang="zh-CN" altLang="zh-CN" dirty="0"/>
              <a:t>地震”</a:t>
            </a:r>
            <a:endParaRPr lang="zh-CN" altLang="en-US" dirty="0"/>
          </a:p>
        </p:txBody>
      </p:sp>
      <p:grpSp>
        <p:nvGrpSpPr>
          <p:cNvPr id="13" name="组合 12"/>
          <p:cNvGrpSpPr/>
          <p:nvPr/>
        </p:nvGrpSpPr>
        <p:grpSpPr>
          <a:xfrm>
            <a:off x="798158" y="2556151"/>
            <a:ext cx="7122969" cy="2452895"/>
            <a:chOff x="733492" y="2210593"/>
            <a:chExt cx="6703132" cy="2119035"/>
          </a:xfrm>
        </p:grpSpPr>
        <p:pic>
          <p:nvPicPr>
            <p:cNvPr id="9218" name="图片 57" descr="说明: 718036c9jw1eo9edqkh5ej21z510mkjl"/>
            <p:cNvPicPr>
              <a:picLocks noChangeAspect="1" noChangeArrowheads="1"/>
            </p:cNvPicPr>
            <p:nvPr/>
          </p:nvPicPr>
          <p:blipFill>
            <a:blip r:embed="rId3">
              <a:lum bright="42000" contrast="54000"/>
              <a:extLst>
                <a:ext uri="{28A0092B-C50C-407E-A947-70E740481C1C}">
                  <a14:useLocalDpi xmlns:a14="http://schemas.microsoft.com/office/drawing/2010/main" val="0"/>
                </a:ext>
              </a:extLst>
            </a:blip>
            <a:srcRect l="25000" b="11021"/>
            <a:stretch>
              <a:fillRect/>
            </a:stretch>
          </p:blipFill>
          <p:spPr bwMode="auto">
            <a:xfrm>
              <a:off x="733492" y="2210593"/>
              <a:ext cx="3477255" cy="211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图片 58" descr="说明: 718036c9jw1eo9edsinhlj21yt10edzh"/>
            <p:cNvPicPr>
              <a:picLocks noChangeAspect="1" noChangeArrowheads="1"/>
            </p:cNvPicPr>
            <p:nvPr/>
          </p:nvPicPr>
          <p:blipFill>
            <a:blip r:embed="rId4">
              <a:lum bright="36000" contrast="42000"/>
              <a:extLst>
                <a:ext uri="{28A0092B-C50C-407E-A947-70E740481C1C}">
                  <a14:useLocalDpi xmlns:a14="http://schemas.microsoft.com/office/drawing/2010/main" val="0"/>
                </a:ext>
              </a:extLst>
            </a:blip>
            <a:srcRect l="31052" b="12686"/>
            <a:stretch>
              <a:fillRect/>
            </a:stretch>
          </p:blipFill>
          <p:spPr bwMode="auto">
            <a:xfrm>
              <a:off x="4210747" y="2210593"/>
              <a:ext cx="3225877" cy="2119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1636210" y="5187999"/>
            <a:ext cx="5194339" cy="261610"/>
          </a:xfrm>
          <a:prstGeom prst="rect">
            <a:avLst/>
          </a:prstGeom>
        </p:spPr>
        <p:txBody>
          <a:bodyPr wrap="square">
            <a:spAutoFit/>
          </a:bodyPr>
          <a:lstStyle/>
          <a:p>
            <a:pPr algn="ctr"/>
            <a:r>
              <a:rPr lang="zh-CN" altLang="zh-CN" sz="1100" b="1" dirty="0"/>
              <a:t>图</a:t>
            </a:r>
            <a:r>
              <a:rPr lang="en-US" altLang="zh-CN" sz="1100" b="1" dirty="0"/>
              <a:t>10-13  2015</a:t>
            </a:r>
            <a:r>
              <a:rPr lang="zh-CN" altLang="zh-CN" sz="1100" b="1" dirty="0"/>
              <a:t>年四川乐山</a:t>
            </a:r>
            <a:r>
              <a:rPr lang="en-US" altLang="zh-CN" sz="1100" b="1" dirty="0"/>
              <a:t>5.0</a:t>
            </a:r>
            <a:r>
              <a:rPr lang="zh-CN" altLang="zh-CN" sz="1100" b="1" dirty="0"/>
              <a:t>级地震人口热力图</a:t>
            </a:r>
          </a:p>
        </p:txBody>
      </p:sp>
      <p:pic>
        <p:nvPicPr>
          <p:cNvPr id="9220" name="图片 25" descr="说明: 16-14"/>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5000"/>
                    </a14:imgEffect>
                  </a14:imgLayer>
                </a14:imgProps>
              </a:ext>
              <a:ext uri="{28A0092B-C50C-407E-A947-70E740481C1C}">
                <a14:useLocalDpi xmlns:a14="http://schemas.microsoft.com/office/drawing/2010/main" val="0"/>
              </a:ext>
            </a:extLst>
          </a:blip>
          <a:srcRect b="2782"/>
          <a:stretch>
            <a:fillRect/>
          </a:stretch>
        </p:blipFill>
        <p:spPr bwMode="auto">
          <a:xfrm>
            <a:off x="672029" y="1949049"/>
            <a:ext cx="7521854" cy="3577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矩形 13"/>
          <p:cNvSpPr/>
          <p:nvPr/>
        </p:nvSpPr>
        <p:spPr>
          <a:xfrm>
            <a:off x="2229559" y="5655437"/>
            <a:ext cx="4572000" cy="261610"/>
          </a:xfrm>
          <a:prstGeom prst="rect">
            <a:avLst/>
          </a:prstGeom>
        </p:spPr>
        <p:txBody>
          <a:bodyPr>
            <a:spAutoFit/>
          </a:bodyPr>
          <a:lstStyle/>
          <a:p>
            <a:pPr algn="ctr"/>
            <a:r>
              <a:rPr lang="zh-CN" altLang="zh-CN" sz="1100" b="1" dirty="0"/>
              <a:t>图</a:t>
            </a:r>
            <a:r>
              <a:rPr lang="en-US" altLang="zh-CN" sz="1100" b="1" dirty="0"/>
              <a:t>10-14  </a:t>
            </a:r>
            <a:r>
              <a:rPr lang="zh-CN" altLang="zh-CN" sz="1100" b="1" dirty="0"/>
              <a:t>大数据和微信平台地震应急救援指挥</a:t>
            </a:r>
            <a:endParaRPr lang="zh-CN" altLang="en-US" sz="1100" b="1" dirty="0"/>
          </a:p>
        </p:txBody>
      </p:sp>
      <p:pic>
        <p:nvPicPr>
          <p:cNvPr id="9222" name="图片 59" descr="说明: 16-15"/>
          <p:cNvPicPr>
            <a:picLocks noChangeAspect="1" noChangeArrowheads="1"/>
          </p:cNvPicPr>
          <p:nvPr/>
        </p:nvPicPr>
        <p:blipFill>
          <a:blip r:embed="rId7" cstate="print">
            <a:extLst>
              <a:ext uri="{BEBA8EAE-BF5A-486C-A8C5-ECC9F3942E4B}">
                <a14:imgProps xmlns:a14="http://schemas.microsoft.com/office/drawing/2010/main">
                  <a14:imgLayer r:embed="rId8">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683450" y="2515732"/>
            <a:ext cx="7546385" cy="243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矩形 16"/>
          <p:cNvSpPr/>
          <p:nvPr/>
        </p:nvSpPr>
        <p:spPr>
          <a:xfrm>
            <a:off x="3174572" y="5253183"/>
            <a:ext cx="2637260" cy="261610"/>
          </a:xfrm>
          <a:prstGeom prst="rect">
            <a:avLst/>
          </a:prstGeom>
        </p:spPr>
        <p:txBody>
          <a:bodyPr wrap="none">
            <a:spAutoFit/>
          </a:bodyPr>
          <a:lstStyle/>
          <a:p>
            <a:pPr algn="ctr"/>
            <a:r>
              <a:rPr lang="zh-CN" altLang="zh-CN" sz="1100" b="1" dirty="0"/>
              <a:t>图</a:t>
            </a:r>
            <a:r>
              <a:rPr lang="en-US" altLang="zh-CN" sz="1100" b="1" dirty="0"/>
              <a:t>10-15  </a:t>
            </a:r>
            <a:r>
              <a:rPr lang="zh-CN" altLang="zh-CN" sz="1100" b="1" dirty="0"/>
              <a:t>海地地震大数据人口流动分析</a:t>
            </a:r>
          </a:p>
        </p:txBody>
      </p:sp>
      <p:pic>
        <p:nvPicPr>
          <p:cNvPr id="23" name="27 Imagen"/>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5"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26" name="Imagen 27">
            <a:hlinkClick r:id="" action="ppaction://hlinkshowjump?jump=nextslide"/>
          </p:cNvPr>
          <p:cNvPicPr>
            <a:picLocks noChangeAspect="1" noChangeArrowheads="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n 28">
            <a:hlinkClick r:id="" action="ppaction://hlinkshowjump?jump=previousslide"/>
          </p:cNvPr>
          <p:cNvPicPr>
            <a:picLocks noChangeAspect="1" noChangeArrowheads="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15</a:t>
            </a:fld>
            <a:endParaRPr lang="zh-CN" altLang="en-US" dirty="0"/>
          </a:p>
        </p:txBody>
      </p:sp>
      <p:sp>
        <p:nvSpPr>
          <p:cNvPr id="29" name="文本框 40"/>
          <p:cNvSpPr txBox="1"/>
          <p:nvPr/>
        </p:nvSpPr>
        <p:spPr>
          <a:xfrm>
            <a:off x="399253" y="962025"/>
            <a:ext cx="4187365" cy="369332"/>
          </a:xfrm>
          <a:prstGeom prst="rect">
            <a:avLst/>
          </a:prstGeom>
          <a:noFill/>
        </p:spPr>
        <p:txBody>
          <a:bodyPr wrap="none" rtlCol="0">
            <a:spAutoFit/>
          </a:bodyPr>
          <a:lstStyle/>
          <a:p>
            <a:r>
              <a:rPr lang="en-US" altLang="zh-CN" b="1" dirty="0" smtClean="0">
                <a:solidFill>
                  <a:srgbClr val="3D89BC"/>
                </a:solidFill>
              </a:rPr>
              <a:t>10.1.6 </a:t>
            </a:r>
            <a:r>
              <a:rPr lang="zh-CN" altLang="en-US" b="1" dirty="0" smtClean="0">
                <a:solidFill>
                  <a:srgbClr val="3D89BC"/>
                </a:solidFill>
              </a:rPr>
              <a:t>大数据推进地震新模式和新业态</a:t>
            </a:r>
            <a:endParaRPr lang="zh-CN" altLang="en-US" dirty="0">
              <a:solidFill>
                <a:srgbClr val="3D89BC"/>
              </a:solidFill>
            </a:endParaRPr>
          </a:p>
        </p:txBody>
      </p:sp>
      <p:sp>
        <p:nvSpPr>
          <p:cNvPr id="30" name="椭圆 29"/>
          <p:cNvSpPr/>
          <p:nvPr/>
        </p:nvSpPr>
        <p:spPr>
          <a:xfrm>
            <a:off x="293525" y="107975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9220"/>
                                        </p:tgtEl>
                                        <p:attrNameLst>
                                          <p:attrName>style.visibility</p:attrName>
                                        </p:attrNameLst>
                                      </p:cBhvr>
                                      <p:to>
                                        <p:strVal val="visible"/>
                                      </p:to>
                                    </p:set>
                                    <p:animEffect transition="in" filter="fade">
                                      <p:cBhvr>
                                        <p:cTn id="10" dur="500"/>
                                        <p:tgtEl>
                                          <p:spTgt spid="92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9220"/>
                                        </p:tgtEl>
                                      </p:cBhvr>
                                    </p:animEffect>
                                    <p:set>
                                      <p:cBhvr>
                                        <p:cTn id="18" dur="1" fill="hold">
                                          <p:stCondLst>
                                            <p:cond delay="499"/>
                                          </p:stCondLst>
                                        </p:cTn>
                                        <p:tgtEl>
                                          <p:spTgt spid="9220"/>
                                        </p:tgtEl>
                                        <p:attrNameLst>
                                          <p:attrName>style.visibility</p:attrName>
                                        </p:attrNameLst>
                                      </p:cBhvr>
                                      <p:to>
                                        <p:strVal val="hidden"/>
                                      </p:to>
                                    </p:set>
                                  </p:childTnLst>
                                </p:cTn>
                              </p:par>
                              <p:par>
                                <p:cTn id="19" presetID="10" presetClass="exit" presetSubtype="0" fill="hold" grpId="0" nodeType="withEffect">
                                  <p:stCondLst>
                                    <p:cond delay="0"/>
                                  </p:stCondLst>
                                  <p:childTnLst>
                                    <p:animEffect transition="out" filter="fade">
                                      <p:cBhvr>
                                        <p:cTn id="20" dur="500"/>
                                        <p:tgtEl>
                                          <p:spTgt spid="8"/>
                                        </p:tgtEl>
                                      </p:cBhvr>
                                    </p:animEffect>
                                    <p:set>
                                      <p:cBhvr>
                                        <p:cTn id="21" dur="1" fill="hold">
                                          <p:stCondLst>
                                            <p:cond delay="499"/>
                                          </p:stCondLst>
                                        </p:cTn>
                                        <p:tgtEl>
                                          <p:spTgt spid="8"/>
                                        </p:tgtEl>
                                        <p:attrNameLst>
                                          <p:attrName>style.visibility</p:attrName>
                                        </p:attrNameLst>
                                      </p:cBhvr>
                                      <p:to>
                                        <p:strVal val="hidden"/>
                                      </p:to>
                                    </p:set>
                                  </p:childTnLst>
                                </p:cTn>
                              </p:par>
                              <p:par>
                                <p:cTn id="22" presetID="10" presetClass="exit" presetSubtype="0" fill="hold" nodeType="withEffect">
                                  <p:stCondLst>
                                    <p:cond delay="0"/>
                                  </p:stCondLst>
                                  <p:childTnLst>
                                    <p:animEffect transition="out" filter="fade">
                                      <p:cBhvr>
                                        <p:cTn id="23" dur="500"/>
                                        <p:tgtEl>
                                          <p:spTgt spid="13"/>
                                        </p:tgtEl>
                                      </p:cBhvr>
                                    </p:animEffect>
                                    <p:set>
                                      <p:cBhvr>
                                        <p:cTn id="24" dur="1" fill="hold">
                                          <p:stCondLst>
                                            <p:cond delay="499"/>
                                          </p:stCondLst>
                                        </p:cTn>
                                        <p:tgtEl>
                                          <p:spTgt spid="13"/>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10"/>
                                        </p:tgtEl>
                                      </p:cBhvr>
                                    </p:animEffect>
                                    <p:set>
                                      <p:cBhvr>
                                        <p:cTn id="27" dur="1" fill="hold">
                                          <p:stCondLst>
                                            <p:cond delay="499"/>
                                          </p:stCondLst>
                                        </p:cTn>
                                        <p:tgtEl>
                                          <p:spTgt spid="10"/>
                                        </p:tgtEl>
                                        <p:attrNameLst>
                                          <p:attrName>style.visibility</p:attrName>
                                        </p:attrNameLst>
                                      </p:cBhvr>
                                      <p:to>
                                        <p:strVal val="hidden"/>
                                      </p:to>
                                    </p:set>
                                  </p:childTnLst>
                                </p:cTn>
                              </p:par>
                              <p:par>
                                <p:cTn id="28" presetID="10" presetClass="entr" presetSubtype="0" fill="hold" grpId="0" nodeType="with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500"/>
                                        <p:tgtEl>
                                          <p:spTgt spid="17"/>
                                        </p:tgtEl>
                                      </p:cBhvr>
                                    </p:animEffect>
                                  </p:childTnLst>
                                </p:cTn>
                              </p:par>
                              <p:par>
                                <p:cTn id="31" presetID="10" presetClass="entr" presetSubtype="0" fill="hold" nodeType="withEffect">
                                  <p:stCondLst>
                                    <p:cond delay="0"/>
                                  </p:stCondLst>
                                  <p:childTnLst>
                                    <p:set>
                                      <p:cBhvr>
                                        <p:cTn id="32" dur="1" fill="hold">
                                          <p:stCondLst>
                                            <p:cond delay="0"/>
                                          </p:stCondLst>
                                        </p:cTn>
                                        <p:tgtEl>
                                          <p:spTgt spid="9222"/>
                                        </p:tgtEl>
                                        <p:attrNameLst>
                                          <p:attrName>style.visibility</p:attrName>
                                        </p:attrNameLst>
                                      </p:cBhvr>
                                      <p:to>
                                        <p:strVal val="visible"/>
                                      </p:to>
                                    </p:set>
                                    <p:animEffect transition="in" filter="fade">
                                      <p:cBhvr>
                                        <p:cTn id="33" dur="500"/>
                                        <p:tgtEl>
                                          <p:spTgt spid="9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4" grpId="0"/>
      <p:bldP spid="14" grpId="1"/>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6123215"/>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51"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52" name="文本框 6"/>
          <p:cNvSpPr txBox="1"/>
          <p:nvPr/>
        </p:nvSpPr>
        <p:spPr>
          <a:xfrm>
            <a:off x="452232" y="173917"/>
            <a:ext cx="2367956" cy="415498"/>
          </a:xfrm>
          <a:prstGeom prst="rect">
            <a:avLst/>
          </a:prstGeom>
          <a:noFill/>
        </p:spPr>
        <p:txBody>
          <a:bodyPr wrap="none" rtlCol="0">
            <a:spAutoFit/>
          </a:bodyPr>
          <a:lstStyle/>
          <a:p>
            <a:r>
              <a:rPr lang="en-US" altLang="zh-CN" sz="2100" b="1" spc="225" dirty="0" smtClean="0">
                <a:solidFill>
                  <a:prstClr val="white"/>
                </a:solidFill>
              </a:rPr>
              <a:t>10.1</a:t>
            </a:r>
            <a:r>
              <a:rPr lang="zh-CN" altLang="en-US" sz="2100" b="1" spc="225" dirty="0" smtClean="0">
                <a:solidFill>
                  <a:prstClr val="white"/>
                </a:solidFill>
              </a:rPr>
              <a:t>地震大数据</a:t>
            </a:r>
            <a:endParaRPr lang="zh-CN" altLang="en-US" sz="2100" b="1" spc="225" dirty="0">
              <a:solidFill>
                <a:prstClr val="white"/>
              </a:solidFill>
            </a:endParaRPr>
          </a:p>
        </p:txBody>
      </p:sp>
      <p:sp>
        <p:nvSpPr>
          <p:cNvPr id="20"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5" name="矩形 14"/>
          <p:cNvSpPr/>
          <p:nvPr/>
        </p:nvSpPr>
        <p:spPr>
          <a:xfrm>
            <a:off x="524727" y="1390917"/>
            <a:ext cx="2773516" cy="338554"/>
          </a:xfrm>
          <a:prstGeom prst="rect">
            <a:avLst/>
          </a:prstGeom>
        </p:spPr>
        <p:txBody>
          <a:bodyPr wrap="none">
            <a:spAutoFit/>
          </a:bodyPr>
          <a:lstStyle/>
          <a:p>
            <a:r>
              <a:rPr lang="en-US" altLang="zh-CN" sz="1600" b="1" dirty="0" smtClean="0"/>
              <a:t>4</a:t>
            </a:r>
            <a:r>
              <a:rPr lang="zh-CN" altLang="zh-CN" sz="1600" b="1" dirty="0"/>
              <a:t>．物联网大数据的地震应用</a:t>
            </a:r>
          </a:p>
        </p:txBody>
      </p:sp>
      <p:sp>
        <p:nvSpPr>
          <p:cNvPr id="8" name="矩形 7"/>
          <p:cNvSpPr/>
          <p:nvPr/>
        </p:nvSpPr>
        <p:spPr>
          <a:xfrm>
            <a:off x="1086594" y="1867226"/>
            <a:ext cx="877163" cy="369332"/>
          </a:xfrm>
          <a:prstGeom prst="rect">
            <a:avLst/>
          </a:prstGeom>
          <a:solidFill>
            <a:srgbClr val="3D89BC"/>
          </a:solidFill>
        </p:spPr>
        <p:txBody>
          <a:bodyPr wrap="none">
            <a:spAutoFit/>
          </a:bodyPr>
          <a:lstStyle/>
          <a:p>
            <a:r>
              <a:rPr lang="zh-CN" altLang="zh-CN" b="1" dirty="0">
                <a:solidFill>
                  <a:schemeClr val="bg1"/>
                </a:solidFill>
              </a:rPr>
              <a:t>物联网</a:t>
            </a:r>
            <a:endParaRPr lang="zh-CN" altLang="en-US" b="1" dirty="0">
              <a:solidFill>
                <a:schemeClr val="bg1"/>
              </a:solidFill>
            </a:endParaRPr>
          </a:p>
        </p:txBody>
      </p:sp>
      <p:sp>
        <p:nvSpPr>
          <p:cNvPr id="10" name="矩形 9"/>
          <p:cNvSpPr/>
          <p:nvPr/>
        </p:nvSpPr>
        <p:spPr>
          <a:xfrm>
            <a:off x="2632713" y="1867226"/>
            <a:ext cx="1338828" cy="369332"/>
          </a:xfrm>
          <a:prstGeom prst="rect">
            <a:avLst/>
          </a:prstGeom>
          <a:solidFill>
            <a:srgbClr val="3D89BC"/>
          </a:solidFill>
        </p:spPr>
        <p:txBody>
          <a:bodyPr wrap="none">
            <a:spAutoFit/>
          </a:bodyPr>
          <a:lstStyle/>
          <a:p>
            <a:r>
              <a:rPr lang="zh-CN" altLang="zh-CN" b="1" dirty="0">
                <a:solidFill>
                  <a:schemeClr val="bg1"/>
                </a:solidFill>
              </a:rPr>
              <a:t>可穿戴设备</a:t>
            </a:r>
            <a:endParaRPr lang="zh-CN" altLang="en-US" b="1" dirty="0">
              <a:solidFill>
                <a:schemeClr val="bg1"/>
              </a:solidFill>
            </a:endParaRPr>
          </a:p>
        </p:txBody>
      </p:sp>
      <p:sp>
        <p:nvSpPr>
          <p:cNvPr id="16" name="矩形 15"/>
          <p:cNvSpPr/>
          <p:nvPr/>
        </p:nvSpPr>
        <p:spPr>
          <a:xfrm>
            <a:off x="4640497" y="1867226"/>
            <a:ext cx="1107996" cy="369332"/>
          </a:xfrm>
          <a:prstGeom prst="rect">
            <a:avLst/>
          </a:prstGeom>
          <a:solidFill>
            <a:srgbClr val="3D89BC"/>
          </a:solidFill>
        </p:spPr>
        <p:txBody>
          <a:bodyPr wrap="none">
            <a:spAutoFit/>
          </a:bodyPr>
          <a:lstStyle/>
          <a:p>
            <a:r>
              <a:rPr lang="zh-CN" altLang="en-US" b="1" dirty="0" smtClean="0">
                <a:solidFill>
                  <a:schemeClr val="bg1"/>
                </a:solidFill>
              </a:rPr>
              <a:t>智能终端</a:t>
            </a:r>
            <a:endParaRPr lang="zh-CN" altLang="en-US" b="1" dirty="0">
              <a:solidFill>
                <a:schemeClr val="bg1"/>
              </a:solidFill>
            </a:endParaRPr>
          </a:p>
        </p:txBody>
      </p:sp>
      <p:sp>
        <p:nvSpPr>
          <p:cNvPr id="12" name="矩形 11"/>
          <p:cNvSpPr/>
          <p:nvPr/>
        </p:nvSpPr>
        <p:spPr>
          <a:xfrm>
            <a:off x="5282631" y="2583322"/>
            <a:ext cx="66925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zh-CN" altLang="zh-CN" b="1" dirty="0" smtClean="0">
                <a:solidFill>
                  <a:schemeClr val="bg1"/>
                </a:solidFill>
              </a:rPr>
              <a:t>温度</a:t>
            </a:r>
            <a:endParaRPr lang="zh-CN" altLang="en-US" b="1" dirty="0">
              <a:solidFill>
                <a:schemeClr val="bg1"/>
              </a:solidFill>
            </a:endParaRPr>
          </a:p>
        </p:txBody>
      </p:sp>
      <p:sp>
        <p:nvSpPr>
          <p:cNvPr id="18" name="矩形 17"/>
          <p:cNvSpPr/>
          <p:nvPr/>
        </p:nvSpPr>
        <p:spPr>
          <a:xfrm>
            <a:off x="6360299" y="1867226"/>
            <a:ext cx="877163" cy="369332"/>
          </a:xfrm>
          <a:prstGeom prst="rect">
            <a:avLst/>
          </a:prstGeom>
          <a:solidFill>
            <a:srgbClr val="3D89BC"/>
          </a:solidFill>
        </p:spPr>
        <p:txBody>
          <a:bodyPr wrap="none">
            <a:spAutoFit/>
          </a:bodyPr>
          <a:lstStyle/>
          <a:p>
            <a:r>
              <a:rPr lang="zh-CN" altLang="en-US" b="1" dirty="0" smtClean="0">
                <a:solidFill>
                  <a:schemeClr val="bg1"/>
                </a:solidFill>
              </a:rPr>
              <a:t>传感器</a:t>
            </a:r>
            <a:endParaRPr lang="zh-CN" altLang="en-US" b="1" dirty="0">
              <a:solidFill>
                <a:schemeClr val="bg1"/>
              </a:solidFill>
            </a:endParaRPr>
          </a:p>
        </p:txBody>
      </p:sp>
      <p:sp>
        <p:nvSpPr>
          <p:cNvPr id="13" name="矩形 12"/>
          <p:cNvSpPr/>
          <p:nvPr/>
        </p:nvSpPr>
        <p:spPr>
          <a:xfrm>
            <a:off x="5266972" y="3078549"/>
            <a:ext cx="651458"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zh-CN" altLang="zh-CN" b="1" dirty="0" smtClean="0">
                <a:solidFill>
                  <a:schemeClr val="bg1"/>
                </a:solidFill>
              </a:rPr>
              <a:t>声音</a:t>
            </a:r>
            <a:endParaRPr lang="zh-CN" altLang="en-US" b="1" dirty="0">
              <a:solidFill>
                <a:schemeClr val="bg1"/>
              </a:solidFill>
            </a:endParaRPr>
          </a:p>
        </p:txBody>
      </p:sp>
      <p:sp>
        <p:nvSpPr>
          <p:cNvPr id="14" name="矩形 13"/>
          <p:cNvSpPr/>
          <p:nvPr/>
        </p:nvSpPr>
        <p:spPr>
          <a:xfrm>
            <a:off x="6074077" y="3075405"/>
            <a:ext cx="651458" cy="369332"/>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r>
              <a:rPr lang="zh-CN" altLang="zh-CN" b="1" dirty="0" smtClean="0">
                <a:solidFill>
                  <a:schemeClr val="bg1"/>
                </a:solidFill>
              </a:rPr>
              <a:t>位置</a:t>
            </a:r>
            <a:endParaRPr lang="zh-CN" altLang="en-US" b="1" dirty="0">
              <a:solidFill>
                <a:schemeClr val="bg1"/>
              </a:solidFill>
            </a:endParaRPr>
          </a:p>
        </p:txBody>
      </p:sp>
      <p:sp>
        <p:nvSpPr>
          <p:cNvPr id="17" name="矩形 16"/>
          <p:cNvSpPr/>
          <p:nvPr/>
        </p:nvSpPr>
        <p:spPr>
          <a:xfrm>
            <a:off x="6094283" y="2583322"/>
            <a:ext cx="646331"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zh-CN" altLang="zh-CN" b="1" dirty="0" smtClean="0">
                <a:solidFill>
                  <a:schemeClr val="bg1"/>
                </a:solidFill>
              </a:rPr>
              <a:t>气压</a:t>
            </a:r>
            <a:endParaRPr lang="zh-CN" altLang="en-US" b="1" dirty="0">
              <a:solidFill>
                <a:schemeClr val="bg1"/>
              </a:solidFill>
            </a:endParaRPr>
          </a:p>
        </p:txBody>
      </p:sp>
      <p:sp>
        <p:nvSpPr>
          <p:cNvPr id="19" name="矩形 18"/>
          <p:cNvSpPr/>
          <p:nvPr/>
        </p:nvSpPr>
        <p:spPr>
          <a:xfrm>
            <a:off x="7686857" y="2583322"/>
            <a:ext cx="646331"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zh-CN" altLang="zh-CN" b="1" dirty="0" smtClean="0">
                <a:solidFill>
                  <a:schemeClr val="bg1"/>
                </a:solidFill>
              </a:rPr>
              <a:t>磁场</a:t>
            </a:r>
            <a:endParaRPr lang="zh-CN" altLang="en-US" b="1" dirty="0">
              <a:solidFill>
                <a:schemeClr val="bg1"/>
              </a:solidFill>
            </a:endParaRPr>
          </a:p>
        </p:txBody>
      </p:sp>
      <p:sp>
        <p:nvSpPr>
          <p:cNvPr id="21" name="矩形 20"/>
          <p:cNvSpPr/>
          <p:nvPr/>
        </p:nvSpPr>
        <p:spPr>
          <a:xfrm>
            <a:off x="6879114" y="2583322"/>
            <a:ext cx="646331"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zh-CN" altLang="zh-CN" b="1" dirty="0" smtClean="0">
                <a:solidFill>
                  <a:schemeClr val="bg1"/>
                </a:solidFill>
              </a:rPr>
              <a:t>压力</a:t>
            </a:r>
            <a:endParaRPr lang="zh-CN" altLang="en-US" b="1" dirty="0">
              <a:solidFill>
                <a:schemeClr val="bg1"/>
              </a:solidFill>
            </a:endParaRPr>
          </a:p>
        </p:txBody>
      </p:sp>
      <p:sp>
        <p:nvSpPr>
          <p:cNvPr id="22" name="矩形 21"/>
          <p:cNvSpPr/>
          <p:nvPr/>
        </p:nvSpPr>
        <p:spPr>
          <a:xfrm>
            <a:off x="6883890" y="3078549"/>
            <a:ext cx="646331"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zh-CN" altLang="zh-CN" b="1" dirty="0" smtClean="0">
                <a:solidFill>
                  <a:schemeClr val="bg1"/>
                </a:solidFill>
              </a:rPr>
              <a:t>气体</a:t>
            </a:r>
            <a:endParaRPr lang="zh-CN" altLang="en-US" b="1" dirty="0">
              <a:solidFill>
                <a:schemeClr val="bg1"/>
              </a:solidFill>
            </a:endParaRPr>
          </a:p>
        </p:txBody>
      </p:sp>
      <p:sp>
        <p:nvSpPr>
          <p:cNvPr id="23" name="矩形 22"/>
          <p:cNvSpPr/>
          <p:nvPr/>
        </p:nvSpPr>
        <p:spPr>
          <a:xfrm>
            <a:off x="7686857" y="3052573"/>
            <a:ext cx="1107996" cy="369332"/>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pPr algn="ctr"/>
            <a:r>
              <a:rPr lang="zh-CN" altLang="zh-CN" b="1" dirty="0">
                <a:solidFill>
                  <a:schemeClr val="bg1"/>
                </a:solidFill>
              </a:rPr>
              <a:t>电磁辐射</a:t>
            </a:r>
            <a:endParaRPr lang="zh-CN" altLang="en-US" b="1" dirty="0">
              <a:solidFill>
                <a:schemeClr val="bg1"/>
              </a:solidFill>
            </a:endParaRPr>
          </a:p>
        </p:txBody>
      </p:sp>
      <p:sp>
        <p:nvSpPr>
          <p:cNvPr id="24" name="左大括号 23"/>
          <p:cNvSpPr/>
          <p:nvPr/>
        </p:nvSpPr>
        <p:spPr>
          <a:xfrm rot="5400000">
            <a:off x="6716218" y="1344049"/>
            <a:ext cx="187475" cy="2156800"/>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pic>
        <p:nvPicPr>
          <p:cNvPr id="614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3758" y="1775287"/>
            <a:ext cx="2007784" cy="1642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7" name="图片 28" descr="说明: 在加州地震后 智能手环比人们知道得更多"/>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6880" y="1774152"/>
            <a:ext cx="2899185" cy="1643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2" descr="说明: http://img.evolife.cn/2014-08/495dc8442aabae8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2361" y="3786435"/>
            <a:ext cx="4171682" cy="1868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9" name="图片 30"/>
          <p:cNvPicPr>
            <a:picLocks noChangeAspect="1" noChangeArrowheads="1"/>
          </p:cNvPicPr>
          <p:nvPr/>
        </p:nvPicPr>
        <p:blipFill>
          <a:blip r:embed="rId6">
            <a:extLst>
              <a:ext uri="{28A0092B-C50C-407E-A947-70E740481C1C}">
                <a14:useLocalDpi xmlns:a14="http://schemas.microsoft.com/office/drawing/2010/main" val="0"/>
              </a:ext>
            </a:extLst>
          </a:blip>
          <a:srcRect l="9677" r="3226"/>
          <a:stretch>
            <a:fillRect/>
          </a:stretch>
        </p:blipFill>
        <p:spPr bwMode="auto">
          <a:xfrm>
            <a:off x="4663488" y="3786435"/>
            <a:ext cx="3104694" cy="1868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矩形 24"/>
          <p:cNvSpPr/>
          <p:nvPr/>
        </p:nvSpPr>
        <p:spPr>
          <a:xfrm>
            <a:off x="4000920" y="3447881"/>
            <a:ext cx="668773" cy="261610"/>
          </a:xfrm>
          <a:prstGeom prst="rect">
            <a:avLst/>
          </a:prstGeom>
        </p:spPr>
        <p:txBody>
          <a:bodyPr wrap="none">
            <a:spAutoFit/>
          </a:bodyPr>
          <a:lstStyle/>
          <a:p>
            <a:r>
              <a:rPr lang="en-US" altLang="zh-CN" sz="1100" b="1" dirty="0"/>
              <a:t>UP</a:t>
            </a:r>
            <a:r>
              <a:rPr lang="zh-CN" altLang="zh-CN" sz="1100" b="1" dirty="0"/>
              <a:t>手环</a:t>
            </a:r>
            <a:endParaRPr lang="zh-CN" altLang="en-US" sz="1100" b="1" dirty="0"/>
          </a:p>
        </p:txBody>
      </p:sp>
      <p:sp>
        <p:nvSpPr>
          <p:cNvPr id="26" name="矩形 25"/>
          <p:cNvSpPr/>
          <p:nvPr/>
        </p:nvSpPr>
        <p:spPr>
          <a:xfrm>
            <a:off x="1750510" y="5655001"/>
            <a:ext cx="1595309" cy="261610"/>
          </a:xfrm>
          <a:prstGeom prst="rect">
            <a:avLst/>
          </a:prstGeom>
        </p:spPr>
        <p:txBody>
          <a:bodyPr wrap="none">
            <a:spAutoFit/>
          </a:bodyPr>
          <a:lstStyle/>
          <a:p>
            <a:r>
              <a:rPr lang="zh-CN" altLang="zh-CN" sz="1100" b="1" dirty="0"/>
              <a:t>手环地震惊醒记录曲线</a:t>
            </a:r>
            <a:endParaRPr lang="zh-CN" altLang="en-US" sz="1100" b="1" dirty="0"/>
          </a:p>
        </p:txBody>
      </p:sp>
      <p:sp>
        <p:nvSpPr>
          <p:cNvPr id="27" name="矩形 26"/>
          <p:cNvSpPr/>
          <p:nvPr/>
        </p:nvSpPr>
        <p:spPr>
          <a:xfrm>
            <a:off x="5603012" y="5624223"/>
            <a:ext cx="1454244" cy="261610"/>
          </a:xfrm>
          <a:prstGeom prst="rect">
            <a:avLst/>
          </a:prstGeom>
        </p:spPr>
        <p:txBody>
          <a:bodyPr wrap="none">
            <a:spAutoFit/>
          </a:bodyPr>
          <a:lstStyle/>
          <a:p>
            <a:pPr algn="ctr"/>
            <a:r>
              <a:rPr lang="zh-CN" altLang="zh-CN" sz="1100" b="1" dirty="0"/>
              <a:t>手环惊醒“震动图”</a:t>
            </a:r>
            <a:endParaRPr lang="zh-CN" altLang="en-US" sz="1100" b="1" dirty="0"/>
          </a:p>
        </p:txBody>
      </p:sp>
      <p:sp>
        <p:nvSpPr>
          <p:cNvPr id="28" name="矩形 27"/>
          <p:cNvSpPr/>
          <p:nvPr/>
        </p:nvSpPr>
        <p:spPr>
          <a:xfrm>
            <a:off x="797663" y="3935888"/>
            <a:ext cx="7212359" cy="1569660"/>
          </a:xfrm>
          <a:prstGeom prst="rect">
            <a:avLst/>
          </a:prstGeom>
        </p:spPr>
        <p:txBody>
          <a:bodyPr wrap="square">
            <a:spAutoFit/>
          </a:bodyPr>
          <a:lstStyle/>
          <a:p>
            <a:r>
              <a:rPr lang="zh-CN" altLang="zh-CN" sz="1600" dirty="0"/>
              <a:t>物联网的各种传感器大数据实际上会反映地球上物理、化学、生物的各种变化，探索和挖掘物联网大数据，发现和地震现象的关联，争取地震学新发现，将给地震学带来新的发展前景</a:t>
            </a:r>
            <a:r>
              <a:rPr lang="zh-CN" altLang="zh-CN" sz="1600" dirty="0" smtClean="0"/>
              <a:t>。</a:t>
            </a:r>
            <a:endParaRPr lang="en-US" altLang="zh-CN" sz="1600" dirty="0" smtClean="0"/>
          </a:p>
          <a:p>
            <a:endParaRPr lang="zh-CN" altLang="zh-CN" sz="1600" dirty="0"/>
          </a:p>
          <a:p>
            <a:r>
              <a:rPr lang="zh-CN" altLang="zh-CN" sz="1600" dirty="0"/>
              <a:t>从地震烈度速报和预警到密集地震观测网络，从密集地震观测网络在到地震大数据，这是时代的发展，这就是大数据地震科学和技术带来的新模式和新业态</a:t>
            </a:r>
            <a:r>
              <a:rPr lang="zh-CN" altLang="zh-CN" sz="1600" dirty="0" smtClean="0"/>
              <a:t>。</a:t>
            </a:r>
            <a:endParaRPr lang="zh-CN" altLang="zh-CN" sz="1600" dirty="0"/>
          </a:p>
        </p:txBody>
      </p:sp>
      <p:pic>
        <p:nvPicPr>
          <p:cNvPr id="36" name="27 Image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39" name="Imagen 27">
            <a:hlinkClick r:id="" action="ppaction://hlinkshowjump?jump=nextslide"/>
          </p:cNvPr>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n 28">
            <a:hlinkClick r:id="" action="ppaction://hlinkshowjump?jump=previousslide"/>
          </p:cNvPr>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16</a:t>
            </a:fld>
            <a:endParaRPr lang="zh-CN" altLang="en-US" dirty="0"/>
          </a:p>
        </p:txBody>
      </p:sp>
      <p:sp>
        <p:nvSpPr>
          <p:cNvPr id="42" name="文本框 40"/>
          <p:cNvSpPr txBox="1"/>
          <p:nvPr/>
        </p:nvSpPr>
        <p:spPr>
          <a:xfrm>
            <a:off x="399253" y="952500"/>
            <a:ext cx="4187365" cy="369332"/>
          </a:xfrm>
          <a:prstGeom prst="rect">
            <a:avLst/>
          </a:prstGeom>
          <a:noFill/>
        </p:spPr>
        <p:txBody>
          <a:bodyPr wrap="none" rtlCol="0">
            <a:spAutoFit/>
          </a:bodyPr>
          <a:lstStyle/>
          <a:p>
            <a:r>
              <a:rPr lang="en-US" altLang="zh-CN" b="1" dirty="0" smtClean="0">
                <a:solidFill>
                  <a:srgbClr val="3D89BC"/>
                </a:solidFill>
              </a:rPr>
              <a:t>10.1.6 </a:t>
            </a:r>
            <a:r>
              <a:rPr lang="zh-CN" altLang="en-US" b="1" dirty="0" smtClean="0">
                <a:solidFill>
                  <a:srgbClr val="3D89BC"/>
                </a:solidFill>
              </a:rPr>
              <a:t>大数据推进地震新模式和新业态</a:t>
            </a:r>
            <a:endParaRPr lang="zh-CN" altLang="en-US" dirty="0">
              <a:solidFill>
                <a:srgbClr val="3D89BC"/>
              </a:solidFill>
            </a:endParaRPr>
          </a:p>
        </p:txBody>
      </p:sp>
      <p:sp>
        <p:nvSpPr>
          <p:cNvPr id="43" name="椭圆 42"/>
          <p:cNvSpPr/>
          <p:nvPr/>
        </p:nvSpPr>
        <p:spPr>
          <a:xfrm>
            <a:off x="293525" y="107975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10"/>
                                        </p:tgtEl>
                                      </p:cBhvr>
                                    </p:animEffect>
                                    <p:set>
                                      <p:cBhvr>
                                        <p:cTn id="10" dur="1" fill="hold">
                                          <p:stCondLst>
                                            <p:cond delay="499"/>
                                          </p:stCondLst>
                                        </p:cTn>
                                        <p:tgtEl>
                                          <p:spTgt spid="10"/>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6"/>
                                        </p:tgtEl>
                                      </p:cBhvr>
                                    </p:animEffect>
                                    <p:set>
                                      <p:cBhvr>
                                        <p:cTn id="13" dur="1" fill="hold">
                                          <p:stCondLst>
                                            <p:cond delay="499"/>
                                          </p:stCondLst>
                                        </p:cTn>
                                        <p:tgtEl>
                                          <p:spTgt spid="16"/>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17"/>
                                        </p:tgtEl>
                                      </p:cBhvr>
                                    </p:animEffect>
                                    <p:set>
                                      <p:cBhvr>
                                        <p:cTn id="28" dur="1" fill="hold">
                                          <p:stCondLst>
                                            <p:cond delay="499"/>
                                          </p:stCondLst>
                                        </p:cTn>
                                        <p:tgtEl>
                                          <p:spTgt spid="17"/>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500"/>
                                        <p:tgtEl>
                                          <p:spTgt spid="19"/>
                                        </p:tgtEl>
                                      </p:cBhvr>
                                    </p:animEffect>
                                    <p:set>
                                      <p:cBhvr>
                                        <p:cTn id="31" dur="1" fill="hold">
                                          <p:stCondLst>
                                            <p:cond delay="499"/>
                                          </p:stCondLst>
                                        </p:cTn>
                                        <p:tgtEl>
                                          <p:spTgt spid="19"/>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21"/>
                                        </p:tgtEl>
                                      </p:cBhvr>
                                    </p:animEffect>
                                    <p:set>
                                      <p:cBhvr>
                                        <p:cTn id="34" dur="1" fill="hold">
                                          <p:stCondLst>
                                            <p:cond delay="499"/>
                                          </p:stCondLst>
                                        </p:cTn>
                                        <p:tgtEl>
                                          <p:spTgt spid="21"/>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22"/>
                                        </p:tgtEl>
                                      </p:cBhvr>
                                    </p:animEffect>
                                    <p:set>
                                      <p:cBhvr>
                                        <p:cTn id="37" dur="1" fill="hold">
                                          <p:stCondLst>
                                            <p:cond delay="499"/>
                                          </p:stCondLst>
                                        </p:cTn>
                                        <p:tgtEl>
                                          <p:spTgt spid="22"/>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500"/>
                                        <p:tgtEl>
                                          <p:spTgt spid="23"/>
                                        </p:tgtEl>
                                      </p:cBhvr>
                                    </p:animEffect>
                                    <p:set>
                                      <p:cBhvr>
                                        <p:cTn id="40" dur="1" fill="hold">
                                          <p:stCondLst>
                                            <p:cond delay="499"/>
                                          </p:stCondLst>
                                        </p:cTn>
                                        <p:tgtEl>
                                          <p:spTgt spid="23"/>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500"/>
                                        <p:tgtEl>
                                          <p:spTgt spid="24"/>
                                        </p:tgtEl>
                                      </p:cBhvr>
                                    </p:animEffect>
                                    <p:set>
                                      <p:cBhvr>
                                        <p:cTn id="43" dur="1" fill="hold">
                                          <p:stCondLst>
                                            <p:cond delay="499"/>
                                          </p:stCondLst>
                                        </p:cTn>
                                        <p:tgtEl>
                                          <p:spTgt spid="24"/>
                                        </p:tgtEl>
                                        <p:attrNameLst>
                                          <p:attrName>style.visibility</p:attrName>
                                        </p:attrNameLst>
                                      </p:cBhvr>
                                      <p:to>
                                        <p:strVal val="hidden"/>
                                      </p:to>
                                    </p:se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6146"/>
                                        </p:tgtEl>
                                        <p:attrNameLst>
                                          <p:attrName>style.visibility</p:attrName>
                                        </p:attrNameLst>
                                      </p:cBhvr>
                                      <p:to>
                                        <p:strVal val="visible"/>
                                      </p:to>
                                    </p:set>
                                    <p:animEffect transition="in" filter="fade">
                                      <p:cBhvr>
                                        <p:cTn id="48" dur="500"/>
                                        <p:tgtEl>
                                          <p:spTgt spid="6146"/>
                                        </p:tgtEl>
                                      </p:cBhvr>
                                    </p:animEffect>
                                  </p:childTnLst>
                                </p:cTn>
                              </p:par>
                              <p:par>
                                <p:cTn id="49" presetID="10" presetClass="entr" presetSubtype="0" fill="hold" nodeType="withEffect">
                                  <p:stCondLst>
                                    <p:cond delay="0"/>
                                  </p:stCondLst>
                                  <p:childTnLst>
                                    <p:set>
                                      <p:cBhvr>
                                        <p:cTn id="50" dur="1" fill="hold">
                                          <p:stCondLst>
                                            <p:cond delay="0"/>
                                          </p:stCondLst>
                                        </p:cTn>
                                        <p:tgtEl>
                                          <p:spTgt spid="6147"/>
                                        </p:tgtEl>
                                        <p:attrNameLst>
                                          <p:attrName>style.visibility</p:attrName>
                                        </p:attrNameLst>
                                      </p:cBhvr>
                                      <p:to>
                                        <p:strVal val="visible"/>
                                      </p:to>
                                    </p:set>
                                    <p:animEffect transition="in" filter="fade">
                                      <p:cBhvr>
                                        <p:cTn id="51" dur="500"/>
                                        <p:tgtEl>
                                          <p:spTgt spid="6147"/>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0" presetClass="entr" presetSubtype="0" fill="hold" nodeType="withEffect">
                                  <p:stCondLst>
                                    <p:cond delay="0"/>
                                  </p:stCondLst>
                                  <p:childTnLst>
                                    <p:set>
                                      <p:cBhvr>
                                        <p:cTn id="56" dur="1" fill="hold">
                                          <p:stCondLst>
                                            <p:cond delay="0"/>
                                          </p:stCondLst>
                                        </p:cTn>
                                        <p:tgtEl>
                                          <p:spTgt spid="6148"/>
                                        </p:tgtEl>
                                        <p:attrNameLst>
                                          <p:attrName>style.visibility</p:attrName>
                                        </p:attrNameLst>
                                      </p:cBhvr>
                                      <p:to>
                                        <p:strVal val="visible"/>
                                      </p:to>
                                    </p:set>
                                    <p:animEffect transition="in" filter="fade">
                                      <p:cBhvr>
                                        <p:cTn id="57" dur="500"/>
                                        <p:tgtEl>
                                          <p:spTgt spid="6148"/>
                                        </p:tgtEl>
                                      </p:cBhvr>
                                    </p:animEffect>
                                  </p:childTnLst>
                                </p:cTn>
                              </p:par>
                              <p:par>
                                <p:cTn id="58" presetID="10" presetClass="entr" presetSubtype="0" fill="hold" nodeType="withEffect">
                                  <p:stCondLst>
                                    <p:cond delay="0"/>
                                  </p:stCondLst>
                                  <p:childTnLst>
                                    <p:set>
                                      <p:cBhvr>
                                        <p:cTn id="59" dur="1" fill="hold">
                                          <p:stCondLst>
                                            <p:cond delay="0"/>
                                          </p:stCondLst>
                                        </p:cTn>
                                        <p:tgtEl>
                                          <p:spTgt spid="6149"/>
                                        </p:tgtEl>
                                        <p:attrNameLst>
                                          <p:attrName>style.visibility</p:attrName>
                                        </p:attrNameLst>
                                      </p:cBhvr>
                                      <p:to>
                                        <p:strVal val="visible"/>
                                      </p:to>
                                    </p:set>
                                    <p:animEffect transition="in" filter="fade">
                                      <p:cBhvr>
                                        <p:cTn id="60" dur="500"/>
                                        <p:tgtEl>
                                          <p:spTgt spid="614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6"/>
                                        </p:tgtEl>
                                        <p:attrNameLst>
                                          <p:attrName>style.visibility</p:attrName>
                                        </p:attrNameLst>
                                      </p:cBhvr>
                                      <p:to>
                                        <p:strVal val="visible"/>
                                      </p:to>
                                    </p:set>
                                    <p:animEffect transition="in" filter="fade">
                                      <p:cBhvr>
                                        <p:cTn id="66" dur="500"/>
                                        <p:tgtEl>
                                          <p:spTgt spid="26"/>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6146"/>
                                        </p:tgtEl>
                                      </p:cBhvr>
                                    </p:animEffect>
                                    <p:set>
                                      <p:cBhvr>
                                        <p:cTn id="71" dur="1" fill="hold">
                                          <p:stCondLst>
                                            <p:cond delay="499"/>
                                          </p:stCondLst>
                                        </p:cTn>
                                        <p:tgtEl>
                                          <p:spTgt spid="6146"/>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500"/>
                                        <p:tgtEl>
                                          <p:spTgt spid="6147"/>
                                        </p:tgtEl>
                                      </p:cBhvr>
                                    </p:animEffect>
                                    <p:set>
                                      <p:cBhvr>
                                        <p:cTn id="74" dur="1" fill="hold">
                                          <p:stCondLst>
                                            <p:cond delay="499"/>
                                          </p:stCondLst>
                                        </p:cTn>
                                        <p:tgtEl>
                                          <p:spTgt spid="6147"/>
                                        </p:tgtEl>
                                        <p:attrNameLst>
                                          <p:attrName>style.visibility</p:attrName>
                                        </p:attrNameLst>
                                      </p:cBhvr>
                                      <p:to>
                                        <p:strVal val="hidden"/>
                                      </p:to>
                                    </p:set>
                                  </p:childTnLst>
                                </p:cTn>
                              </p:par>
                              <p:par>
                                <p:cTn id="75" presetID="10" presetClass="exit" presetSubtype="0" fill="hold" grpId="1" nodeType="withEffect">
                                  <p:stCondLst>
                                    <p:cond delay="0"/>
                                  </p:stCondLst>
                                  <p:childTnLst>
                                    <p:animEffect transition="out" filter="fade">
                                      <p:cBhvr>
                                        <p:cTn id="76" dur="500"/>
                                        <p:tgtEl>
                                          <p:spTgt spid="25"/>
                                        </p:tgtEl>
                                      </p:cBhvr>
                                    </p:animEffect>
                                    <p:set>
                                      <p:cBhvr>
                                        <p:cTn id="77" dur="1" fill="hold">
                                          <p:stCondLst>
                                            <p:cond delay="499"/>
                                          </p:stCondLst>
                                        </p:cTn>
                                        <p:tgtEl>
                                          <p:spTgt spid="25"/>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500"/>
                                        <p:tgtEl>
                                          <p:spTgt spid="6148"/>
                                        </p:tgtEl>
                                      </p:cBhvr>
                                    </p:animEffect>
                                    <p:set>
                                      <p:cBhvr>
                                        <p:cTn id="80" dur="1" fill="hold">
                                          <p:stCondLst>
                                            <p:cond delay="499"/>
                                          </p:stCondLst>
                                        </p:cTn>
                                        <p:tgtEl>
                                          <p:spTgt spid="6148"/>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500"/>
                                        <p:tgtEl>
                                          <p:spTgt spid="6149"/>
                                        </p:tgtEl>
                                      </p:cBhvr>
                                    </p:animEffect>
                                    <p:set>
                                      <p:cBhvr>
                                        <p:cTn id="83" dur="1" fill="hold">
                                          <p:stCondLst>
                                            <p:cond delay="499"/>
                                          </p:stCondLst>
                                        </p:cTn>
                                        <p:tgtEl>
                                          <p:spTgt spid="6149"/>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27"/>
                                        </p:tgtEl>
                                      </p:cBhvr>
                                    </p:animEffect>
                                    <p:set>
                                      <p:cBhvr>
                                        <p:cTn id="86" dur="1" fill="hold">
                                          <p:stCondLst>
                                            <p:cond delay="499"/>
                                          </p:stCondLst>
                                        </p:cTn>
                                        <p:tgtEl>
                                          <p:spTgt spid="27"/>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26"/>
                                        </p:tgtEl>
                                      </p:cBhvr>
                                    </p:animEffect>
                                    <p:set>
                                      <p:cBhvr>
                                        <p:cTn id="89" dur="1" fill="hold">
                                          <p:stCondLst>
                                            <p:cond delay="499"/>
                                          </p:stCondLst>
                                        </p:cTn>
                                        <p:tgtEl>
                                          <p:spTgt spid="26"/>
                                        </p:tgtEl>
                                        <p:attrNameLst>
                                          <p:attrName>style.visibility</p:attrName>
                                        </p:attrNameLst>
                                      </p:cBhvr>
                                      <p:to>
                                        <p:strVal val="hidden"/>
                                      </p:to>
                                    </p:set>
                                  </p:childTnLst>
                                </p:cTn>
                              </p:par>
                              <p:par>
                                <p:cTn id="90" presetID="10" presetClass="entr" presetSubtype="0" fill="hold" grpId="1" nodeType="with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fade">
                                      <p:cBhvr>
                                        <p:cTn id="92" dur="500"/>
                                        <p:tgtEl>
                                          <p:spTgt spid="8"/>
                                        </p:tgtEl>
                                      </p:cBhvr>
                                    </p:animEffect>
                                  </p:childTnLst>
                                </p:cTn>
                              </p:par>
                              <p:par>
                                <p:cTn id="93" presetID="10" presetClass="entr" presetSubtype="0" fill="hold" grpId="1" nodeType="withEffect">
                                  <p:stCondLst>
                                    <p:cond delay="0"/>
                                  </p:stCondLst>
                                  <p:childTnLst>
                                    <p:set>
                                      <p:cBhvr>
                                        <p:cTn id="94" dur="1" fill="hold">
                                          <p:stCondLst>
                                            <p:cond delay="0"/>
                                          </p:stCondLst>
                                        </p:cTn>
                                        <p:tgtEl>
                                          <p:spTgt spid="10"/>
                                        </p:tgtEl>
                                        <p:attrNameLst>
                                          <p:attrName>style.visibility</p:attrName>
                                        </p:attrNameLst>
                                      </p:cBhvr>
                                      <p:to>
                                        <p:strVal val="visible"/>
                                      </p:to>
                                    </p:set>
                                    <p:animEffect transition="in" filter="fade">
                                      <p:cBhvr>
                                        <p:cTn id="95" dur="500"/>
                                        <p:tgtEl>
                                          <p:spTgt spid="10"/>
                                        </p:tgtEl>
                                      </p:cBhvr>
                                    </p:animEffect>
                                  </p:childTnLst>
                                </p:cTn>
                              </p:par>
                              <p:par>
                                <p:cTn id="96" presetID="10" presetClass="entr" presetSubtype="0" fill="hold" grpId="1" nodeType="with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fade">
                                      <p:cBhvr>
                                        <p:cTn id="98" dur="500"/>
                                        <p:tgtEl>
                                          <p:spTgt spid="16"/>
                                        </p:tgtEl>
                                      </p:cBhvr>
                                    </p:animEffect>
                                  </p:childTnLst>
                                </p:cTn>
                              </p:par>
                              <p:par>
                                <p:cTn id="99" presetID="10" presetClass="entr" presetSubtype="0" fill="hold" grpId="1" nodeType="withEffect">
                                  <p:stCondLst>
                                    <p:cond delay="0"/>
                                  </p:stCondLst>
                                  <p:childTnLst>
                                    <p:set>
                                      <p:cBhvr>
                                        <p:cTn id="100" dur="1" fill="hold">
                                          <p:stCondLst>
                                            <p:cond delay="0"/>
                                          </p:stCondLst>
                                        </p:cTn>
                                        <p:tgtEl>
                                          <p:spTgt spid="12"/>
                                        </p:tgtEl>
                                        <p:attrNameLst>
                                          <p:attrName>style.visibility</p:attrName>
                                        </p:attrNameLst>
                                      </p:cBhvr>
                                      <p:to>
                                        <p:strVal val="visible"/>
                                      </p:to>
                                    </p:set>
                                    <p:animEffect transition="in" filter="fade">
                                      <p:cBhvr>
                                        <p:cTn id="101" dur="500"/>
                                        <p:tgtEl>
                                          <p:spTgt spid="12"/>
                                        </p:tgtEl>
                                      </p:cBhvr>
                                    </p:animEffect>
                                  </p:childTnLst>
                                </p:cTn>
                              </p:par>
                              <p:par>
                                <p:cTn id="102" presetID="10" presetClass="entr" presetSubtype="0" fill="hold" grpId="1" nodeType="withEffect">
                                  <p:stCondLst>
                                    <p:cond delay="0"/>
                                  </p:stCondLst>
                                  <p:childTnLst>
                                    <p:set>
                                      <p:cBhvr>
                                        <p:cTn id="103" dur="1" fill="hold">
                                          <p:stCondLst>
                                            <p:cond delay="0"/>
                                          </p:stCondLst>
                                        </p:cTn>
                                        <p:tgtEl>
                                          <p:spTgt spid="18"/>
                                        </p:tgtEl>
                                        <p:attrNameLst>
                                          <p:attrName>style.visibility</p:attrName>
                                        </p:attrNameLst>
                                      </p:cBhvr>
                                      <p:to>
                                        <p:strVal val="visible"/>
                                      </p:to>
                                    </p:set>
                                    <p:animEffect transition="in" filter="fade">
                                      <p:cBhvr>
                                        <p:cTn id="104" dur="500"/>
                                        <p:tgtEl>
                                          <p:spTgt spid="18"/>
                                        </p:tgtEl>
                                      </p:cBhvr>
                                    </p:animEffect>
                                  </p:childTnLst>
                                </p:cTn>
                              </p:par>
                              <p:par>
                                <p:cTn id="105" presetID="10" presetClass="entr" presetSubtype="0" fill="hold" grpId="1" nodeType="withEffect">
                                  <p:stCondLst>
                                    <p:cond delay="0"/>
                                  </p:stCondLst>
                                  <p:childTnLst>
                                    <p:set>
                                      <p:cBhvr>
                                        <p:cTn id="106" dur="1" fill="hold">
                                          <p:stCondLst>
                                            <p:cond delay="0"/>
                                          </p:stCondLst>
                                        </p:cTn>
                                        <p:tgtEl>
                                          <p:spTgt spid="13"/>
                                        </p:tgtEl>
                                        <p:attrNameLst>
                                          <p:attrName>style.visibility</p:attrName>
                                        </p:attrNameLst>
                                      </p:cBhvr>
                                      <p:to>
                                        <p:strVal val="visible"/>
                                      </p:to>
                                    </p:set>
                                    <p:animEffect transition="in" filter="fade">
                                      <p:cBhvr>
                                        <p:cTn id="107" dur="500"/>
                                        <p:tgtEl>
                                          <p:spTgt spid="13"/>
                                        </p:tgtEl>
                                      </p:cBhvr>
                                    </p:animEffect>
                                  </p:childTnLst>
                                </p:cTn>
                              </p:par>
                              <p:par>
                                <p:cTn id="108" presetID="10" presetClass="entr" presetSubtype="0" fill="hold" grpId="1" nodeType="with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fade">
                                      <p:cBhvr>
                                        <p:cTn id="110" dur="500"/>
                                        <p:tgtEl>
                                          <p:spTgt spid="14"/>
                                        </p:tgtEl>
                                      </p:cBhvr>
                                    </p:animEffect>
                                  </p:childTnLst>
                                </p:cTn>
                              </p:par>
                              <p:par>
                                <p:cTn id="111" presetID="10" presetClass="entr" presetSubtype="0" fill="hold" grpId="1" nodeType="withEffect">
                                  <p:stCondLst>
                                    <p:cond delay="0"/>
                                  </p:stCondLst>
                                  <p:childTnLst>
                                    <p:set>
                                      <p:cBhvr>
                                        <p:cTn id="112" dur="1" fill="hold">
                                          <p:stCondLst>
                                            <p:cond delay="0"/>
                                          </p:stCondLst>
                                        </p:cTn>
                                        <p:tgtEl>
                                          <p:spTgt spid="17"/>
                                        </p:tgtEl>
                                        <p:attrNameLst>
                                          <p:attrName>style.visibility</p:attrName>
                                        </p:attrNameLst>
                                      </p:cBhvr>
                                      <p:to>
                                        <p:strVal val="visible"/>
                                      </p:to>
                                    </p:set>
                                    <p:animEffect transition="in" filter="fade">
                                      <p:cBhvr>
                                        <p:cTn id="113" dur="500"/>
                                        <p:tgtEl>
                                          <p:spTgt spid="17"/>
                                        </p:tgtEl>
                                      </p:cBhvr>
                                    </p:animEffect>
                                  </p:childTnLst>
                                </p:cTn>
                              </p:par>
                              <p:par>
                                <p:cTn id="114" presetID="10" presetClass="entr" presetSubtype="0" fill="hold" grpId="1" nodeType="with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fade">
                                      <p:cBhvr>
                                        <p:cTn id="116" dur="500"/>
                                        <p:tgtEl>
                                          <p:spTgt spid="19"/>
                                        </p:tgtEl>
                                      </p:cBhvr>
                                    </p:animEffect>
                                  </p:childTnLst>
                                </p:cTn>
                              </p:par>
                              <p:par>
                                <p:cTn id="117" presetID="10" presetClass="entr" presetSubtype="0" fill="hold" grpId="1" nodeType="withEffect">
                                  <p:stCondLst>
                                    <p:cond delay="0"/>
                                  </p:stCondLst>
                                  <p:childTnLst>
                                    <p:set>
                                      <p:cBhvr>
                                        <p:cTn id="118" dur="1" fill="hold">
                                          <p:stCondLst>
                                            <p:cond delay="0"/>
                                          </p:stCondLst>
                                        </p:cTn>
                                        <p:tgtEl>
                                          <p:spTgt spid="21"/>
                                        </p:tgtEl>
                                        <p:attrNameLst>
                                          <p:attrName>style.visibility</p:attrName>
                                        </p:attrNameLst>
                                      </p:cBhvr>
                                      <p:to>
                                        <p:strVal val="visible"/>
                                      </p:to>
                                    </p:set>
                                    <p:animEffect transition="in" filter="fade">
                                      <p:cBhvr>
                                        <p:cTn id="119" dur="500"/>
                                        <p:tgtEl>
                                          <p:spTgt spid="21"/>
                                        </p:tgtEl>
                                      </p:cBhvr>
                                    </p:animEffect>
                                  </p:childTnLst>
                                </p:cTn>
                              </p:par>
                              <p:par>
                                <p:cTn id="120" presetID="10" presetClass="entr" presetSubtype="0" fill="hold" grpId="1" nodeType="withEffect">
                                  <p:stCondLst>
                                    <p:cond delay="0"/>
                                  </p:stCondLst>
                                  <p:childTnLst>
                                    <p:set>
                                      <p:cBhvr>
                                        <p:cTn id="121" dur="1" fill="hold">
                                          <p:stCondLst>
                                            <p:cond delay="0"/>
                                          </p:stCondLst>
                                        </p:cTn>
                                        <p:tgtEl>
                                          <p:spTgt spid="22"/>
                                        </p:tgtEl>
                                        <p:attrNameLst>
                                          <p:attrName>style.visibility</p:attrName>
                                        </p:attrNameLst>
                                      </p:cBhvr>
                                      <p:to>
                                        <p:strVal val="visible"/>
                                      </p:to>
                                    </p:set>
                                    <p:animEffect transition="in" filter="fade">
                                      <p:cBhvr>
                                        <p:cTn id="122" dur="500"/>
                                        <p:tgtEl>
                                          <p:spTgt spid="22"/>
                                        </p:tgtEl>
                                      </p:cBhvr>
                                    </p:animEffect>
                                  </p:childTnLst>
                                </p:cTn>
                              </p:par>
                              <p:par>
                                <p:cTn id="123" presetID="10" presetClass="entr" presetSubtype="0" fill="hold" grpId="1" nodeType="withEffect">
                                  <p:stCondLst>
                                    <p:cond delay="0"/>
                                  </p:stCondLst>
                                  <p:childTnLst>
                                    <p:set>
                                      <p:cBhvr>
                                        <p:cTn id="124" dur="1" fill="hold">
                                          <p:stCondLst>
                                            <p:cond delay="0"/>
                                          </p:stCondLst>
                                        </p:cTn>
                                        <p:tgtEl>
                                          <p:spTgt spid="23"/>
                                        </p:tgtEl>
                                        <p:attrNameLst>
                                          <p:attrName>style.visibility</p:attrName>
                                        </p:attrNameLst>
                                      </p:cBhvr>
                                      <p:to>
                                        <p:strVal val="visible"/>
                                      </p:to>
                                    </p:set>
                                    <p:animEffect transition="in" filter="fade">
                                      <p:cBhvr>
                                        <p:cTn id="125" dur="500"/>
                                        <p:tgtEl>
                                          <p:spTgt spid="23"/>
                                        </p:tgtEl>
                                      </p:cBhvr>
                                    </p:animEffect>
                                  </p:childTnLst>
                                </p:cTn>
                              </p:par>
                              <p:par>
                                <p:cTn id="126" presetID="10" presetClass="entr" presetSubtype="0" fill="hold" grpId="1" nodeType="withEffect">
                                  <p:stCondLst>
                                    <p:cond delay="0"/>
                                  </p:stCondLst>
                                  <p:childTnLst>
                                    <p:set>
                                      <p:cBhvr>
                                        <p:cTn id="127" dur="1" fill="hold">
                                          <p:stCondLst>
                                            <p:cond delay="0"/>
                                          </p:stCondLst>
                                        </p:cTn>
                                        <p:tgtEl>
                                          <p:spTgt spid="24"/>
                                        </p:tgtEl>
                                        <p:attrNameLst>
                                          <p:attrName>style.visibility</p:attrName>
                                        </p:attrNameLst>
                                      </p:cBhvr>
                                      <p:to>
                                        <p:strVal val="visible"/>
                                      </p:to>
                                    </p:set>
                                    <p:animEffect transition="in" filter="fade">
                                      <p:cBhvr>
                                        <p:cTn id="128" dur="500"/>
                                        <p:tgtEl>
                                          <p:spTgt spid="24"/>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grpId="0" nodeType="clickEffect">
                                  <p:stCondLst>
                                    <p:cond delay="0"/>
                                  </p:stCondLst>
                                  <p:childTnLst>
                                    <p:set>
                                      <p:cBhvr>
                                        <p:cTn id="132" dur="1" fill="hold">
                                          <p:stCondLst>
                                            <p:cond delay="0"/>
                                          </p:stCondLst>
                                        </p:cTn>
                                        <p:tgtEl>
                                          <p:spTgt spid="28"/>
                                        </p:tgtEl>
                                        <p:attrNameLst>
                                          <p:attrName>style.visibility</p:attrName>
                                        </p:attrNameLst>
                                      </p:cBhvr>
                                      <p:to>
                                        <p:strVal val="visible"/>
                                      </p:to>
                                    </p:set>
                                    <p:animEffect transition="in" filter="fade">
                                      <p:cBhvr>
                                        <p:cTn id="13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P spid="10" grpId="1" animBg="1"/>
      <p:bldP spid="16" grpId="0" animBg="1"/>
      <p:bldP spid="16" grpId="1" animBg="1"/>
      <p:bldP spid="12" grpId="0" animBg="1"/>
      <p:bldP spid="12" grpId="1" animBg="1"/>
      <p:bldP spid="18" grpId="0" animBg="1"/>
      <p:bldP spid="18" grpId="1" animBg="1"/>
      <p:bldP spid="13" grpId="0" animBg="1"/>
      <p:bldP spid="13" grpId="1" animBg="1"/>
      <p:bldP spid="14" grpId="0" animBg="1"/>
      <p:bldP spid="14" grpId="1" animBg="1"/>
      <p:bldP spid="17" grpId="0" animBg="1"/>
      <p:bldP spid="17" grpId="1" animBg="1"/>
      <p:bldP spid="19" grpId="0" animBg="1"/>
      <p:bldP spid="19" grpId="1" animBg="1"/>
      <p:bldP spid="21" grpId="0" animBg="1"/>
      <p:bldP spid="21" grpId="1" animBg="1"/>
      <p:bldP spid="22" grpId="0" animBg="1"/>
      <p:bldP spid="22" grpId="1" animBg="1"/>
      <p:bldP spid="23" grpId="0" animBg="1"/>
      <p:bldP spid="23" grpId="1" animBg="1"/>
      <p:bldP spid="24" grpId="0" animBg="1"/>
      <p:bldP spid="24" grpId="1" animBg="1"/>
      <p:bldP spid="25" grpId="0"/>
      <p:bldP spid="25" grpId="1"/>
      <p:bldP spid="26" grpId="0"/>
      <p:bldP spid="26" grpId="1"/>
      <p:bldP spid="27" grpId="0"/>
      <p:bldP spid="27" grpId="1"/>
      <p:bldP spid="2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61" name="组合 60"/>
          <p:cNvGrpSpPr/>
          <p:nvPr/>
        </p:nvGrpSpPr>
        <p:grpSpPr>
          <a:xfrm>
            <a:off x="1754534" y="2233231"/>
            <a:ext cx="5682567" cy="515203"/>
            <a:chOff x="1754534" y="2233231"/>
            <a:chExt cx="5682567" cy="515203"/>
          </a:xfrm>
        </p:grpSpPr>
        <p:sp>
          <p:nvSpPr>
            <p:cNvPr id="62" name="圆角矩形 61"/>
            <p:cNvSpPr/>
            <p:nvPr/>
          </p:nvSpPr>
          <p:spPr>
            <a:xfrm>
              <a:off x="1754534" y="2233231"/>
              <a:ext cx="5682567" cy="515203"/>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矩形 62"/>
            <p:cNvSpPr/>
            <p:nvPr/>
          </p:nvSpPr>
          <p:spPr>
            <a:xfrm>
              <a:off x="1830555" y="2264925"/>
              <a:ext cx="2624244" cy="41549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地震大数据</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4" name="组合 63"/>
          <p:cNvGrpSpPr/>
          <p:nvPr/>
        </p:nvGrpSpPr>
        <p:grpSpPr>
          <a:xfrm>
            <a:off x="1754534" y="2934331"/>
            <a:ext cx="5682567" cy="515264"/>
            <a:chOff x="1754534" y="2910882"/>
            <a:chExt cx="5682567" cy="515264"/>
          </a:xfrm>
        </p:grpSpPr>
        <p:sp>
          <p:nvSpPr>
            <p:cNvPr id="74" name="圆角矩形 73"/>
            <p:cNvSpPr/>
            <p:nvPr/>
          </p:nvSpPr>
          <p:spPr>
            <a:xfrm>
              <a:off x="1754534" y="2910882"/>
              <a:ext cx="5682567" cy="51526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5" name="矩形 74"/>
            <p:cNvSpPr/>
            <p:nvPr/>
          </p:nvSpPr>
          <p:spPr>
            <a:xfrm>
              <a:off x="1829083" y="2959761"/>
              <a:ext cx="2624244" cy="415498"/>
            </a:xfrm>
            <a:prstGeom prst="rect">
              <a:avLst/>
            </a:prstGeom>
          </p:spPr>
          <p:txBody>
            <a:bodyPr wrap="squar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10.2</a:t>
              </a:r>
              <a:r>
                <a:rPr lang="zh-CN" altLang="en-US" sz="2100" spc="225" dirty="0" smtClean="0">
                  <a:solidFill>
                    <a:schemeClr val="bg1"/>
                  </a:solidFill>
                  <a:latin typeface="微软雅黑" panose="020B0503020204020204" pitchFamily="34" charset="-122"/>
                  <a:ea typeface="微软雅黑" panose="020B0503020204020204" pitchFamily="34" charset="-122"/>
                </a:rPr>
                <a:t>　交通大数据</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76" name="组合 75"/>
          <p:cNvGrpSpPr/>
          <p:nvPr/>
        </p:nvGrpSpPr>
        <p:grpSpPr>
          <a:xfrm>
            <a:off x="1754534" y="3635492"/>
            <a:ext cx="5682567" cy="515263"/>
            <a:chOff x="1754534" y="3548568"/>
            <a:chExt cx="5682567" cy="515263"/>
          </a:xfrm>
        </p:grpSpPr>
        <p:sp>
          <p:nvSpPr>
            <p:cNvPr id="77" name="圆角矩形 76"/>
            <p:cNvSpPr/>
            <p:nvPr/>
          </p:nvSpPr>
          <p:spPr>
            <a:xfrm>
              <a:off x="1754534" y="3548568"/>
              <a:ext cx="5682567" cy="51526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78" name="矩形 77"/>
            <p:cNvSpPr/>
            <p:nvPr/>
          </p:nvSpPr>
          <p:spPr>
            <a:xfrm>
              <a:off x="1829083" y="3587924"/>
              <a:ext cx="2624244" cy="41549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环境大数据</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9" name="组合 78"/>
          <p:cNvGrpSpPr/>
          <p:nvPr/>
        </p:nvGrpSpPr>
        <p:grpSpPr>
          <a:xfrm>
            <a:off x="1754534" y="4336652"/>
            <a:ext cx="5682567" cy="515263"/>
            <a:chOff x="1754534" y="4291030"/>
            <a:chExt cx="5682567" cy="515263"/>
          </a:xfrm>
        </p:grpSpPr>
        <p:sp>
          <p:nvSpPr>
            <p:cNvPr id="80" name="圆角矩形 79"/>
            <p:cNvSpPr/>
            <p:nvPr/>
          </p:nvSpPr>
          <p:spPr>
            <a:xfrm>
              <a:off x="1754534" y="4291030"/>
              <a:ext cx="5682567" cy="51526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1" name="矩形 80"/>
            <p:cNvSpPr/>
            <p:nvPr/>
          </p:nvSpPr>
          <p:spPr>
            <a:xfrm>
              <a:off x="1829083" y="4339912"/>
              <a:ext cx="2624244" cy="41549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警务大数据</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2" name="组合 81"/>
          <p:cNvGrpSpPr/>
          <p:nvPr/>
        </p:nvGrpSpPr>
        <p:grpSpPr>
          <a:xfrm>
            <a:off x="1765366" y="5037811"/>
            <a:ext cx="5682567" cy="515263"/>
            <a:chOff x="1765366" y="5037811"/>
            <a:chExt cx="5682567" cy="515263"/>
          </a:xfrm>
        </p:grpSpPr>
        <p:sp>
          <p:nvSpPr>
            <p:cNvPr id="83" name="圆角矩形 82"/>
            <p:cNvSpPr/>
            <p:nvPr/>
          </p:nvSpPr>
          <p:spPr>
            <a:xfrm>
              <a:off x="1765366" y="5037811"/>
              <a:ext cx="5682567" cy="51526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4" name="矩形 83"/>
            <p:cNvSpPr/>
            <p:nvPr/>
          </p:nvSpPr>
          <p:spPr>
            <a:xfrm>
              <a:off x="1834841" y="5090644"/>
              <a:ext cx="779497" cy="415498"/>
            </a:xfrm>
            <a:prstGeom prst="rect">
              <a:avLst/>
            </a:prstGeom>
          </p:spPr>
          <p:txBody>
            <a:bodyPr wrap="square">
              <a:spAutoFit/>
            </a:bodyPr>
            <a:lstStyle/>
            <a:p>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8" name="组合 87"/>
          <p:cNvGrpSpPr/>
          <p:nvPr/>
        </p:nvGrpSpPr>
        <p:grpSpPr>
          <a:xfrm>
            <a:off x="690257" y="966177"/>
            <a:ext cx="7832784" cy="781050"/>
            <a:chOff x="2788580" y="1152524"/>
            <a:chExt cx="3730770" cy="781050"/>
          </a:xfrm>
        </p:grpSpPr>
        <p:grpSp>
          <p:nvGrpSpPr>
            <p:cNvPr id="89" name="组合 88"/>
            <p:cNvGrpSpPr/>
            <p:nvPr/>
          </p:nvGrpSpPr>
          <p:grpSpPr>
            <a:xfrm>
              <a:off x="2788580" y="1152524"/>
              <a:ext cx="3730770" cy="781050"/>
              <a:chOff x="3725790" y="847725"/>
              <a:chExt cx="3730770" cy="781050"/>
            </a:xfrm>
          </p:grpSpPr>
          <p:grpSp>
            <p:nvGrpSpPr>
              <p:cNvPr id="91" name="组合 90"/>
              <p:cNvGrpSpPr/>
              <p:nvPr/>
            </p:nvGrpSpPr>
            <p:grpSpPr>
              <a:xfrm>
                <a:off x="3725790" y="1019175"/>
                <a:ext cx="627135" cy="609600"/>
                <a:chOff x="3725790" y="1019175"/>
                <a:chExt cx="627135" cy="609600"/>
              </a:xfrm>
            </p:grpSpPr>
            <p:sp>
              <p:nvSpPr>
                <p:cNvPr id="96" name="任意多边形 95"/>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直角三角形 96"/>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2" name="组合 91"/>
              <p:cNvGrpSpPr/>
              <p:nvPr/>
            </p:nvGrpSpPr>
            <p:grpSpPr>
              <a:xfrm flipH="1">
                <a:off x="6829425" y="1019175"/>
                <a:ext cx="627135" cy="609600"/>
                <a:chOff x="3725790" y="1019175"/>
                <a:chExt cx="627135" cy="609600"/>
              </a:xfrm>
            </p:grpSpPr>
            <p:sp>
              <p:nvSpPr>
                <p:cNvPr id="94" name="任意多边形 93"/>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直角三角形 94"/>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3" name="矩形 92"/>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0" name="文本框 14"/>
            <p:cNvSpPr txBox="1"/>
            <p:nvPr/>
          </p:nvSpPr>
          <p:spPr>
            <a:xfrm>
              <a:off x="3758394" y="1169836"/>
              <a:ext cx="1627200" cy="523220"/>
            </a:xfrm>
            <a:prstGeom prst="rect">
              <a:avLst/>
            </a:prstGeom>
            <a:noFill/>
          </p:spPr>
          <p:txBody>
            <a:bodyPr wrap="none" rtlCol="0">
              <a:spAutoFit/>
            </a:bodyPr>
            <a:lstStyle/>
            <a:p>
              <a:pPr algn="ctr"/>
              <a:r>
                <a:rPr lang="zh-CN" altLang="en-US" sz="2800" dirty="0" smtClean="0">
                  <a:solidFill>
                    <a:schemeClr val="accent4"/>
                  </a:solidFill>
                </a:rPr>
                <a:t>第十章　行业大数据</a:t>
              </a:r>
              <a:endParaRPr lang="zh-CN" altLang="en-US" sz="2800" dirty="0">
                <a:solidFill>
                  <a:schemeClr val="accent4"/>
                </a:solidFill>
              </a:endParaRPr>
            </a:p>
          </p:txBody>
        </p:sp>
      </p:grpSp>
      <p:pic>
        <p:nvPicPr>
          <p:cNvPr id="3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7"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38"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17</a:t>
            </a:fld>
            <a:endParaRPr lang="zh-CN" alt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文本框 40"/>
          <p:cNvSpPr txBox="1"/>
          <p:nvPr/>
        </p:nvSpPr>
        <p:spPr>
          <a:xfrm>
            <a:off x="399253" y="952500"/>
            <a:ext cx="2802370" cy="369332"/>
          </a:xfrm>
          <a:prstGeom prst="rect">
            <a:avLst/>
          </a:prstGeom>
          <a:noFill/>
        </p:spPr>
        <p:txBody>
          <a:bodyPr wrap="none" rtlCol="0">
            <a:spAutoFit/>
          </a:bodyPr>
          <a:lstStyle/>
          <a:p>
            <a:r>
              <a:rPr lang="en-US" altLang="zh-CN" b="1" dirty="0" smtClean="0">
                <a:solidFill>
                  <a:srgbClr val="3D89BC"/>
                </a:solidFill>
              </a:rPr>
              <a:t>10.2.1 </a:t>
            </a:r>
            <a:r>
              <a:rPr lang="zh-CN" altLang="en-US" b="1" dirty="0" smtClean="0">
                <a:solidFill>
                  <a:srgbClr val="3D89BC"/>
                </a:solidFill>
              </a:rPr>
              <a:t>智慧交通与大数据</a:t>
            </a:r>
            <a:endParaRPr lang="zh-CN" altLang="en-US" dirty="0">
              <a:solidFill>
                <a:srgbClr val="3D89BC"/>
              </a:solidFill>
            </a:endParaRPr>
          </a:p>
        </p:txBody>
      </p:sp>
      <p:sp>
        <p:nvSpPr>
          <p:cNvPr id="33" name="椭圆 32"/>
          <p:cNvSpPr/>
          <p:nvPr/>
        </p:nvSpPr>
        <p:spPr>
          <a:xfrm>
            <a:off x="293525" y="107975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285882" cy="323165"/>
          </a:xfrm>
          <a:prstGeom prst="rect">
            <a:avLst/>
          </a:prstGeom>
          <a:noFill/>
        </p:spPr>
        <p:txBody>
          <a:bodyPr wrap="none" lIns="0" tIns="0" rIns="0" bIns="0" rtlCol="0">
            <a:spAutoFit/>
          </a:bodyPr>
          <a:lstStyle/>
          <a:p>
            <a:r>
              <a:rPr lang="en-US" altLang="zh-CN" sz="2100" b="1" spc="225" dirty="0" smtClean="0">
                <a:solidFill>
                  <a:prstClr val="white"/>
                </a:solidFill>
              </a:rPr>
              <a:t>10.</a:t>
            </a:r>
            <a:r>
              <a:rPr lang="zh-CN" altLang="en-US" sz="2100" b="1" spc="225" dirty="0" smtClean="0">
                <a:solidFill>
                  <a:prstClr val="white"/>
                </a:solidFill>
              </a:rPr>
              <a:t>２交通大数据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pic>
        <p:nvPicPr>
          <p:cNvPr id="1028" name="Picture 4" descr="https://timgsa.baidu.com/timg?image&amp;quality=80&amp;size=b9999_10000&amp;sec=1489405430559&amp;di=f9ddf2a78749aed5dc33e2ac98393887&amp;imgtype=0&amp;src=http%3A%2F%2Fs6.sinaimg.cn%2Fmw690%2F001RFYYfgy6EDqdehMhd5%2669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430" y="1450667"/>
            <a:ext cx="3502025" cy="22106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timgsa.baidu.com/timg?image&amp;quality=80&amp;size=b9999_10000&amp;sec=1489405615969&amp;di=75128b925f31266217248128278bc97b&amp;imgtype=0&amp;src=http%3A%2F%2Fdimg.cnlist.org%2Fthumbnail%2Forigin%2Fefc54094e6481cae85ea6b13ad00dd5d.jpg"/>
          <p:cNvPicPr>
            <a:picLocks noChangeAspect="1" noChangeArrowheads="1"/>
          </p:cNvPicPr>
          <p:nvPr/>
        </p:nvPicPr>
        <p:blipFill rotWithShape="1">
          <a:blip r:embed="rId3">
            <a:extLst>
              <a:ext uri="{28A0092B-C50C-407E-A947-70E740481C1C}">
                <a14:useLocalDpi xmlns:a14="http://schemas.microsoft.com/office/drawing/2010/main" val="0"/>
              </a:ext>
            </a:extLst>
          </a:blip>
          <a:srcRect l="1047" t="1149" r="933" b="1188"/>
          <a:stretch>
            <a:fillRect/>
          </a:stretch>
        </p:blipFill>
        <p:spPr bwMode="auto">
          <a:xfrm>
            <a:off x="4483898" y="1450667"/>
            <a:ext cx="3565151" cy="221065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timgsa.baidu.com/timg?image&amp;quality=80&amp;size=b9999_10000&amp;sec=1489406586586&amp;di=49c957ec51239574063f5682c9ee8c23&amp;imgtype=0&amp;src=http%3A%2F%2Fwww.njgongjiao.com%2Fnr%2Fnews%2Fuppic%2F52828720149561_2.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430" y="3746761"/>
            <a:ext cx="3502025" cy="202447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s://timgsa.baidu.com/timg?image&amp;quality=80&amp;size=b9999_10000&amp;sec=1489406632378&amp;di=b585a4739f5d868f6c616add8fa2139b&amp;imgtype=0&amp;src=http%3A%2F%2Fjiangsu.china.com.cn%2Fuploadfile%2F2015%2F0402%2F1427941189351763.jpg"/>
          <p:cNvPicPr>
            <a:picLocks noChangeAspect="1" noChangeArrowheads="1"/>
          </p:cNvPicPr>
          <p:nvPr/>
        </p:nvPicPr>
        <p:blipFill rotWithShape="1">
          <a:blip r:embed="rId5">
            <a:extLst>
              <a:ext uri="{28A0092B-C50C-407E-A947-70E740481C1C}">
                <a14:useLocalDpi xmlns:a14="http://schemas.microsoft.com/office/drawing/2010/main" val="0"/>
              </a:ext>
            </a:extLst>
          </a:blip>
          <a:srcRect b="23436"/>
          <a:stretch>
            <a:fillRect/>
          </a:stretch>
        </p:blipFill>
        <p:spPr bwMode="auto">
          <a:xfrm>
            <a:off x="4483897" y="3746761"/>
            <a:ext cx="3565151" cy="2024473"/>
          </a:xfrm>
          <a:prstGeom prst="rect">
            <a:avLst/>
          </a:prstGeom>
          <a:noFill/>
          <a:extLst>
            <a:ext uri="{909E8E84-426E-40DD-AFC4-6F175D3DCCD1}">
              <a14:hiddenFill xmlns:a14="http://schemas.microsoft.com/office/drawing/2010/main">
                <a:solidFill>
                  <a:srgbClr val="FFFFFF"/>
                </a:solidFill>
              </a14:hiddenFill>
            </a:ext>
          </a:extLst>
        </p:spPr>
      </p:pic>
      <p:sp>
        <p:nvSpPr>
          <p:cNvPr id="3" name="矩形 2"/>
          <p:cNvSpPr/>
          <p:nvPr/>
        </p:nvSpPr>
        <p:spPr>
          <a:xfrm>
            <a:off x="1" y="713530"/>
            <a:ext cx="9144000" cy="5407243"/>
          </a:xfrm>
          <a:prstGeom prst="rect">
            <a:avLst/>
          </a:prstGeom>
          <a:solidFill>
            <a:schemeClr val="tx1">
              <a:lumMod val="65000"/>
              <a:lumOff val="35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737234" y="2136609"/>
            <a:ext cx="5596835" cy="2308324"/>
          </a:xfrm>
          <a:prstGeom prst="rect">
            <a:avLst/>
          </a:prstGeom>
        </p:spPr>
        <p:txBody>
          <a:bodyPr wrap="square">
            <a:spAutoFit/>
          </a:bodyPr>
          <a:lstStyle/>
          <a:p>
            <a:r>
              <a:rPr lang="en-US" altLang="zh-CN" b="1" dirty="0" smtClean="0">
                <a:solidFill>
                  <a:schemeClr val="bg1"/>
                </a:solidFill>
                <a:effectLst>
                  <a:outerShdw blurRad="38100" dist="38100" dir="2700000" algn="tl">
                    <a:srgbClr val="000000">
                      <a:alpha val="43137"/>
                    </a:srgbClr>
                  </a:outerShdw>
                </a:effectLst>
              </a:rPr>
              <a:t>·</a:t>
            </a:r>
            <a:r>
              <a:rPr lang="zh-CN" altLang="zh-CN" b="1" dirty="0" smtClean="0">
                <a:solidFill>
                  <a:schemeClr val="bg1"/>
                </a:solidFill>
                <a:effectLst>
                  <a:outerShdw blurRad="38100" dist="38100" dir="2700000" algn="tl">
                    <a:srgbClr val="000000">
                      <a:alpha val="43137"/>
                    </a:srgbClr>
                  </a:outerShdw>
                </a:effectLst>
              </a:rPr>
              <a:t>在</a:t>
            </a:r>
            <a:r>
              <a:rPr lang="zh-CN" altLang="zh-CN" b="1" dirty="0">
                <a:solidFill>
                  <a:schemeClr val="bg1"/>
                </a:solidFill>
                <a:effectLst>
                  <a:outerShdw blurRad="38100" dist="38100" dir="2700000" algn="tl">
                    <a:srgbClr val="000000">
                      <a:alpha val="43137"/>
                    </a:srgbClr>
                  </a:outerShdw>
                </a:effectLst>
              </a:rPr>
              <a:t>交通领域，海量的交通数据主要产生于各类交通的运行监控、服务，高速公路、干线公路的各类流量、气象监测数据，公交、出租车和客运车辆</a:t>
            </a:r>
            <a:r>
              <a:rPr lang="en-US" altLang="zh-CN" b="1" dirty="0">
                <a:solidFill>
                  <a:schemeClr val="bg1"/>
                </a:solidFill>
                <a:effectLst>
                  <a:outerShdw blurRad="38100" dist="38100" dir="2700000" algn="tl">
                    <a:srgbClr val="000000">
                      <a:alpha val="43137"/>
                    </a:srgbClr>
                  </a:outerShdw>
                </a:effectLst>
              </a:rPr>
              <a:t>GPS</a:t>
            </a:r>
            <a:r>
              <a:rPr lang="zh-CN" altLang="zh-CN" b="1" dirty="0">
                <a:solidFill>
                  <a:schemeClr val="bg1"/>
                </a:solidFill>
                <a:effectLst>
                  <a:outerShdw blurRad="38100" dist="38100" dir="2700000" algn="tl">
                    <a:srgbClr val="000000">
                      <a:alpha val="43137"/>
                    </a:srgbClr>
                  </a:outerShdw>
                </a:effectLst>
              </a:rPr>
              <a:t>数据等，数据量大且类型繁多，数据量也从</a:t>
            </a:r>
            <a:r>
              <a:rPr lang="en-US" altLang="zh-CN" b="1" dirty="0">
                <a:solidFill>
                  <a:schemeClr val="bg1"/>
                </a:solidFill>
                <a:effectLst>
                  <a:outerShdw blurRad="38100" dist="38100" dir="2700000" algn="tl">
                    <a:srgbClr val="000000">
                      <a:alpha val="43137"/>
                    </a:srgbClr>
                  </a:outerShdw>
                </a:effectLst>
              </a:rPr>
              <a:t>TB</a:t>
            </a:r>
            <a:r>
              <a:rPr lang="zh-CN" altLang="zh-CN" b="1" dirty="0">
                <a:solidFill>
                  <a:schemeClr val="bg1"/>
                </a:solidFill>
                <a:effectLst>
                  <a:outerShdw blurRad="38100" dist="38100" dir="2700000" algn="tl">
                    <a:srgbClr val="000000">
                      <a:alpha val="43137"/>
                    </a:srgbClr>
                  </a:outerShdw>
                </a:effectLst>
              </a:rPr>
              <a:t>级跃升到</a:t>
            </a:r>
            <a:r>
              <a:rPr lang="en-US" altLang="zh-CN" b="1" dirty="0">
                <a:solidFill>
                  <a:schemeClr val="bg1"/>
                </a:solidFill>
                <a:effectLst>
                  <a:outerShdw blurRad="38100" dist="38100" dir="2700000" algn="tl">
                    <a:srgbClr val="000000">
                      <a:alpha val="43137"/>
                    </a:srgbClr>
                  </a:outerShdw>
                </a:effectLst>
              </a:rPr>
              <a:t>PB</a:t>
            </a:r>
            <a:r>
              <a:rPr lang="zh-CN" altLang="zh-CN" b="1" dirty="0">
                <a:solidFill>
                  <a:schemeClr val="bg1"/>
                </a:solidFill>
                <a:effectLst>
                  <a:outerShdw blurRad="38100" dist="38100" dir="2700000" algn="tl">
                    <a:srgbClr val="000000">
                      <a:alpha val="43137"/>
                    </a:srgbClr>
                  </a:outerShdw>
                </a:effectLst>
              </a:rPr>
              <a:t>级</a:t>
            </a:r>
            <a:r>
              <a:rPr lang="zh-CN" altLang="zh-CN" b="1" dirty="0" smtClean="0">
                <a:solidFill>
                  <a:schemeClr val="bg1"/>
                </a:solidFill>
                <a:effectLst>
                  <a:outerShdw blurRad="38100" dist="38100" dir="2700000" algn="tl">
                    <a:srgbClr val="000000">
                      <a:alpha val="43137"/>
                    </a:srgbClr>
                  </a:outerShdw>
                </a:effectLst>
              </a:rPr>
              <a:t>。</a:t>
            </a:r>
            <a:endParaRPr lang="en-US" altLang="zh-CN" b="1" dirty="0" smtClean="0">
              <a:solidFill>
                <a:schemeClr val="bg1"/>
              </a:solidFill>
              <a:effectLst>
                <a:outerShdw blurRad="38100" dist="38100" dir="2700000" algn="tl">
                  <a:srgbClr val="000000">
                    <a:alpha val="43137"/>
                  </a:srgbClr>
                </a:outerShdw>
              </a:effectLst>
            </a:endParaRPr>
          </a:p>
          <a:p>
            <a:endParaRPr lang="en-US" altLang="zh-CN" b="1" dirty="0">
              <a:solidFill>
                <a:schemeClr val="bg1"/>
              </a:solidFill>
              <a:effectLst>
                <a:outerShdw blurRad="38100" dist="38100" dir="2700000" algn="tl">
                  <a:srgbClr val="000000">
                    <a:alpha val="43137"/>
                  </a:srgbClr>
                </a:outerShdw>
              </a:effectLst>
            </a:endParaRPr>
          </a:p>
          <a:p>
            <a:endParaRPr lang="en-US" altLang="zh-CN" b="1" dirty="0" smtClean="0">
              <a:solidFill>
                <a:schemeClr val="bg1"/>
              </a:solidFill>
              <a:effectLst>
                <a:outerShdw blurRad="38100" dist="38100" dir="2700000" algn="tl">
                  <a:srgbClr val="000000">
                    <a:alpha val="43137"/>
                  </a:srgbClr>
                </a:outerShdw>
              </a:effectLst>
            </a:endParaRPr>
          </a:p>
          <a:p>
            <a:r>
              <a:rPr lang="en-US" altLang="zh-CN" b="1" dirty="0" smtClean="0">
                <a:solidFill>
                  <a:schemeClr val="bg1"/>
                </a:solidFill>
                <a:effectLst>
                  <a:outerShdw blurRad="38100" dist="38100" dir="2700000" algn="tl">
                    <a:srgbClr val="000000">
                      <a:alpha val="43137"/>
                    </a:srgbClr>
                  </a:outerShdw>
                </a:effectLst>
              </a:rPr>
              <a:t>·</a:t>
            </a:r>
            <a:r>
              <a:rPr lang="zh-CN" altLang="zh-CN" b="1" dirty="0" smtClean="0">
                <a:solidFill>
                  <a:schemeClr val="bg1"/>
                </a:solidFill>
                <a:effectLst>
                  <a:outerShdw blurRad="38100" dist="38100" dir="2700000" algn="tl">
                    <a:srgbClr val="000000">
                      <a:alpha val="43137"/>
                    </a:srgbClr>
                  </a:outerShdw>
                </a:effectLst>
              </a:rPr>
              <a:t>在</a:t>
            </a:r>
            <a:r>
              <a:rPr lang="zh-CN" altLang="zh-CN" b="1" dirty="0">
                <a:solidFill>
                  <a:schemeClr val="bg1"/>
                </a:solidFill>
                <a:effectLst>
                  <a:outerShdw blurRad="38100" dist="38100" dir="2700000" algn="tl">
                    <a:srgbClr val="000000">
                      <a:alpha val="43137"/>
                    </a:srgbClr>
                  </a:outerShdw>
                </a:effectLst>
              </a:rPr>
              <a:t>广州，每日新增的城市交通运营数据记录数据超过</a:t>
            </a:r>
            <a:r>
              <a:rPr lang="en-US" altLang="zh-CN" b="1" dirty="0">
                <a:solidFill>
                  <a:schemeClr val="bg1"/>
                </a:solidFill>
                <a:effectLst>
                  <a:outerShdw blurRad="38100" dist="38100" dir="2700000" algn="tl">
                    <a:srgbClr val="000000">
                      <a:alpha val="43137"/>
                    </a:srgbClr>
                  </a:outerShdw>
                </a:effectLst>
              </a:rPr>
              <a:t>12</a:t>
            </a:r>
            <a:r>
              <a:rPr lang="zh-CN" altLang="zh-CN" b="1" dirty="0">
                <a:solidFill>
                  <a:schemeClr val="bg1"/>
                </a:solidFill>
                <a:effectLst>
                  <a:outerShdw blurRad="38100" dist="38100" dir="2700000" algn="tl">
                    <a:srgbClr val="000000">
                      <a:alpha val="43137"/>
                    </a:srgbClr>
                  </a:outerShdw>
                </a:effectLst>
              </a:rPr>
              <a:t>亿条，每天产生的数据量为</a:t>
            </a:r>
            <a:r>
              <a:rPr lang="en-US" altLang="zh-CN" b="1" dirty="0">
                <a:solidFill>
                  <a:schemeClr val="bg1"/>
                </a:solidFill>
                <a:effectLst>
                  <a:outerShdw blurRad="38100" dist="38100" dir="2700000" algn="tl">
                    <a:srgbClr val="000000">
                      <a:alpha val="43137"/>
                    </a:srgbClr>
                  </a:outerShdw>
                </a:effectLst>
              </a:rPr>
              <a:t>150G</a:t>
            </a:r>
            <a:r>
              <a:rPr lang="zh-CN" altLang="zh-CN" b="1" dirty="0">
                <a:solidFill>
                  <a:schemeClr val="bg1"/>
                </a:solidFill>
                <a:effectLst>
                  <a:outerShdw blurRad="38100" dist="38100" dir="2700000" algn="tl">
                    <a:srgbClr val="000000">
                      <a:alpha val="43137"/>
                    </a:srgbClr>
                  </a:outerShdw>
                </a:effectLst>
              </a:rPr>
              <a:t>～</a:t>
            </a:r>
            <a:r>
              <a:rPr lang="en-US" altLang="zh-CN" b="1" dirty="0">
                <a:solidFill>
                  <a:schemeClr val="bg1"/>
                </a:solidFill>
                <a:effectLst>
                  <a:outerShdw blurRad="38100" dist="38100" dir="2700000" algn="tl">
                    <a:srgbClr val="000000">
                      <a:alpha val="43137"/>
                    </a:srgbClr>
                  </a:outerShdw>
                </a:effectLst>
              </a:rPr>
              <a:t>300GB</a:t>
            </a:r>
            <a:r>
              <a:rPr lang="zh-CN" altLang="zh-CN" b="1" dirty="0">
                <a:solidFill>
                  <a:schemeClr val="bg1"/>
                </a:solidFill>
                <a:effectLst>
                  <a:outerShdw blurRad="38100" dist="38100" dir="2700000" algn="tl">
                    <a:srgbClr val="000000">
                      <a:alpha val="43137"/>
                    </a:srgbClr>
                  </a:outerShdw>
                </a:effectLst>
              </a:rPr>
              <a:t>。</a:t>
            </a:r>
          </a:p>
        </p:txBody>
      </p:sp>
      <p:pic>
        <p:nvPicPr>
          <p:cNvPr id="18" name="27 Image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7"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28" name="Imagen 27">
            <a:hlinkClick r:id="" action="ppaction://hlinkshowjump?jump=nextslide"/>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Imagen 28">
            <a:hlinkClick r:id="" action="ppaction://hlinkshowjump?jump=previousslide"/>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18</a:t>
            </a:fld>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030"/>
                                        </p:tgtEl>
                                        <p:attrNameLst>
                                          <p:attrName>style.visibility</p:attrName>
                                        </p:attrNameLst>
                                      </p:cBhvr>
                                      <p:to>
                                        <p:strVal val="visible"/>
                                      </p:to>
                                    </p:set>
                                    <p:animEffect transition="in" filter="fade">
                                      <p:cBhvr>
                                        <p:cTn id="11" dur="500"/>
                                        <p:tgtEl>
                                          <p:spTgt spid="10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36"/>
                                        </p:tgtEl>
                                        <p:attrNameLst>
                                          <p:attrName>style.visibility</p:attrName>
                                        </p:attrNameLst>
                                      </p:cBhvr>
                                      <p:to>
                                        <p:strVal val="visible"/>
                                      </p:to>
                                    </p:set>
                                    <p:animEffect transition="in" filter="fade">
                                      <p:cBhvr>
                                        <p:cTn id="15" dur="500"/>
                                        <p:tgtEl>
                                          <p:spTgt spid="103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038"/>
                                        </p:tgtEl>
                                        <p:attrNameLst>
                                          <p:attrName>style.visibility</p:attrName>
                                        </p:attrNameLst>
                                      </p:cBhvr>
                                      <p:to>
                                        <p:strVal val="visible"/>
                                      </p:to>
                                    </p:set>
                                    <p:animEffect transition="in" filter="fade">
                                      <p:cBhvr>
                                        <p:cTn id="19" dur="500"/>
                                        <p:tgtEl>
                                          <p:spTgt spid="103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 name="矩形 127"/>
          <p:cNvSpPr/>
          <p:nvPr/>
        </p:nvSpPr>
        <p:spPr>
          <a:xfrm>
            <a:off x="2056359" y="5362585"/>
            <a:ext cx="5908835" cy="41429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effectLst>
                <a:outerShdw blurRad="38100" dist="38100" dir="2700000" algn="tl">
                  <a:srgbClr val="000000">
                    <a:alpha val="43137"/>
                  </a:srgbClr>
                </a:outerShdw>
              </a:effectLst>
            </a:endParaRPr>
          </a:p>
        </p:txBody>
      </p:sp>
      <p:sp>
        <p:nvSpPr>
          <p:cNvPr id="129" name="矩形 128"/>
          <p:cNvSpPr/>
          <p:nvPr/>
        </p:nvSpPr>
        <p:spPr>
          <a:xfrm>
            <a:off x="2056359" y="4854505"/>
            <a:ext cx="5908835" cy="41429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effectLst>
                <a:outerShdw blurRad="38100" dist="38100" dir="2700000" algn="tl">
                  <a:srgbClr val="000000">
                    <a:alpha val="43137"/>
                  </a:srgbClr>
                </a:outerShdw>
              </a:effectLst>
            </a:endParaRPr>
          </a:p>
        </p:txBody>
      </p:sp>
      <p:sp>
        <p:nvSpPr>
          <p:cNvPr id="130" name="矩形 129"/>
          <p:cNvSpPr/>
          <p:nvPr/>
        </p:nvSpPr>
        <p:spPr>
          <a:xfrm>
            <a:off x="2056359" y="4346425"/>
            <a:ext cx="5908835" cy="41429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effectLst>
                <a:outerShdw blurRad="38100" dist="38100" dir="2700000" algn="tl">
                  <a:srgbClr val="000000">
                    <a:alpha val="43137"/>
                  </a:srgbClr>
                </a:outerShdw>
              </a:effectLst>
            </a:endParaRPr>
          </a:p>
        </p:txBody>
      </p:sp>
      <p:sp>
        <p:nvSpPr>
          <p:cNvPr id="127" name="矩形 126"/>
          <p:cNvSpPr/>
          <p:nvPr/>
        </p:nvSpPr>
        <p:spPr>
          <a:xfrm>
            <a:off x="2056359" y="3838345"/>
            <a:ext cx="5908835" cy="41429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effectLst>
                <a:outerShdw blurRad="38100" dist="38100" dir="2700000" algn="tl">
                  <a:srgbClr val="000000">
                    <a:alpha val="43137"/>
                  </a:srgbClr>
                </a:outerShdw>
              </a:effectLst>
            </a:endParaRPr>
          </a:p>
        </p:txBody>
      </p:sp>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285882" cy="323165"/>
          </a:xfrm>
          <a:prstGeom prst="rect">
            <a:avLst/>
          </a:prstGeom>
          <a:noFill/>
        </p:spPr>
        <p:txBody>
          <a:bodyPr wrap="none" lIns="0" tIns="0" rIns="0" bIns="0" rtlCol="0">
            <a:spAutoFit/>
          </a:bodyPr>
          <a:lstStyle/>
          <a:p>
            <a:r>
              <a:rPr lang="en-US" altLang="zh-CN" sz="2100" b="1" spc="225" dirty="0" smtClean="0">
                <a:solidFill>
                  <a:prstClr val="white"/>
                </a:solidFill>
              </a:rPr>
              <a:t>10.</a:t>
            </a:r>
            <a:r>
              <a:rPr lang="zh-CN" altLang="en-US" sz="2100" b="1" spc="225" dirty="0" smtClean="0">
                <a:solidFill>
                  <a:prstClr val="white"/>
                </a:solidFill>
              </a:rPr>
              <a:t>２交通大数据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3" name="矩形 2"/>
          <p:cNvSpPr/>
          <p:nvPr/>
        </p:nvSpPr>
        <p:spPr>
          <a:xfrm>
            <a:off x="2071208" y="3876216"/>
            <a:ext cx="4572000" cy="338554"/>
          </a:xfrm>
          <a:prstGeom prst="rect">
            <a:avLst/>
          </a:prstGeom>
        </p:spPr>
        <p:txBody>
          <a:bodyPr>
            <a:spAutoFit/>
          </a:bodyPr>
          <a:lstStyle/>
          <a:p>
            <a:r>
              <a:rPr lang="zh-CN" altLang="zh-CN" sz="1600" b="1" dirty="0" smtClean="0">
                <a:solidFill>
                  <a:schemeClr val="bg1"/>
                </a:solidFill>
                <a:effectLst>
                  <a:outerShdw blurRad="38100" dist="38100" dir="2700000" algn="tl">
                    <a:srgbClr val="000000">
                      <a:alpha val="43137"/>
                    </a:srgbClr>
                  </a:outerShdw>
                </a:effectLst>
              </a:rPr>
              <a:t>第一</a:t>
            </a:r>
            <a:r>
              <a:rPr lang="zh-CN" altLang="zh-CN" sz="1600" b="1" dirty="0">
                <a:solidFill>
                  <a:schemeClr val="bg1"/>
                </a:solidFill>
                <a:effectLst>
                  <a:outerShdw blurRad="38100" dist="38100" dir="2700000" algn="tl">
                    <a:srgbClr val="000000">
                      <a:alpha val="43137"/>
                    </a:srgbClr>
                  </a:outerShdw>
                </a:effectLst>
              </a:rPr>
              <a:t>，大数据提供环境监测方式。</a:t>
            </a:r>
            <a:endParaRPr lang="zh-CN" altLang="en-US" sz="1600" b="1" dirty="0">
              <a:solidFill>
                <a:schemeClr val="bg1"/>
              </a:solidFill>
              <a:effectLst>
                <a:outerShdw blurRad="38100" dist="38100" dir="2700000" algn="tl">
                  <a:srgbClr val="000000">
                    <a:alpha val="43137"/>
                  </a:srgbClr>
                </a:outerShdw>
              </a:effectLst>
            </a:endParaRPr>
          </a:p>
        </p:txBody>
      </p:sp>
      <p:sp>
        <p:nvSpPr>
          <p:cNvPr id="4" name="矩形 3"/>
          <p:cNvSpPr/>
          <p:nvPr/>
        </p:nvSpPr>
        <p:spPr>
          <a:xfrm>
            <a:off x="2071208" y="4384296"/>
            <a:ext cx="5435081" cy="338554"/>
          </a:xfrm>
          <a:prstGeom prst="rect">
            <a:avLst/>
          </a:prstGeom>
        </p:spPr>
        <p:txBody>
          <a:bodyPr wrap="square">
            <a:spAutoFit/>
          </a:bodyPr>
          <a:lstStyle/>
          <a:p>
            <a:r>
              <a:rPr lang="zh-CN" altLang="zh-CN" sz="1600" b="1" dirty="0">
                <a:solidFill>
                  <a:schemeClr val="bg1"/>
                </a:solidFill>
                <a:effectLst>
                  <a:outerShdw blurRad="38100" dist="38100" dir="2700000" algn="tl">
                    <a:srgbClr val="000000">
                      <a:alpha val="43137"/>
                    </a:srgbClr>
                  </a:outerShdw>
                </a:effectLst>
              </a:rPr>
              <a:t>第二，大数据拥有信息集成优势和信息组合效率。</a:t>
            </a:r>
            <a:endParaRPr lang="zh-CN" altLang="en-US" sz="1600" b="1" dirty="0">
              <a:solidFill>
                <a:schemeClr val="bg1"/>
              </a:solidFill>
              <a:effectLst>
                <a:outerShdw blurRad="38100" dist="38100" dir="2700000" algn="tl">
                  <a:srgbClr val="000000">
                    <a:alpha val="43137"/>
                  </a:srgbClr>
                </a:outerShdw>
              </a:effectLst>
            </a:endParaRPr>
          </a:p>
        </p:txBody>
      </p:sp>
      <p:sp>
        <p:nvSpPr>
          <p:cNvPr id="5" name="矩形 4"/>
          <p:cNvSpPr/>
          <p:nvPr/>
        </p:nvSpPr>
        <p:spPr>
          <a:xfrm>
            <a:off x="2071208" y="4892376"/>
            <a:ext cx="5623869" cy="338554"/>
          </a:xfrm>
          <a:prstGeom prst="rect">
            <a:avLst/>
          </a:prstGeom>
        </p:spPr>
        <p:txBody>
          <a:bodyPr wrap="square">
            <a:spAutoFit/>
          </a:bodyPr>
          <a:lstStyle/>
          <a:p>
            <a:r>
              <a:rPr lang="zh-CN" altLang="zh-CN" sz="1600" b="1" dirty="0">
                <a:solidFill>
                  <a:schemeClr val="bg1"/>
                </a:solidFill>
                <a:effectLst>
                  <a:outerShdw blurRad="38100" dist="38100" dir="2700000" algn="tl">
                    <a:srgbClr val="000000">
                      <a:alpha val="43137"/>
                    </a:srgbClr>
                  </a:outerShdw>
                </a:effectLst>
              </a:rPr>
              <a:t>第三，大数据的智能性可以合理配置公共交通资源。</a:t>
            </a:r>
            <a:endParaRPr lang="zh-CN" altLang="en-US" sz="1600" b="1" dirty="0">
              <a:solidFill>
                <a:schemeClr val="bg1"/>
              </a:solidFill>
              <a:effectLst>
                <a:outerShdw blurRad="38100" dist="38100" dir="2700000" algn="tl">
                  <a:srgbClr val="000000">
                    <a:alpha val="43137"/>
                  </a:srgbClr>
                </a:outerShdw>
              </a:effectLst>
            </a:endParaRPr>
          </a:p>
        </p:txBody>
      </p:sp>
      <p:sp>
        <p:nvSpPr>
          <p:cNvPr id="6" name="矩形 5"/>
          <p:cNvSpPr/>
          <p:nvPr/>
        </p:nvSpPr>
        <p:spPr>
          <a:xfrm>
            <a:off x="2071208" y="5400456"/>
            <a:ext cx="4360426" cy="338554"/>
          </a:xfrm>
          <a:prstGeom prst="rect">
            <a:avLst/>
          </a:prstGeom>
        </p:spPr>
        <p:txBody>
          <a:bodyPr wrap="square">
            <a:spAutoFit/>
          </a:bodyPr>
          <a:lstStyle/>
          <a:p>
            <a:r>
              <a:rPr lang="zh-CN" altLang="zh-CN" sz="1600" b="1" dirty="0">
                <a:solidFill>
                  <a:schemeClr val="bg1"/>
                </a:solidFill>
                <a:effectLst>
                  <a:outerShdw blurRad="38100" dist="38100" dir="2700000" algn="tl">
                    <a:srgbClr val="000000">
                      <a:alpha val="43137"/>
                    </a:srgbClr>
                  </a:outerShdw>
                </a:effectLst>
              </a:rPr>
              <a:t>第四，提高交通安全水平。</a:t>
            </a:r>
            <a:endParaRPr lang="zh-CN" altLang="en-US" sz="1600" b="1" dirty="0">
              <a:solidFill>
                <a:schemeClr val="bg1"/>
              </a:solidFill>
              <a:effectLst>
                <a:outerShdw blurRad="38100" dist="38100" dir="2700000" algn="tl">
                  <a:srgbClr val="000000">
                    <a:alpha val="43137"/>
                  </a:srgbClr>
                </a:outerShdw>
              </a:effectLst>
            </a:endParaRPr>
          </a:p>
        </p:txBody>
      </p:sp>
      <p:grpSp>
        <p:nvGrpSpPr>
          <p:cNvPr id="119" name="组合 118"/>
          <p:cNvGrpSpPr/>
          <p:nvPr/>
        </p:nvGrpSpPr>
        <p:grpSpPr>
          <a:xfrm>
            <a:off x="962024" y="1425526"/>
            <a:ext cx="7018019" cy="1947091"/>
            <a:chOff x="736262" y="1417321"/>
            <a:chExt cx="7455237" cy="2068394"/>
          </a:xfrm>
        </p:grpSpPr>
        <p:sp>
          <p:nvSpPr>
            <p:cNvPr id="35" name="圆角矩形 34"/>
            <p:cNvSpPr/>
            <p:nvPr/>
          </p:nvSpPr>
          <p:spPr>
            <a:xfrm>
              <a:off x="736262" y="1417321"/>
              <a:ext cx="7455237" cy="2068394"/>
            </a:xfrm>
            <a:prstGeom prst="roundRect">
              <a:avLst>
                <a:gd name="adj" fmla="val 4510"/>
              </a:avLst>
            </a:prstGeom>
            <a:solidFill>
              <a:srgbClr val="3D89BC"/>
            </a:solidFill>
            <a:ln>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圆角矩形 16"/>
            <p:cNvSpPr/>
            <p:nvPr/>
          </p:nvSpPr>
          <p:spPr>
            <a:xfrm>
              <a:off x="1950720" y="1615440"/>
              <a:ext cx="5996940" cy="477432"/>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113704" y="1681122"/>
              <a:ext cx="1800492" cy="338554"/>
            </a:xfrm>
            <a:prstGeom prst="rect">
              <a:avLst/>
            </a:prstGeom>
            <a:solidFill>
              <a:srgbClr val="3D89BC"/>
            </a:solidFill>
            <a:ln>
              <a:solidFill>
                <a:schemeClr val="bg1"/>
              </a:solidFill>
            </a:ln>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zh-CN" altLang="zh-CN" sz="1600" dirty="0"/>
                <a:t>分析预测管理层</a:t>
              </a:r>
              <a:endParaRPr lang="zh-CN" altLang="en-US" sz="1600" dirty="0"/>
            </a:p>
          </p:txBody>
        </p:sp>
        <p:sp>
          <p:nvSpPr>
            <p:cNvPr id="10" name="矩形 9"/>
            <p:cNvSpPr/>
            <p:nvPr/>
          </p:nvSpPr>
          <p:spPr>
            <a:xfrm>
              <a:off x="801967" y="2161621"/>
              <a:ext cx="1148753" cy="584775"/>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wrap="square">
              <a:spAutoFit/>
            </a:bodyPr>
            <a:lstStyle/>
            <a:p>
              <a:r>
                <a:rPr lang="zh-CN" altLang="zh-CN" sz="1600" b="1" dirty="0">
                  <a:effectLst>
                    <a:outerShdw blurRad="38100" dist="38100" dir="2700000" algn="tl">
                      <a:srgbClr val="000000">
                        <a:alpha val="43137"/>
                      </a:srgbClr>
                    </a:outerShdw>
                  </a:effectLst>
                </a:rPr>
                <a:t>智慧交通整体框架</a:t>
              </a:r>
              <a:endParaRPr lang="zh-CN" altLang="en-US" sz="1600" b="1" dirty="0">
                <a:effectLst>
                  <a:outerShdw blurRad="38100" dist="38100" dir="2700000" algn="tl">
                    <a:srgbClr val="000000">
                      <a:alpha val="43137"/>
                    </a:srgbClr>
                  </a:outerShdw>
                </a:effectLst>
              </a:endParaRPr>
            </a:p>
          </p:txBody>
        </p:sp>
        <p:sp>
          <p:nvSpPr>
            <p:cNvPr id="13" name="矩形 12"/>
            <p:cNvSpPr/>
            <p:nvPr/>
          </p:nvSpPr>
          <p:spPr>
            <a:xfrm>
              <a:off x="4186131" y="1711899"/>
              <a:ext cx="3236785" cy="307777"/>
            </a:xfrm>
            <a:prstGeom prst="rect">
              <a:avLst/>
            </a:prstGeom>
            <a:noFill/>
            <a:effectLst/>
          </p:spPr>
          <p:style>
            <a:lnRef idx="0">
              <a:schemeClr val="accent6"/>
            </a:lnRef>
            <a:fillRef idx="3">
              <a:schemeClr val="accent6"/>
            </a:fillRef>
            <a:effectRef idx="3">
              <a:schemeClr val="accent6"/>
            </a:effectRef>
            <a:fontRef idx="minor">
              <a:schemeClr val="lt1"/>
            </a:fontRef>
          </p:style>
          <p:txBody>
            <a:bodyPr wrap="none">
              <a:spAutoFit/>
            </a:bodyPr>
            <a:lstStyle/>
            <a:p>
              <a:r>
                <a:rPr lang="zh-CN" altLang="zh-CN" sz="1400" b="1" dirty="0">
                  <a:solidFill>
                    <a:schemeClr val="bg1"/>
                  </a:solidFill>
                  <a:effectLst>
                    <a:outerShdw blurRad="38100" dist="38100" dir="2700000" algn="tl">
                      <a:srgbClr val="000000">
                        <a:alpha val="43137"/>
                      </a:srgbClr>
                    </a:outerShdw>
                  </a:effectLst>
                </a:rPr>
                <a:t>硬件传感器，采集交通状况和交通数据</a:t>
              </a:r>
              <a:endParaRPr lang="zh-CN" altLang="en-US" sz="1400" b="1" dirty="0">
                <a:solidFill>
                  <a:schemeClr val="bg1"/>
                </a:solidFill>
                <a:effectLst>
                  <a:outerShdw blurRad="38100" dist="38100" dir="2700000" algn="tl">
                    <a:srgbClr val="000000">
                      <a:alpha val="43137"/>
                    </a:srgbClr>
                  </a:outerShdw>
                </a:effectLst>
              </a:endParaRPr>
            </a:p>
          </p:txBody>
        </p:sp>
        <p:sp>
          <p:nvSpPr>
            <p:cNvPr id="15" name="矩形 14"/>
            <p:cNvSpPr/>
            <p:nvPr/>
          </p:nvSpPr>
          <p:spPr>
            <a:xfrm>
              <a:off x="4186131" y="2158129"/>
              <a:ext cx="3672800" cy="523220"/>
            </a:xfrm>
            <a:prstGeom prst="rect">
              <a:avLst/>
            </a:prstGeom>
            <a:noFill/>
            <a:effectLst/>
          </p:spPr>
          <p:style>
            <a:lnRef idx="0">
              <a:schemeClr val="accent6"/>
            </a:lnRef>
            <a:fillRef idx="3">
              <a:schemeClr val="accent6"/>
            </a:fillRef>
            <a:effectRef idx="3">
              <a:schemeClr val="accent6"/>
            </a:effectRef>
            <a:fontRef idx="minor">
              <a:schemeClr val="lt1"/>
            </a:fontRef>
          </p:style>
          <p:txBody>
            <a:bodyPr wrap="square">
              <a:spAutoFit/>
            </a:bodyPr>
            <a:lstStyle/>
            <a:p>
              <a:r>
                <a:rPr lang="zh-CN" altLang="zh-CN" sz="1400" b="1" dirty="0">
                  <a:solidFill>
                    <a:schemeClr val="bg1"/>
                  </a:solidFill>
                  <a:effectLst>
                    <a:outerShdw blurRad="38100" dist="38100" dir="2700000" algn="tl">
                      <a:srgbClr val="000000">
                        <a:alpha val="43137"/>
                      </a:srgbClr>
                    </a:outerShdw>
                  </a:effectLst>
                </a:rPr>
                <a:t>数据清洗、转换、聚合</a:t>
              </a:r>
              <a:r>
                <a:rPr lang="zh-CN" altLang="zh-CN" sz="1400" b="1" dirty="0" smtClean="0">
                  <a:solidFill>
                    <a:schemeClr val="bg1"/>
                  </a:solidFill>
                  <a:effectLst>
                    <a:outerShdw blurRad="38100" dist="38100" dir="2700000" algn="tl">
                      <a:srgbClr val="000000">
                        <a:alpha val="43137"/>
                      </a:srgbClr>
                    </a:outerShdw>
                  </a:effectLst>
                </a:rPr>
                <a:t>，支撑</a:t>
              </a:r>
              <a:r>
                <a:rPr lang="zh-CN" altLang="zh-CN" sz="1400" b="1" dirty="0">
                  <a:solidFill>
                    <a:schemeClr val="bg1"/>
                  </a:solidFill>
                  <a:effectLst>
                    <a:outerShdw blurRad="38100" dist="38100" dir="2700000" algn="tl">
                      <a:srgbClr val="000000">
                        <a:alpha val="43137"/>
                      </a:srgbClr>
                    </a:outerShdw>
                  </a:effectLst>
                </a:rPr>
                <a:t>分析预警与交通规划辅助决策等</a:t>
              </a:r>
              <a:endParaRPr lang="zh-CN" altLang="en-US" sz="1400" b="1" dirty="0">
                <a:solidFill>
                  <a:schemeClr val="bg1"/>
                </a:solidFill>
                <a:effectLst>
                  <a:outerShdw blurRad="38100" dist="38100" dir="2700000" algn="tl">
                    <a:srgbClr val="000000">
                      <a:alpha val="43137"/>
                    </a:srgbClr>
                  </a:outerShdw>
                </a:effectLst>
              </a:endParaRPr>
            </a:p>
          </p:txBody>
        </p:sp>
        <p:sp>
          <p:nvSpPr>
            <p:cNvPr id="16" name="矩形 15"/>
            <p:cNvSpPr/>
            <p:nvPr/>
          </p:nvSpPr>
          <p:spPr>
            <a:xfrm>
              <a:off x="4186131" y="2818417"/>
              <a:ext cx="3672800" cy="523220"/>
            </a:xfrm>
            <a:prstGeom prst="rect">
              <a:avLst/>
            </a:prstGeom>
            <a:noFill/>
            <a:effectLst/>
          </p:spPr>
          <p:style>
            <a:lnRef idx="0">
              <a:schemeClr val="accent6"/>
            </a:lnRef>
            <a:fillRef idx="3">
              <a:schemeClr val="accent6"/>
            </a:fillRef>
            <a:effectRef idx="3">
              <a:schemeClr val="accent6"/>
            </a:effectRef>
            <a:fontRef idx="minor">
              <a:schemeClr val="lt1"/>
            </a:fontRef>
          </p:style>
          <p:txBody>
            <a:bodyPr wrap="square">
              <a:spAutoFit/>
            </a:bodyPr>
            <a:lstStyle/>
            <a:p>
              <a:r>
                <a:rPr lang="zh-CN" altLang="zh-CN" sz="1400" b="1" dirty="0">
                  <a:solidFill>
                    <a:schemeClr val="bg1"/>
                  </a:solidFill>
                  <a:effectLst>
                    <a:outerShdw blurRad="38100" dist="38100" dir="2700000" algn="tl">
                      <a:srgbClr val="000000">
                        <a:alpha val="43137"/>
                      </a:srgbClr>
                    </a:outerShdw>
                  </a:effectLst>
                </a:rPr>
                <a:t>数据挖掘算法，实现交通规划，道路实时路况分析、智能诱导等功能</a:t>
              </a:r>
              <a:endParaRPr lang="zh-CN" altLang="en-US" sz="1400" b="1" dirty="0">
                <a:solidFill>
                  <a:schemeClr val="bg1"/>
                </a:solidFill>
                <a:effectLst>
                  <a:outerShdw blurRad="38100" dist="38100" dir="2700000" algn="tl">
                    <a:srgbClr val="000000">
                      <a:alpha val="43137"/>
                    </a:srgbClr>
                  </a:outerShdw>
                </a:effectLst>
              </a:endParaRPr>
            </a:p>
          </p:txBody>
        </p:sp>
        <p:sp>
          <p:nvSpPr>
            <p:cNvPr id="27" name="矩形 26"/>
            <p:cNvSpPr/>
            <p:nvPr/>
          </p:nvSpPr>
          <p:spPr>
            <a:xfrm>
              <a:off x="2113704" y="2912352"/>
              <a:ext cx="1800492" cy="338554"/>
            </a:xfrm>
            <a:prstGeom prst="rect">
              <a:avLst/>
            </a:prstGeom>
            <a:solidFill>
              <a:srgbClr val="3D89BC"/>
            </a:solidFill>
            <a:ln>
              <a:solidFill>
                <a:schemeClr val="bg1"/>
              </a:solidFill>
            </a:ln>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zh-CN" altLang="zh-CN" sz="1600" dirty="0"/>
                <a:t>物理感知层</a:t>
              </a:r>
              <a:endParaRPr lang="zh-CN" altLang="en-US" sz="1600" dirty="0"/>
            </a:p>
          </p:txBody>
        </p:sp>
        <p:sp>
          <p:nvSpPr>
            <p:cNvPr id="28" name="矩形 27"/>
            <p:cNvSpPr/>
            <p:nvPr/>
          </p:nvSpPr>
          <p:spPr>
            <a:xfrm>
              <a:off x="2113703" y="2277687"/>
              <a:ext cx="1800493" cy="338554"/>
            </a:xfrm>
            <a:prstGeom prst="rect">
              <a:avLst/>
            </a:prstGeom>
            <a:solidFill>
              <a:srgbClr val="3D89BC"/>
            </a:solidFill>
            <a:ln>
              <a:solidFill>
                <a:schemeClr val="bg1"/>
              </a:solidFill>
            </a:ln>
          </p:spPr>
          <p:style>
            <a:lnRef idx="0">
              <a:schemeClr val="accent1"/>
            </a:lnRef>
            <a:fillRef idx="3">
              <a:schemeClr val="accent1"/>
            </a:fillRef>
            <a:effectRef idx="3">
              <a:schemeClr val="accent1"/>
            </a:effectRef>
            <a:fontRef idx="minor">
              <a:schemeClr val="lt1"/>
            </a:fontRef>
          </p:style>
          <p:txBody>
            <a:bodyPr wrap="square">
              <a:spAutoFit/>
            </a:bodyPr>
            <a:lstStyle/>
            <a:p>
              <a:pPr algn="ctr"/>
              <a:r>
                <a:rPr lang="zh-CN" altLang="zh-CN" sz="1600" dirty="0"/>
                <a:t>软件应用层</a:t>
              </a:r>
              <a:endParaRPr lang="zh-CN" altLang="en-US" sz="1600" dirty="0"/>
            </a:p>
          </p:txBody>
        </p:sp>
        <p:sp>
          <p:nvSpPr>
            <p:cNvPr id="30" name="圆角矩形 29"/>
            <p:cNvSpPr/>
            <p:nvPr/>
          </p:nvSpPr>
          <p:spPr>
            <a:xfrm>
              <a:off x="1950720" y="2154048"/>
              <a:ext cx="5996940" cy="581027"/>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圆角矩形 32"/>
            <p:cNvSpPr/>
            <p:nvPr/>
          </p:nvSpPr>
          <p:spPr>
            <a:xfrm>
              <a:off x="1950720" y="2788416"/>
              <a:ext cx="5996940" cy="584113"/>
            </a:xfrm>
            <a:prstGeom prst="roundRect">
              <a:avLst/>
            </a:prstGeom>
            <a:noFill/>
            <a:ln>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26" name="组合 125"/>
          <p:cNvGrpSpPr/>
          <p:nvPr/>
        </p:nvGrpSpPr>
        <p:grpSpPr>
          <a:xfrm>
            <a:off x="1023876" y="4060882"/>
            <a:ext cx="658771" cy="1504094"/>
            <a:chOff x="885825" y="3876675"/>
            <a:chExt cx="658771" cy="1504094"/>
          </a:xfrm>
        </p:grpSpPr>
        <p:sp>
          <p:nvSpPr>
            <p:cNvPr id="125" name="矩形 124"/>
            <p:cNvSpPr/>
            <p:nvPr/>
          </p:nvSpPr>
          <p:spPr>
            <a:xfrm>
              <a:off x="885825" y="3876675"/>
              <a:ext cx="620484" cy="1504094"/>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5"/>
            <p:cNvSpPr/>
            <p:nvPr/>
          </p:nvSpPr>
          <p:spPr>
            <a:xfrm>
              <a:off x="990598" y="4014824"/>
              <a:ext cx="553998" cy="1200329"/>
            </a:xfrm>
            <a:prstGeom prst="rect">
              <a:avLst/>
            </a:prstGeom>
          </p:spPr>
          <p:txBody>
            <a:bodyPr wrap="square">
              <a:spAutoFit/>
            </a:bodyPr>
            <a:lstStyle/>
            <a:p>
              <a:r>
                <a:rPr lang="zh-CN" altLang="zh-CN" b="1" dirty="0">
                  <a:solidFill>
                    <a:schemeClr val="bg1"/>
                  </a:solidFill>
                </a:rPr>
                <a:t>积极意义</a:t>
              </a:r>
              <a:endParaRPr lang="zh-CN" altLang="en-US" b="1" dirty="0">
                <a:solidFill>
                  <a:schemeClr val="bg1"/>
                </a:solidFill>
              </a:endParaRPr>
            </a:p>
          </p:txBody>
        </p:sp>
      </p:grpSp>
      <p:pic>
        <p:nvPicPr>
          <p:cNvPr id="36"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39"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19</a:t>
            </a:fld>
            <a:endParaRPr lang="zh-CN" altLang="en-US" dirty="0"/>
          </a:p>
        </p:txBody>
      </p:sp>
      <p:sp>
        <p:nvSpPr>
          <p:cNvPr id="44" name="文本框 40"/>
          <p:cNvSpPr txBox="1"/>
          <p:nvPr/>
        </p:nvSpPr>
        <p:spPr>
          <a:xfrm>
            <a:off x="399253" y="962025"/>
            <a:ext cx="3264035" cy="369332"/>
          </a:xfrm>
          <a:prstGeom prst="rect">
            <a:avLst/>
          </a:prstGeom>
          <a:noFill/>
        </p:spPr>
        <p:txBody>
          <a:bodyPr wrap="none" rtlCol="0">
            <a:spAutoFit/>
          </a:bodyPr>
          <a:lstStyle/>
          <a:p>
            <a:r>
              <a:rPr lang="en-US" altLang="zh-CN" b="1" dirty="0" smtClean="0">
                <a:solidFill>
                  <a:srgbClr val="3D89BC"/>
                </a:solidFill>
              </a:rPr>
              <a:t>10.2.2 </a:t>
            </a:r>
            <a:r>
              <a:rPr lang="zh-CN" altLang="en-US" b="1" dirty="0" smtClean="0">
                <a:solidFill>
                  <a:srgbClr val="3D89BC"/>
                </a:solidFill>
              </a:rPr>
              <a:t>大数据应用交通的意义</a:t>
            </a:r>
            <a:endParaRPr lang="zh-CN" altLang="en-US" dirty="0">
              <a:solidFill>
                <a:srgbClr val="3D89BC"/>
              </a:solidFill>
            </a:endParaRPr>
          </a:p>
        </p:txBody>
      </p:sp>
      <p:sp>
        <p:nvSpPr>
          <p:cNvPr id="45" name="椭圆 44"/>
          <p:cNvSpPr/>
          <p:nvPr/>
        </p:nvSpPr>
        <p:spPr>
          <a:xfrm>
            <a:off x="293525" y="107975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2019300"/>
            <a:ext cx="9144000" cy="48387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7" name="文本框 6"/>
          <p:cNvSpPr txBox="1"/>
          <p:nvPr/>
        </p:nvSpPr>
        <p:spPr>
          <a:xfrm>
            <a:off x="2379963" y="2234611"/>
            <a:ext cx="1362874" cy="707886"/>
          </a:xfrm>
          <a:prstGeom prst="rect">
            <a:avLst/>
          </a:prstGeom>
          <a:noFill/>
        </p:spPr>
        <p:txBody>
          <a:bodyPr wrap="none" rtlCol="0">
            <a:spAutoFit/>
          </a:bodyPr>
          <a:lstStyle/>
          <a:p>
            <a:r>
              <a:rPr lang="zh-CN" altLang="en-US" sz="4000" b="1" dirty="0" smtClean="0">
                <a:solidFill>
                  <a:prstClr val="white"/>
                </a:solidFill>
              </a:rPr>
              <a:t>刘 鹏</a:t>
            </a:r>
            <a:endParaRPr lang="zh-CN" altLang="en-US" sz="4000" b="1" dirty="0">
              <a:solidFill>
                <a:prstClr val="white"/>
              </a:solidFill>
            </a:endParaRPr>
          </a:p>
        </p:txBody>
      </p:sp>
      <p:sp>
        <p:nvSpPr>
          <p:cNvPr id="8" name="矩形 7"/>
          <p:cNvSpPr/>
          <p:nvPr/>
        </p:nvSpPr>
        <p:spPr>
          <a:xfrm>
            <a:off x="0" y="1933575"/>
            <a:ext cx="9144000" cy="12382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2" name="图片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647" y="600076"/>
            <a:ext cx="1639695" cy="2342422"/>
          </a:xfrm>
          <a:prstGeom prst="rect">
            <a:avLst/>
          </a:prstGeom>
          <a:effectLst>
            <a:outerShdw blurRad="50800" dist="38100" dir="2700000" algn="tl" rotWithShape="0">
              <a:prstClr val="black">
                <a:alpha val="40000"/>
              </a:prstClr>
            </a:outerShdw>
          </a:effectLst>
        </p:spPr>
      </p:pic>
      <p:grpSp>
        <p:nvGrpSpPr>
          <p:cNvPr id="13" name="组合 12"/>
          <p:cNvGrpSpPr/>
          <p:nvPr/>
        </p:nvGrpSpPr>
        <p:grpSpPr>
          <a:xfrm>
            <a:off x="365180" y="3011163"/>
            <a:ext cx="8414657" cy="3785652"/>
            <a:chOff x="365180" y="3011163"/>
            <a:chExt cx="8414657" cy="3785652"/>
          </a:xfrm>
        </p:grpSpPr>
        <p:sp>
          <p:nvSpPr>
            <p:cNvPr id="14" name="文本框 3"/>
            <p:cNvSpPr txBox="1"/>
            <p:nvPr/>
          </p:nvSpPr>
          <p:spPr>
            <a:xfrm>
              <a:off x="365180" y="3011163"/>
              <a:ext cx="8414657" cy="3785652"/>
            </a:xfrm>
            <a:prstGeom prst="rect">
              <a:avLst/>
            </a:prstGeom>
            <a:noFill/>
          </p:spPr>
          <p:txBody>
            <a:bodyPr wrap="square" rtlCol="0">
              <a:spAutoFit/>
            </a:bodyPr>
            <a:lstStyle/>
            <a:p>
              <a:pPr>
                <a:lnSpc>
                  <a:spcPct val="150000"/>
                </a:lnSpc>
              </a:pPr>
              <a:r>
                <a:rPr lang="zh-CN" altLang="en-US" sz="1600" dirty="0" smtClean="0">
                  <a:solidFill>
                    <a:prstClr val="white"/>
                  </a:solidFill>
                </a:rPr>
                <a:t>       教授，清华大学博士。现任南京大数据研究院院长、中国信息协会大数据分会副会长</a:t>
              </a:r>
              <a:r>
                <a:rPr lang="zh-CN" altLang="en-US" sz="1600" dirty="0">
                  <a:solidFill>
                    <a:prstClr val="white"/>
                  </a:solidFill>
                </a:rPr>
                <a:t>、中国大数据技术与应用联盟副</a:t>
              </a:r>
              <a:r>
                <a:rPr lang="zh-CN" altLang="en-US" sz="1600" dirty="0" smtClean="0">
                  <a:solidFill>
                    <a:prstClr val="white"/>
                  </a:solidFill>
                </a:rPr>
                <a:t>理事长。</a:t>
              </a:r>
              <a:endParaRPr lang="en-US" altLang="zh-CN" sz="1600" dirty="0">
                <a:solidFill>
                  <a:prstClr val="white"/>
                </a:solidFill>
              </a:endParaRPr>
            </a:p>
            <a:p>
              <a:pPr>
                <a:lnSpc>
                  <a:spcPct val="150000"/>
                </a:lnSpc>
              </a:pPr>
              <a:r>
                <a:rPr lang="zh-CN" altLang="en-US" sz="1600" dirty="0" smtClean="0">
                  <a:solidFill>
                    <a:prstClr val="white"/>
                  </a:solidFill>
                </a:rPr>
                <a:t>       主持完成科研项目</a:t>
              </a:r>
              <a:r>
                <a:rPr lang="en-US" altLang="zh-CN" sz="1600" dirty="0" smtClean="0">
                  <a:solidFill>
                    <a:prstClr val="white"/>
                  </a:solidFill>
                </a:rPr>
                <a:t>25</a:t>
              </a:r>
              <a:r>
                <a:rPr lang="zh-CN" altLang="en-US" sz="1600" dirty="0" smtClean="0">
                  <a:solidFill>
                    <a:prstClr val="white"/>
                  </a:solidFill>
                </a:rPr>
                <a:t>项，发表论文</a:t>
              </a:r>
              <a:r>
                <a:rPr lang="en-US" altLang="zh-CN" sz="1600" dirty="0" smtClean="0">
                  <a:solidFill>
                    <a:prstClr val="white"/>
                  </a:solidFill>
                </a:rPr>
                <a:t>80</a:t>
              </a:r>
              <a:r>
                <a:rPr lang="zh-CN" altLang="en-US" sz="1600" dirty="0" smtClean="0">
                  <a:solidFill>
                    <a:prstClr val="white"/>
                  </a:solidFill>
                </a:rPr>
                <a:t>余篇，出版专业书籍</a:t>
              </a:r>
              <a:r>
                <a:rPr lang="en-US" altLang="zh-CN" sz="1600" dirty="0" smtClean="0">
                  <a:solidFill>
                    <a:prstClr val="white"/>
                  </a:solidFill>
                </a:rPr>
                <a:t>15</a:t>
              </a:r>
              <a:r>
                <a:rPr lang="zh-CN" altLang="en-US" sz="1600" dirty="0" smtClean="0">
                  <a:solidFill>
                    <a:prstClr val="white"/>
                  </a:solidFill>
                </a:rPr>
                <a:t>本。获部级科技进步二等奖</a:t>
              </a:r>
              <a:r>
                <a:rPr lang="en-US" altLang="zh-CN" sz="1600" dirty="0" smtClean="0">
                  <a:solidFill>
                    <a:prstClr val="white"/>
                  </a:solidFill>
                </a:rPr>
                <a:t>4</a:t>
              </a:r>
              <a:r>
                <a:rPr lang="zh-CN" altLang="en-US" sz="1600" dirty="0" smtClean="0">
                  <a:solidFill>
                    <a:prstClr val="white"/>
                  </a:solidFill>
                </a:rPr>
                <a:t>项、三等奖</a:t>
              </a:r>
              <a:r>
                <a:rPr lang="en-US" altLang="zh-CN" sz="1600" dirty="0" smtClean="0">
                  <a:solidFill>
                    <a:prstClr val="white"/>
                  </a:solidFill>
                </a:rPr>
                <a:t>4</a:t>
              </a:r>
              <a:r>
                <a:rPr lang="zh-CN" altLang="en-US" sz="1600" dirty="0" smtClean="0">
                  <a:solidFill>
                    <a:prstClr val="white"/>
                  </a:solidFill>
                </a:rPr>
                <a:t>项。主编的</a:t>
              </a:r>
              <a:r>
                <a:rPr lang="en-US" altLang="zh-CN" sz="1600" dirty="0" smtClean="0">
                  <a:solidFill>
                    <a:prstClr val="white"/>
                  </a:solidFill>
                </a:rPr>
                <a:t>《</a:t>
              </a:r>
              <a:r>
                <a:rPr lang="zh-CN" altLang="en-US" sz="1600" dirty="0" smtClean="0">
                  <a:solidFill>
                    <a:prstClr val="white"/>
                  </a:solidFill>
                </a:rPr>
                <a:t>云计算</a:t>
              </a:r>
              <a:r>
                <a:rPr lang="en-US" altLang="zh-CN" sz="1600" dirty="0" smtClean="0">
                  <a:solidFill>
                    <a:prstClr val="white"/>
                  </a:solidFill>
                </a:rPr>
                <a:t>》</a:t>
              </a:r>
              <a:r>
                <a:rPr lang="zh-CN" altLang="en-US" sz="1600" dirty="0" smtClean="0">
                  <a:solidFill>
                    <a:prstClr val="white"/>
                  </a:solidFill>
                </a:rPr>
                <a:t>被全国高校普遍采用，被引用量排名中国计算机图书第一名。创办了知名的中国云计算（</a:t>
              </a:r>
              <a:r>
                <a:rPr lang="en-US" altLang="zh-CN" sz="1600" dirty="0" smtClean="0">
                  <a:solidFill>
                    <a:prstClr val="white"/>
                  </a:solidFill>
                </a:rPr>
                <a:t>chinacloud.cn</a:t>
              </a:r>
              <a:r>
                <a:rPr lang="zh-CN" altLang="en-US" sz="1600" dirty="0" smtClean="0">
                  <a:solidFill>
                    <a:prstClr val="white"/>
                  </a:solidFill>
                </a:rPr>
                <a:t>）和中国大数据（</a:t>
              </a:r>
              <a:r>
                <a:rPr lang="en-US" altLang="zh-CN" sz="1600" dirty="0" smtClean="0">
                  <a:solidFill>
                    <a:prstClr val="white"/>
                  </a:solidFill>
                </a:rPr>
                <a:t>thebigdata.cn</a:t>
              </a:r>
              <a:r>
                <a:rPr lang="zh-CN" altLang="en-US" sz="1600" dirty="0" smtClean="0">
                  <a:solidFill>
                    <a:prstClr val="white"/>
                  </a:solidFill>
                </a:rPr>
                <a:t>）网站。</a:t>
              </a:r>
              <a:endParaRPr lang="en-US" altLang="zh-CN" sz="1600" dirty="0" smtClean="0">
                <a:solidFill>
                  <a:prstClr val="white"/>
                </a:solidFill>
              </a:endParaRPr>
            </a:p>
            <a:p>
              <a:pPr>
                <a:lnSpc>
                  <a:spcPct val="150000"/>
                </a:lnSpc>
              </a:pPr>
              <a:r>
                <a:rPr lang="zh-CN" altLang="en-US" sz="1600" dirty="0" smtClean="0">
                  <a:solidFill>
                    <a:prstClr val="white"/>
                  </a:solidFill>
                </a:rPr>
                <a:t>       曾率队夺得</a:t>
              </a:r>
              <a:r>
                <a:rPr lang="en-US" altLang="zh-CN" sz="1600" dirty="0" smtClean="0">
                  <a:solidFill>
                    <a:prstClr val="white"/>
                  </a:solidFill>
                </a:rPr>
                <a:t>2002 PennySort</a:t>
              </a:r>
              <a:r>
                <a:rPr lang="zh-CN" altLang="en-US" sz="1600" dirty="0" smtClean="0">
                  <a:solidFill>
                    <a:prstClr val="white"/>
                  </a:solidFill>
                </a:rPr>
                <a:t>国际计算机排序比赛冠军，两次夺得全国高校科技比赛最高奖，并三次夺得清华大学科技比赛最高奖。</a:t>
              </a:r>
              <a:endParaRPr lang="en-US" altLang="zh-CN" sz="1600" dirty="0" smtClean="0">
                <a:solidFill>
                  <a:prstClr val="white"/>
                </a:solidFill>
              </a:endParaRPr>
            </a:p>
            <a:p>
              <a:pPr>
                <a:lnSpc>
                  <a:spcPct val="150000"/>
                </a:lnSpc>
              </a:pPr>
              <a:r>
                <a:rPr lang="zh-CN" altLang="en-US" sz="1600" dirty="0" smtClean="0">
                  <a:solidFill>
                    <a:prstClr val="white"/>
                  </a:solidFill>
                </a:rPr>
                <a:t>       荣获“全军十大学习成才标兵”（排名第一）、南京“十大杰出青年”、江苏省中青年科学技术带头人、清华大学“学术新秀”等称号。</a:t>
              </a:r>
              <a:endParaRPr lang="zh-CN" altLang="en-US" sz="1600" dirty="0">
                <a:solidFill>
                  <a:prstClr val="white"/>
                </a:solidFill>
              </a:endParaRPr>
            </a:p>
          </p:txBody>
        </p:sp>
        <p:sp>
          <p:nvSpPr>
            <p:cNvPr id="15" name="椭圆 14"/>
            <p:cNvSpPr/>
            <p:nvPr/>
          </p:nvSpPr>
          <p:spPr>
            <a:xfrm>
              <a:off x="506638" y="3179588"/>
              <a:ext cx="123825" cy="12382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6" name="椭圆 15"/>
            <p:cNvSpPr/>
            <p:nvPr/>
          </p:nvSpPr>
          <p:spPr>
            <a:xfrm>
              <a:off x="506638" y="3952586"/>
              <a:ext cx="123825" cy="12382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7" name="椭圆 16"/>
            <p:cNvSpPr/>
            <p:nvPr/>
          </p:nvSpPr>
          <p:spPr>
            <a:xfrm>
              <a:off x="506638" y="5017815"/>
              <a:ext cx="123825" cy="12382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18" name="椭圆 17"/>
            <p:cNvSpPr/>
            <p:nvPr/>
          </p:nvSpPr>
          <p:spPr>
            <a:xfrm>
              <a:off x="506638" y="5753106"/>
              <a:ext cx="123825" cy="12382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spTree>
    <p:extLst>
      <p:ext uri="{BB962C8B-B14F-4D97-AF65-F5344CB8AC3E}">
        <p14:creationId xmlns:p14="http://schemas.microsoft.com/office/powerpoint/2010/main" val="2659864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矩形 81"/>
          <p:cNvSpPr/>
          <p:nvPr/>
        </p:nvSpPr>
        <p:spPr>
          <a:xfrm>
            <a:off x="4329028" y="1938243"/>
            <a:ext cx="1826141" cy="380582"/>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矩形 82"/>
          <p:cNvSpPr/>
          <p:nvPr/>
        </p:nvSpPr>
        <p:spPr>
          <a:xfrm>
            <a:off x="4329028" y="2390176"/>
            <a:ext cx="1826141" cy="380582"/>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mc:AlternateContent xmlns:mc="http://schemas.openxmlformats.org/markup-compatibility/2006" xmlns:p14="http://schemas.microsoft.com/office/powerpoint/2010/main">
        <mc:Choice Requires="p14">
          <p:contentPart p14:bwMode="auto" r:id="rId3">
            <p14:nvContentPartPr>
              <p14:cNvPr id="31" name="墨迹 30"/>
              <p14:cNvContentPartPr/>
              <p14:nvPr/>
            </p14:nvContentPartPr>
            <p14:xfrm>
              <a:off x="9859320" y="2601382"/>
              <a:ext cx="6840" cy="0"/>
            </p14:xfrm>
          </p:contentPart>
        </mc:Choice>
        <mc:Fallback xmlns="">
          <p:pic>
            <p:nvPicPr>
              <p:cNvPr id="31" name="墨迹 30"/>
            </p:nvPicPr>
            <p:blipFill>
              <a:blip r:embed="rId4"/>
            </p:blipFill>
            <p:spPr>
              <a:xfrm>
                <a:off x="9859320" y="2601382"/>
                <a:ext cx="6840" cy="0"/>
              </a:xfrm>
              <a:prstGeom prst="rect"/>
            </p:spPr>
          </p:pic>
        </mc:Fallback>
      </mc:AlternateContent>
      <mc:AlternateContent xmlns:mc="http://schemas.openxmlformats.org/markup-compatibility/2006" xmlns:p14="http://schemas.microsoft.com/office/powerpoint/2010/main">
        <mc:Choice Requires="p14">
          <p:contentPart p14:bwMode="auto" r:id="rId5">
            <p14:nvContentPartPr>
              <p14:cNvPr id="37" name="墨迹 36"/>
              <p14:cNvContentPartPr/>
              <p14:nvPr/>
            </p14:nvContentPartPr>
            <p14:xfrm>
              <a:off x="9905400" y="2579062"/>
              <a:ext cx="0" cy="15480"/>
            </p14:xfrm>
          </p:contentPart>
        </mc:Choice>
        <mc:Fallback xmlns="">
          <p:pic>
            <p:nvPicPr>
              <p:cNvPr id="37" name="墨迹 36"/>
            </p:nvPicPr>
            <p:blipFill>
              <a:blip r:embed="rId4"/>
            </p:blipFill>
            <p:spPr>
              <a:xfrm>
                <a:off x="9905400" y="2579062"/>
                <a:ext cx="0" cy="15480"/>
              </a:xfrm>
              <a:prstGeom prst="rect"/>
            </p:spPr>
          </p:pic>
        </mc:Fallback>
      </mc:AlternateContent>
      <p:sp>
        <p:nvSpPr>
          <p:cNvPr id="73" name="矩形 72"/>
          <p:cNvSpPr/>
          <p:nvPr/>
        </p:nvSpPr>
        <p:spPr>
          <a:xfrm>
            <a:off x="4329028" y="1508490"/>
            <a:ext cx="1826141" cy="380582"/>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285882" cy="323165"/>
          </a:xfrm>
          <a:prstGeom prst="rect">
            <a:avLst/>
          </a:prstGeom>
          <a:noFill/>
        </p:spPr>
        <p:txBody>
          <a:bodyPr wrap="none" lIns="0" tIns="0" rIns="0" bIns="0" rtlCol="0">
            <a:spAutoFit/>
          </a:bodyPr>
          <a:lstStyle/>
          <a:p>
            <a:r>
              <a:rPr lang="en-US" altLang="zh-CN" sz="2100" b="1" spc="225" dirty="0" smtClean="0">
                <a:solidFill>
                  <a:prstClr val="white"/>
                </a:solidFill>
              </a:rPr>
              <a:t>10.</a:t>
            </a:r>
            <a:r>
              <a:rPr lang="zh-CN" altLang="en-US" sz="2100" b="1" spc="225" dirty="0" smtClean="0">
                <a:solidFill>
                  <a:prstClr val="white"/>
                </a:solidFill>
              </a:rPr>
              <a:t>２交通大数据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36" name="矩形 35"/>
          <p:cNvSpPr/>
          <p:nvPr/>
        </p:nvSpPr>
        <p:spPr>
          <a:xfrm>
            <a:off x="524727" y="1390917"/>
            <a:ext cx="2978701" cy="338554"/>
          </a:xfrm>
          <a:prstGeom prst="rect">
            <a:avLst/>
          </a:prstGeom>
        </p:spPr>
        <p:txBody>
          <a:bodyPr wrap="none">
            <a:spAutoFit/>
          </a:bodyPr>
          <a:lstStyle/>
          <a:p>
            <a:r>
              <a:rPr lang="en-US" altLang="zh-CN" sz="1600" b="1" dirty="0"/>
              <a:t>1</a:t>
            </a:r>
            <a:r>
              <a:rPr lang="zh-CN" altLang="zh-CN" sz="1600" b="1" dirty="0"/>
              <a:t>．智能交通系统中的交通数据</a:t>
            </a:r>
          </a:p>
        </p:txBody>
      </p:sp>
      <p:grpSp>
        <p:nvGrpSpPr>
          <p:cNvPr id="6151" name="组合 6150"/>
          <p:cNvGrpSpPr/>
          <p:nvPr/>
        </p:nvGrpSpPr>
        <p:grpSpPr>
          <a:xfrm>
            <a:off x="613929" y="2492778"/>
            <a:ext cx="1826141" cy="449818"/>
            <a:chOff x="712664" y="2210900"/>
            <a:chExt cx="1826141" cy="449818"/>
          </a:xfrm>
          <a:solidFill>
            <a:srgbClr val="3D89BC"/>
          </a:solidFill>
        </p:grpSpPr>
        <p:sp>
          <p:nvSpPr>
            <p:cNvPr id="10" name="矩形 9"/>
            <p:cNvSpPr/>
            <p:nvPr/>
          </p:nvSpPr>
          <p:spPr>
            <a:xfrm>
              <a:off x="712664" y="2210900"/>
              <a:ext cx="1826141" cy="4498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p:nvSpPr>
          <p:spPr>
            <a:xfrm>
              <a:off x="712664" y="2266532"/>
              <a:ext cx="1826141" cy="338554"/>
            </a:xfrm>
            <a:prstGeom prst="rect">
              <a:avLst/>
            </a:prstGeom>
            <a:grpFill/>
          </p:spPr>
          <p:txBody>
            <a:bodyPr wrap="none">
              <a:spAutoFit/>
            </a:bodyPr>
            <a:lstStyle/>
            <a:p>
              <a:pPr algn="ctr"/>
              <a:r>
                <a:rPr lang="zh-CN" altLang="zh-CN" sz="1600" b="1" dirty="0">
                  <a:solidFill>
                    <a:schemeClr val="bg1"/>
                  </a:solidFill>
                </a:rPr>
                <a:t>道路智慧交通系统</a:t>
              </a:r>
              <a:endParaRPr lang="zh-CN" altLang="en-US" sz="1600" b="1" dirty="0">
                <a:solidFill>
                  <a:schemeClr val="bg1"/>
                </a:solidFill>
              </a:endParaRPr>
            </a:p>
          </p:txBody>
        </p:sp>
      </p:grpSp>
      <p:grpSp>
        <p:nvGrpSpPr>
          <p:cNvPr id="6152" name="组合 6151"/>
          <p:cNvGrpSpPr/>
          <p:nvPr/>
        </p:nvGrpSpPr>
        <p:grpSpPr>
          <a:xfrm>
            <a:off x="2870164" y="1938243"/>
            <a:ext cx="1005403" cy="449818"/>
            <a:chOff x="2624255" y="1780369"/>
            <a:chExt cx="1005403" cy="449818"/>
          </a:xfrm>
          <a:solidFill>
            <a:srgbClr val="3D89BC"/>
          </a:solidFill>
        </p:grpSpPr>
        <p:sp>
          <p:nvSpPr>
            <p:cNvPr id="71" name="矩形 70"/>
            <p:cNvSpPr/>
            <p:nvPr/>
          </p:nvSpPr>
          <p:spPr>
            <a:xfrm>
              <a:off x="2624255" y="1780369"/>
              <a:ext cx="1005403" cy="4498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2624255" y="1836001"/>
              <a:ext cx="1005403" cy="338554"/>
            </a:xfrm>
            <a:prstGeom prst="rect">
              <a:avLst/>
            </a:prstGeom>
            <a:grpFill/>
          </p:spPr>
          <p:txBody>
            <a:bodyPr wrap="none">
              <a:spAutoFit/>
            </a:bodyPr>
            <a:lstStyle/>
            <a:p>
              <a:pPr algn="ctr"/>
              <a:r>
                <a:rPr lang="zh-CN" altLang="zh-CN" sz="1600" b="1" dirty="0">
                  <a:solidFill>
                    <a:schemeClr val="bg1"/>
                  </a:solidFill>
                </a:rPr>
                <a:t>动态系统</a:t>
              </a:r>
              <a:endParaRPr lang="zh-CN" altLang="en-US" sz="1600" b="1" dirty="0">
                <a:solidFill>
                  <a:schemeClr val="bg1"/>
                </a:solidFill>
              </a:endParaRPr>
            </a:p>
          </p:txBody>
        </p:sp>
      </p:grpSp>
      <p:grpSp>
        <p:nvGrpSpPr>
          <p:cNvPr id="6153" name="组合 6152"/>
          <p:cNvGrpSpPr/>
          <p:nvPr/>
        </p:nvGrpSpPr>
        <p:grpSpPr>
          <a:xfrm>
            <a:off x="2870164" y="3159528"/>
            <a:ext cx="1005404" cy="449818"/>
            <a:chOff x="1855860" y="4703793"/>
            <a:chExt cx="1005404" cy="449818"/>
          </a:xfrm>
          <a:solidFill>
            <a:srgbClr val="3D89BC"/>
          </a:solidFill>
        </p:grpSpPr>
        <p:sp>
          <p:nvSpPr>
            <p:cNvPr id="72" name="矩形 71"/>
            <p:cNvSpPr/>
            <p:nvPr/>
          </p:nvSpPr>
          <p:spPr>
            <a:xfrm>
              <a:off x="1855861" y="4703793"/>
              <a:ext cx="1005403" cy="4498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solidFill>
                  <a:schemeClr val="bg1"/>
                </a:solidFill>
              </a:endParaRPr>
            </a:p>
          </p:txBody>
        </p:sp>
        <p:sp>
          <p:nvSpPr>
            <p:cNvPr id="5" name="矩形 4"/>
            <p:cNvSpPr/>
            <p:nvPr/>
          </p:nvSpPr>
          <p:spPr>
            <a:xfrm>
              <a:off x="1855860" y="4759425"/>
              <a:ext cx="1005403" cy="338554"/>
            </a:xfrm>
            <a:prstGeom prst="rect">
              <a:avLst/>
            </a:prstGeom>
            <a:grpFill/>
          </p:spPr>
          <p:txBody>
            <a:bodyPr wrap="none">
              <a:spAutoFit/>
            </a:bodyPr>
            <a:lstStyle/>
            <a:p>
              <a:pPr algn="ctr"/>
              <a:r>
                <a:rPr lang="zh-CN" altLang="zh-CN" sz="1600" b="1" dirty="0">
                  <a:solidFill>
                    <a:schemeClr val="bg1"/>
                  </a:solidFill>
                </a:rPr>
                <a:t>静态系统</a:t>
              </a:r>
              <a:endParaRPr lang="zh-CN" altLang="en-US" sz="1600" b="1" dirty="0">
                <a:solidFill>
                  <a:schemeClr val="bg1"/>
                </a:solidFill>
              </a:endParaRPr>
            </a:p>
          </p:txBody>
        </p:sp>
      </p:grpSp>
      <p:sp>
        <p:nvSpPr>
          <p:cNvPr id="6" name="矩形 5"/>
          <p:cNvSpPr/>
          <p:nvPr/>
        </p:nvSpPr>
        <p:spPr>
          <a:xfrm>
            <a:off x="4329028" y="1529504"/>
            <a:ext cx="1826141" cy="338554"/>
          </a:xfrm>
          <a:prstGeom prst="rect">
            <a:avLst/>
          </a:prstGeom>
        </p:spPr>
        <p:txBody>
          <a:bodyPr wrap="none">
            <a:spAutoFit/>
          </a:bodyPr>
          <a:lstStyle/>
          <a:p>
            <a:pPr algn="ctr"/>
            <a:r>
              <a:rPr lang="zh-CN" altLang="zh-CN" sz="1600" b="1" dirty="0">
                <a:solidFill>
                  <a:schemeClr val="bg1"/>
                </a:solidFill>
              </a:rPr>
              <a:t>交通流量监测系统</a:t>
            </a:r>
            <a:endParaRPr lang="zh-CN" altLang="en-US" sz="1600" b="1" dirty="0">
              <a:solidFill>
                <a:schemeClr val="bg1"/>
              </a:solidFill>
            </a:endParaRPr>
          </a:p>
        </p:txBody>
      </p:sp>
      <p:sp>
        <p:nvSpPr>
          <p:cNvPr id="7" name="矩形 6"/>
          <p:cNvSpPr/>
          <p:nvPr/>
        </p:nvSpPr>
        <p:spPr>
          <a:xfrm>
            <a:off x="4534212" y="1959257"/>
            <a:ext cx="1415772" cy="338554"/>
          </a:xfrm>
          <a:prstGeom prst="rect">
            <a:avLst/>
          </a:prstGeom>
        </p:spPr>
        <p:txBody>
          <a:bodyPr wrap="none">
            <a:spAutoFit/>
          </a:bodyPr>
          <a:lstStyle/>
          <a:p>
            <a:pPr algn="ctr"/>
            <a:r>
              <a:rPr lang="zh-CN" altLang="zh-CN" sz="1600" b="1" dirty="0">
                <a:solidFill>
                  <a:schemeClr val="bg1"/>
                </a:solidFill>
              </a:rPr>
              <a:t>信息控制系统</a:t>
            </a:r>
            <a:endParaRPr lang="zh-CN" altLang="en-US" sz="1600" b="1" dirty="0">
              <a:solidFill>
                <a:schemeClr val="bg1"/>
              </a:solidFill>
            </a:endParaRPr>
          </a:p>
        </p:txBody>
      </p:sp>
      <p:sp>
        <p:nvSpPr>
          <p:cNvPr id="8" name="矩形 7"/>
          <p:cNvSpPr/>
          <p:nvPr/>
        </p:nvSpPr>
        <p:spPr>
          <a:xfrm>
            <a:off x="4357602" y="2410324"/>
            <a:ext cx="1826141" cy="338554"/>
          </a:xfrm>
          <a:prstGeom prst="rect">
            <a:avLst/>
          </a:prstGeom>
        </p:spPr>
        <p:txBody>
          <a:bodyPr wrap="none">
            <a:spAutoFit/>
          </a:bodyPr>
          <a:lstStyle/>
          <a:p>
            <a:pPr algn="ctr"/>
            <a:r>
              <a:rPr lang="zh-CN" altLang="zh-CN" sz="1600" b="1" dirty="0">
                <a:solidFill>
                  <a:schemeClr val="bg1"/>
                </a:solidFill>
              </a:rPr>
              <a:t>高清视频监控系统</a:t>
            </a:r>
            <a:endParaRPr lang="zh-CN" altLang="en-US" sz="1600" b="1" dirty="0">
              <a:solidFill>
                <a:schemeClr val="bg1"/>
              </a:solidFill>
            </a:endParaRPr>
          </a:p>
        </p:txBody>
      </p:sp>
      <p:grpSp>
        <p:nvGrpSpPr>
          <p:cNvPr id="6154" name="组合 6153"/>
          <p:cNvGrpSpPr/>
          <p:nvPr/>
        </p:nvGrpSpPr>
        <p:grpSpPr>
          <a:xfrm>
            <a:off x="4329027" y="3159528"/>
            <a:ext cx="1826141" cy="449818"/>
            <a:chOff x="6347310" y="3411969"/>
            <a:chExt cx="1826141" cy="449818"/>
          </a:xfrm>
          <a:solidFill>
            <a:srgbClr val="3D89BC"/>
          </a:solidFill>
        </p:grpSpPr>
        <p:sp>
          <p:nvSpPr>
            <p:cNvPr id="75" name="矩形 74"/>
            <p:cNvSpPr/>
            <p:nvPr/>
          </p:nvSpPr>
          <p:spPr>
            <a:xfrm>
              <a:off x="6347310" y="3411969"/>
              <a:ext cx="1826141" cy="4498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552495" y="3467601"/>
              <a:ext cx="1415772" cy="338554"/>
            </a:xfrm>
            <a:prstGeom prst="rect">
              <a:avLst/>
            </a:prstGeom>
            <a:grpFill/>
          </p:spPr>
          <p:txBody>
            <a:bodyPr wrap="none">
              <a:spAutoFit/>
            </a:bodyPr>
            <a:lstStyle/>
            <a:p>
              <a:pPr algn="ctr"/>
              <a:r>
                <a:rPr lang="zh-CN" altLang="zh-CN" sz="1600" b="1" dirty="0">
                  <a:solidFill>
                    <a:schemeClr val="bg1"/>
                  </a:solidFill>
                </a:rPr>
                <a:t>环境道路数据</a:t>
              </a:r>
              <a:endParaRPr lang="zh-CN" altLang="en-US" sz="1600" b="1" dirty="0">
                <a:solidFill>
                  <a:schemeClr val="bg1"/>
                </a:solidFill>
              </a:endParaRPr>
            </a:p>
          </p:txBody>
        </p:sp>
      </p:grpSp>
      <p:sp>
        <p:nvSpPr>
          <p:cNvPr id="6155" name="左大括号 6154"/>
          <p:cNvSpPr/>
          <p:nvPr/>
        </p:nvSpPr>
        <p:spPr>
          <a:xfrm>
            <a:off x="2622316" y="2195209"/>
            <a:ext cx="135568" cy="1055878"/>
          </a:xfrm>
          <a:prstGeom prst="leftBrac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85" name="左大括号 84"/>
          <p:cNvSpPr/>
          <p:nvPr/>
        </p:nvSpPr>
        <p:spPr>
          <a:xfrm>
            <a:off x="4065680" y="1626456"/>
            <a:ext cx="135568" cy="1055878"/>
          </a:xfrm>
          <a:prstGeom prst="leftBrac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cxnSp>
        <p:nvCxnSpPr>
          <p:cNvPr id="6157" name="直接连接符 6156"/>
          <p:cNvCxnSpPr/>
          <p:nvPr/>
        </p:nvCxnSpPr>
        <p:spPr>
          <a:xfrm>
            <a:off x="3913279" y="3393962"/>
            <a:ext cx="400051" cy="0"/>
          </a:xfrm>
          <a:prstGeom prst="line">
            <a:avLst/>
          </a:prstGeom>
          <a:ln w="28575">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158" name="圆角矩形 6157"/>
          <p:cNvSpPr/>
          <p:nvPr/>
        </p:nvSpPr>
        <p:spPr>
          <a:xfrm>
            <a:off x="6231369" y="1529504"/>
            <a:ext cx="2455431" cy="1193644"/>
          </a:xfrm>
          <a:prstGeom prst="roundRect">
            <a:avLst>
              <a:gd name="adj" fmla="val 3101"/>
            </a:avLst>
          </a:prstGeom>
          <a:noFill/>
          <a:ln w="19050">
            <a:solidFill>
              <a:srgbClr val="3D89B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dirty="0">
                <a:solidFill>
                  <a:srgbClr val="3D89BC"/>
                </a:solidFill>
              </a:rPr>
              <a:t>车辆违法时间、地点、违法代码、类型、违法时车速、车牌全景照片、车牌照片</a:t>
            </a:r>
            <a:endParaRPr lang="zh-CN" altLang="en-US" sz="1400" dirty="0">
              <a:solidFill>
                <a:srgbClr val="3D89BC"/>
              </a:solidFill>
            </a:endParaRPr>
          </a:p>
        </p:txBody>
      </p:sp>
      <p:sp>
        <p:nvSpPr>
          <p:cNvPr id="89" name="圆角矩形 88"/>
          <p:cNvSpPr/>
          <p:nvPr/>
        </p:nvSpPr>
        <p:spPr>
          <a:xfrm>
            <a:off x="6231369" y="2890025"/>
            <a:ext cx="2455431" cy="986649"/>
          </a:xfrm>
          <a:prstGeom prst="roundRect">
            <a:avLst>
              <a:gd name="adj" fmla="val 3101"/>
            </a:avLst>
          </a:prstGeom>
          <a:noFill/>
          <a:ln w="19050">
            <a:solidFill>
              <a:srgbClr val="3D89BC"/>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zh-CN" sz="1400" dirty="0">
                <a:solidFill>
                  <a:srgbClr val="3D89BC"/>
                </a:solidFill>
              </a:rPr>
              <a:t>道路通行能力、车辆数量、行车导向标志信息、限速标志信息、环境因子信息和异常事件等</a:t>
            </a:r>
            <a:endParaRPr lang="zh-CN" altLang="en-US" sz="1400" dirty="0">
              <a:solidFill>
                <a:srgbClr val="3D89BC"/>
              </a:solidFill>
            </a:endParaRPr>
          </a:p>
        </p:txBody>
      </p:sp>
      <p:grpSp>
        <p:nvGrpSpPr>
          <p:cNvPr id="91" name="组合 90"/>
          <p:cNvGrpSpPr/>
          <p:nvPr/>
        </p:nvGrpSpPr>
        <p:grpSpPr>
          <a:xfrm>
            <a:off x="1362075" y="4217601"/>
            <a:ext cx="1395809" cy="449818"/>
            <a:chOff x="712664" y="2210900"/>
            <a:chExt cx="1826141" cy="449818"/>
          </a:xfrm>
          <a:solidFill>
            <a:srgbClr val="3D89BC"/>
          </a:solidFill>
        </p:grpSpPr>
        <p:sp>
          <p:nvSpPr>
            <p:cNvPr id="92" name="矩形 91"/>
            <p:cNvSpPr/>
            <p:nvPr/>
          </p:nvSpPr>
          <p:spPr>
            <a:xfrm>
              <a:off x="712664" y="2210900"/>
              <a:ext cx="1826141" cy="4498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3" name="矩形 92"/>
            <p:cNvSpPr/>
            <p:nvPr/>
          </p:nvSpPr>
          <p:spPr>
            <a:xfrm>
              <a:off x="1020442" y="2266532"/>
              <a:ext cx="1210588" cy="338554"/>
            </a:xfrm>
            <a:prstGeom prst="rect">
              <a:avLst/>
            </a:prstGeom>
            <a:grpFill/>
          </p:spPr>
          <p:txBody>
            <a:bodyPr wrap="none">
              <a:spAutoFit/>
            </a:bodyPr>
            <a:lstStyle/>
            <a:p>
              <a:pPr algn="ctr"/>
              <a:r>
                <a:rPr lang="zh-CN" altLang="en-US" sz="1600" b="1" dirty="0" smtClean="0">
                  <a:solidFill>
                    <a:schemeClr val="bg1"/>
                  </a:solidFill>
                </a:rPr>
                <a:t>交通流数据</a:t>
              </a:r>
              <a:endParaRPr lang="zh-CN" altLang="en-US" sz="1600" b="1" dirty="0">
                <a:solidFill>
                  <a:schemeClr val="bg1"/>
                </a:solidFill>
              </a:endParaRPr>
            </a:p>
          </p:txBody>
        </p:sp>
      </p:grpSp>
      <p:grpSp>
        <p:nvGrpSpPr>
          <p:cNvPr id="94" name="组合 93"/>
          <p:cNvGrpSpPr/>
          <p:nvPr/>
        </p:nvGrpSpPr>
        <p:grpSpPr>
          <a:xfrm>
            <a:off x="-99680" y="5052918"/>
            <a:ext cx="2622317" cy="449818"/>
            <a:chOff x="2316478" y="1780369"/>
            <a:chExt cx="1620957" cy="449818"/>
          </a:xfrm>
          <a:solidFill>
            <a:srgbClr val="3D89BC"/>
          </a:solidFill>
        </p:grpSpPr>
        <p:sp>
          <p:nvSpPr>
            <p:cNvPr id="95" name="矩形 94"/>
            <p:cNvSpPr/>
            <p:nvPr/>
          </p:nvSpPr>
          <p:spPr>
            <a:xfrm>
              <a:off x="2624255" y="1780369"/>
              <a:ext cx="1005403" cy="4498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6" name="矩形 95"/>
            <p:cNvSpPr/>
            <p:nvPr/>
          </p:nvSpPr>
          <p:spPr>
            <a:xfrm>
              <a:off x="2316478" y="1836001"/>
              <a:ext cx="1620957" cy="338554"/>
            </a:xfrm>
            <a:prstGeom prst="rect">
              <a:avLst/>
            </a:prstGeom>
            <a:noFill/>
          </p:spPr>
          <p:txBody>
            <a:bodyPr wrap="none">
              <a:spAutoFit/>
            </a:bodyPr>
            <a:lstStyle/>
            <a:p>
              <a:pPr algn="ctr"/>
              <a:r>
                <a:rPr lang="zh-CN" altLang="zh-CN" sz="1600" b="1" dirty="0">
                  <a:solidFill>
                    <a:schemeClr val="bg1"/>
                  </a:solidFill>
                </a:rPr>
                <a:t>路段交通流数据</a:t>
              </a:r>
              <a:endParaRPr lang="zh-CN" altLang="en-US" sz="1600" b="1" dirty="0">
                <a:solidFill>
                  <a:schemeClr val="bg1"/>
                </a:solidFill>
              </a:endParaRPr>
            </a:p>
          </p:txBody>
        </p:sp>
      </p:grpSp>
      <p:sp>
        <p:nvSpPr>
          <p:cNvPr id="100" name="左大括号 99"/>
          <p:cNvSpPr/>
          <p:nvPr/>
        </p:nvSpPr>
        <p:spPr>
          <a:xfrm rot="5400000">
            <a:off x="1892364" y="3951986"/>
            <a:ext cx="225284" cy="1776752"/>
          </a:xfrm>
          <a:prstGeom prst="leftBrac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nvGrpSpPr>
          <p:cNvPr id="101" name="组合 100"/>
          <p:cNvGrpSpPr/>
          <p:nvPr/>
        </p:nvGrpSpPr>
        <p:grpSpPr>
          <a:xfrm>
            <a:off x="2226667" y="5052918"/>
            <a:ext cx="1626499" cy="449818"/>
            <a:chOff x="2624255" y="1780369"/>
            <a:chExt cx="1005403" cy="449818"/>
          </a:xfrm>
          <a:solidFill>
            <a:srgbClr val="3D89BC"/>
          </a:solidFill>
        </p:grpSpPr>
        <p:sp>
          <p:nvSpPr>
            <p:cNvPr id="102" name="矩形 101"/>
            <p:cNvSpPr/>
            <p:nvPr/>
          </p:nvSpPr>
          <p:spPr>
            <a:xfrm>
              <a:off x="2624255" y="1780369"/>
              <a:ext cx="1005403" cy="4498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3" name="矩形 102"/>
            <p:cNvSpPr/>
            <p:nvPr/>
          </p:nvSpPr>
          <p:spPr>
            <a:xfrm>
              <a:off x="2625968" y="1836001"/>
              <a:ext cx="1001977" cy="338554"/>
            </a:xfrm>
            <a:prstGeom prst="rect">
              <a:avLst/>
            </a:prstGeom>
            <a:grpFill/>
          </p:spPr>
          <p:txBody>
            <a:bodyPr wrap="none">
              <a:spAutoFit/>
            </a:bodyPr>
            <a:lstStyle/>
            <a:p>
              <a:pPr algn="ctr"/>
              <a:r>
                <a:rPr lang="zh-CN" altLang="en-US" sz="1600" b="1" dirty="0" smtClean="0">
                  <a:solidFill>
                    <a:schemeClr val="bg1"/>
                  </a:solidFill>
                </a:rPr>
                <a:t>地点</a:t>
              </a:r>
              <a:r>
                <a:rPr lang="zh-CN" altLang="zh-CN" sz="1600" b="1" dirty="0" smtClean="0">
                  <a:solidFill>
                    <a:schemeClr val="bg1"/>
                  </a:solidFill>
                </a:rPr>
                <a:t>交通流</a:t>
              </a:r>
              <a:r>
                <a:rPr lang="zh-CN" altLang="zh-CN" sz="1600" b="1" dirty="0">
                  <a:solidFill>
                    <a:schemeClr val="bg1"/>
                  </a:solidFill>
                </a:rPr>
                <a:t>数据</a:t>
              </a:r>
              <a:endParaRPr lang="zh-CN" altLang="en-US" sz="1600" b="1" dirty="0">
                <a:solidFill>
                  <a:schemeClr val="bg1"/>
                </a:solidFill>
              </a:endParaRPr>
            </a:p>
          </p:txBody>
        </p:sp>
      </p:grpSp>
      <p:grpSp>
        <p:nvGrpSpPr>
          <p:cNvPr id="105" name="组合 104"/>
          <p:cNvGrpSpPr/>
          <p:nvPr/>
        </p:nvGrpSpPr>
        <p:grpSpPr>
          <a:xfrm>
            <a:off x="4534213" y="4217600"/>
            <a:ext cx="409264" cy="1379071"/>
            <a:chOff x="1001645" y="2210899"/>
            <a:chExt cx="535441" cy="1379071"/>
          </a:xfrm>
          <a:solidFill>
            <a:srgbClr val="3D89BC"/>
          </a:solidFill>
        </p:grpSpPr>
        <p:sp>
          <p:nvSpPr>
            <p:cNvPr id="106" name="矩形 105"/>
            <p:cNvSpPr/>
            <p:nvPr/>
          </p:nvSpPr>
          <p:spPr>
            <a:xfrm>
              <a:off x="1001645" y="2210899"/>
              <a:ext cx="535441" cy="13790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7" name="矩形 106"/>
            <p:cNvSpPr/>
            <p:nvPr/>
          </p:nvSpPr>
          <p:spPr>
            <a:xfrm>
              <a:off x="1054660" y="2238714"/>
              <a:ext cx="429411" cy="1323439"/>
            </a:xfrm>
            <a:prstGeom prst="rect">
              <a:avLst/>
            </a:prstGeom>
            <a:grpFill/>
          </p:spPr>
          <p:txBody>
            <a:bodyPr wrap="square">
              <a:spAutoFit/>
            </a:bodyPr>
            <a:lstStyle/>
            <a:p>
              <a:pPr algn="ctr"/>
              <a:r>
                <a:rPr lang="zh-CN" altLang="en-US" sz="1600" b="1" dirty="0" smtClean="0">
                  <a:solidFill>
                    <a:schemeClr val="bg1"/>
                  </a:solidFill>
                </a:rPr>
                <a:t>交通流数据</a:t>
              </a:r>
              <a:endParaRPr lang="zh-CN" altLang="en-US" sz="1600" b="1" dirty="0">
                <a:solidFill>
                  <a:schemeClr val="bg1"/>
                </a:solidFill>
              </a:endParaRPr>
            </a:p>
          </p:txBody>
        </p:sp>
      </p:grpSp>
      <p:sp>
        <p:nvSpPr>
          <p:cNvPr id="6161" name="矩形 6160"/>
          <p:cNvSpPr/>
          <p:nvPr/>
        </p:nvSpPr>
        <p:spPr>
          <a:xfrm>
            <a:off x="5270672" y="4429784"/>
            <a:ext cx="867415" cy="523220"/>
          </a:xfrm>
          <a:prstGeom prst="rect">
            <a:avLst/>
          </a:prstGeom>
        </p:spPr>
        <p:txBody>
          <a:bodyPr wrap="square">
            <a:spAutoFit/>
          </a:bodyPr>
          <a:lstStyle/>
          <a:p>
            <a:r>
              <a:rPr lang="zh-CN" altLang="zh-CN" sz="1400" dirty="0">
                <a:solidFill>
                  <a:srgbClr val="3D89BC"/>
                </a:solidFill>
              </a:rPr>
              <a:t>时间顺序排列</a:t>
            </a:r>
            <a:endParaRPr lang="zh-CN" altLang="en-US" sz="1400" dirty="0">
              <a:solidFill>
                <a:srgbClr val="3D89BC"/>
              </a:solidFill>
            </a:endParaRPr>
          </a:p>
        </p:txBody>
      </p:sp>
      <p:grpSp>
        <p:nvGrpSpPr>
          <p:cNvPr id="109" name="组合 108"/>
          <p:cNvGrpSpPr/>
          <p:nvPr/>
        </p:nvGrpSpPr>
        <p:grpSpPr>
          <a:xfrm>
            <a:off x="6231369" y="4204047"/>
            <a:ext cx="409264" cy="1379071"/>
            <a:chOff x="1001645" y="2210899"/>
            <a:chExt cx="535441" cy="1379071"/>
          </a:xfrm>
          <a:solidFill>
            <a:srgbClr val="3D89BC"/>
          </a:solidFill>
        </p:grpSpPr>
        <p:sp>
          <p:nvSpPr>
            <p:cNvPr id="110" name="矩形 109"/>
            <p:cNvSpPr/>
            <p:nvPr/>
          </p:nvSpPr>
          <p:spPr>
            <a:xfrm>
              <a:off x="1001645" y="2210899"/>
              <a:ext cx="535441" cy="13790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1" name="矩形 110"/>
            <p:cNvSpPr/>
            <p:nvPr/>
          </p:nvSpPr>
          <p:spPr>
            <a:xfrm>
              <a:off x="1054660" y="2363185"/>
              <a:ext cx="429411" cy="1077218"/>
            </a:xfrm>
            <a:prstGeom prst="rect">
              <a:avLst/>
            </a:prstGeom>
            <a:grpFill/>
          </p:spPr>
          <p:txBody>
            <a:bodyPr wrap="square">
              <a:spAutoFit/>
            </a:bodyPr>
            <a:lstStyle/>
            <a:p>
              <a:pPr algn="ctr"/>
              <a:r>
                <a:rPr lang="zh-CN" altLang="en-US" sz="1600" b="1" dirty="0" smtClean="0">
                  <a:solidFill>
                    <a:schemeClr val="bg1"/>
                  </a:solidFill>
                </a:rPr>
                <a:t>数据挖掘</a:t>
              </a:r>
              <a:endParaRPr lang="zh-CN" altLang="en-US" sz="1600" b="1" dirty="0">
                <a:solidFill>
                  <a:schemeClr val="bg1"/>
                </a:solidFill>
              </a:endParaRPr>
            </a:p>
          </p:txBody>
        </p:sp>
      </p:grpSp>
      <p:sp>
        <p:nvSpPr>
          <p:cNvPr id="113" name="矩形 112"/>
          <p:cNvSpPr/>
          <p:nvPr/>
        </p:nvSpPr>
        <p:spPr>
          <a:xfrm>
            <a:off x="7052608" y="4429784"/>
            <a:ext cx="622905" cy="523220"/>
          </a:xfrm>
          <a:prstGeom prst="rect">
            <a:avLst/>
          </a:prstGeom>
        </p:spPr>
        <p:txBody>
          <a:bodyPr wrap="square">
            <a:spAutoFit/>
          </a:bodyPr>
          <a:lstStyle/>
          <a:p>
            <a:r>
              <a:rPr lang="zh-CN" altLang="en-US" sz="1400" dirty="0" smtClean="0">
                <a:solidFill>
                  <a:srgbClr val="3D89BC"/>
                </a:solidFill>
              </a:rPr>
              <a:t>匹配模型</a:t>
            </a:r>
            <a:endParaRPr lang="zh-CN" altLang="en-US" sz="1400" dirty="0">
              <a:solidFill>
                <a:srgbClr val="3D89BC"/>
              </a:solidFill>
            </a:endParaRPr>
          </a:p>
        </p:txBody>
      </p:sp>
      <p:grpSp>
        <p:nvGrpSpPr>
          <p:cNvPr id="114" name="组合 113"/>
          <p:cNvGrpSpPr/>
          <p:nvPr/>
        </p:nvGrpSpPr>
        <p:grpSpPr>
          <a:xfrm>
            <a:off x="7952997" y="4217598"/>
            <a:ext cx="409264" cy="1379071"/>
            <a:chOff x="1001645" y="2210899"/>
            <a:chExt cx="535441" cy="1379071"/>
          </a:xfrm>
          <a:solidFill>
            <a:srgbClr val="3D89BC"/>
          </a:solidFill>
        </p:grpSpPr>
        <p:sp>
          <p:nvSpPr>
            <p:cNvPr id="115" name="矩形 114"/>
            <p:cNvSpPr/>
            <p:nvPr/>
          </p:nvSpPr>
          <p:spPr>
            <a:xfrm>
              <a:off x="1001645" y="2210899"/>
              <a:ext cx="535441" cy="137907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矩形 115"/>
            <p:cNvSpPr/>
            <p:nvPr/>
          </p:nvSpPr>
          <p:spPr>
            <a:xfrm>
              <a:off x="1054660" y="2363185"/>
              <a:ext cx="429411" cy="1077218"/>
            </a:xfrm>
            <a:prstGeom prst="rect">
              <a:avLst/>
            </a:prstGeom>
            <a:grpFill/>
          </p:spPr>
          <p:txBody>
            <a:bodyPr wrap="square">
              <a:spAutoFit/>
            </a:bodyPr>
            <a:lstStyle/>
            <a:p>
              <a:pPr algn="ctr"/>
              <a:r>
                <a:rPr lang="zh-CN" altLang="en-US" sz="1600" b="1" dirty="0" smtClean="0">
                  <a:solidFill>
                    <a:schemeClr val="bg1"/>
                  </a:solidFill>
                </a:rPr>
                <a:t>实现价值</a:t>
              </a:r>
              <a:endParaRPr lang="zh-CN" altLang="en-US" sz="1600" b="1" dirty="0">
                <a:solidFill>
                  <a:schemeClr val="bg1"/>
                </a:solidFill>
              </a:endParaRPr>
            </a:p>
          </p:txBody>
        </p:sp>
      </p:grpSp>
      <p:sp>
        <p:nvSpPr>
          <p:cNvPr id="6163" name="右箭头 6162"/>
          <p:cNvSpPr/>
          <p:nvPr/>
        </p:nvSpPr>
        <p:spPr>
          <a:xfrm>
            <a:off x="5076825" y="4953004"/>
            <a:ext cx="1011551" cy="15554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8" name="右箭头 117"/>
          <p:cNvSpPr/>
          <p:nvPr/>
        </p:nvSpPr>
        <p:spPr>
          <a:xfrm>
            <a:off x="6858284" y="4953004"/>
            <a:ext cx="1011551" cy="15554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1" name="27 Image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63"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64" name="Imagen 27">
            <a:hlinkClick r:id="" action="ppaction://hlinkshowjump?jump=nextslide"/>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Imagen 28">
            <a:hlinkClick r:id="" action="ppaction://hlinkshowjump?jump=previousslide"/>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20</a:t>
            </a:fld>
            <a:endParaRPr lang="zh-CN" altLang="en-US" dirty="0"/>
          </a:p>
        </p:txBody>
      </p:sp>
      <p:sp>
        <p:nvSpPr>
          <p:cNvPr id="67" name="文本框 40"/>
          <p:cNvSpPr txBox="1"/>
          <p:nvPr/>
        </p:nvSpPr>
        <p:spPr>
          <a:xfrm>
            <a:off x="399253" y="952500"/>
            <a:ext cx="3956532" cy="369332"/>
          </a:xfrm>
          <a:prstGeom prst="rect">
            <a:avLst/>
          </a:prstGeom>
          <a:noFill/>
        </p:spPr>
        <p:txBody>
          <a:bodyPr wrap="none" rtlCol="0">
            <a:spAutoFit/>
          </a:bodyPr>
          <a:lstStyle/>
          <a:p>
            <a:r>
              <a:rPr lang="en-US" altLang="zh-CN" b="1" dirty="0" smtClean="0">
                <a:solidFill>
                  <a:srgbClr val="3D89BC"/>
                </a:solidFill>
              </a:rPr>
              <a:t>10.2.3 </a:t>
            </a:r>
            <a:r>
              <a:rPr lang="zh-CN" altLang="en-US" b="1" dirty="0" smtClean="0">
                <a:solidFill>
                  <a:srgbClr val="3D89BC"/>
                </a:solidFill>
              </a:rPr>
              <a:t>交通大数据中的数据挖掘技术</a:t>
            </a:r>
            <a:endParaRPr lang="zh-CN" altLang="en-US" dirty="0">
              <a:solidFill>
                <a:srgbClr val="3D89BC"/>
              </a:solidFill>
            </a:endParaRPr>
          </a:p>
        </p:txBody>
      </p:sp>
      <p:sp>
        <p:nvSpPr>
          <p:cNvPr id="68" name="椭圆 67"/>
          <p:cNvSpPr/>
          <p:nvPr/>
        </p:nvSpPr>
        <p:spPr>
          <a:xfrm>
            <a:off x="293525" y="107975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285882" cy="323165"/>
          </a:xfrm>
          <a:prstGeom prst="rect">
            <a:avLst/>
          </a:prstGeom>
          <a:noFill/>
        </p:spPr>
        <p:txBody>
          <a:bodyPr wrap="none" lIns="0" tIns="0" rIns="0" bIns="0" rtlCol="0">
            <a:spAutoFit/>
          </a:bodyPr>
          <a:lstStyle/>
          <a:p>
            <a:r>
              <a:rPr lang="en-US" altLang="zh-CN" sz="2100" b="1" spc="225" dirty="0" smtClean="0">
                <a:solidFill>
                  <a:prstClr val="white"/>
                </a:solidFill>
              </a:rPr>
              <a:t>10.</a:t>
            </a:r>
            <a:r>
              <a:rPr lang="zh-CN" altLang="en-US" sz="2100" b="1" spc="225" dirty="0" smtClean="0">
                <a:solidFill>
                  <a:prstClr val="white"/>
                </a:solidFill>
              </a:rPr>
              <a:t>２交通大数据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36" name="矩形 35"/>
          <p:cNvSpPr/>
          <p:nvPr/>
        </p:nvSpPr>
        <p:spPr>
          <a:xfrm>
            <a:off x="524727" y="1352817"/>
            <a:ext cx="3799438" cy="338554"/>
          </a:xfrm>
          <a:prstGeom prst="rect">
            <a:avLst/>
          </a:prstGeom>
        </p:spPr>
        <p:txBody>
          <a:bodyPr wrap="none">
            <a:spAutoFit/>
          </a:bodyPr>
          <a:lstStyle/>
          <a:p>
            <a:r>
              <a:rPr lang="en-US" altLang="zh-CN" sz="1600" b="1" dirty="0" smtClean="0"/>
              <a:t>2</a:t>
            </a:r>
            <a:r>
              <a:rPr lang="zh-CN" altLang="zh-CN" sz="1600" b="1" dirty="0"/>
              <a:t>．智慧交通系统中数据挖掘的系统模型</a:t>
            </a:r>
          </a:p>
        </p:txBody>
      </p:sp>
      <p:sp>
        <p:nvSpPr>
          <p:cNvPr id="2" name="矩形 1"/>
          <p:cNvSpPr/>
          <p:nvPr/>
        </p:nvSpPr>
        <p:spPr>
          <a:xfrm>
            <a:off x="607499" y="1725990"/>
            <a:ext cx="7536375" cy="1523494"/>
          </a:xfrm>
          <a:prstGeom prst="rect">
            <a:avLst/>
          </a:prstGeom>
        </p:spPr>
        <p:txBody>
          <a:bodyPr wrap="square">
            <a:spAutoFit/>
          </a:bodyPr>
          <a:lstStyle/>
          <a:p>
            <a:r>
              <a:rPr lang="zh-CN" altLang="zh-CN" sz="1600" dirty="0"/>
              <a:t>智慧交通系统采集的交通数据种类很多，且交通数据具有异构多、层次多的特点</a:t>
            </a:r>
            <a:r>
              <a:rPr lang="zh-CN" altLang="zh-CN" sz="1600" dirty="0" smtClean="0"/>
              <a:t>。</a:t>
            </a:r>
            <a:endParaRPr lang="en-US" altLang="zh-CN" sz="1600" dirty="0" smtClean="0"/>
          </a:p>
          <a:p>
            <a:endParaRPr lang="en-US" altLang="zh-CN" sz="500" dirty="0"/>
          </a:p>
          <a:p>
            <a:r>
              <a:rPr lang="zh-CN" altLang="zh-CN" sz="1600" dirty="0" smtClean="0"/>
              <a:t>在</a:t>
            </a:r>
            <a:r>
              <a:rPr lang="zh-CN" altLang="zh-CN" sz="1600" dirty="0"/>
              <a:t>各种智能交通应用系统中，交通数据挖掘来源于不同类型的操作数据库，且获得的数据需要通过清洗、装载、转换等一系列</a:t>
            </a:r>
            <a:r>
              <a:rPr lang="zh-CN" altLang="zh-CN" sz="1600" dirty="0" smtClean="0"/>
              <a:t>处理，</a:t>
            </a:r>
            <a:r>
              <a:rPr lang="zh-CN" altLang="zh-CN" sz="1600" dirty="0"/>
              <a:t>整合到智慧交通的数据库</a:t>
            </a:r>
            <a:r>
              <a:rPr lang="zh-CN" altLang="zh-CN" sz="1600" dirty="0" smtClean="0"/>
              <a:t>。</a:t>
            </a:r>
            <a:endParaRPr lang="en-US" altLang="zh-CN" sz="1600" dirty="0" smtClean="0"/>
          </a:p>
          <a:p>
            <a:endParaRPr lang="en-US" altLang="zh-CN" sz="500" dirty="0" smtClean="0"/>
          </a:p>
          <a:p>
            <a:r>
              <a:rPr lang="zh-CN" altLang="zh-CN" sz="1600" dirty="0" smtClean="0"/>
              <a:t>数据</a:t>
            </a:r>
            <a:r>
              <a:rPr lang="zh-CN" altLang="zh-CN" sz="1600" dirty="0"/>
              <a:t>挖掘在基于此数据库的大数据平台上，实现众多深度挖掘的功能，常见的有分类、聚类、关联算法等</a:t>
            </a:r>
            <a:r>
              <a:rPr lang="zh-CN" altLang="zh-CN" sz="1600" dirty="0" smtClean="0"/>
              <a:t>。</a:t>
            </a:r>
            <a:endParaRPr lang="zh-CN" altLang="en-US" sz="1600" dirty="0"/>
          </a:p>
        </p:txBody>
      </p:sp>
      <p:pic>
        <p:nvPicPr>
          <p:cNvPr id="7170" name="图片 22"/>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t="2851" b="6075"/>
          <a:stretch>
            <a:fillRect/>
          </a:stretch>
        </p:blipFill>
        <p:spPr bwMode="auto">
          <a:xfrm>
            <a:off x="2981325" y="3114675"/>
            <a:ext cx="3023056" cy="273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2988274" y="5855510"/>
            <a:ext cx="2778325" cy="261610"/>
          </a:xfrm>
          <a:prstGeom prst="rect">
            <a:avLst/>
          </a:prstGeom>
        </p:spPr>
        <p:txBody>
          <a:bodyPr wrap="none">
            <a:spAutoFit/>
          </a:bodyPr>
          <a:lstStyle/>
          <a:p>
            <a:r>
              <a:rPr lang="zh-CN" altLang="zh-CN" sz="1100" b="1" dirty="0"/>
              <a:t>图</a:t>
            </a:r>
            <a:r>
              <a:rPr lang="en-US" altLang="zh-CN" sz="1100" b="1" dirty="0"/>
              <a:t>10-17  </a:t>
            </a:r>
            <a:r>
              <a:rPr lang="zh-CN" altLang="zh-CN" sz="1100" b="1" dirty="0"/>
              <a:t>传统交通大数据挖掘的系统模型</a:t>
            </a:r>
          </a:p>
        </p:txBody>
      </p:sp>
      <p:pic>
        <p:nvPicPr>
          <p:cNvPr id="16" name="27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19" name="Imagen 27">
            <a:hlinkClick r:id="" action="ppaction://hlinkshowjump?jump=next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n 28">
            <a:hlinkClick r:id="" action="ppaction://hlinkshowjump?jump=previous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21</a:t>
            </a:fld>
            <a:endParaRPr lang="zh-CN" altLang="en-US" dirty="0"/>
          </a:p>
        </p:txBody>
      </p:sp>
      <p:sp>
        <p:nvSpPr>
          <p:cNvPr id="30" name="文本框 40"/>
          <p:cNvSpPr txBox="1"/>
          <p:nvPr/>
        </p:nvSpPr>
        <p:spPr>
          <a:xfrm>
            <a:off x="399253" y="933450"/>
            <a:ext cx="3956532" cy="369332"/>
          </a:xfrm>
          <a:prstGeom prst="rect">
            <a:avLst/>
          </a:prstGeom>
          <a:noFill/>
        </p:spPr>
        <p:txBody>
          <a:bodyPr wrap="none" rtlCol="0">
            <a:spAutoFit/>
          </a:bodyPr>
          <a:lstStyle/>
          <a:p>
            <a:r>
              <a:rPr lang="en-US" altLang="zh-CN" b="1" dirty="0" smtClean="0">
                <a:solidFill>
                  <a:srgbClr val="3D89BC"/>
                </a:solidFill>
              </a:rPr>
              <a:t>10.2.3 </a:t>
            </a:r>
            <a:r>
              <a:rPr lang="zh-CN" altLang="en-US" b="1" dirty="0" smtClean="0">
                <a:solidFill>
                  <a:srgbClr val="3D89BC"/>
                </a:solidFill>
              </a:rPr>
              <a:t>交通大数据中的数据挖掘技术</a:t>
            </a:r>
            <a:endParaRPr lang="zh-CN" altLang="en-US" dirty="0">
              <a:solidFill>
                <a:srgbClr val="3D89BC"/>
              </a:solidFill>
            </a:endParaRPr>
          </a:p>
        </p:txBody>
      </p:sp>
      <p:sp>
        <p:nvSpPr>
          <p:cNvPr id="31" name="椭圆 30"/>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285882" cy="323165"/>
          </a:xfrm>
          <a:prstGeom prst="rect">
            <a:avLst/>
          </a:prstGeom>
          <a:noFill/>
        </p:spPr>
        <p:txBody>
          <a:bodyPr wrap="none" lIns="0" tIns="0" rIns="0" bIns="0" rtlCol="0">
            <a:spAutoFit/>
          </a:bodyPr>
          <a:lstStyle/>
          <a:p>
            <a:r>
              <a:rPr lang="en-US" altLang="zh-CN" sz="2100" b="1" spc="225" dirty="0" smtClean="0">
                <a:solidFill>
                  <a:prstClr val="white"/>
                </a:solidFill>
              </a:rPr>
              <a:t>10.</a:t>
            </a:r>
            <a:r>
              <a:rPr lang="zh-CN" altLang="en-US" sz="2100" b="1" spc="225" dirty="0" smtClean="0">
                <a:solidFill>
                  <a:prstClr val="white"/>
                </a:solidFill>
              </a:rPr>
              <a:t>２交通大数据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3" name="矩形 2"/>
          <p:cNvSpPr/>
          <p:nvPr/>
        </p:nvSpPr>
        <p:spPr>
          <a:xfrm>
            <a:off x="607498" y="1368208"/>
            <a:ext cx="7726875" cy="954107"/>
          </a:xfrm>
          <a:prstGeom prst="rect">
            <a:avLst/>
          </a:prstGeom>
        </p:spPr>
        <p:txBody>
          <a:bodyPr wrap="square">
            <a:spAutoFit/>
          </a:bodyPr>
          <a:lstStyle/>
          <a:p>
            <a:r>
              <a:rPr lang="en-US" altLang="zh-CN" sz="1400" dirty="0" smtClean="0"/>
              <a:t>       </a:t>
            </a:r>
            <a:r>
              <a:rPr lang="zh-CN" altLang="zh-CN" sz="1400" dirty="0" smtClean="0"/>
              <a:t>通过</a:t>
            </a:r>
            <a:r>
              <a:rPr lang="zh-CN" altLang="zh-CN" sz="1400" dirty="0"/>
              <a:t>对交通数据进行宏观或微观的分析、统计和推理，分析不同属性因子之间存在的显性和隐形关系，利用现有的数据推断和预判未知的数据。数据挖掘是将人们对于交通信息的处理从最基本的查找、删改提高到了预测、预判。城市交通规划、交通管理、事件信息管理等都可以广泛使用数据挖掘</a:t>
            </a:r>
            <a:r>
              <a:rPr lang="zh-CN" altLang="zh-CN" sz="1400" dirty="0" smtClean="0"/>
              <a:t>。</a:t>
            </a:r>
            <a:endParaRPr lang="zh-CN" altLang="zh-CN" sz="1400" dirty="0"/>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pSp>
        <p:nvGrpSpPr>
          <p:cNvPr id="7173" name="组合 7172"/>
          <p:cNvGrpSpPr/>
          <p:nvPr/>
        </p:nvGrpSpPr>
        <p:grpSpPr>
          <a:xfrm>
            <a:off x="861878" y="4372590"/>
            <a:ext cx="7472495" cy="607426"/>
            <a:chOff x="861878" y="4559048"/>
            <a:chExt cx="7472495" cy="607426"/>
          </a:xfrm>
        </p:grpSpPr>
        <p:grpSp>
          <p:nvGrpSpPr>
            <p:cNvPr id="19" name="组合 18"/>
            <p:cNvGrpSpPr/>
            <p:nvPr/>
          </p:nvGrpSpPr>
          <p:grpSpPr>
            <a:xfrm>
              <a:off x="861878" y="4693484"/>
              <a:ext cx="3057247" cy="338554"/>
              <a:chOff x="861878" y="3824466"/>
              <a:chExt cx="3057247" cy="338554"/>
            </a:xfrm>
          </p:grpSpPr>
          <p:sp>
            <p:nvSpPr>
              <p:cNvPr id="30" name="矩形 29"/>
              <p:cNvSpPr/>
              <p:nvPr/>
            </p:nvSpPr>
            <p:spPr>
              <a:xfrm>
                <a:off x="861878" y="3824466"/>
                <a:ext cx="3057247" cy="338554"/>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7" name="矩形 6"/>
              <p:cNvSpPr/>
              <p:nvPr/>
            </p:nvSpPr>
            <p:spPr>
              <a:xfrm>
                <a:off x="861878" y="3824466"/>
                <a:ext cx="3057247" cy="338554"/>
              </a:xfrm>
              <a:prstGeom prst="rect">
                <a:avLst/>
              </a:prstGeom>
              <a:ln>
                <a:noFill/>
              </a:ln>
            </p:spPr>
            <p:txBody>
              <a:bodyPr wrap="none">
                <a:spAutoFit/>
              </a:bodyPr>
              <a:lstStyle/>
              <a:p>
                <a:r>
                  <a:rPr lang="zh-CN" altLang="zh-CN" sz="1600" b="1" dirty="0">
                    <a:solidFill>
                      <a:schemeClr val="bg1"/>
                    </a:solidFill>
                  </a:rPr>
                  <a:t>路段行驶时间和流量的关系建模</a:t>
                </a:r>
                <a:endParaRPr lang="zh-CN" altLang="en-US" sz="1600" b="1" dirty="0">
                  <a:solidFill>
                    <a:schemeClr val="bg1"/>
                  </a:solidFill>
                </a:endParaRPr>
              </a:p>
            </p:txBody>
          </p:sp>
        </p:grpSp>
        <p:graphicFrame>
          <p:nvGraphicFramePr>
            <p:cNvPr id="9" name="对象 8"/>
            <p:cNvGraphicFramePr>
              <a:graphicFrameLocks noChangeAspect="1"/>
            </p:cNvGraphicFramePr>
            <p:nvPr/>
          </p:nvGraphicFramePr>
          <p:xfrm>
            <a:off x="6821800" y="4559048"/>
            <a:ext cx="1512573" cy="607426"/>
          </p:xfrm>
          <a:graphic>
            <a:graphicData uri="http://schemas.openxmlformats.org/presentationml/2006/ole">
              <mc:AlternateContent xmlns:mc="http://schemas.openxmlformats.org/markup-compatibility/2006">
                <mc:Choice xmlns:v="urn:schemas-microsoft-com:vml" Requires="v">
                  <p:oleObj spid="_x0000_s8224" r:id="rId4" imgW="1168400" imgH="876300" progId="Equation.DSMT4">
                    <p:embed/>
                  </p:oleObj>
                </mc:Choice>
                <mc:Fallback>
                  <p:oleObj r:id="rId4" imgW="1168400" imgH="876300" progId="Equation.DSMT4">
                    <p:embed/>
                    <p:pic>
                      <p:nvPicPr>
                        <p:cNvPr id="0" name="Objec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1800" y="4559048"/>
                          <a:ext cx="1512573" cy="607426"/>
                        </a:xfrm>
                        <a:prstGeom prst="rect">
                          <a:avLst/>
                        </a:prstGeom>
                        <a:noFill/>
                      </p:spPr>
                    </p:pic>
                  </p:oleObj>
                </mc:Fallback>
              </mc:AlternateContent>
            </a:graphicData>
          </a:graphic>
        </p:graphicFrame>
        <p:sp>
          <p:nvSpPr>
            <p:cNvPr id="14" name="矩形 13"/>
            <p:cNvSpPr/>
            <p:nvPr/>
          </p:nvSpPr>
          <p:spPr>
            <a:xfrm>
              <a:off x="3989865" y="4724261"/>
              <a:ext cx="2837636" cy="276999"/>
            </a:xfrm>
            <a:prstGeom prst="rect">
              <a:avLst/>
            </a:prstGeom>
          </p:spPr>
          <p:txBody>
            <a:bodyPr wrap="none">
              <a:spAutoFit/>
            </a:bodyPr>
            <a:lstStyle/>
            <a:p>
              <a:r>
                <a:rPr lang="zh-CN" altLang="zh-CN" sz="1200" b="1" dirty="0">
                  <a:solidFill>
                    <a:schemeClr val="bg2">
                      <a:lumMod val="25000"/>
                    </a:schemeClr>
                  </a:solidFill>
                </a:rPr>
                <a:t>交通量（</a:t>
              </a:r>
              <a:r>
                <a:rPr lang="en-US" altLang="zh-CN" sz="1200" b="1" i="1" dirty="0">
                  <a:solidFill>
                    <a:schemeClr val="bg2">
                      <a:lumMod val="25000"/>
                    </a:schemeClr>
                  </a:solidFill>
                </a:rPr>
                <a:t>Q</a:t>
              </a:r>
              <a:r>
                <a:rPr lang="zh-CN" altLang="zh-CN" sz="1200" b="1" dirty="0">
                  <a:solidFill>
                    <a:schemeClr val="bg2">
                      <a:lumMod val="25000"/>
                    </a:schemeClr>
                  </a:solidFill>
                </a:rPr>
                <a:t>）、速度（</a:t>
              </a:r>
              <a:r>
                <a:rPr lang="en-US" altLang="zh-CN" sz="1200" b="1" i="1" dirty="0">
                  <a:solidFill>
                    <a:schemeClr val="bg2">
                      <a:lumMod val="25000"/>
                    </a:schemeClr>
                  </a:solidFill>
                </a:rPr>
                <a:t>V</a:t>
              </a:r>
              <a:r>
                <a:rPr lang="zh-CN" altLang="zh-CN" sz="1200" b="1" dirty="0">
                  <a:solidFill>
                    <a:schemeClr val="bg2">
                      <a:lumMod val="25000"/>
                    </a:schemeClr>
                  </a:solidFill>
                </a:rPr>
                <a:t>）和密度（</a:t>
              </a:r>
              <a:r>
                <a:rPr lang="en-US" altLang="zh-CN" sz="1200" b="1" i="1" dirty="0">
                  <a:solidFill>
                    <a:schemeClr val="bg2">
                      <a:lumMod val="25000"/>
                    </a:schemeClr>
                  </a:solidFill>
                </a:rPr>
                <a:t>K</a:t>
              </a:r>
              <a:r>
                <a:rPr lang="zh-CN" altLang="zh-CN" sz="1200" b="1" dirty="0">
                  <a:solidFill>
                    <a:schemeClr val="bg2">
                      <a:lumMod val="25000"/>
                    </a:schemeClr>
                  </a:solidFill>
                </a:rPr>
                <a:t>）</a:t>
              </a:r>
              <a:endParaRPr lang="zh-CN" altLang="en-US" sz="1200" b="1" dirty="0">
                <a:solidFill>
                  <a:schemeClr val="bg2">
                    <a:lumMod val="25000"/>
                  </a:schemeClr>
                </a:solidFill>
              </a:endParaRPr>
            </a:p>
          </p:txBody>
        </p:sp>
      </p:grpSp>
      <p:grpSp>
        <p:nvGrpSpPr>
          <p:cNvPr id="7172" name="组合 7171"/>
          <p:cNvGrpSpPr/>
          <p:nvPr/>
        </p:nvGrpSpPr>
        <p:grpSpPr>
          <a:xfrm>
            <a:off x="861878" y="3523426"/>
            <a:ext cx="7472495" cy="461665"/>
            <a:chOff x="861878" y="3931562"/>
            <a:chExt cx="7472495" cy="461665"/>
          </a:xfrm>
        </p:grpSpPr>
        <p:grpSp>
          <p:nvGrpSpPr>
            <p:cNvPr id="18" name="组合 17"/>
            <p:cNvGrpSpPr/>
            <p:nvPr/>
          </p:nvGrpSpPr>
          <p:grpSpPr>
            <a:xfrm>
              <a:off x="861878" y="3981351"/>
              <a:ext cx="3057247" cy="338554"/>
              <a:chOff x="861878" y="3154918"/>
              <a:chExt cx="3057247" cy="338554"/>
            </a:xfrm>
          </p:grpSpPr>
          <p:sp>
            <p:nvSpPr>
              <p:cNvPr id="28" name="矩形 27"/>
              <p:cNvSpPr/>
              <p:nvPr/>
            </p:nvSpPr>
            <p:spPr>
              <a:xfrm>
                <a:off x="861878" y="3154918"/>
                <a:ext cx="3057247" cy="338554"/>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6" name="矩形 5"/>
              <p:cNvSpPr/>
              <p:nvPr/>
            </p:nvSpPr>
            <p:spPr>
              <a:xfrm>
                <a:off x="861878" y="3154918"/>
                <a:ext cx="1005403" cy="338554"/>
              </a:xfrm>
              <a:prstGeom prst="rect">
                <a:avLst/>
              </a:prstGeom>
            </p:spPr>
            <p:txBody>
              <a:bodyPr wrap="none">
                <a:spAutoFit/>
              </a:bodyPr>
              <a:lstStyle/>
              <a:p>
                <a:r>
                  <a:rPr lang="zh-CN" altLang="zh-CN" sz="1600" b="1" dirty="0">
                    <a:solidFill>
                      <a:schemeClr val="bg1"/>
                    </a:solidFill>
                  </a:rPr>
                  <a:t>问题分析</a:t>
                </a:r>
                <a:endParaRPr lang="zh-CN" altLang="en-US" sz="1600" b="1" dirty="0">
                  <a:solidFill>
                    <a:schemeClr val="bg1"/>
                  </a:solidFill>
                </a:endParaRPr>
              </a:p>
            </p:txBody>
          </p:sp>
        </p:grpSp>
        <p:sp>
          <p:nvSpPr>
            <p:cNvPr id="15" name="矩形 14"/>
            <p:cNvSpPr/>
            <p:nvPr/>
          </p:nvSpPr>
          <p:spPr>
            <a:xfrm>
              <a:off x="3989865" y="3931562"/>
              <a:ext cx="4344508" cy="461665"/>
            </a:xfrm>
            <a:prstGeom prst="rect">
              <a:avLst/>
            </a:prstGeom>
          </p:spPr>
          <p:txBody>
            <a:bodyPr wrap="square">
              <a:spAutoFit/>
            </a:bodyPr>
            <a:lstStyle/>
            <a:p>
              <a:r>
                <a:rPr lang="zh-CN" altLang="zh-CN" sz="1200" b="1" dirty="0">
                  <a:solidFill>
                    <a:schemeClr val="bg2">
                      <a:lumMod val="25000"/>
                    </a:schemeClr>
                  </a:solidFill>
                </a:rPr>
                <a:t>行驶过程中会受到各种干扰因素的影响，或多或少阻碍了车辆运行过程中的通畅程度</a:t>
              </a:r>
              <a:endParaRPr lang="zh-CN" altLang="en-US" sz="1200" b="1" dirty="0">
                <a:solidFill>
                  <a:schemeClr val="bg2">
                    <a:lumMod val="25000"/>
                  </a:schemeClr>
                </a:solidFill>
              </a:endParaRPr>
            </a:p>
          </p:txBody>
        </p:sp>
      </p:grpSp>
      <p:grpSp>
        <p:nvGrpSpPr>
          <p:cNvPr id="7171" name="组合 7170"/>
          <p:cNvGrpSpPr/>
          <p:nvPr/>
        </p:nvGrpSpPr>
        <p:grpSpPr>
          <a:xfrm>
            <a:off x="861878" y="2598062"/>
            <a:ext cx="7472495" cy="461665"/>
            <a:chOff x="861878" y="3207662"/>
            <a:chExt cx="7472495" cy="461665"/>
          </a:xfrm>
        </p:grpSpPr>
        <p:grpSp>
          <p:nvGrpSpPr>
            <p:cNvPr id="17" name="组合 16"/>
            <p:cNvGrpSpPr/>
            <p:nvPr/>
          </p:nvGrpSpPr>
          <p:grpSpPr>
            <a:xfrm>
              <a:off x="861878" y="3269218"/>
              <a:ext cx="3057247" cy="338554"/>
              <a:chOff x="861878" y="2431018"/>
              <a:chExt cx="3057247" cy="338554"/>
            </a:xfrm>
          </p:grpSpPr>
          <p:sp>
            <p:nvSpPr>
              <p:cNvPr id="13" name="矩形 12"/>
              <p:cNvSpPr/>
              <p:nvPr/>
            </p:nvSpPr>
            <p:spPr>
              <a:xfrm>
                <a:off x="861878" y="2431018"/>
                <a:ext cx="3057247" cy="338554"/>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7" name="矩形 26"/>
              <p:cNvSpPr/>
              <p:nvPr/>
            </p:nvSpPr>
            <p:spPr>
              <a:xfrm>
                <a:off x="861878" y="2431018"/>
                <a:ext cx="1620957" cy="338554"/>
              </a:xfrm>
              <a:prstGeom prst="rect">
                <a:avLst/>
              </a:prstGeom>
            </p:spPr>
            <p:txBody>
              <a:bodyPr wrap="none">
                <a:spAutoFit/>
              </a:bodyPr>
              <a:lstStyle/>
              <a:p>
                <a:r>
                  <a:rPr lang="zh-CN" altLang="zh-CN" sz="1600" b="1" dirty="0">
                    <a:solidFill>
                      <a:schemeClr val="bg1"/>
                    </a:solidFill>
                  </a:rPr>
                  <a:t>拥堵定义及分析</a:t>
                </a:r>
                <a:endParaRPr lang="zh-CN" altLang="en-US" sz="1600" b="1" dirty="0">
                  <a:solidFill>
                    <a:schemeClr val="bg1"/>
                  </a:solidFill>
                </a:endParaRPr>
              </a:p>
            </p:txBody>
          </p:sp>
        </p:grpSp>
        <p:sp>
          <p:nvSpPr>
            <p:cNvPr id="16" name="矩形 15"/>
            <p:cNvSpPr/>
            <p:nvPr/>
          </p:nvSpPr>
          <p:spPr>
            <a:xfrm>
              <a:off x="3989865" y="3207662"/>
              <a:ext cx="4344508" cy="461665"/>
            </a:xfrm>
            <a:prstGeom prst="rect">
              <a:avLst/>
            </a:prstGeom>
          </p:spPr>
          <p:txBody>
            <a:bodyPr wrap="square">
              <a:spAutoFit/>
            </a:bodyPr>
            <a:lstStyle/>
            <a:p>
              <a:r>
                <a:rPr lang="zh-CN" altLang="en-US" sz="1200" b="1" dirty="0" smtClean="0">
                  <a:solidFill>
                    <a:schemeClr val="bg2">
                      <a:lumMod val="25000"/>
                    </a:schemeClr>
                  </a:solidFill>
                </a:rPr>
                <a:t>影响因素</a:t>
              </a:r>
              <a:r>
                <a:rPr lang="zh-CN" altLang="zh-CN" sz="1200" b="1" dirty="0" smtClean="0">
                  <a:solidFill>
                    <a:schemeClr val="bg2">
                      <a:lumMod val="25000"/>
                    </a:schemeClr>
                  </a:solidFill>
                </a:rPr>
                <a:t>： </a:t>
              </a:r>
              <a:r>
                <a:rPr lang="zh-CN" altLang="zh-CN" sz="1200" b="1" dirty="0">
                  <a:solidFill>
                    <a:schemeClr val="bg2">
                      <a:lumMod val="25000"/>
                    </a:schemeClr>
                  </a:solidFill>
                </a:rPr>
                <a:t>驾驶员和行人等的安全交通</a:t>
              </a:r>
              <a:r>
                <a:rPr lang="zh-CN" altLang="zh-CN" sz="1200" b="1" dirty="0" smtClean="0">
                  <a:solidFill>
                    <a:schemeClr val="bg2">
                      <a:lumMod val="25000"/>
                    </a:schemeClr>
                  </a:solidFill>
                </a:rPr>
                <a:t>意识</a:t>
              </a:r>
              <a:r>
                <a:rPr lang="zh-CN" altLang="en-US" sz="1200" b="1" dirty="0" smtClean="0">
                  <a:solidFill>
                    <a:schemeClr val="bg2">
                      <a:lumMod val="25000"/>
                    </a:schemeClr>
                  </a:solidFill>
                </a:rPr>
                <a:t>；</a:t>
              </a:r>
              <a:r>
                <a:rPr lang="zh-CN" altLang="zh-CN" sz="1200" b="1" dirty="0" smtClean="0">
                  <a:solidFill>
                    <a:schemeClr val="bg2">
                      <a:lumMod val="25000"/>
                    </a:schemeClr>
                  </a:solidFill>
                </a:rPr>
                <a:t>非</a:t>
              </a:r>
              <a:r>
                <a:rPr lang="zh-CN" altLang="zh-CN" sz="1200" b="1" dirty="0">
                  <a:solidFill>
                    <a:schemeClr val="bg2">
                      <a:lumMod val="25000"/>
                    </a:schemeClr>
                  </a:solidFill>
                </a:rPr>
                <a:t>机动车对交通的</a:t>
              </a:r>
              <a:r>
                <a:rPr lang="zh-CN" altLang="zh-CN" sz="1200" b="1" dirty="0" smtClean="0">
                  <a:solidFill>
                    <a:schemeClr val="bg2">
                      <a:lumMod val="25000"/>
                    </a:schemeClr>
                  </a:solidFill>
                </a:rPr>
                <a:t>影响</a:t>
              </a:r>
              <a:r>
                <a:rPr lang="zh-CN" altLang="en-US" sz="1200" b="1" dirty="0" smtClean="0">
                  <a:solidFill>
                    <a:schemeClr val="bg2">
                      <a:lumMod val="25000"/>
                    </a:schemeClr>
                  </a:solidFill>
                </a:rPr>
                <a:t>；</a:t>
              </a:r>
              <a:r>
                <a:rPr lang="zh-CN" altLang="zh-CN" sz="1200" b="1" dirty="0" smtClean="0">
                  <a:solidFill>
                    <a:schemeClr val="bg2">
                      <a:lumMod val="25000"/>
                    </a:schemeClr>
                  </a:solidFill>
                </a:rPr>
                <a:t>恶劣天气</a:t>
              </a:r>
              <a:r>
                <a:rPr lang="zh-CN" altLang="zh-CN" sz="1200" b="1" dirty="0">
                  <a:solidFill>
                    <a:schemeClr val="bg2">
                      <a:lumMod val="25000"/>
                    </a:schemeClr>
                  </a:solidFill>
                </a:rPr>
                <a:t>的</a:t>
              </a:r>
              <a:r>
                <a:rPr lang="zh-CN" altLang="zh-CN" sz="1200" b="1" dirty="0" smtClean="0">
                  <a:solidFill>
                    <a:schemeClr val="bg2">
                      <a:lumMod val="25000"/>
                    </a:schemeClr>
                  </a:solidFill>
                </a:rPr>
                <a:t>影响</a:t>
              </a:r>
              <a:r>
                <a:rPr lang="zh-CN" altLang="en-US" sz="1200" b="1" dirty="0" smtClean="0">
                  <a:solidFill>
                    <a:schemeClr val="bg2">
                      <a:lumMod val="25000"/>
                    </a:schemeClr>
                  </a:solidFill>
                </a:rPr>
                <a:t>；</a:t>
              </a:r>
              <a:r>
                <a:rPr lang="zh-CN" altLang="zh-CN" sz="1200" b="1" dirty="0" smtClean="0">
                  <a:solidFill>
                    <a:schemeClr val="bg2">
                      <a:lumMod val="25000"/>
                    </a:schemeClr>
                  </a:solidFill>
                </a:rPr>
                <a:t>交通事故</a:t>
              </a:r>
              <a:r>
                <a:rPr lang="zh-CN" altLang="en-US" sz="1200" b="1" dirty="0" smtClean="0">
                  <a:solidFill>
                    <a:schemeClr val="bg2">
                      <a:lumMod val="25000"/>
                    </a:schemeClr>
                  </a:solidFill>
                </a:rPr>
                <a:t>；</a:t>
              </a:r>
              <a:r>
                <a:rPr lang="zh-CN" altLang="zh-CN" sz="1200" b="1" dirty="0" smtClean="0">
                  <a:solidFill>
                    <a:schemeClr val="bg2">
                      <a:lumMod val="25000"/>
                    </a:schemeClr>
                  </a:solidFill>
                </a:rPr>
                <a:t> </a:t>
              </a:r>
              <a:r>
                <a:rPr lang="zh-CN" altLang="zh-CN" sz="1200" b="1" dirty="0">
                  <a:solidFill>
                    <a:schemeClr val="bg2">
                      <a:lumMod val="25000"/>
                    </a:schemeClr>
                  </a:solidFill>
                </a:rPr>
                <a:t>道路本身的通行</a:t>
              </a:r>
              <a:r>
                <a:rPr lang="zh-CN" altLang="zh-CN" sz="1200" b="1" dirty="0" smtClean="0">
                  <a:solidFill>
                    <a:schemeClr val="bg2">
                      <a:lumMod val="25000"/>
                    </a:schemeClr>
                  </a:solidFill>
                </a:rPr>
                <a:t>能力</a:t>
              </a:r>
              <a:endParaRPr lang="zh-CN" altLang="zh-CN" sz="1200" b="1" dirty="0">
                <a:solidFill>
                  <a:schemeClr val="bg2">
                    <a:lumMod val="25000"/>
                  </a:schemeClr>
                </a:solidFill>
              </a:endParaRPr>
            </a:p>
          </p:txBody>
        </p:sp>
      </p:grpSp>
      <p:grpSp>
        <p:nvGrpSpPr>
          <p:cNvPr id="7174" name="组合 7173"/>
          <p:cNvGrpSpPr/>
          <p:nvPr/>
        </p:nvGrpSpPr>
        <p:grpSpPr>
          <a:xfrm>
            <a:off x="861877" y="5405616"/>
            <a:ext cx="6073603" cy="338554"/>
            <a:chOff x="861877" y="5405616"/>
            <a:chExt cx="6073603" cy="338554"/>
          </a:xfrm>
        </p:grpSpPr>
        <p:grpSp>
          <p:nvGrpSpPr>
            <p:cNvPr id="7168" name="组合 7167"/>
            <p:cNvGrpSpPr/>
            <p:nvPr/>
          </p:nvGrpSpPr>
          <p:grpSpPr>
            <a:xfrm>
              <a:off x="861877" y="5405616"/>
              <a:ext cx="3057247" cy="338554"/>
              <a:chOff x="861877" y="4567416"/>
              <a:chExt cx="3057247" cy="338554"/>
            </a:xfrm>
          </p:grpSpPr>
          <p:sp>
            <p:nvSpPr>
              <p:cNvPr id="31" name="矩形 30"/>
              <p:cNvSpPr/>
              <p:nvPr/>
            </p:nvSpPr>
            <p:spPr>
              <a:xfrm>
                <a:off x="861877" y="4567416"/>
                <a:ext cx="3057247" cy="338554"/>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2" name="矩形 31"/>
              <p:cNvSpPr/>
              <p:nvPr/>
            </p:nvSpPr>
            <p:spPr>
              <a:xfrm>
                <a:off x="861877" y="4567416"/>
                <a:ext cx="1210588" cy="338554"/>
              </a:xfrm>
              <a:prstGeom prst="rect">
                <a:avLst/>
              </a:prstGeom>
              <a:ln>
                <a:noFill/>
              </a:ln>
            </p:spPr>
            <p:txBody>
              <a:bodyPr wrap="none">
                <a:spAutoFit/>
              </a:bodyPr>
              <a:lstStyle/>
              <a:p>
                <a:r>
                  <a:rPr lang="zh-CN" altLang="en-US" sz="1600" b="1" dirty="0" smtClean="0">
                    <a:solidFill>
                      <a:schemeClr val="bg1"/>
                    </a:solidFill>
                  </a:rPr>
                  <a:t>模型的实现</a:t>
                </a:r>
                <a:endParaRPr lang="zh-CN" altLang="en-US" sz="1600" b="1" dirty="0">
                  <a:solidFill>
                    <a:schemeClr val="bg1"/>
                  </a:solidFill>
                </a:endParaRPr>
              </a:p>
            </p:txBody>
          </p:sp>
        </p:grpSp>
        <p:sp>
          <p:nvSpPr>
            <p:cNvPr id="7169" name="矩形 7168"/>
            <p:cNvSpPr/>
            <p:nvPr/>
          </p:nvSpPr>
          <p:spPr>
            <a:xfrm>
              <a:off x="3989865" y="5436393"/>
              <a:ext cx="2945615" cy="276999"/>
            </a:xfrm>
            <a:prstGeom prst="rect">
              <a:avLst/>
            </a:prstGeom>
          </p:spPr>
          <p:txBody>
            <a:bodyPr wrap="none">
              <a:spAutoFit/>
            </a:bodyPr>
            <a:lstStyle/>
            <a:p>
              <a:r>
                <a:rPr lang="zh-CN" altLang="zh-CN" sz="1200" b="1" dirty="0">
                  <a:solidFill>
                    <a:schemeClr val="bg2">
                      <a:lumMod val="25000"/>
                    </a:schemeClr>
                  </a:solidFill>
                </a:rPr>
                <a:t>通常使用</a:t>
              </a:r>
              <a:r>
                <a:rPr lang="en-US" altLang="zh-CN" sz="1200" b="1" dirty="0" err="1">
                  <a:solidFill>
                    <a:schemeClr val="bg2">
                      <a:lumMod val="25000"/>
                    </a:schemeClr>
                  </a:solidFill>
                </a:rPr>
                <a:t>MapReduce</a:t>
              </a:r>
              <a:r>
                <a:rPr lang="zh-CN" altLang="zh-CN" sz="1200" b="1" dirty="0">
                  <a:solidFill>
                    <a:schemeClr val="bg2">
                      <a:lumMod val="25000"/>
                    </a:schemeClr>
                  </a:solidFill>
                </a:rPr>
                <a:t>进行离线分析计算</a:t>
              </a:r>
              <a:endParaRPr lang="zh-CN" altLang="en-US" sz="1200" b="1" dirty="0">
                <a:solidFill>
                  <a:schemeClr val="bg2">
                    <a:lumMod val="25000"/>
                  </a:schemeClr>
                </a:solidFill>
              </a:endParaRPr>
            </a:p>
          </p:txBody>
        </p:sp>
      </p:grpSp>
      <p:sp>
        <p:nvSpPr>
          <p:cNvPr id="7175" name="下箭头 7174"/>
          <p:cNvSpPr/>
          <p:nvPr/>
        </p:nvSpPr>
        <p:spPr>
          <a:xfrm>
            <a:off x="2238375" y="3088302"/>
            <a:ext cx="244460" cy="425599"/>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下箭头 42"/>
          <p:cNvSpPr/>
          <p:nvPr/>
        </p:nvSpPr>
        <p:spPr>
          <a:xfrm>
            <a:off x="2238375" y="3990542"/>
            <a:ext cx="244460" cy="425599"/>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下箭头 43"/>
          <p:cNvSpPr/>
          <p:nvPr/>
        </p:nvSpPr>
        <p:spPr>
          <a:xfrm>
            <a:off x="2238375" y="4914550"/>
            <a:ext cx="244460" cy="425599"/>
          </a:xfrm>
          <a:prstGeom prst="down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8" name="27 Image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4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41" name="Imagen 27">
            <a:hlinkClick r:id="" action="ppaction://hlinkshowjump?jump=nextslide"/>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Imagen 28">
            <a:hlinkClick r:id="" action="ppaction://hlinkshowjump?jump=previousslide"/>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22</a:t>
            </a:fld>
            <a:endParaRPr lang="zh-CN" altLang="en-US" dirty="0"/>
          </a:p>
        </p:txBody>
      </p:sp>
      <p:sp>
        <p:nvSpPr>
          <p:cNvPr id="46" name="文本框 40"/>
          <p:cNvSpPr txBox="1"/>
          <p:nvPr/>
        </p:nvSpPr>
        <p:spPr>
          <a:xfrm>
            <a:off x="399253" y="933450"/>
            <a:ext cx="4649030" cy="369332"/>
          </a:xfrm>
          <a:prstGeom prst="rect">
            <a:avLst/>
          </a:prstGeom>
          <a:noFill/>
        </p:spPr>
        <p:txBody>
          <a:bodyPr wrap="none" rtlCol="0">
            <a:spAutoFit/>
          </a:bodyPr>
          <a:lstStyle/>
          <a:p>
            <a:r>
              <a:rPr lang="en-US" altLang="zh-CN" b="1" dirty="0" smtClean="0">
                <a:solidFill>
                  <a:srgbClr val="3D89BC"/>
                </a:solidFill>
              </a:rPr>
              <a:t>10.2.4 </a:t>
            </a:r>
            <a:r>
              <a:rPr lang="zh-CN" altLang="en-US" b="1" dirty="0" smtClean="0">
                <a:solidFill>
                  <a:srgbClr val="3D89BC"/>
                </a:solidFill>
              </a:rPr>
              <a:t>大数据挖掘技术在智能交通中的应用</a:t>
            </a:r>
            <a:endParaRPr lang="zh-CN" altLang="en-US" dirty="0">
              <a:solidFill>
                <a:srgbClr val="3D89BC"/>
              </a:solidFill>
            </a:endParaRPr>
          </a:p>
        </p:txBody>
      </p:sp>
      <p:sp>
        <p:nvSpPr>
          <p:cNvPr id="47" name="椭圆 46"/>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285882" cy="323165"/>
          </a:xfrm>
          <a:prstGeom prst="rect">
            <a:avLst/>
          </a:prstGeom>
          <a:noFill/>
        </p:spPr>
        <p:txBody>
          <a:bodyPr wrap="none" lIns="0" tIns="0" rIns="0" bIns="0" rtlCol="0">
            <a:spAutoFit/>
          </a:bodyPr>
          <a:lstStyle/>
          <a:p>
            <a:r>
              <a:rPr lang="en-US" altLang="zh-CN" sz="2100" b="1" spc="225" dirty="0" smtClean="0">
                <a:solidFill>
                  <a:prstClr val="white"/>
                </a:solidFill>
              </a:rPr>
              <a:t>10.</a:t>
            </a:r>
            <a:r>
              <a:rPr lang="zh-CN" altLang="en-US" sz="2100" b="1" spc="225" dirty="0" smtClean="0">
                <a:solidFill>
                  <a:prstClr val="white"/>
                </a:solidFill>
              </a:rPr>
              <a:t>２交通大数据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8" name="矩形 37"/>
          <p:cNvSpPr/>
          <p:nvPr/>
        </p:nvSpPr>
        <p:spPr>
          <a:xfrm>
            <a:off x="524727" y="1390917"/>
            <a:ext cx="926857" cy="338554"/>
          </a:xfrm>
          <a:prstGeom prst="rect">
            <a:avLst/>
          </a:prstGeom>
        </p:spPr>
        <p:txBody>
          <a:bodyPr wrap="none">
            <a:spAutoFit/>
          </a:bodyPr>
          <a:lstStyle/>
          <a:p>
            <a:r>
              <a:rPr lang="en-US" altLang="zh-CN" sz="1600" b="1" dirty="0" smtClean="0"/>
              <a:t>1</a:t>
            </a:r>
            <a:r>
              <a:rPr lang="zh-CN" altLang="zh-CN" sz="1600" b="1" dirty="0" smtClean="0"/>
              <a:t>．</a:t>
            </a:r>
            <a:r>
              <a:rPr lang="zh-CN" altLang="en-US" sz="1600" b="1" dirty="0" smtClean="0"/>
              <a:t>简介</a:t>
            </a:r>
            <a:endParaRPr lang="zh-CN" altLang="zh-CN" sz="1600" b="1" dirty="0"/>
          </a:p>
        </p:txBody>
      </p:sp>
      <p:sp>
        <p:nvSpPr>
          <p:cNvPr id="2" name="矩形 1"/>
          <p:cNvSpPr/>
          <p:nvPr/>
        </p:nvSpPr>
        <p:spPr>
          <a:xfrm>
            <a:off x="607499" y="1744266"/>
            <a:ext cx="7977035" cy="1384995"/>
          </a:xfrm>
          <a:prstGeom prst="rect">
            <a:avLst/>
          </a:prstGeom>
        </p:spPr>
        <p:txBody>
          <a:bodyPr wrap="square">
            <a:spAutoFit/>
          </a:bodyPr>
          <a:lstStyle/>
          <a:p>
            <a:r>
              <a:rPr lang="en-US" altLang="zh-CN" sz="1400" dirty="0" smtClean="0"/>
              <a:t>       </a:t>
            </a:r>
            <a:r>
              <a:rPr lang="zh-CN" altLang="zh-CN" sz="1400" dirty="0" smtClean="0"/>
              <a:t>河北</a:t>
            </a:r>
            <a:r>
              <a:rPr lang="zh-CN" altLang="zh-CN" sz="1400" dirty="0"/>
              <a:t>交通卡口数据研判分析系统充分利用交管局卡口系统建设成果，将各卡口采集的车辆号牌基础数据实时传送到公安网内，整合各类警务信息资源，通过集中整合整理、海量关联查询、多维智能比对、综合分析研判、信息对流互动等，供情报中心实现对被盗抢机动车、涉案嫌疑机动车、交通肇事逃逸车辆、重点管控车辆等黑名单车辆的实时查控和对“人、案、车”的研判分析，实现科技强警，向科技要警力的目标，对“护城河”工程和全省治安防控体系进行补充和完善，实现网上作战、智能分析等现代警务机制的创新发展。</a:t>
            </a:r>
            <a:endParaRPr lang="zh-CN" altLang="en-US" sz="1400" dirty="0"/>
          </a:p>
        </p:txBody>
      </p:sp>
      <p:sp>
        <p:nvSpPr>
          <p:cNvPr id="40" name="矩形 39"/>
          <p:cNvSpPr/>
          <p:nvPr/>
        </p:nvSpPr>
        <p:spPr>
          <a:xfrm>
            <a:off x="524727" y="3172092"/>
            <a:ext cx="1337226" cy="338554"/>
          </a:xfrm>
          <a:prstGeom prst="rect">
            <a:avLst/>
          </a:prstGeom>
        </p:spPr>
        <p:txBody>
          <a:bodyPr wrap="none">
            <a:spAutoFit/>
          </a:bodyPr>
          <a:lstStyle/>
          <a:p>
            <a:r>
              <a:rPr lang="en-US" altLang="zh-CN" sz="1600" b="1" dirty="0" smtClean="0"/>
              <a:t>2</a:t>
            </a:r>
            <a:r>
              <a:rPr lang="zh-CN" altLang="zh-CN" sz="1600" b="1" dirty="0" smtClean="0"/>
              <a:t>．</a:t>
            </a:r>
            <a:r>
              <a:rPr lang="zh-CN" altLang="en-US" sz="1600" b="1" dirty="0" smtClean="0"/>
              <a:t>设计原则</a:t>
            </a:r>
            <a:endParaRPr lang="zh-CN" altLang="zh-CN" sz="1600" b="1" dirty="0"/>
          </a:p>
        </p:txBody>
      </p:sp>
      <p:sp>
        <p:nvSpPr>
          <p:cNvPr id="5" name="矩形 4"/>
          <p:cNvSpPr/>
          <p:nvPr/>
        </p:nvSpPr>
        <p:spPr>
          <a:xfrm>
            <a:off x="607500" y="3553418"/>
            <a:ext cx="3163045" cy="307777"/>
          </a:xfrm>
          <a:prstGeom prst="rect">
            <a:avLst/>
          </a:prstGeom>
        </p:spPr>
        <p:txBody>
          <a:bodyPr wrap="none">
            <a:spAutoFit/>
          </a:bodyPr>
          <a:lstStyle/>
          <a:p>
            <a:r>
              <a:rPr lang="en-US" altLang="zh-CN" sz="1400" dirty="0"/>
              <a:t>1</a:t>
            </a:r>
            <a:r>
              <a:rPr lang="zh-CN" altLang="zh-CN" sz="1400" dirty="0"/>
              <a:t>）前瞻性技术与实际应用环境相结合</a:t>
            </a:r>
          </a:p>
        </p:txBody>
      </p:sp>
      <p:sp>
        <p:nvSpPr>
          <p:cNvPr id="10" name="矩形 9"/>
          <p:cNvSpPr/>
          <p:nvPr/>
        </p:nvSpPr>
        <p:spPr>
          <a:xfrm>
            <a:off x="607500" y="3943943"/>
            <a:ext cx="4572000" cy="307777"/>
          </a:xfrm>
          <a:prstGeom prst="rect">
            <a:avLst/>
          </a:prstGeom>
        </p:spPr>
        <p:txBody>
          <a:bodyPr>
            <a:spAutoFit/>
          </a:bodyPr>
          <a:lstStyle/>
          <a:p>
            <a:r>
              <a:rPr lang="en-US" altLang="zh-CN" sz="1400" dirty="0"/>
              <a:t>2</a:t>
            </a:r>
            <a:r>
              <a:rPr lang="zh-CN" altLang="zh-CN" sz="1400" dirty="0"/>
              <a:t>）学习借鉴国外先进技术与自主创新相结合</a:t>
            </a:r>
          </a:p>
        </p:txBody>
      </p:sp>
      <p:sp>
        <p:nvSpPr>
          <p:cNvPr id="47" name="矩形 46"/>
          <p:cNvSpPr/>
          <p:nvPr/>
        </p:nvSpPr>
        <p:spPr>
          <a:xfrm>
            <a:off x="508958" y="4429392"/>
            <a:ext cx="2363147" cy="338554"/>
          </a:xfrm>
          <a:prstGeom prst="rect">
            <a:avLst/>
          </a:prstGeom>
        </p:spPr>
        <p:txBody>
          <a:bodyPr wrap="none">
            <a:spAutoFit/>
          </a:bodyPr>
          <a:lstStyle/>
          <a:p>
            <a:r>
              <a:rPr lang="en-US" altLang="zh-CN" sz="1600" b="1" dirty="0" smtClean="0"/>
              <a:t>3</a:t>
            </a:r>
            <a:r>
              <a:rPr lang="zh-CN" altLang="zh-CN" sz="1600" b="1" dirty="0"/>
              <a:t>．系统基本组成和构架</a:t>
            </a:r>
          </a:p>
        </p:txBody>
      </p:sp>
      <p:sp>
        <p:nvSpPr>
          <p:cNvPr id="48" name="矩形 47"/>
          <p:cNvSpPr/>
          <p:nvPr/>
        </p:nvSpPr>
        <p:spPr>
          <a:xfrm>
            <a:off x="591730" y="4820841"/>
            <a:ext cx="7977035" cy="523220"/>
          </a:xfrm>
          <a:prstGeom prst="rect">
            <a:avLst/>
          </a:prstGeom>
        </p:spPr>
        <p:txBody>
          <a:bodyPr wrap="square">
            <a:spAutoFit/>
          </a:bodyPr>
          <a:lstStyle/>
          <a:p>
            <a:r>
              <a:rPr lang="zh-CN" altLang="zh-CN" sz="1400" dirty="0"/>
              <a:t>该共享平台由</a:t>
            </a:r>
            <a:r>
              <a:rPr lang="en-US" altLang="zh-CN" sz="1400" dirty="0"/>
              <a:t>7</a:t>
            </a:r>
            <a:r>
              <a:rPr lang="zh-CN" altLang="zh-CN" sz="1400" dirty="0"/>
              <a:t>个主要部分组成：历史数据汇总处理系统、上报数据上报系统、实时数据入库系统、交管数据存储系统、交管数据查询分析应用系统、数据管理系统及系统管理。</a:t>
            </a:r>
            <a:endParaRPr lang="zh-CN" altLang="en-US" sz="1400" dirty="0"/>
          </a:p>
        </p:txBody>
      </p:sp>
      <p:sp>
        <p:nvSpPr>
          <p:cNvPr id="49" name="矩形 48"/>
          <p:cNvSpPr/>
          <p:nvPr/>
        </p:nvSpPr>
        <p:spPr>
          <a:xfrm>
            <a:off x="591729" y="5401211"/>
            <a:ext cx="7878493" cy="523220"/>
          </a:xfrm>
          <a:prstGeom prst="rect">
            <a:avLst/>
          </a:prstGeom>
        </p:spPr>
        <p:txBody>
          <a:bodyPr wrap="square">
            <a:spAutoFit/>
          </a:bodyPr>
          <a:lstStyle/>
          <a:p>
            <a:r>
              <a:rPr lang="zh-CN" altLang="zh-CN" sz="1400" dirty="0"/>
              <a:t>在基础设施构架上，该系统将构建在云计算平台之上，利用现有的计算资源、存储资源和网络资源，作为云平台的基础设施和支撑平台。</a:t>
            </a:r>
          </a:p>
        </p:txBody>
      </p:sp>
      <p:pic>
        <p:nvPicPr>
          <p:cNvPr id="27"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3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23</a:t>
            </a:fld>
            <a:endParaRPr lang="zh-CN" altLang="en-US" dirty="0"/>
          </a:p>
        </p:txBody>
      </p:sp>
      <p:sp>
        <p:nvSpPr>
          <p:cNvPr id="35" name="文本框 40"/>
          <p:cNvSpPr txBox="1"/>
          <p:nvPr/>
        </p:nvSpPr>
        <p:spPr>
          <a:xfrm>
            <a:off x="399253" y="933450"/>
            <a:ext cx="3725700" cy="369332"/>
          </a:xfrm>
          <a:prstGeom prst="rect">
            <a:avLst/>
          </a:prstGeom>
          <a:noFill/>
        </p:spPr>
        <p:txBody>
          <a:bodyPr wrap="none" rtlCol="0">
            <a:spAutoFit/>
          </a:bodyPr>
          <a:lstStyle/>
          <a:p>
            <a:r>
              <a:rPr lang="en-US" altLang="zh-CN" b="1" dirty="0" smtClean="0">
                <a:solidFill>
                  <a:srgbClr val="3D89BC"/>
                </a:solidFill>
              </a:rPr>
              <a:t>10.2.5 </a:t>
            </a:r>
            <a:r>
              <a:rPr lang="zh-CN" altLang="en-US" b="1" dirty="0" smtClean="0">
                <a:solidFill>
                  <a:srgbClr val="3D89BC"/>
                </a:solidFill>
              </a:rPr>
              <a:t>河北交通卡口数据分析系统</a:t>
            </a:r>
            <a:endParaRPr lang="zh-CN" altLang="en-US" dirty="0">
              <a:solidFill>
                <a:srgbClr val="3D89BC"/>
              </a:solidFill>
            </a:endParaRPr>
          </a:p>
        </p:txBody>
      </p:sp>
      <p:sp>
        <p:nvSpPr>
          <p:cNvPr id="36" name="椭圆 35"/>
          <p:cNvSpPr/>
          <p:nvPr/>
        </p:nvSpPr>
        <p:spPr>
          <a:xfrm>
            <a:off x="293525" y="105118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285882" cy="323165"/>
          </a:xfrm>
          <a:prstGeom prst="rect">
            <a:avLst/>
          </a:prstGeom>
          <a:noFill/>
        </p:spPr>
        <p:txBody>
          <a:bodyPr wrap="none" lIns="0" tIns="0" rIns="0" bIns="0" rtlCol="0">
            <a:spAutoFit/>
          </a:bodyPr>
          <a:lstStyle/>
          <a:p>
            <a:r>
              <a:rPr lang="en-US" altLang="zh-CN" sz="2100" b="1" spc="225" dirty="0" smtClean="0">
                <a:solidFill>
                  <a:prstClr val="white"/>
                </a:solidFill>
              </a:rPr>
              <a:t>10.</a:t>
            </a:r>
            <a:r>
              <a:rPr lang="zh-CN" altLang="en-US" sz="2100" b="1" spc="225" dirty="0" smtClean="0">
                <a:solidFill>
                  <a:prstClr val="white"/>
                </a:solidFill>
              </a:rPr>
              <a:t>２交通大数据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9218" name="图片 60" descr="说明: E:\海婷\董亚峰\大数据\排版文件\大数据最终图\t1519.tif"/>
          <p:cNvPicPr>
            <a:picLocks noChangeAspect="1" noChangeArrowheads="1"/>
          </p:cNvPicPr>
          <p:nvPr/>
        </p:nvPicPr>
        <p:blipFill rotWithShape="1">
          <a:blip r:embed="rId3">
            <a:extLst>
              <a:ext uri="{28A0092B-C50C-407E-A947-70E740481C1C}">
                <a14:useLocalDpi xmlns:a14="http://schemas.microsoft.com/office/drawing/2010/main" val="0"/>
              </a:ext>
            </a:extLst>
          </a:blip>
          <a:srcRect l="2950" t="2377" r="2817" b="3035"/>
          <a:stretch>
            <a:fillRect/>
          </a:stretch>
        </p:blipFill>
        <p:spPr bwMode="auto">
          <a:xfrm>
            <a:off x="1581150" y="1593734"/>
            <a:ext cx="5470276" cy="421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矩形 26"/>
          <p:cNvSpPr/>
          <p:nvPr/>
        </p:nvSpPr>
        <p:spPr>
          <a:xfrm>
            <a:off x="524727" y="1286142"/>
            <a:ext cx="1337226" cy="338554"/>
          </a:xfrm>
          <a:prstGeom prst="rect">
            <a:avLst/>
          </a:prstGeom>
        </p:spPr>
        <p:txBody>
          <a:bodyPr wrap="none">
            <a:spAutoFit/>
          </a:bodyPr>
          <a:lstStyle/>
          <a:p>
            <a:r>
              <a:rPr lang="en-US" altLang="zh-CN" sz="1600" b="1" dirty="0" smtClean="0"/>
              <a:t>4</a:t>
            </a:r>
            <a:r>
              <a:rPr lang="zh-CN" altLang="zh-CN" sz="1600" b="1" dirty="0" smtClean="0"/>
              <a:t>．</a:t>
            </a:r>
            <a:r>
              <a:rPr lang="zh-CN" altLang="en-US" sz="1600" b="1" dirty="0" smtClean="0"/>
              <a:t>系统架构</a:t>
            </a:r>
            <a:endParaRPr lang="zh-CN" altLang="zh-CN" sz="1600" b="1" dirty="0"/>
          </a:p>
        </p:txBody>
      </p:sp>
      <p:sp>
        <p:nvSpPr>
          <p:cNvPr id="4" name="矩形 3"/>
          <p:cNvSpPr/>
          <p:nvPr/>
        </p:nvSpPr>
        <p:spPr>
          <a:xfrm>
            <a:off x="2028825" y="5803772"/>
            <a:ext cx="4572000" cy="261610"/>
          </a:xfrm>
          <a:prstGeom prst="rect">
            <a:avLst/>
          </a:prstGeom>
        </p:spPr>
        <p:txBody>
          <a:bodyPr>
            <a:spAutoFit/>
          </a:bodyPr>
          <a:lstStyle/>
          <a:p>
            <a:pPr algn="ctr"/>
            <a:r>
              <a:rPr lang="zh-CN" altLang="zh-CN" sz="1100" b="1" dirty="0"/>
              <a:t>图</a:t>
            </a:r>
            <a:r>
              <a:rPr lang="en-US" altLang="zh-CN" sz="1100" b="1" dirty="0"/>
              <a:t>10-19  </a:t>
            </a:r>
            <a:r>
              <a:rPr lang="zh-CN" altLang="zh-CN" sz="1100" b="1" dirty="0"/>
              <a:t>交通云平台总体架构与功能模块图</a:t>
            </a:r>
          </a:p>
        </p:txBody>
      </p:sp>
      <p:pic>
        <p:nvPicPr>
          <p:cNvPr id="16" name="27 Imagen"/>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19" name="Imagen 27">
            <a:hlinkClick r:id="" action="ppaction://hlinkshowjump?jump=nextslide"/>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28">
            <a:hlinkClick r:id="" action="ppaction://hlinkshowjump?jump=previousslide"/>
          </p:cNvPr>
          <p:cNvPicPr>
            <a:picLocks noChangeAspect="1" noChangeArrowheads="1"/>
          </p:cNvPicPr>
          <p:nvPr/>
        </p:nvPicPr>
        <p:blipFill>
          <a:blip r:embed="rId5"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24</a:t>
            </a:fld>
            <a:endParaRPr lang="zh-CN" altLang="en-US" dirty="0"/>
          </a:p>
        </p:txBody>
      </p:sp>
      <p:sp>
        <p:nvSpPr>
          <p:cNvPr id="31" name="文本框 40"/>
          <p:cNvSpPr txBox="1"/>
          <p:nvPr/>
        </p:nvSpPr>
        <p:spPr>
          <a:xfrm>
            <a:off x="399253" y="933450"/>
            <a:ext cx="3725700" cy="369332"/>
          </a:xfrm>
          <a:prstGeom prst="rect">
            <a:avLst/>
          </a:prstGeom>
          <a:noFill/>
        </p:spPr>
        <p:txBody>
          <a:bodyPr wrap="none" rtlCol="0">
            <a:spAutoFit/>
          </a:bodyPr>
          <a:lstStyle/>
          <a:p>
            <a:r>
              <a:rPr lang="en-US" altLang="zh-CN" b="1" dirty="0" smtClean="0">
                <a:solidFill>
                  <a:srgbClr val="3D89BC"/>
                </a:solidFill>
              </a:rPr>
              <a:t>10.2.5 </a:t>
            </a:r>
            <a:r>
              <a:rPr lang="zh-CN" altLang="en-US" b="1" dirty="0" smtClean="0">
                <a:solidFill>
                  <a:srgbClr val="3D89BC"/>
                </a:solidFill>
              </a:rPr>
              <a:t>河北交通卡口数据分析系统</a:t>
            </a:r>
            <a:endParaRPr lang="zh-CN" altLang="en-US" dirty="0">
              <a:solidFill>
                <a:srgbClr val="3D89BC"/>
              </a:solidFill>
            </a:endParaRPr>
          </a:p>
        </p:txBody>
      </p:sp>
      <p:sp>
        <p:nvSpPr>
          <p:cNvPr id="32" name="椭圆 31"/>
          <p:cNvSpPr/>
          <p:nvPr/>
        </p:nvSpPr>
        <p:spPr>
          <a:xfrm>
            <a:off x="293525" y="105118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285882" cy="323165"/>
          </a:xfrm>
          <a:prstGeom prst="rect">
            <a:avLst/>
          </a:prstGeom>
          <a:noFill/>
        </p:spPr>
        <p:txBody>
          <a:bodyPr wrap="none" lIns="0" tIns="0" rIns="0" bIns="0" rtlCol="0">
            <a:spAutoFit/>
          </a:bodyPr>
          <a:lstStyle/>
          <a:p>
            <a:r>
              <a:rPr lang="en-US" altLang="zh-CN" sz="2100" b="1" spc="225" dirty="0" smtClean="0">
                <a:solidFill>
                  <a:prstClr val="white"/>
                </a:solidFill>
              </a:rPr>
              <a:t>10.</a:t>
            </a:r>
            <a:r>
              <a:rPr lang="zh-CN" altLang="en-US" sz="2100" b="1" spc="225" dirty="0" smtClean="0">
                <a:solidFill>
                  <a:prstClr val="white"/>
                </a:solidFill>
              </a:rPr>
              <a:t>２交通大数据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7" name="矩形 26"/>
          <p:cNvSpPr/>
          <p:nvPr/>
        </p:nvSpPr>
        <p:spPr>
          <a:xfrm>
            <a:off x="524727" y="1362342"/>
            <a:ext cx="3594254" cy="338554"/>
          </a:xfrm>
          <a:prstGeom prst="rect">
            <a:avLst/>
          </a:prstGeom>
        </p:spPr>
        <p:txBody>
          <a:bodyPr wrap="none">
            <a:spAutoFit/>
          </a:bodyPr>
          <a:lstStyle/>
          <a:p>
            <a:r>
              <a:rPr lang="en-US" altLang="zh-CN" sz="1600" b="1" dirty="0" smtClean="0"/>
              <a:t>5</a:t>
            </a:r>
            <a:r>
              <a:rPr lang="zh-CN" altLang="zh-CN" sz="1600" b="1" dirty="0" smtClean="0"/>
              <a:t>．</a:t>
            </a:r>
            <a:r>
              <a:rPr lang="zh-CN" altLang="zh-CN" sz="1600" b="1" dirty="0"/>
              <a:t>交管卡口数据入库功能与处理方案</a:t>
            </a:r>
          </a:p>
        </p:txBody>
      </p:sp>
      <p:pic>
        <p:nvPicPr>
          <p:cNvPr id="10242" name="Picture 2" descr="t1520"/>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t="1031" b="1855"/>
          <a:stretch>
            <a:fillRect/>
          </a:stretch>
        </p:blipFill>
        <p:spPr bwMode="auto">
          <a:xfrm>
            <a:off x="1266825" y="1828800"/>
            <a:ext cx="58293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2712922" y="5829300"/>
            <a:ext cx="2778325" cy="261610"/>
          </a:xfrm>
          <a:prstGeom prst="rect">
            <a:avLst/>
          </a:prstGeom>
        </p:spPr>
        <p:txBody>
          <a:bodyPr wrap="none">
            <a:spAutoFit/>
          </a:bodyPr>
          <a:lstStyle/>
          <a:p>
            <a:r>
              <a:rPr lang="zh-CN" altLang="zh-CN" sz="1100" b="1" dirty="0"/>
              <a:t>图</a:t>
            </a:r>
            <a:r>
              <a:rPr lang="en-US" altLang="zh-CN" sz="1100" b="1" dirty="0"/>
              <a:t>10-20  </a:t>
            </a:r>
            <a:r>
              <a:rPr lang="zh-CN" altLang="zh-CN" sz="1100" b="1" dirty="0"/>
              <a:t>交管卡口数据入库系统总架构图</a:t>
            </a:r>
          </a:p>
        </p:txBody>
      </p:sp>
      <p:pic>
        <p:nvPicPr>
          <p:cNvPr id="16" name="27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19" name="Imagen 27">
            <a:hlinkClick r:id="" action="ppaction://hlinkshowjump?jump=next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28">
            <a:hlinkClick r:id="" action="ppaction://hlinkshowjump?jump=previous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25</a:t>
            </a:fld>
            <a:endParaRPr lang="zh-CN" altLang="en-US" dirty="0"/>
          </a:p>
        </p:txBody>
      </p:sp>
      <p:sp>
        <p:nvSpPr>
          <p:cNvPr id="31" name="文本框 40"/>
          <p:cNvSpPr txBox="1"/>
          <p:nvPr/>
        </p:nvSpPr>
        <p:spPr>
          <a:xfrm>
            <a:off x="399253" y="933450"/>
            <a:ext cx="3725700" cy="369332"/>
          </a:xfrm>
          <a:prstGeom prst="rect">
            <a:avLst/>
          </a:prstGeom>
          <a:noFill/>
        </p:spPr>
        <p:txBody>
          <a:bodyPr wrap="none" rtlCol="0">
            <a:spAutoFit/>
          </a:bodyPr>
          <a:lstStyle/>
          <a:p>
            <a:r>
              <a:rPr lang="en-US" altLang="zh-CN" b="1" dirty="0" smtClean="0">
                <a:solidFill>
                  <a:srgbClr val="3D89BC"/>
                </a:solidFill>
              </a:rPr>
              <a:t>10.2.5 </a:t>
            </a:r>
            <a:r>
              <a:rPr lang="zh-CN" altLang="en-US" b="1" dirty="0" smtClean="0">
                <a:solidFill>
                  <a:srgbClr val="3D89BC"/>
                </a:solidFill>
              </a:rPr>
              <a:t>河北交通卡口数据分析系统</a:t>
            </a:r>
            <a:endParaRPr lang="zh-CN" altLang="en-US" dirty="0">
              <a:solidFill>
                <a:srgbClr val="3D89BC"/>
              </a:solidFill>
            </a:endParaRPr>
          </a:p>
        </p:txBody>
      </p:sp>
      <p:sp>
        <p:nvSpPr>
          <p:cNvPr id="32" name="椭圆 31"/>
          <p:cNvSpPr/>
          <p:nvPr/>
        </p:nvSpPr>
        <p:spPr>
          <a:xfrm>
            <a:off x="293525" y="105118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285882" cy="323165"/>
          </a:xfrm>
          <a:prstGeom prst="rect">
            <a:avLst/>
          </a:prstGeom>
          <a:noFill/>
        </p:spPr>
        <p:txBody>
          <a:bodyPr wrap="none" lIns="0" tIns="0" rIns="0" bIns="0" rtlCol="0">
            <a:spAutoFit/>
          </a:bodyPr>
          <a:lstStyle/>
          <a:p>
            <a:r>
              <a:rPr lang="en-US" altLang="zh-CN" sz="2100" b="1" spc="225" dirty="0" smtClean="0">
                <a:solidFill>
                  <a:prstClr val="white"/>
                </a:solidFill>
              </a:rPr>
              <a:t>10.</a:t>
            </a:r>
            <a:r>
              <a:rPr lang="zh-CN" altLang="en-US" sz="2100" b="1" spc="225" dirty="0" smtClean="0">
                <a:solidFill>
                  <a:prstClr val="white"/>
                </a:solidFill>
              </a:rPr>
              <a:t>２交通大数据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7" name="矩形 26"/>
          <p:cNvSpPr/>
          <p:nvPr/>
        </p:nvSpPr>
        <p:spPr>
          <a:xfrm>
            <a:off x="524727" y="1362342"/>
            <a:ext cx="2773516" cy="338554"/>
          </a:xfrm>
          <a:prstGeom prst="rect">
            <a:avLst/>
          </a:prstGeom>
        </p:spPr>
        <p:txBody>
          <a:bodyPr wrap="none">
            <a:spAutoFit/>
          </a:bodyPr>
          <a:lstStyle/>
          <a:p>
            <a:r>
              <a:rPr lang="en-US" altLang="zh-CN" sz="1600" b="1" dirty="0" smtClean="0"/>
              <a:t>6</a:t>
            </a:r>
            <a:r>
              <a:rPr lang="zh-CN" altLang="zh-CN" sz="1600" b="1" dirty="0" smtClean="0"/>
              <a:t>．</a:t>
            </a:r>
            <a:r>
              <a:rPr lang="zh-CN" altLang="zh-CN" sz="1600" b="1" dirty="0"/>
              <a:t>数据存储功能与处理方案</a:t>
            </a:r>
          </a:p>
        </p:txBody>
      </p:sp>
      <p:sp>
        <p:nvSpPr>
          <p:cNvPr id="2" name="矩形 1"/>
          <p:cNvSpPr/>
          <p:nvPr/>
        </p:nvSpPr>
        <p:spPr>
          <a:xfrm>
            <a:off x="3279994" y="5813235"/>
            <a:ext cx="2073003" cy="261610"/>
          </a:xfrm>
          <a:prstGeom prst="rect">
            <a:avLst/>
          </a:prstGeom>
        </p:spPr>
        <p:txBody>
          <a:bodyPr wrap="none">
            <a:spAutoFit/>
          </a:bodyPr>
          <a:lstStyle/>
          <a:p>
            <a:r>
              <a:rPr lang="zh-CN" altLang="zh-CN" sz="1100" b="1" dirty="0"/>
              <a:t>图</a:t>
            </a:r>
            <a:r>
              <a:rPr lang="en-US" altLang="zh-CN" sz="1100" b="1" dirty="0"/>
              <a:t>10-21  </a:t>
            </a:r>
            <a:r>
              <a:rPr lang="zh-CN" altLang="zh-CN" sz="1100" b="1" dirty="0"/>
              <a:t>数据存储系统架构图</a:t>
            </a:r>
          </a:p>
        </p:txBody>
      </p:sp>
      <p:pic>
        <p:nvPicPr>
          <p:cNvPr id="11266" name="Picture 2" descr="t1521"/>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885825" y="1804202"/>
            <a:ext cx="7019925" cy="4053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27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19" name="Imagen 27">
            <a:hlinkClick r:id="" action="ppaction://hlinkshowjump?jump=next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28">
            <a:hlinkClick r:id="" action="ppaction://hlinkshowjump?jump=previous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26</a:t>
            </a:fld>
            <a:endParaRPr lang="zh-CN" altLang="en-US" dirty="0"/>
          </a:p>
        </p:txBody>
      </p:sp>
      <p:sp>
        <p:nvSpPr>
          <p:cNvPr id="31" name="文本框 40"/>
          <p:cNvSpPr txBox="1"/>
          <p:nvPr/>
        </p:nvSpPr>
        <p:spPr>
          <a:xfrm>
            <a:off x="399253" y="933450"/>
            <a:ext cx="3725700" cy="369332"/>
          </a:xfrm>
          <a:prstGeom prst="rect">
            <a:avLst/>
          </a:prstGeom>
          <a:noFill/>
        </p:spPr>
        <p:txBody>
          <a:bodyPr wrap="none" rtlCol="0">
            <a:spAutoFit/>
          </a:bodyPr>
          <a:lstStyle/>
          <a:p>
            <a:r>
              <a:rPr lang="en-US" altLang="zh-CN" b="1" dirty="0" smtClean="0">
                <a:solidFill>
                  <a:srgbClr val="3D89BC"/>
                </a:solidFill>
              </a:rPr>
              <a:t>10.2.5 </a:t>
            </a:r>
            <a:r>
              <a:rPr lang="zh-CN" altLang="en-US" b="1" dirty="0" smtClean="0">
                <a:solidFill>
                  <a:srgbClr val="3D89BC"/>
                </a:solidFill>
              </a:rPr>
              <a:t>河北交通卡口数据分析系统</a:t>
            </a:r>
            <a:endParaRPr lang="zh-CN" altLang="en-US" dirty="0">
              <a:solidFill>
                <a:srgbClr val="3D89BC"/>
              </a:solidFill>
            </a:endParaRPr>
          </a:p>
        </p:txBody>
      </p:sp>
      <p:sp>
        <p:nvSpPr>
          <p:cNvPr id="32" name="椭圆 31"/>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285882" cy="323165"/>
          </a:xfrm>
          <a:prstGeom prst="rect">
            <a:avLst/>
          </a:prstGeom>
          <a:noFill/>
        </p:spPr>
        <p:txBody>
          <a:bodyPr wrap="none" lIns="0" tIns="0" rIns="0" bIns="0" rtlCol="0">
            <a:spAutoFit/>
          </a:bodyPr>
          <a:lstStyle/>
          <a:p>
            <a:r>
              <a:rPr lang="en-US" altLang="zh-CN" sz="2100" b="1" spc="225" dirty="0" smtClean="0">
                <a:solidFill>
                  <a:prstClr val="white"/>
                </a:solidFill>
              </a:rPr>
              <a:t>10.</a:t>
            </a:r>
            <a:r>
              <a:rPr lang="zh-CN" altLang="en-US" sz="2100" b="1" spc="225" dirty="0" smtClean="0">
                <a:solidFill>
                  <a:prstClr val="white"/>
                </a:solidFill>
              </a:rPr>
              <a:t>２交通大数据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7" name="矩形 26"/>
          <p:cNvSpPr/>
          <p:nvPr/>
        </p:nvSpPr>
        <p:spPr>
          <a:xfrm>
            <a:off x="524727" y="1390917"/>
            <a:ext cx="2773516" cy="338554"/>
          </a:xfrm>
          <a:prstGeom prst="rect">
            <a:avLst/>
          </a:prstGeom>
        </p:spPr>
        <p:txBody>
          <a:bodyPr wrap="none">
            <a:spAutoFit/>
          </a:bodyPr>
          <a:lstStyle/>
          <a:p>
            <a:r>
              <a:rPr lang="en-US" altLang="zh-CN" sz="1600" b="1" dirty="0" smtClean="0"/>
              <a:t>7</a:t>
            </a:r>
            <a:r>
              <a:rPr lang="zh-CN" altLang="zh-CN" sz="1600" b="1" dirty="0"/>
              <a:t>．查询分析功能与处理方案</a:t>
            </a:r>
          </a:p>
        </p:txBody>
      </p:sp>
      <p:pic>
        <p:nvPicPr>
          <p:cNvPr id="12290" name="图片 63"/>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t="1120" b="2386"/>
          <a:stretch>
            <a:fillRect/>
          </a:stretch>
        </p:blipFill>
        <p:spPr bwMode="auto">
          <a:xfrm>
            <a:off x="1179039" y="1871556"/>
            <a:ext cx="6383811" cy="391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p:nvPr/>
        </p:nvSpPr>
        <p:spPr>
          <a:xfrm>
            <a:off x="3203547" y="5784660"/>
            <a:ext cx="2073003" cy="261610"/>
          </a:xfrm>
          <a:prstGeom prst="rect">
            <a:avLst/>
          </a:prstGeom>
        </p:spPr>
        <p:txBody>
          <a:bodyPr wrap="none">
            <a:spAutoFit/>
          </a:bodyPr>
          <a:lstStyle/>
          <a:p>
            <a:r>
              <a:rPr lang="zh-CN" altLang="zh-CN" sz="1100" b="1" dirty="0"/>
              <a:t>图</a:t>
            </a:r>
            <a:r>
              <a:rPr lang="en-US" altLang="zh-CN" sz="1100" b="1" dirty="0"/>
              <a:t>10-22  </a:t>
            </a:r>
            <a:r>
              <a:rPr lang="zh-CN" altLang="zh-CN" sz="1100" b="1" dirty="0"/>
              <a:t>交管卡口数据架构图</a:t>
            </a:r>
          </a:p>
        </p:txBody>
      </p:sp>
      <p:pic>
        <p:nvPicPr>
          <p:cNvPr id="16" name="27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19" name="Imagen 27">
            <a:hlinkClick r:id="" action="ppaction://hlinkshowjump?jump=next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28">
            <a:hlinkClick r:id="" action="ppaction://hlinkshowjump?jump=previous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27</a:t>
            </a:fld>
            <a:endParaRPr lang="zh-CN" altLang="en-US" dirty="0"/>
          </a:p>
        </p:txBody>
      </p:sp>
      <p:sp>
        <p:nvSpPr>
          <p:cNvPr id="31" name="文本框 40"/>
          <p:cNvSpPr txBox="1"/>
          <p:nvPr/>
        </p:nvSpPr>
        <p:spPr>
          <a:xfrm>
            <a:off x="399253" y="933450"/>
            <a:ext cx="3725700" cy="369332"/>
          </a:xfrm>
          <a:prstGeom prst="rect">
            <a:avLst/>
          </a:prstGeom>
          <a:noFill/>
        </p:spPr>
        <p:txBody>
          <a:bodyPr wrap="none" rtlCol="0">
            <a:spAutoFit/>
          </a:bodyPr>
          <a:lstStyle/>
          <a:p>
            <a:r>
              <a:rPr lang="en-US" altLang="zh-CN" b="1" dirty="0" smtClean="0">
                <a:solidFill>
                  <a:srgbClr val="3D89BC"/>
                </a:solidFill>
              </a:rPr>
              <a:t>10.2.5 </a:t>
            </a:r>
            <a:r>
              <a:rPr lang="zh-CN" altLang="en-US" b="1" dirty="0" smtClean="0">
                <a:solidFill>
                  <a:srgbClr val="3D89BC"/>
                </a:solidFill>
              </a:rPr>
              <a:t>河北交通卡口数据分析系统</a:t>
            </a:r>
            <a:endParaRPr lang="zh-CN" altLang="en-US" dirty="0">
              <a:solidFill>
                <a:srgbClr val="3D89BC"/>
              </a:solidFill>
            </a:endParaRPr>
          </a:p>
        </p:txBody>
      </p:sp>
      <p:sp>
        <p:nvSpPr>
          <p:cNvPr id="32" name="椭圆 31"/>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285882" cy="323165"/>
          </a:xfrm>
          <a:prstGeom prst="rect">
            <a:avLst/>
          </a:prstGeom>
          <a:noFill/>
        </p:spPr>
        <p:txBody>
          <a:bodyPr wrap="none" lIns="0" tIns="0" rIns="0" bIns="0" rtlCol="0">
            <a:spAutoFit/>
          </a:bodyPr>
          <a:lstStyle/>
          <a:p>
            <a:r>
              <a:rPr lang="en-US" altLang="zh-CN" sz="2100" b="1" spc="225" dirty="0" smtClean="0">
                <a:solidFill>
                  <a:prstClr val="white"/>
                </a:solidFill>
              </a:rPr>
              <a:t>10.</a:t>
            </a:r>
            <a:r>
              <a:rPr lang="zh-CN" altLang="en-US" sz="2100" b="1" spc="225" dirty="0" smtClean="0">
                <a:solidFill>
                  <a:prstClr val="white"/>
                </a:solidFill>
              </a:rPr>
              <a:t>２交通大数据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27" name="矩形 26"/>
          <p:cNvSpPr/>
          <p:nvPr/>
        </p:nvSpPr>
        <p:spPr>
          <a:xfrm>
            <a:off x="524727" y="1343292"/>
            <a:ext cx="1337226" cy="338554"/>
          </a:xfrm>
          <a:prstGeom prst="rect">
            <a:avLst/>
          </a:prstGeom>
        </p:spPr>
        <p:txBody>
          <a:bodyPr wrap="none">
            <a:spAutoFit/>
          </a:bodyPr>
          <a:lstStyle/>
          <a:p>
            <a:r>
              <a:rPr lang="en-US" altLang="zh-CN" sz="1600" b="1" dirty="0" smtClean="0"/>
              <a:t>8</a:t>
            </a:r>
            <a:r>
              <a:rPr lang="zh-CN" altLang="zh-CN" sz="1600" b="1" dirty="0" smtClean="0"/>
              <a:t>．</a:t>
            </a:r>
            <a:r>
              <a:rPr lang="zh-CN" altLang="en-US" sz="1600" b="1" dirty="0" smtClean="0"/>
              <a:t>项目成果</a:t>
            </a:r>
            <a:endParaRPr lang="zh-CN" altLang="zh-CN" sz="1600" b="1" dirty="0"/>
          </a:p>
        </p:txBody>
      </p:sp>
      <p:grpSp>
        <p:nvGrpSpPr>
          <p:cNvPr id="13" name="组合 12"/>
          <p:cNvGrpSpPr/>
          <p:nvPr/>
        </p:nvGrpSpPr>
        <p:grpSpPr>
          <a:xfrm>
            <a:off x="649733" y="1809749"/>
            <a:ext cx="7590573" cy="485418"/>
            <a:chOff x="524727" y="1752599"/>
            <a:chExt cx="7590573" cy="485418"/>
          </a:xfrm>
          <a:solidFill>
            <a:srgbClr val="3D89BC"/>
          </a:solidFill>
        </p:grpSpPr>
        <p:sp>
          <p:nvSpPr>
            <p:cNvPr id="12" name="矩形 11"/>
            <p:cNvSpPr/>
            <p:nvPr/>
          </p:nvSpPr>
          <p:spPr>
            <a:xfrm>
              <a:off x="524727" y="1752599"/>
              <a:ext cx="7590573" cy="4854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ndParaRPr>
            </a:p>
          </p:txBody>
        </p:sp>
        <p:sp>
          <p:nvSpPr>
            <p:cNvPr id="2" name="矩形 1"/>
            <p:cNvSpPr/>
            <p:nvPr/>
          </p:nvSpPr>
          <p:spPr>
            <a:xfrm>
              <a:off x="647016" y="1856808"/>
              <a:ext cx="7345993" cy="276999"/>
            </a:xfrm>
            <a:prstGeom prst="rect">
              <a:avLst/>
            </a:prstGeom>
            <a:grpFill/>
          </p:spPr>
          <p:txBody>
            <a:bodyPr wrap="square">
              <a:spAutoFit/>
            </a:bodyPr>
            <a:lstStyle/>
            <a:p>
              <a:pPr algn="ctr"/>
              <a:r>
                <a:rPr lang="zh-CN" altLang="zh-CN" sz="1200" b="1" dirty="0" smtClean="0">
                  <a:solidFill>
                    <a:schemeClr val="bg1"/>
                  </a:solidFill>
                </a:rPr>
                <a:t>全省</a:t>
              </a:r>
              <a:r>
                <a:rPr lang="zh-CN" altLang="zh-CN" sz="1200" b="1" dirty="0">
                  <a:solidFill>
                    <a:schemeClr val="bg1"/>
                  </a:solidFill>
                </a:rPr>
                <a:t>卡口数据集中于统一的公安业务管理平台，便于省厅对全省车辆流动状况情报进行宏观掌控</a:t>
              </a:r>
              <a:r>
                <a:rPr lang="zh-CN" altLang="zh-CN" sz="1200" b="1" dirty="0" smtClean="0">
                  <a:solidFill>
                    <a:schemeClr val="bg1"/>
                  </a:solidFill>
                </a:rPr>
                <a:t>。</a:t>
              </a:r>
              <a:endParaRPr lang="zh-CN" altLang="zh-CN" sz="1200" b="1" dirty="0">
                <a:solidFill>
                  <a:schemeClr val="bg1"/>
                </a:solidFill>
              </a:endParaRPr>
            </a:p>
          </p:txBody>
        </p:sp>
      </p:grpSp>
      <p:grpSp>
        <p:nvGrpSpPr>
          <p:cNvPr id="14" name="组合 13"/>
          <p:cNvGrpSpPr/>
          <p:nvPr/>
        </p:nvGrpSpPr>
        <p:grpSpPr>
          <a:xfrm>
            <a:off x="649733" y="2407793"/>
            <a:ext cx="7606342" cy="485418"/>
            <a:chOff x="524727" y="2400508"/>
            <a:chExt cx="7606342" cy="485418"/>
          </a:xfrm>
          <a:solidFill>
            <a:srgbClr val="3D89BC"/>
          </a:solidFill>
        </p:grpSpPr>
        <p:sp>
          <p:nvSpPr>
            <p:cNvPr id="28" name="矩形 27"/>
            <p:cNvSpPr/>
            <p:nvPr/>
          </p:nvSpPr>
          <p:spPr>
            <a:xfrm>
              <a:off x="524727" y="2400508"/>
              <a:ext cx="7606342" cy="4854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ndParaRPr>
            </a:p>
          </p:txBody>
        </p:sp>
        <p:sp>
          <p:nvSpPr>
            <p:cNvPr id="4" name="矩形 3"/>
            <p:cNvSpPr/>
            <p:nvPr/>
          </p:nvSpPr>
          <p:spPr>
            <a:xfrm>
              <a:off x="856623" y="2504718"/>
              <a:ext cx="6926777" cy="276999"/>
            </a:xfrm>
            <a:prstGeom prst="rect">
              <a:avLst/>
            </a:prstGeom>
            <a:grpFill/>
          </p:spPr>
          <p:txBody>
            <a:bodyPr wrap="square">
              <a:spAutoFit/>
            </a:bodyPr>
            <a:lstStyle/>
            <a:p>
              <a:pPr algn="ctr"/>
              <a:r>
                <a:rPr lang="zh-CN" altLang="zh-CN" sz="1200" b="1" dirty="0">
                  <a:solidFill>
                    <a:schemeClr val="bg1"/>
                  </a:solidFill>
                </a:rPr>
                <a:t>提供车辆参数条件多维查询，实现高速精确查找在任意时段途经任意卡口任意车辆图片数据。</a:t>
              </a:r>
            </a:p>
          </p:txBody>
        </p:sp>
      </p:grpSp>
      <p:grpSp>
        <p:nvGrpSpPr>
          <p:cNvPr id="19" name="组合 18"/>
          <p:cNvGrpSpPr/>
          <p:nvPr/>
        </p:nvGrpSpPr>
        <p:grpSpPr>
          <a:xfrm>
            <a:off x="649733" y="5399528"/>
            <a:ext cx="7606342" cy="486935"/>
            <a:chOff x="524727" y="5342378"/>
            <a:chExt cx="7606342" cy="486935"/>
          </a:xfrm>
          <a:solidFill>
            <a:srgbClr val="3D89BC"/>
          </a:solidFill>
        </p:grpSpPr>
        <p:sp>
          <p:nvSpPr>
            <p:cNvPr id="35" name="矩形 34"/>
            <p:cNvSpPr/>
            <p:nvPr/>
          </p:nvSpPr>
          <p:spPr>
            <a:xfrm>
              <a:off x="524727" y="5342378"/>
              <a:ext cx="7606342" cy="48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ndParaRPr>
            </a:p>
          </p:txBody>
        </p:sp>
        <p:sp>
          <p:nvSpPr>
            <p:cNvPr id="5" name="矩形 4"/>
            <p:cNvSpPr/>
            <p:nvPr/>
          </p:nvSpPr>
          <p:spPr>
            <a:xfrm>
              <a:off x="856624" y="5355012"/>
              <a:ext cx="6926776" cy="461665"/>
            </a:xfrm>
            <a:prstGeom prst="rect">
              <a:avLst/>
            </a:prstGeom>
            <a:grpFill/>
          </p:spPr>
          <p:txBody>
            <a:bodyPr wrap="square">
              <a:spAutoFit/>
            </a:bodyPr>
            <a:lstStyle/>
            <a:p>
              <a:pPr algn="ctr"/>
              <a:r>
                <a:rPr lang="zh-CN" altLang="zh-CN" sz="1200" b="1" dirty="0" smtClean="0">
                  <a:solidFill>
                    <a:schemeClr val="bg1"/>
                  </a:solidFill>
                </a:rPr>
                <a:t>采用</a:t>
              </a:r>
              <a:r>
                <a:rPr lang="en-US" altLang="zh-CN" sz="1200" b="1" dirty="0">
                  <a:solidFill>
                    <a:schemeClr val="bg1"/>
                  </a:solidFill>
                </a:rPr>
                <a:t>X86</a:t>
              </a:r>
              <a:r>
                <a:rPr lang="zh-CN" altLang="zh-CN" sz="1200" b="1" dirty="0">
                  <a:solidFill>
                    <a:schemeClr val="bg1"/>
                  </a:solidFill>
                </a:rPr>
                <a:t>架构服务器集群构建的云存储和处理平台，比传统的小型机加商用数据库方案节省</a:t>
              </a:r>
              <a:r>
                <a:rPr lang="en-US" altLang="zh-CN" sz="1200" b="1" dirty="0">
                  <a:solidFill>
                    <a:schemeClr val="bg1"/>
                  </a:solidFill>
                </a:rPr>
                <a:t>10</a:t>
              </a:r>
              <a:r>
                <a:rPr lang="zh-CN" altLang="zh-CN" sz="1200" b="1" dirty="0">
                  <a:solidFill>
                    <a:schemeClr val="bg1"/>
                  </a:solidFill>
                </a:rPr>
                <a:t>倍左右的成本，并具备良好的兼容扩展性。</a:t>
              </a:r>
            </a:p>
          </p:txBody>
        </p:sp>
      </p:grpSp>
      <p:grpSp>
        <p:nvGrpSpPr>
          <p:cNvPr id="15" name="组合 14"/>
          <p:cNvGrpSpPr/>
          <p:nvPr/>
        </p:nvGrpSpPr>
        <p:grpSpPr>
          <a:xfrm>
            <a:off x="649733" y="3005837"/>
            <a:ext cx="7606342" cy="485418"/>
            <a:chOff x="516842" y="3001624"/>
            <a:chExt cx="7606342" cy="485418"/>
          </a:xfrm>
          <a:solidFill>
            <a:srgbClr val="3D89BC"/>
          </a:solidFill>
        </p:grpSpPr>
        <p:sp>
          <p:nvSpPr>
            <p:cNvPr id="30" name="矩形 29"/>
            <p:cNvSpPr/>
            <p:nvPr/>
          </p:nvSpPr>
          <p:spPr>
            <a:xfrm>
              <a:off x="516842" y="3001624"/>
              <a:ext cx="7606342" cy="4854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ndParaRPr>
            </a:p>
          </p:txBody>
        </p:sp>
        <p:sp>
          <p:nvSpPr>
            <p:cNvPr id="6" name="矩形 5"/>
            <p:cNvSpPr/>
            <p:nvPr/>
          </p:nvSpPr>
          <p:spPr>
            <a:xfrm>
              <a:off x="864510" y="3105833"/>
              <a:ext cx="6926776" cy="276999"/>
            </a:xfrm>
            <a:prstGeom prst="rect">
              <a:avLst/>
            </a:prstGeom>
            <a:grpFill/>
          </p:spPr>
          <p:txBody>
            <a:bodyPr wrap="square">
              <a:spAutoFit/>
            </a:bodyPr>
            <a:lstStyle/>
            <a:p>
              <a:pPr algn="ctr"/>
              <a:r>
                <a:rPr lang="zh-CN" altLang="zh-CN" sz="1200" b="1" dirty="0">
                  <a:solidFill>
                    <a:schemeClr val="bg1"/>
                  </a:solidFill>
                </a:rPr>
                <a:t>卡口数据库内实时检测到符合侦查条件车辆数据入库，将自动提供报警提示。</a:t>
              </a:r>
            </a:p>
          </p:txBody>
        </p:sp>
      </p:grpSp>
      <p:grpSp>
        <p:nvGrpSpPr>
          <p:cNvPr id="16" name="组合 15"/>
          <p:cNvGrpSpPr/>
          <p:nvPr/>
        </p:nvGrpSpPr>
        <p:grpSpPr>
          <a:xfrm>
            <a:off x="649733" y="3603881"/>
            <a:ext cx="7606342" cy="485418"/>
            <a:chOff x="506858" y="3526659"/>
            <a:chExt cx="7606342" cy="485418"/>
          </a:xfrm>
          <a:solidFill>
            <a:srgbClr val="3D89BC"/>
          </a:solidFill>
        </p:grpSpPr>
        <p:sp>
          <p:nvSpPr>
            <p:cNvPr id="31" name="矩形 30"/>
            <p:cNvSpPr/>
            <p:nvPr/>
          </p:nvSpPr>
          <p:spPr>
            <a:xfrm>
              <a:off x="506858" y="3526659"/>
              <a:ext cx="7606342" cy="4854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ndParaRPr>
            </a:p>
          </p:txBody>
        </p:sp>
        <p:sp>
          <p:nvSpPr>
            <p:cNvPr id="7" name="矩形 6"/>
            <p:cNvSpPr/>
            <p:nvPr/>
          </p:nvSpPr>
          <p:spPr>
            <a:xfrm>
              <a:off x="654842" y="3630869"/>
              <a:ext cx="7346111" cy="276999"/>
            </a:xfrm>
            <a:prstGeom prst="rect">
              <a:avLst/>
            </a:prstGeom>
            <a:grpFill/>
          </p:spPr>
          <p:txBody>
            <a:bodyPr wrap="square">
              <a:spAutoFit/>
            </a:bodyPr>
            <a:lstStyle/>
            <a:p>
              <a:pPr algn="ctr"/>
              <a:r>
                <a:rPr lang="zh-CN" altLang="zh-CN" sz="1200" b="1" dirty="0">
                  <a:solidFill>
                    <a:schemeClr val="bg1"/>
                  </a:solidFill>
                </a:rPr>
                <a:t>综合全省卡口数据，轻松实现针对特定车辆的移动轨迹分析和追溯，如套牌车辆、嫌疑车辆的追踪侦查等。 </a:t>
              </a:r>
            </a:p>
          </p:txBody>
        </p:sp>
      </p:grpSp>
      <p:grpSp>
        <p:nvGrpSpPr>
          <p:cNvPr id="17" name="组合 16"/>
          <p:cNvGrpSpPr/>
          <p:nvPr/>
        </p:nvGrpSpPr>
        <p:grpSpPr>
          <a:xfrm>
            <a:off x="649733" y="4201925"/>
            <a:ext cx="7606342" cy="485418"/>
            <a:chOff x="524727" y="4102149"/>
            <a:chExt cx="7606342" cy="485418"/>
          </a:xfrm>
          <a:solidFill>
            <a:srgbClr val="3D89BC"/>
          </a:solidFill>
        </p:grpSpPr>
        <p:sp>
          <p:nvSpPr>
            <p:cNvPr id="32" name="矩形 31"/>
            <p:cNvSpPr/>
            <p:nvPr/>
          </p:nvSpPr>
          <p:spPr>
            <a:xfrm>
              <a:off x="524727" y="4102149"/>
              <a:ext cx="7606342" cy="48541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ndParaRPr>
            </a:p>
          </p:txBody>
        </p:sp>
        <p:sp>
          <p:nvSpPr>
            <p:cNvPr id="9" name="矩形 8"/>
            <p:cNvSpPr/>
            <p:nvPr/>
          </p:nvSpPr>
          <p:spPr>
            <a:xfrm>
              <a:off x="864510" y="4206359"/>
              <a:ext cx="6926776" cy="276999"/>
            </a:xfrm>
            <a:prstGeom prst="rect">
              <a:avLst/>
            </a:prstGeom>
            <a:grpFill/>
          </p:spPr>
          <p:txBody>
            <a:bodyPr wrap="square">
              <a:spAutoFit/>
            </a:bodyPr>
            <a:lstStyle/>
            <a:p>
              <a:pPr algn="ctr"/>
              <a:r>
                <a:rPr lang="zh-CN" altLang="zh-CN" sz="1200" b="1" dirty="0">
                  <a:solidFill>
                    <a:schemeClr val="bg1"/>
                  </a:solidFill>
                </a:rPr>
                <a:t>避免了数据入库效率不足而产生的堆积现象，极大地提高了业务系统的工作效率</a:t>
              </a:r>
              <a:r>
                <a:rPr lang="zh-CN" altLang="zh-CN" sz="1200" b="1" dirty="0" smtClean="0">
                  <a:solidFill>
                    <a:schemeClr val="bg1"/>
                  </a:solidFill>
                </a:rPr>
                <a:t>。</a:t>
              </a:r>
              <a:endParaRPr lang="zh-CN" altLang="zh-CN" sz="1200" b="1" dirty="0">
                <a:solidFill>
                  <a:schemeClr val="bg1"/>
                </a:solidFill>
              </a:endParaRPr>
            </a:p>
          </p:txBody>
        </p:sp>
      </p:grpSp>
      <p:grpSp>
        <p:nvGrpSpPr>
          <p:cNvPr id="18" name="组合 17"/>
          <p:cNvGrpSpPr/>
          <p:nvPr/>
        </p:nvGrpSpPr>
        <p:grpSpPr>
          <a:xfrm>
            <a:off x="649733" y="4799969"/>
            <a:ext cx="7606342" cy="486935"/>
            <a:chOff x="506858" y="4764852"/>
            <a:chExt cx="7606342" cy="486935"/>
          </a:xfrm>
          <a:solidFill>
            <a:srgbClr val="3D89BC"/>
          </a:solidFill>
        </p:grpSpPr>
        <p:sp>
          <p:nvSpPr>
            <p:cNvPr id="33" name="矩形 32"/>
            <p:cNvSpPr/>
            <p:nvPr/>
          </p:nvSpPr>
          <p:spPr>
            <a:xfrm>
              <a:off x="506858" y="4764852"/>
              <a:ext cx="7606342" cy="486935"/>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b="1">
                <a:solidFill>
                  <a:schemeClr val="bg1"/>
                </a:solidFill>
              </a:endParaRPr>
            </a:p>
          </p:txBody>
        </p:sp>
        <p:sp>
          <p:nvSpPr>
            <p:cNvPr id="10" name="矩形 9"/>
            <p:cNvSpPr/>
            <p:nvPr/>
          </p:nvSpPr>
          <p:spPr>
            <a:xfrm>
              <a:off x="846641" y="4869819"/>
              <a:ext cx="6926776" cy="276999"/>
            </a:xfrm>
            <a:prstGeom prst="rect">
              <a:avLst/>
            </a:prstGeom>
            <a:grpFill/>
          </p:spPr>
          <p:txBody>
            <a:bodyPr wrap="square">
              <a:spAutoFit/>
            </a:bodyPr>
            <a:lstStyle/>
            <a:p>
              <a:pPr algn="ctr"/>
              <a:r>
                <a:rPr lang="zh-CN" altLang="zh-CN" sz="1200" b="1" dirty="0">
                  <a:solidFill>
                    <a:schemeClr val="bg1"/>
                  </a:solidFill>
                </a:rPr>
                <a:t>彻底解决硬件设备故障率带来的数据安全隐患，保障重要业务数据的高可用性和业务的连续性</a:t>
              </a:r>
              <a:r>
                <a:rPr lang="zh-CN" altLang="zh-CN" sz="1200" b="1" dirty="0" smtClean="0">
                  <a:solidFill>
                    <a:schemeClr val="bg1"/>
                  </a:solidFill>
                </a:rPr>
                <a:t>。</a:t>
              </a:r>
              <a:endParaRPr lang="zh-CN" altLang="en-US" sz="1200" b="1" dirty="0">
                <a:solidFill>
                  <a:schemeClr val="bg1"/>
                </a:solidFill>
              </a:endParaRPr>
            </a:p>
          </p:txBody>
        </p:sp>
      </p:grpSp>
      <p:pic>
        <p:nvPicPr>
          <p:cNvPr id="36"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39"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28</a:t>
            </a:fld>
            <a:endParaRPr lang="zh-CN" altLang="en-US" dirty="0"/>
          </a:p>
        </p:txBody>
      </p:sp>
      <p:sp>
        <p:nvSpPr>
          <p:cNvPr id="42" name="文本框 40"/>
          <p:cNvSpPr txBox="1"/>
          <p:nvPr/>
        </p:nvSpPr>
        <p:spPr>
          <a:xfrm>
            <a:off x="399253" y="933450"/>
            <a:ext cx="3725700" cy="369332"/>
          </a:xfrm>
          <a:prstGeom prst="rect">
            <a:avLst/>
          </a:prstGeom>
          <a:noFill/>
        </p:spPr>
        <p:txBody>
          <a:bodyPr wrap="none" rtlCol="0">
            <a:spAutoFit/>
          </a:bodyPr>
          <a:lstStyle/>
          <a:p>
            <a:r>
              <a:rPr lang="en-US" altLang="zh-CN" b="1" dirty="0" smtClean="0">
                <a:solidFill>
                  <a:srgbClr val="3D89BC"/>
                </a:solidFill>
              </a:rPr>
              <a:t>10.2.5 </a:t>
            </a:r>
            <a:r>
              <a:rPr lang="zh-CN" altLang="en-US" b="1" dirty="0" smtClean="0">
                <a:solidFill>
                  <a:srgbClr val="3D89BC"/>
                </a:solidFill>
              </a:rPr>
              <a:t>河北交通卡口数据分析系统</a:t>
            </a:r>
            <a:endParaRPr lang="zh-CN" altLang="en-US" dirty="0">
              <a:solidFill>
                <a:srgbClr val="3D89BC"/>
              </a:solidFill>
            </a:endParaRPr>
          </a:p>
        </p:txBody>
      </p:sp>
      <p:sp>
        <p:nvSpPr>
          <p:cNvPr id="43" name="椭圆 42"/>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组合 40"/>
          <p:cNvGrpSpPr/>
          <p:nvPr/>
        </p:nvGrpSpPr>
        <p:grpSpPr>
          <a:xfrm>
            <a:off x="1754534" y="3635492"/>
            <a:ext cx="5682567" cy="515264"/>
            <a:chOff x="1754534" y="2910882"/>
            <a:chExt cx="5682567" cy="515264"/>
          </a:xfrm>
        </p:grpSpPr>
        <p:sp>
          <p:nvSpPr>
            <p:cNvPr id="42" name="圆角矩形 41"/>
            <p:cNvSpPr/>
            <p:nvPr/>
          </p:nvSpPr>
          <p:spPr>
            <a:xfrm>
              <a:off x="1754534" y="2910882"/>
              <a:ext cx="5682567" cy="51526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3" name="矩形 42"/>
            <p:cNvSpPr/>
            <p:nvPr/>
          </p:nvSpPr>
          <p:spPr>
            <a:xfrm>
              <a:off x="1829083" y="2959761"/>
              <a:ext cx="2624244" cy="415498"/>
            </a:xfrm>
            <a:prstGeom prst="rect">
              <a:avLst/>
            </a:prstGeom>
          </p:spPr>
          <p:txBody>
            <a:bodyPr wrap="squar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10.3</a:t>
              </a:r>
              <a:r>
                <a:rPr lang="zh-CN" altLang="en-US" sz="2100" spc="225" dirty="0" smtClean="0">
                  <a:solidFill>
                    <a:schemeClr val="bg1"/>
                  </a:solidFill>
                  <a:latin typeface="微软雅黑" panose="020B0503020204020204" pitchFamily="34" charset="-122"/>
                  <a:ea typeface="微软雅黑" panose="020B0503020204020204" pitchFamily="34" charset="-122"/>
                </a:rPr>
                <a:t>　环境大数据</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1754534" y="2942882"/>
            <a:ext cx="5682567" cy="515203"/>
            <a:chOff x="1754534" y="2233231"/>
            <a:chExt cx="5682567" cy="515203"/>
          </a:xfrm>
        </p:grpSpPr>
        <p:sp>
          <p:nvSpPr>
            <p:cNvPr id="45" name="圆角矩形 44"/>
            <p:cNvSpPr/>
            <p:nvPr/>
          </p:nvSpPr>
          <p:spPr>
            <a:xfrm>
              <a:off x="1754534" y="2233231"/>
              <a:ext cx="5682567" cy="515203"/>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30555" y="2264925"/>
              <a:ext cx="2624244" cy="41549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交通大数据</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61" name="组合 60"/>
          <p:cNvGrpSpPr/>
          <p:nvPr/>
        </p:nvGrpSpPr>
        <p:grpSpPr>
          <a:xfrm>
            <a:off x="1754534" y="2233231"/>
            <a:ext cx="5682567" cy="515203"/>
            <a:chOff x="1754534" y="2233231"/>
            <a:chExt cx="5682567" cy="515203"/>
          </a:xfrm>
        </p:grpSpPr>
        <p:sp>
          <p:nvSpPr>
            <p:cNvPr id="62" name="圆角矩形 61"/>
            <p:cNvSpPr/>
            <p:nvPr/>
          </p:nvSpPr>
          <p:spPr>
            <a:xfrm>
              <a:off x="1754534" y="2233231"/>
              <a:ext cx="5682567" cy="515203"/>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矩形 62"/>
            <p:cNvSpPr/>
            <p:nvPr/>
          </p:nvSpPr>
          <p:spPr>
            <a:xfrm>
              <a:off x="1830555" y="2264925"/>
              <a:ext cx="2624244" cy="41549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地震大数据</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9" name="组合 78"/>
          <p:cNvGrpSpPr/>
          <p:nvPr/>
        </p:nvGrpSpPr>
        <p:grpSpPr>
          <a:xfrm>
            <a:off x="1754534" y="4336652"/>
            <a:ext cx="5682567" cy="515263"/>
            <a:chOff x="1754534" y="4291030"/>
            <a:chExt cx="5682567" cy="515263"/>
          </a:xfrm>
        </p:grpSpPr>
        <p:sp>
          <p:nvSpPr>
            <p:cNvPr id="80" name="圆角矩形 79"/>
            <p:cNvSpPr/>
            <p:nvPr/>
          </p:nvSpPr>
          <p:spPr>
            <a:xfrm>
              <a:off x="1754534" y="4291030"/>
              <a:ext cx="5682567" cy="51526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1" name="矩形 80"/>
            <p:cNvSpPr/>
            <p:nvPr/>
          </p:nvSpPr>
          <p:spPr>
            <a:xfrm>
              <a:off x="1829083" y="4339912"/>
              <a:ext cx="2624244" cy="41549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警务大数据</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2" name="组合 81"/>
          <p:cNvGrpSpPr/>
          <p:nvPr/>
        </p:nvGrpSpPr>
        <p:grpSpPr>
          <a:xfrm>
            <a:off x="1765366" y="5037811"/>
            <a:ext cx="5682567" cy="515263"/>
            <a:chOff x="1765366" y="5037811"/>
            <a:chExt cx="5682567" cy="515263"/>
          </a:xfrm>
        </p:grpSpPr>
        <p:sp>
          <p:nvSpPr>
            <p:cNvPr id="83" name="圆角矩形 82"/>
            <p:cNvSpPr/>
            <p:nvPr/>
          </p:nvSpPr>
          <p:spPr>
            <a:xfrm>
              <a:off x="1765366" y="5037811"/>
              <a:ext cx="5682567" cy="51526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4" name="矩形 83"/>
            <p:cNvSpPr/>
            <p:nvPr/>
          </p:nvSpPr>
          <p:spPr>
            <a:xfrm>
              <a:off x="1834841" y="5090644"/>
              <a:ext cx="779497" cy="415498"/>
            </a:xfrm>
            <a:prstGeom prst="rect">
              <a:avLst/>
            </a:prstGeom>
          </p:spPr>
          <p:txBody>
            <a:bodyPr wrap="square">
              <a:spAutoFit/>
            </a:bodyPr>
            <a:lstStyle/>
            <a:p>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8" name="组合 87"/>
          <p:cNvGrpSpPr/>
          <p:nvPr/>
        </p:nvGrpSpPr>
        <p:grpSpPr>
          <a:xfrm>
            <a:off x="690257" y="966177"/>
            <a:ext cx="7832784" cy="781050"/>
            <a:chOff x="2788580" y="1152524"/>
            <a:chExt cx="3730770" cy="781050"/>
          </a:xfrm>
        </p:grpSpPr>
        <p:grpSp>
          <p:nvGrpSpPr>
            <p:cNvPr id="89" name="组合 88"/>
            <p:cNvGrpSpPr/>
            <p:nvPr/>
          </p:nvGrpSpPr>
          <p:grpSpPr>
            <a:xfrm>
              <a:off x="2788580" y="1152524"/>
              <a:ext cx="3730770" cy="781050"/>
              <a:chOff x="3725790" y="847725"/>
              <a:chExt cx="3730770" cy="781050"/>
            </a:xfrm>
          </p:grpSpPr>
          <p:grpSp>
            <p:nvGrpSpPr>
              <p:cNvPr id="91" name="组合 90"/>
              <p:cNvGrpSpPr/>
              <p:nvPr/>
            </p:nvGrpSpPr>
            <p:grpSpPr>
              <a:xfrm>
                <a:off x="3725790" y="1019175"/>
                <a:ext cx="627135" cy="609600"/>
                <a:chOff x="3725790" y="1019175"/>
                <a:chExt cx="627135" cy="609600"/>
              </a:xfrm>
            </p:grpSpPr>
            <p:sp>
              <p:nvSpPr>
                <p:cNvPr id="96" name="任意多边形 95"/>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直角三角形 96"/>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2" name="组合 91"/>
              <p:cNvGrpSpPr/>
              <p:nvPr/>
            </p:nvGrpSpPr>
            <p:grpSpPr>
              <a:xfrm flipH="1">
                <a:off x="6829425" y="1019175"/>
                <a:ext cx="627135" cy="609600"/>
                <a:chOff x="3725790" y="1019175"/>
                <a:chExt cx="627135" cy="609600"/>
              </a:xfrm>
            </p:grpSpPr>
            <p:sp>
              <p:nvSpPr>
                <p:cNvPr id="94" name="任意多边形 93"/>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直角三角形 94"/>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3" name="矩形 92"/>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0" name="文本框 14"/>
            <p:cNvSpPr txBox="1"/>
            <p:nvPr/>
          </p:nvSpPr>
          <p:spPr>
            <a:xfrm>
              <a:off x="3758394" y="1169836"/>
              <a:ext cx="1627200" cy="523220"/>
            </a:xfrm>
            <a:prstGeom prst="rect">
              <a:avLst/>
            </a:prstGeom>
            <a:noFill/>
          </p:spPr>
          <p:txBody>
            <a:bodyPr wrap="none" rtlCol="0">
              <a:spAutoFit/>
            </a:bodyPr>
            <a:lstStyle/>
            <a:p>
              <a:pPr algn="ctr"/>
              <a:r>
                <a:rPr lang="zh-CN" altLang="en-US" sz="2800" dirty="0" smtClean="0">
                  <a:solidFill>
                    <a:schemeClr val="accent4"/>
                  </a:solidFill>
                </a:rPr>
                <a:t>第十章　行业大数据</a:t>
              </a:r>
              <a:endParaRPr lang="zh-CN" altLang="en-US" sz="2800" dirty="0">
                <a:solidFill>
                  <a:schemeClr val="accent4"/>
                </a:solidFill>
              </a:endParaRPr>
            </a:p>
          </p:txBody>
        </p:sp>
      </p:grpSp>
      <p:pic>
        <p:nvPicPr>
          <p:cNvPr id="3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7"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61</a:t>
            </a:r>
            <a:endParaRPr lang="es-ES" sz="1200" b="1" dirty="0">
              <a:solidFill>
                <a:schemeClr val="bg1">
                  <a:lumMod val="50000"/>
                </a:schemeClr>
              </a:solidFill>
              <a:latin typeface="+mn-lt"/>
            </a:endParaRPr>
          </a:p>
        </p:txBody>
      </p:sp>
      <p:pic>
        <p:nvPicPr>
          <p:cNvPr id="38"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29</a:t>
            </a:fld>
            <a:endParaRPr lang="zh-CN" alt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966177"/>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758394" y="1169836"/>
              <a:ext cx="1627200" cy="523220"/>
            </a:xfrm>
            <a:prstGeom prst="rect">
              <a:avLst/>
            </a:prstGeom>
            <a:noFill/>
          </p:spPr>
          <p:txBody>
            <a:bodyPr wrap="none" rtlCol="0">
              <a:spAutoFit/>
            </a:bodyPr>
            <a:lstStyle/>
            <a:p>
              <a:pPr algn="ctr"/>
              <a:r>
                <a:rPr lang="zh-CN" altLang="en-US" sz="2800" dirty="0" smtClean="0">
                  <a:solidFill>
                    <a:schemeClr val="accent4"/>
                  </a:solidFill>
                </a:rPr>
                <a:t>第十章　行业大数据</a:t>
              </a:r>
              <a:endParaRPr lang="zh-CN" altLang="en-US" sz="2800" dirty="0">
                <a:solidFill>
                  <a:schemeClr val="accent4"/>
                </a:solidFill>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 name="组合 1"/>
          <p:cNvGrpSpPr/>
          <p:nvPr/>
        </p:nvGrpSpPr>
        <p:grpSpPr>
          <a:xfrm>
            <a:off x="1754534" y="2233231"/>
            <a:ext cx="5682567" cy="515203"/>
            <a:chOff x="1754534" y="2233231"/>
            <a:chExt cx="5682567" cy="515203"/>
          </a:xfrm>
        </p:grpSpPr>
        <p:sp>
          <p:nvSpPr>
            <p:cNvPr id="47" name="圆角矩形 46"/>
            <p:cNvSpPr/>
            <p:nvPr/>
          </p:nvSpPr>
          <p:spPr>
            <a:xfrm>
              <a:off x="1754534" y="2233231"/>
              <a:ext cx="5682567" cy="515203"/>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30555" y="2264925"/>
              <a:ext cx="2624244" cy="415498"/>
            </a:xfrm>
            <a:prstGeom prst="rect">
              <a:avLst/>
            </a:prstGeom>
          </p:spPr>
          <p:txBody>
            <a:bodyPr wrap="squar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10.1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en-US" sz="2100" spc="225" dirty="0" smtClean="0">
                  <a:solidFill>
                    <a:schemeClr val="bg1"/>
                  </a:solidFill>
                  <a:latin typeface="微软雅黑" panose="020B0503020204020204" pitchFamily="34" charset="-122"/>
                  <a:ea typeface="微软雅黑" panose="020B0503020204020204" pitchFamily="34" charset="-122"/>
                </a:rPr>
                <a:t>地震大数据</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1754534" y="2934331"/>
            <a:ext cx="5682567" cy="515264"/>
            <a:chOff x="1754534" y="2910882"/>
            <a:chExt cx="5682567" cy="515264"/>
          </a:xfrm>
        </p:grpSpPr>
        <p:sp>
          <p:nvSpPr>
            <p:cNvPr id="49" name="圆角矩形 48"/>
            <p:cNvSpPr/>
            <p:nvPr/>
          </p:nvSpPr>
          <p:spPr>
            <a:xfrm>
              <a:off x="1754534" y="2910882"/>
              <a:ext cx="5682567" cy="515264"/>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29083" y="2959761"/>
              <a:ext cx="2624244" cy="41549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交通大数据</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 name="组合 4"/>
          <p:cNvGrpSpPr/>
          <p:nvPr/>
        </p:nvGrpSpPr>
        <p:grpSpPr>
          <a:xfrm>
            <a:off x="1754534" y="3635492"/>
            <a:ext cx="5682567" cy="515263"/>
            <a:chOff x="1754534" y="3548568"/>
            <a:chExt cx="5682567" cy="515263"/>
          </a:xfrm>
        </p:grpSpPr>
        <p:sp>
          <p:nvSpPr>
            <p:cNvPr id="51" name="圆角矩形 50"/>
            <p:cNvSpPr/>
            <p:nvPr/>
          </p:nvSpPr>
          <p:spPr>
            <a:xfrm>
              <a:off x="1754534" y="3548568"/>
              <a:ext cx="5682567" cy="51526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29083" y="3587924"/>
              <a:ext cx="2624244" cy="41549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环境大数据</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1754534" y="4336652"/>
            <a:ext cx="5682567" cy="515263"/>
            <a:chOff x="1754534" y="4291030"/>
            <a:chExt cx="5682567" cy="515263"/>
          </a:xfrm>
        </p:grpSpPr>
        <p:sp>
          <p:nvSpPr>
            <p:cNvPr id="53" name="圆角矩形 52"/>
            <p:cNvSpPr/>
            <p:nvPr/>
          </p:nvSpPr>
          <p:spPr>
            <a:xfrm>
              <a:off x="1754534" y="4291030"/>
              <a:ext cx="5682567" cy="51526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29083" y="4339912"/>
              <a:ext cx="2624244" cy="41549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警务大数据</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1765366" y="5037811"/>
            <a:ext cx="5682567" cy="515263"/>
            <a:chOff x="1765366" y="5037811"/>
            <a:chExt cx="5682567" cy="515263"/>
          </a:xfrm>
        </p:grpSpPr>
        <p:sp>
          <p:nvSpPr>
            <p:cNvPr id="38" name="圆角矩形 37"/>
            <p:cNvSpPr/>
            <p:nvPr/>
          </p:nvSpPr>
          <p:spPr>
            <a:xfrm>
              <a:off x="1765366" y="5037811"/>
              <a:ext cx="5682567" cy="51526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9" name="矩形 38"/>
            <p:cNvSpPr/>
            <p:nvPr/>
          </p:nvSpPr>
          <p:spPr>
            <a:xfrm>
              <a:off x="1834841" y="5090644"/>
              <a:ext cx="779497" cy="415498"/>
            </a:xfrm>
            <a:prstGeom prst="rect">
              <a:avLst/>
            </a:prstGeom>
          </p:spPr>
          <p:txBody>
            <a:bodyPr wrap="square">
              <a:spAutoFit/>
            </a:bodyPr>
            <a:lstStyle/>
            <a:p>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pic>
        <p:nvPicPr>
          <p:cNvPr id="3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7"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a:t>
            </a:fld>
            <a:endParaRPr lang="zh-CN" alt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183290" cy="323165"/>
          </a:xfrm>
          <a:prstGeom prst="rect">
            <a:avLst/>
          </a:prstGeom>
          <a:noFill/>
        </p:spPr>
        <p:txBody>
          <a:bodyPr wrap="none" lIns="0" tIns="0" rIns="0" bIns="0" rtlCol="0">
            <a:spAutoFit/>
          </a:bodyPr>
          <a:lstStyle/>
          <a:p>
            <a:r>
              <a:rPr lang="en-US" altLang="zh-CN" sz="2100" b="1" spc="225" dirty="0" smtClean="0">
                <a:solidFill>
                  <a:prstClr val="white"/>
                </a:solidFill>
              </a:rPr>
              <a:t>10.3</a:t>
            </a:r>
            <a:r>
              <a:rPr lang="zh-CN" altLang="en-US" sz="2100" b="1" spc="225" dirty="0" smtClean="0">
                <a:solidFill>
                  <a:prstClr val="white"/>
                </a:solidFill>
              </a:rPr>
              <a:t>环境大数据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3" name="矩形 2"/>
          <p:cNvSpPr/>
          <p:nvPr/>
        </p:nvSpPr>
        <p:spPr>
          <a:xfrm>
            <a:off x="761369" y="1159639"/>
            <a:ext cx="2791421" cy="338554"/>
          </a:xfrm>
          <a:prstGeom prst="rect">
            <a:avLst/>
          </a:prstGeom>
          <a:solidFill>
            <a:srgbClr val="3D89BC"/>
          </a:solidFill>
        </p:spPr>
        <p:txBody>
          <a:bodyPr wrap="square">
            <a:spAutoFit/>
          </a:bodyPr>
          <a:lstStyle/>
          <a:p>
            <a:pPr algn="ctr"/>
            <a:r>
              <a:rPr lang="zh-CN" altLang="zh-CN" sz="1600" b="1" dirty="0" smtClean="0">
                <a:solidFill>
                  <a:schemeClr val="bg1"/>
                </a:solidFill>
              </a:rPr>
              <a:t>互联网技术</a:t>
            </a:r>
            <a:r>
              <a:rPr lang="zh-CN" altLang="en-US" sz="1600" b="1" dirty="0" smtClean="0">
                <a:solidFill>
                  <a:schemeClr val="bg1"/>
                </a:solidFill>
              </a:rPr>
              <a:t>、</a:t>
            </a:r>
            <a:r>
              <a:rPr lang="zh-CN" altLang="zh-CN" sz="1600" b="1" dirty="0" smtClean="0">
                <a:solidFill>
                  <a:schemeClr val="bg1"/>
                </a:solidFill>
              </a:rPr>
              <a:t>物</a:t>
            </a:r>
            <a:r>
              <a:rPr lang="zh-CN" altLang="zh-CN" sz="1600" b="1" dirty="0">
                <a:solidFill>
                  <a:schemeClr val="bg1"/>
                </a:solidFill>
              </a:rPr>
              <a:t>联网</a:t>
            </a:r>
            <a:r>
              <a:rPr lang="zh-CN" altLang="zh-CN" sz="1600" b="1" dirty="0" smtClean="0">
                <a:solidFill>
                  <a:schemeClr val="bg1"/>
                </a:solidFill>
              </a:rPr>
              <a:t>技术</a:t>
            </a:r>
            <a:endParaRPr lang="zh-CN" altLang="zh-CN" sz="1600" b="1" dirty="0">
              <a:solidFill>
                <a:schemeClr val="bg1"/>
              </a:solidFill>
            </a:endParaRPr>
          </a:p>
        </p:txBody>
      </p:sp>
      <p:sp>
        <p:nvSpPr>
          <p:cNvPr id="36" name="矩形 35"/>
          <p:cNvSpPr/>
          <p:nvPr/>
        </p:nvSpPr>
        <p:spPr>
          <a:xfrm>
            <a:off x="2352182" y="5076115"/>
            <a:ext cx="1417781" cy="338554"/>
          </a:xfrm>
          <a:prstGeom prst="rect">
            <a:avLst/>
          </a:prstGeom>
          <a:noFill/>
        </p:spPr>
        <p:txBody>
          <a:bodyPr wrap="square">
            <a:spAutoFit/>
          </a:bodyPr>
          <a:lstStyle/>
          <a:p>
            <a:r>
              <a:rPr lang="zh-CN" altLang="en-US" sz="1600" b="1" dirty="0" smtClean="0">
                <a:solidFill>
                  <a:srgbClr val="3D89BC"/>
                </a:solidFill>
              </a:rPr>
              <a:t>巨</a:t>
            </a:r>
            <a:r>
              <a:rPr lang="zh-CN" altLang="zh-CN" sz="1600" b="1" dirty="0" smtClean="0">
                <a:solidFill>
                  <a:srgbClr val="3D89BC"/>
                </a:solidFill>
              </a:rPr>
              <a:t>大发展前景</a:t>
            </a:r>
            <a:endParaRPr lang="zh-CN" altLang="zh-CN" sz="1600" b="1" dirty="0">
              <a:solidFill>
                <a:srgbClr val="3D89BC"/>
              </a:solidFill>
            </a:endParaRPr>
          </a:p>
        </p:txBody>
      </p:sp>
      <p:sp>
        <p:nvSpPr>
          <p:cNvPr id="37" name="矩形 36"/>
          <p:cNvSpPr/>
          <p:nvPr/>
        </p:nvSpPr>
        <p:spPr>
          <a:xfrm>
            <a:off x="2352182" y="2465131"/>
            <a:ext cx="1005403" cy="338554"/>
          </a:xfrm>
          <a:prstGeom prst="rect">
            <a:avLst/>
          </a:prstGeom>
          <a:noFill/>
        </p:spPr>
        <p:txBody>
          <a:bodyPr wrap="none">
            <a:spAutoFit/>
          </a:bodyPr>
          <a:lstStyle/>
          <a:p>
            <a:r>
              <a:rPr lang="zh-CN" altLang="zh-CN" sz="1600" b="1" dirty="0" smtClean="0">
                <a:solidFill>
                  <a:srgbClr val="3D89BC"/>
                </a:solidFill>
              </a:rPr>
              <a:t>迅猛</a:t>
            </a:r>
            <a:r>
              <a:rPr lang="zh-CN" altLang="zh-CN" sz="1600" b="1" dirty="0">
                <a:solidFill>
                  <a:srgbClr val="3D89BC"/>
                </a:solidFill>
              </a:rPr>
              <a:t>发展</a:t>
            </a:r>
          </a:p>
        </p:txBody>
      </p:sp>
      <p:sp>
        <p:nvSpPr>
          <p:cNvPr id="38" name="矩形 37"/>
          <p:cNvSpPr/>
          <p:nvPr/>
        </p:nvSpPr>
        <p:spPr>
          <a:xfrm>
            <a:off x="1551785" y="2029967"/>
            <a:ext cx="1210588" cy="338554"/>
          </a:xfrm>
          <a:prstGeom prst="rect">
            <a:avLst/>
          </a:prstGeom>
          <a:solidFill>
            <a:srgbClr val="3D89BC"/>
          </a:solidFill>
        </p:spPr>
        <p:txBody>
          <a:bodyPr wrap="none">
            <a:spAutoFit/>
          </a:bodyPr>
          <a:lstStyle/>
          <a:p>
            <a:pPr algn="ctr"/>
            <a:r>
              <a:rPr lang="zh-CN" altLang="zh-CN" sz="1600" b="1" dirty="0">
                <a:solidFill>
                  <a:schemeClr val="bg1"/>
                </a:solidFill>
              </a:rPr>
              <a:t>环境信息化</a:t>
            </a:r>
            <a:endParaRPr lang="zh-CN" altLang="en-US" sz="1600" b="1" dirty="0">
              <a:solidFill>
                <a:schemeClr val="bg1"/>
              </a:solidFill>
            </a:endParaRPr>
          </a:p>
        </p:txBody>
      </p:sp>
      <p:sp>
        <p:nvSpPr>
          <p:cNvPr id="39" name="矩形 38"/>
          <p:cNvSpPr/>
          <p:nvPr/>
        </p:nvSpPr>
        <p:spPr>
          <a:xfrm>
            <a:off x="2352182" y="1594803"/>
            <a:ext cx="1210588" cy="338554"/>
          </a:xfrm>
          <a:prstGeom prst="rect">
            <a:avLst/>
          </a:prstGeom>
          <a:noFill/>
        </p:spPr>
        <p:txBody>
          <a:bodyPr wrap="none">
            <a:spAutoFit/>
          </a:bodyPr>
          <a:lstStyle/>
          <a:p>
            <a:r>
              <a:rPr lang="zh-CN" altLang="zh-CN" sz="1600" b="1" dirty="0">
                <a:solidFill>
                  <a:srgbClr val="3D89BC"/>
                </a:solidFill>
              </a:rPr>
              <a:t>高速发展期</a:t>
            </a:r>
            <a:endParaRPr lang="zh-CN" altLang="en-US" sz="1600" b="1" dirty="0">
              <a:solidFill>
                <a:srgbClr val="3D89BC"/>
              </a:solidFill>
            </a:endParaRPr>
          </a:p>
        </p:txBody>
      </p:sp>
      <p:sp>
        <p:nvSpPr>
          <p:cNvPr id="40" name="矩形 39"/>
          <p:cNvSpPr/>
          <p:nvPr/>
        </p:nvSpPr>
        <p:spPr>
          <a:xfrm>
            <a:off x="1443363" y="2900295"/>
            <a:ext cx="1415772" cy="338554"/>
          </a:xfrm>
          <a:prstGeom prst="rect">
            <a:avLst/>
          </a:prstGeom>
          <a:solidFill>
            <a:srgbClr val="3D89BC"/>
          </a:solidFill>
        </p:spPr>
        <p:txBody>
          <a:bodyPr wrap="none">
            <a:spAutoFit/>
          </a:bodyPr>
          <a:lstStyle/>
          <a:p>
            <a:pPr algn="ctr"/>
            <a:r>
              <a:rPr lang="zh-CN" altLang="zh-CN" sz="1600" b="1" dirty="0">
                <a:solidFill>
                  <a:schemeClr val="bg1"/>
                </a:solidFill>
              </a:rPr>
              <a:t>国家环保部门</a:t>
            </a:r>
            <a:endParaRPr lang="zh-CN" altLang="en-US" sz="1600" b="1" dirty="0">
              <a:solidFill>
                <a:schemeClr val="bg1"/>
              </a:solidFill>
            </a:endParaRPr>
          </a:p>
        </p:txBody>
      </p:sp>
      <p:sp>
        <p:nvSpPr>
          <p:cNvPr id="41" name="矩形 40"/>
          <p:cNvSpPr/>
          <p:nvPr/>
        </p:nvSpPr>
        <p:spPr>
          <a:xfrm>
            <a:off x="2352182" y="3335459"/>
            <a:ext cx="595035" cy="338554"/>
          </a:xfrm>
          <a:prstGeom prst="rect">
            <a:avLst/>
          </a:prstGeom>
          <a:noFill/>
        </p:spPr>
        <p:txBody>
          <a:bodyPr wrap="none">
            <a:spAutoFit/>
          </a:bodyPr>
          <a:lstStyle/>
          <a:p>
            <a:r>
              <a:rPr lang="zh-CN" altLang="zh-CN" sz="1600" b="1" dirty="0">
                <a:solidFill>
                  <a:srgbClr val="3D89BC"/>
                </a:solidFill>
              </a:rPr>
              <a:t>重视</a:t>
            </a:r>
            <a:endParaRPr lang="zh-CN" altLang="en-US" sz="1600" b="1" dirty="0">
              <a:solidFill>
                <a:srgbClr val="3D89BC"/>
              </a:solidFill>
            </a:endParaRPr>
          </a:p>
        </p:txBody>
      </p:sp>
      <p:sp>
        <p:nvSpPr>
          <p:cNvPr id="42" name="矩形 41"/>
          <p:cNvSpPr/>
          <p:nvPr/>
        </p:nvSpPr>
        <p:spPr>
          <a:xfrm>
            <a:off x="1654377" y="3770623"/>
            <a:ext cx="1005403" cy="338554"/>
          </a:xfrm>
          <a:prstGeom prst="rect">
            <a:avLst/>
          </a:prstGeom>
          <a:solidFill>
            <a:srgbClr val="3D89BC"/>
          </a:solidFill>
        </p:spPr>
        <p:txBody>
          <a:bodyPr wrap="none">
            <a:spAutoFit/>
          </a:bodyPr>
          <a:lstStyle/>
          <a:p>
            <a:pPr algn="ctr"/>
            <a:r>
              <a:rPr lang="zh-CN" altLang="zh-CN" sz="1600" b="1" dirty="0" smtClean="0">
                <a:solidFill>
                  <a:schemeClr val="bg1"/>
                </a:solidFill>
              </a:rPr>
              <a:t>通过方案</a:t>
            </a:r>
            <a:endParaRPr lang="zh-CN" altLang="en-US" sz="1600" b="1" dirty="0">
              <a:solidFill>
                <a:schemeClr val="bg1"/>
              </a:solidFill>
            </a:endParaRPr>
          </a:p>
        </p:txBody>
      </p:sp>
      <p:sp>
        <p:nvSpPr>
          <p:cNvPr id="43" name="矩形 42"/>
          <p:cNvSpPr/>
          <p:nvPr/>
        </p:nvSpPr>
        <p:spPr>
          <a:xfrm>
            <a:off x="2352182" y="4205787"/>
            <a:ext cx="1005403" cy="338554"/>
          </a:xfrm>
          <a:prstGeom prst="rect">
            <a:avLst/>
          </a:prstGeom>
          <a:noFill/>
        </p:spPr>
        <p:txBody>
          <a:bodyPr wrap="none">
            <a:spAutoFit/>
          </a:bodyPr>
          <a:lstStyle/>
          <a:p>
            <a:r>
              <a:rPr lang="zh-CN" altLang="zh-CN" sz="1600" b="1" dirty="0">
                <a:solidFill>
                  <a:srgbClr val="3D89BC"/>
                </a:solidFill>
              </a:rPr>
              <a:t>积极建设</a:t>
            </a:r>
            <a:endParaRPr lang="zh-CN" altLang="en-US" sz="1600" b="1" dirty="0">
              <a:solidFill>
                <a:srgbClr val="3D89BC"/>
              </a:solidFill>
            </a:endParaRPr>
          </a:p>
        </p:txBody>
      </p:sp>
      <p:sp>
        <p:nvSpPr>
          <p:cNvPr id="44" name="矩形 43"/>
          <p:cNvSpPr/>
          <p:nvPr/>
        </p:nvSpPr>
        <p:spPr>
          <a:xfrm>
            <a:off x="827810" y="4640951"/>
            <a:ext cx="2646878" cy="338554"/>
          </a:xfrm>
          <a:prstGeom prst="rect">
            <a:avLst/>
          </a:prstGeom>
          <a:solidFill>
            <a:srgbClr val="3D89BC"/>
          </a:solidFill>
        </p:spPr>
        <p:txBody>
          <a:bodyPr wrap="none">
            <a:spAutoFit/>
          </a:bodyPr>
          <a:lstStyle/>
          <a:p>
            <a:pPr algn="ctr"/>
            <a:r>
              <a:rPr lang="zh-CN" altLang="zh-CN" sz="1600" b="1" dirty="0">
                <a:solidFill>
                  <a:schemeClr val="bg1"/>
                </a:solidFill>
              </a:rPr>
              <a:t>环境数据服务和环保云平台</a:t>
            </a:r>
            <a:endParaRPr lang="zh-CN" altLang="en-US" sz="1600" b="1" dirty="0">
              <a:solidFill>
                <a:schemeClr val="bg1"/>
              </a:solidFill>
            </a:endParaRPr>
          </a:p>
        </p:txBody>
      </p:sp>
      <p:sp>
        <p:nvSpPr>
          <p:cNvPr id="45" name="矩形 44"/>
          <p:cNvSpPr/>
          <p:nvPr/>
        </p:nvSpPr>
        <p:spPr>
          <a:xfrm>
            <a:off x="1038824" y="5511284"/>
            <a:ext cx="2236510" cy="338554"/>
          </a:xfrm>
          <a:prstGeom prst="rect">
            <a:avLst/>
          </a:prstGeom>
          <a:solidFill>
            <a:srgbClr val="3D89BC"/>
          </a:solidFill>
        </p:spPr>
        <p:txBody>
          <a:bodyPr wrap="none">
            <a:spAutoFit/>
          </a:bodyPr>
          <a:lstStyle/>
          <a:p>
            <a:pPr algn="ctr"/>
            <a:r>
              <a:rPr lang="zh-CN" altLang="zh-CN" sz="1600" b="1" dirty="0">
                <a:solidFill>
                  <a:schemeClr val="bg1"/>
                </a:solidFill>
              </a:rPr>
              <a:t>国家发展还是市场需求</a:t>
            </a:r>
            <a:endParaRPr lang="zh-CN" altLang="en-US" sz="1600" b="1" dirty="0">
              <a:solidFill>
                <a:schemeClr val="bg1"/>
              </a:solidFill>
            </a:endParaRPr>
          </a:p>
        </p:txBody>
      </p:sp>
      <p:cxnSp>
        <p:nvCxnSpPr>
          <p:cNvPr id="47" name="直接箭头连接符 46"/>
          <p:cNvCxnSpPr>
            <a:stCxn id="3" idx="2"/>
            <a:endCxn id="38" idx="0"/>
          </p:cNvCxnSpPr>
          <p:nvPr/>
        </p:nvCxnSpPr>
        <p:spPr>
          <a:xfrm flipH="1">
            <a:off x="2157079" y="1498193"/>
            <a:ext cx="1" cy="531774"/>
          </a:xfrm>
          <a:prstGeom prst="straightConnector1">
            <a:avLst/>
          </a:prstGeom>
          <a:ln w="19050">
            <a:prstDash val="dash"/>
            <a:tailEnd type="arrow"/>
          </a:ln>
        </p:spPr>
        <p:style>
          <a:lnRef idx="1">
            <a:schemeClr val="accent1"/>
          </a:lnRef>
          <a:fillRef idx="0">
            <a:schemeClr val="accent1"/>
          </a:fillRef>
          <a:effectRef idx="0">
            <a:schemeClr val="accent1"/>
          </a:effectRef>
          <a:fontRef idx="minor">
            <a:schemeClr val="tx1"/>
          </a:fontRef>
        </p:style>
      </p:cxnSp>
      <p:cxnSp>
        <p:nvCxnSpPr>
          <p:cNvPr id="48" name="直接箭头连接符 47"/>
          <p:cNvCxnSpPr/>
          <p:nvPr/>
        </p:nvCxnSpPr>
        <p:spPr>
          <a:xfrm flipH="1">
            <a:off x="2157079" y="2368521"/>
            <a:ext cx="1" cy="531774"/>
          </a:xfrm>
          <a:prstGeom prst="straightConnector1">
            <a:avLst/>
          </a:prstGeom>
          <a:ln w="19050">
            <a:prstDash val="dash"/>
            <a:tailEnd type="arrow"/>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flipH="1">
            <a:off x="2157079" y="3238849"/>
            <a:ext cx="1" cy="531774"/>
          </a:xfrm>
          <a:prstGeom prst="straightConnector1">
            <a:avLst/>
          </a:prstGeom>
          <a:ln w="19050">
            <a:prstDash val="dash"/>
            <a:tailEnd type="arrow"/>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flipH="1">
            <a:off x="2157079" y="4109177"/>
            <a:ext cx="1" cy="531774"/>
          </a:xfrm>
          <a:prstGeom prst="straightConnector1">
            <a:avLst/>
          </a:prstGeom>
          <a:ln w="19050">
            <a:prstDash val="dash"/>
            <a:tailEnd type="arrow"/>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flipH="1">
            <a:off x="2157079" y="4979505"/>
            <a:ext cx="1" cy="531774"/>
          </a:xfrm>
          <a:prstGeom prst="straightConnector1">
            <a:avLst/>
          </a:prstGeom>
          <a:ln w="19050">
            <a:prstDash val="dash"/>
            <a:tailEnd type="arrow"/>
          </a:ln>
        </p:spPr>
        <p:style>
          <a:lnRef idx="1">
            <a:schemeClr val="accent1"/>
          </a:lnRef>
          <a:fillRef idx="0">
            <a:schemeClr val="accent1"/>
          </a:fillRef>
          <a:effectRef idx="0">
            <a:schemeClr val="accent1"/>
          </a:effectRef>
          <a:fontRef idx="minor">
            <a:schemeClr val="tx1"/>
          </a:fontRef>
        </p:style>
      </p:cxnSp>
      <p:sp>
        <p:nvSpPr>
          <p:cNvPr id="52" name="矩形 51"/>
          <p:cNvSpPr/>
          <p:nvPr/>
        </p:nvSpPr>
        <p:spPr>
          <a:xfrm>
            <a:off x="5625762" y="1169513"/>
            <a:ext cx="1826141" cy="338554"/>
          </a:xfrm>
          <a:prstGeom prst="rect">
            <a:avLst/>
          </a:prstGeom>
          <a:solidFill>
            <a:srgbClr val="008EC0"/>
          </a:solidFill>
        </p:spPr>
        <p:txBody>
          <a:bodyPr wrap="none">
            <a:spAutoFit/>
          </a:bodyPr>
          <a:lstStyle/>
          <a:p>
            <a:pPr algn="ctr"/>
            <a:r>
              <a:rPr lang="zh-CN" altLang="zh-CN" sz="1600" b="1" dirty="0">
                <a:solidFill>
                  <a:schemeClr val="bg1"/>
                </a:solidFill>
              </a:rPr>
              <a:t>环境大数据的意义</a:t>
            </a:r>
            <a:endParaRPr lang="zh-CN" altLang="en-US" sz="1600" b="1" dirty="0">
              <a:solidFill>
                <a:schemeClr val="bg1"/>
              </a:solidFill>
            </a:endParaRPr>
          </a:p>
        </p:txBody>
      </p:sp>
      <p:sp>
        <p:nvSpPr>
          <p:cNvPr id="54" name="矩形 53"/>
          <p:cNvSpPr/>
          <p:nvPr/>
        </p:nvSpPr>
        <p:spPr>
          <a:xfrm>
            <a:off x="4885824" y="1764080"/>
            <a:ext cx="1010152" cy="1200329"/>
          </a:xfrm>
          <a:prstGeom prst="rect">
            <a:avLst/>
          </a:prstGeom>
          <a:solidFill>
            <a:schemeClr val="tx1">
              <a:lumMod val="65000"/>
              <a:lumOff val="35000"/>
            </a:schemeClr>
          </a:solidFill>
        </p:spPr>
        <p:txBody>
          <a:bodyPr wrap="square">
            <a:spAutoFit/>
          </a:bodyPr>
          <a:lstStyle/>
          <a:p>
            <a:r>
              <a:rPr lang="zh-CN" altLang="zh-CN" sz="1200" b="1" dirty="0">
                <a:solidFill>
                  <a:schemeClr val="bg1"/>
                </a:solidFill>
                <a:effectLst>
                  <a:outerShdw blurRad="38100" dist="38100" dir="2700000" algn="tl">
                    <a:srgbClr val="000000">
                      <a:alpha val="43137"/>
                    </a:srgbClr>
                  </a:outerShdw>
                </a:effectLst>
              </a:rPr>
              <a:t>促进政府生态环境综合决策科学化、监管精准化、公共服务便民化</a:t>
            </a:r>
            <a:endParaRPr lang="en-US" altLang="zh-CN" sz="1200" b="1" dirty="0">
              <a:solidFill>
                <a:schemeClr val="bg1"/>
              </a:solidFill>
              <a:effectLst>
                <a:outerShdw blurRad="38100" dist="38100" dir="2700000" algn="tl">
                  <a:srgbClr val="000000">
                    <a:alpha val="43137"/>
                  </a:srgbClr>
                </a:outerShdw>
              </a:effectLst>
            </a:endParaRPr>
          </a:p>
        </p:txBody>
      </p:sp>
      <p:sp>
        <p:nvSpPr>
          <p:cNvPr id="55" name="矩形 54"/>
          <p:cNvSpPr/>
          <p:nvPr/>
        </p:nvSpPr>
        <p:spPr>
          <a:xfrm>
            <a:off x="6071856" y="1764079"/>
            <a:ext cx="1010152" cy="1200329"/>
          </a:xfrm>
          <a:prstGeom prst="rect">
            <a:avLst/>
          </a:prstGeom>
          <a:solidFill>
            <a:schemeClr val="tx1">
              <a:lumMod val="65000"/>
              <a:lumOff val="35000"/>
            </a:schemeClr>
          </a:solidFill>
        </p:spPr>
        <p:txBody>
          <a:bodyPr wrap="square">
            <a:spAutoFit/>
          </a:bodyPr>
          <a:lstStyle/>
          <a:p>
            <a:r>
              <a:rPr lang="zh-CN" altLang="zh-CN" sz="1200" b="1" dirty="0">
                <a:solidFill>
                  <a:schemeClr val="bg1"/>
                </a:solidFill>
                <a:effectLst>
                  <a:outerShdw blurRad="38100" dist="38100" dir="2700000" algn="tl">
                    <a:srgbClr val="000000">
                      <a:alpha val="43137"/>
                    </a:srgbClr>
                  </a:outerShdw>
                </a:effectLst>
              </a:rPr>
              <a:t>有助于企业加快产业转型，发现新的商机，拓宽更广阔的市场</a:t>
            </a:r>
            <a:endParaRPr lang="en-US" altLang="zh-CN" sz="1200" b="1" dirty="0">
              <a:solidFill>
                <a:schemeClr val="bg1"/>
              </a:solidFill>
              <a:effectLst>
                <a:outerShdw blurRad="38100" dist="38100" dir="2700000" algn="tl">
                  <a:srgbClr val="000000">
                    <a:alpha val="43137"/>
                  </a:srgbClr>
                </a:outerShdw>
              </a:effectLst>
            </a:endParaRPr>
          </a:p>
        </p:txBody>
      </p:sp>
      <p:sp>
        <p:nvSpPr>
          <p:cNvPr id="56" name="矩形 55"/>
          <p:cNvSpPr/>
          <p:nvPr/>
        </p:nvSpPr>
        <p:spPr>
          <a:xfrm>
            <a:off x="7259701" y="1768356"/>
            <a:ext cx="1010152" cy="1200329"/>
          </a:xfrm>
          <a:prstGeom prst="rect">
            <a:avLst/>
          </a:prstGeom>
          <a:solidFill>
            <a:schemeClr val="tx1">
              <a:lumMod val="65000"/>
              <a:lumOff val="35000"/>
            </a:schemeClr>
          </a:solidFill>
        </p:spPr>
        <p:txBody>
          <a:bodyPr wrap="square">
            <a:spAutoFit/>
          </a:bodyPr>
          <a:lstStyle/>
          <a:p>
            <a:r>
              <a:rPr lang="zh-CN" altLang="zh-CN" sz="1200" b="1" dirty="0">
                <a:solidFill>
                  <a:schemeClr val="bg1"/>
                </a:solidFill>
                <a:effectLst>
                  <a:outerShdw blurRad="38100" dist="38100" dir="2700000" algn="tl">
                    <a:srgbClr val="000000">
                      <a:alpha val="43137"/>
                    </a:srgbClr>
                  </a:outerShdw>
                </a:effectLst>
              </a:rPr>
              <a:t>给公众生活带来更多便利，提升生活质量，吸引公众关注和重视</a:t>
            </a:r>
          </a:p>
        </p:txBody>
      </p:sp>
      <p:sp>
        <p:nvSpPr>
          <p:cNvPr id="57" name="椭圆 56"/>
          <p:cNvSpPr/>
          <p:nvPr/>
        </p:nvSpPr>
        <p:spPr>
          <a:xfrm>
            <a:off x="4572000" y="3504736"/>
            <a:ext cx="3943350" cy="2486489"/>
          </a:xfrm>
          <a:prstGeom prst="ellipse">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椭圆 58"/>
          <p:cNvSpPr/>
          <p:nvPr/>
        </p:nvSpPr>
        <p:spPr>
          <a:xfrm>
            <a:off x="5068038" y="4553155"/>
            <a:ext cx="972670" cy="613319"/>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b="1" dirty="0">
                <a:effectLst>
                  <a:outerShdw blurRad="38100" dist="38100" dir="2700000" algn="tl">
                    <a:srgbClr val="000000">
                      <a:alpha val="43137"/>
                    </a:srgbClr>
                  </a:outerShdw>
                </a:effectLst>
              </a:rPr>
              <a:t>PM25.in</a:t>
            </a:r>
            <a:endParaRPr lang="zh-CN" altLang="en-US" sz="1200" b="1" dirty="0">
              <a:effectLst>
                <a:outerShdw blurRad="38100" dist="38100" dir="2700000" algn="tl">
                  <a:srgbClr val="000000">
                    <a:alpha val="43137"/>
                  </a:srgbClr>
                </a:outerShdw>
              </a:effectLst>
            </a:endParaRPr>
          </a:p>
        </p:txBody>
      </p:sp>
      <p:sp>
        <p:nvSpPr>
          <p:cNvPr id="61" name="TextBox 60"/>
          <p:cNvSpPr txBox="1"/>
          <p:nvPr/>
        </p:nvSpPr>
        <p:spPr>
          <a:xfrm>
            <a:off x="5869046" y="3770623"/>
            <a:ext cx="1415772" cy="338554"/>
          </a:xfrm>
          <a:prstGeom prst="rect">
            <a:avLst/>
          </a:prstGeom>
          <a:noFill/>
        </p:spPr>
        <p:txBody>
          <a:bodyPr wrap="none" rtlCol="0">
            <a:spAutoFit/>
          </a:bodyPr>
          <a:lstStyle/>
          <a:p>
            <a:r>
              <a:rPr lang="zh-CN" altLang="en-US" sz="1600" b="1" dirty="0" smtClean="0">
                <a:solidFill>
                  <a:schemeClr val="bg1"/>
                </a:solidFill>
                <a:effectLst>
                  <a:outerShdw blurRad="38100" dist="38100" dir="2700000" algn="tl">
                    <a:srgbClr val="000000">
                      <a:alpha val="43137"/>
                    </a:srgbClr>
                  </a:outerShdw>
                </a:effectLst>
              </a:rPr>
              <a:t>环境数据应用</a:t>
            </a:r>
            <a:endParaRPr lang="zh-CN" altLang="en-US" sz="1600" b="1" dirty="0">
              <a:solidFill>
                <a:schemeClr val="bg1"/>
              </a:solidFill>
              <a:effectLst>
                <a:outerShdw blurRad="38100" dist="38100" dir="2700000" algn="tl">
                  <a:srgbClr val="000000">
                    <a:alpha val="43137"/>
                  </a:srgbClr>
                </a:outerShdw>
              </a:effectLst>
            </a:endParaRPr>
          </a:p>
        </p:txBody>
      </p:sp>
      <p:sp>
        <p:nvSpPr>
          <p:cNvPr id="62" name="椭圆 61"/>
          <p:cNvSpPr/>
          <p:nvPr/>
        </p:nvSpPr>
        <p:spPr>
          <a:xfrm>
            <a:off x="6090597" y="4237681"/>
            <a:ext cx="972670" cy="613319"/>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sz="1200" b="1" dirty="0">
                <a:effectLst>
                  <a:outerShdw blurRad="38100" dist="38100" dir="2700000" algn="tl">
                    <a:srgbClr val="000000">
                      <a:alpha val="43137"/>
                    </a:srgbClr>
                  </a:outerShdw>
                </a:effectLst>
              </a:rPr>
              <a:t>PM2.5</a:t>
            </a:r>
            <a:r>
              <a:rPr lang="zh-CN" altLang="zh-CN" sz="1200" b="1" dirty="0">
                <a:effectLst>
                  <a:outerShdw blurRad="38100" dist="38100" dir="2700000" algn="tl">
                    <a:srgbClr val="000000">
                      <a:alpha val="43137"/>
                    </a:srgbClr>
                  </a:outerShdw>
                </a:effectLst>
              </a:rPr>
              <a:t>云监测平台</a:t>
            </a:r>
            <a:endParaRPr lang="zh-CN" altLang="en-US" sz="1200" b="1" dirty="0">
              <a:effectLst>
                <a:outerShdw blurRad="38100" dist="38100" dir="2700000" algn="tl">
                  <a:srgbClr val="000000">
                    <a:alpha val="43137"/>
                  </a:srgbClr>
                </a:outerShdw>
              </a:effectLst>
            </a:endParaRPr>
          </a:p>
        </p:txBody>
      </p:sp>
      <p:sp>
        <p:nvSpPr>
          <p:cNvPr id="63" name="椭圆 62"/>
          <p:cNvSpPr/>
          <p:nvPr/>
        </p:nvSpPr>
        <p:spPr>
          <a:xfrm>
            <a:off x="7268534" y="4565455"/>
            <a:ext cx="972670" cy="613319"/>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zh-CN" sz="1200" b="1" dirty="0">
                <a:effectLst>
                  <a:outerShdw blurRad="38100" dist="38100" dir="2700000" algn="tl">
                    <a:srgbClr val="000000">
                      <a:alpha val="43137"/>
                    </a:srgbClr>
                  </a:outerShdw>
                </a:effectLst>
              </a:rPr>
              <a:t>中国天气网</a:t>
            </a:r>
            <a:endParaRPr lang="zh-CN" altLang="en-US" sz="1200" b="1" dirty="0">
              <a:effectLst>
                <a:outerShdw blurRad="38100" dist="38100" dir="2700000" algn="tl">
                  <a:srgbClr val="000000">
                    <a:alpha val="43137"/>
                  </a:srgbClr>
                </a:outerShdw>
              </a:effectLst>
            </a:endParaRPr>
          </a:p>
        </p:txBody>
      </p:sp>
      <p:sp>
        <p:nvSpPr>
          <p:cNvPr id="64" name="椭圆 63"/>
          <p:cNvSpPr/>
          <p:nvPr/>
        </p:nvSpPr>
        <p:spPr>
          <a:xfrm>
            <a:off x="6312148" y="5108009"/>
            <a:ext cx="972670" cy="613319"/>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200" b="1" dirty="0">
                <a:effectLst>
                  <a:outerShdw blurRad="38100" dist="38100" dir="2700000" algn="tl">
                    <a:srgbClr val="000000">
                      <a:alpha val="43137"/>
                    </a:srgbClr>
                  </a:outerShdw>
                </a:effectLst>
              </a:rPr>
              <a:t>环境云</a:t>
            </a:r>
          </a:p>
        </p:txBody>
      </p:sp>
      <p:pic>
        <p:nvPicPr>
          <p:cNvPr id="46"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60"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30</a:t>
            </a:fld>
            <a:endParaRPr lang="zh-CN" alt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183290" cy="323165"/>
          </a:xfrm>
          <a:prstGeom prst="rect">
            <a:avLst/>
          </a:prstGeom>
          <a:noFill/>
        </p:spPr>
        <p:txBody>
          <a:bodyPr wrap="none" lIns="0" tIns="0" rIns="0" bIns="0" rtlCol="0">
            <a:spAutoFit/>
          </a:bodyPr>
          <a:lstStyle/>
          <a:p>
            <a:r>
              <a:rPr lang="en-US" altLang="zh-CN" sz="2100" b="1" spc="225" dirty="0" smtClean="0">
                <a:solidFill>
                  <a:prstClr val="white"/>
                </a:solidFill>
              </a:rPr>
              <a:t>10.3</a:t>
            </a:r>
            <a:r>
              <a:rPr lang="zh-CN" altLang="en-US" sz="2100" b="1" spc="225" dirty="0" smtClean="0">
                <a:solidFill>
                  <a:prstClr val="white"/>
                </a:solidFill>
              </a:rPr>
              <a:t>环境大数据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矩形 52"/>
          <p:cNvSpPr/>
          <p:nvPr/>
        </p:nvSpPr>
        <p:spPr>
          <a:xfrm>
            <a:off x="524727" y="1333767"/>
            <a:ext cx="2363147" cy="338554"/>
          </a:xfrm>
          <a:prstGeom prst="rect">
            <a:avLst/>
          </a:prstGeom>
        </p:spPr>
        <p:txBody>
          <a:bodyPr wrap="none">
            <a:spAutoFit/>
          </a:bodyPr>
          <a:lstStyle/>
          <a:p>
            <a:r>
              <a:rPr lang="en-US" altLang="zh-CN" sz="1600" b="1" dirty="0" smtClean="0"/>
              <a:t>1</a:t>
            </a:r>
            <a:r>
              <a:rPr lang="zh-CN" altLang="zh-CN" sz="1600" b="1" dirty="0" smtClean="0"/>
              <a:t>．环境</a:t>
            </a:r>
            <a:r>
              <a:rPr lang="zh-CN" altLang="zh-CN" sz="1600" b="1" dirty="0"/>
              <a:t>数据的时空特性</a:t>
            </a:r>
          </a:p>
        </p:txBody>
      </p:sp>
      <p:sp>
        <p:nvSpPr>
          <p:cNvPr id="2" name="矩形 1"/>
          <p:cNvSpPr/>
          <p:nvPr/>
        </p:nvSpPr>
        <p:spPr>
          <a:xfrm>
            <a:off x="524727" y="1674674"/>
            <a:ext cx="8059808" cy="738664"/>
          </a:xfrm>
          <a:prstGeom prst="rect">
            <a:avLst/>
          </a:prstGeom>
        </p:spPr>
        <p:txBody>
          <a:bodyPr wrap="square">
            <a:spAutoFit/>
          </a:bodyPr>
          <a:lstStyle/>
          <a:p>
            <a:r>
              <a:rPr lang="zh-CN" altLang="zh-CN" sz="1400" dirty="0"/>
              <a:t>环境传感器数据的一个重要特点是除了信息本身所包含的环境物理量的测量值之外，其信息本身的时间和空间特征，也就是其分布信息也是非常关键的。大多数情况下，缺乏时空分布信息的环境数据是局部的，不完整的，其使用价值也相当有限。</a:t>
            </a:r>
          </a:p>
        </p:txBody>
      </p:sp>
      <p:sp>
        <p:nvSpPr>
          <p:cNvPr id="4" name="矩形 3"/>
          <p:cNvSpPr/>
          <p:nvPr/>
        </p:nvSpPr>
        <p:spPr>
          <a:xfrm>
            <a:off x="528008" y="2386310"/>
            <a:ext cx="8059807" cy="307777"/>
          </a:xfrm>
          <a:prstGeom prst="rect">
            <a:avLst/>
          </a:prstGeom>
        </p:spPr>
        <p:txBody>
          <a:bodyPr wrap="square">
            <a:spAutoFit/>
          </a:bodyPr>
          <a:lstStyle/>
          <a:p>
            <a:r>
              <a:rPr lang="zh-CN" altLang="zh-CN" sz="1400" dirty="0"/>
              <a:t>在时间维度上，环境数据可分为历史数据和实时数据，而各种预报系统则可以产生预报数据。</a:t>
            </a:r>
          </a:p>
        </p:txBody>
      </p:sp>
      <p:pic>
        <p:nvPicPr>
          <p:cNvPr id="13314"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5000"/>
                    </a14:imgEffect>
                  </a14:imgLayer>
                </a14:imgProps>
              </a:ext>
              <a:ext uri="{28A0092B-C50C-407E-A947-70E740481C1C}">
                <a14:useLocalDpi xmlns:a14="http://schemas.microsoft.com/office/drawing/2010/main" val="0"/>
              </a:ext>
            </a:extLst>
          </a:blip>
          <a:srcRect/>
          <a:stretch>
            <a:fillRect/>
          </a:stretch>
        </p:blipFill>
        <p:spPr bwMode="auto">
          <a:xfrm>
            <a:off x="1706300" y="2668673"/>
            <a:ext cx="5267681" cy="33361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矩形 4"/>
          <p:cNvSpPr/>
          <p:nvPr/>
        </p:nvSpPr>
        <p:spPr>
          <a:xfrm>
            <a:off x="1735231" y="5891705"/>
            <a:ext cx="5238750" cy="261610"/>
          </a:xfrm>
          <a:prstGeom prst="rect">
            <a:avLst/>
          </a:prstGeom>
        </p:spPr>
        <p:txBody>
          <a:bodyPr wrap="square">
            <a:spAutoFit/>
          </a:bodyPr>
          <a:lstStyle/>
          <a:p>
            <a:r>
              <a:rPr lang="zh-CN" altLang="zh-CN" sz="1100" b="1" dirty="0"/>
              <a:t>环境云（</a:t>
            </a:r>
            <a:r>
              <a:rPr lang="en-US" altLang="zh-CN" sz="1100" b="1" dirty="0"/>
              <a:t>http://www.envicloud.cn</a:t>
            </a:r>
            <a:r>
              <a:rPr lang="zh-CN" altLang="zh-CN" sz="1100" b="1" dirty="0"/>
              <a:t>）提供的大气监测站点的实测数据样本</a:t>
            </a:r>
            <a:endParaRPr lang="zh-CN" altLang="en-US" sz="1100" b="1" dirty="0"/>
          </a:p>
        </p:txBody>
      </p:sp>
      <p:pic>
        <p:nvPicPr>
          <p:cNvPr id="13315" name="图片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7429" y="2694087"/>
            <a:ext cx="4969371" cy="319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5"/>
          <p:cNvSpPr/>
          <p:nvPr/>
        </p:nvSpPr>
        <p:spPr>
          <a:xfrm>
            <a:off x="2790790" y="5861837"/>
            <a:ext cx="2073003" cy="261610"/>
          </a:xfrm>
          <a:prstGeom prst="rect">
            <a:avLst/>
          </a:prstGeom>
        </p:spPr>
        <p:txBody>
          <a:bodyPr wrap="none">
            <a:spAutoFit/>
          </a:bodyPr>
          <a:lstStyle/>
          <a:p>
            <a:r>
              <a:rPr lang="zh-CN" altLang="zh-CN" sz="1100" b="1" dirty="0"/>
              <a:t>图</a:t>
            </a:r>
            <a:r>
              <a:rPr lang="en-US" altLang="zh-CN" sz="1100" b="1" dirty="0"/>
              <a:t>10-23  </a:t>
            </a:r>
            <a:r>
              <a:rPr lang="zh-CN" altLang="zh-CN" sz="1100" b="1" dirty="0"/>
              <a:t>地图上展示环境数据</a:t>
            </a:r>
          </a:p>
        </p:txBody>
      </p:sp>
      <p:pic>
        <p:nvPicPr>
          <p:cNvPr id="27" name="27 Image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31" name="Imagen 27">
            <a:hlinkClick r:id="" action="ppaction://hlinkshowjump?jump=nextslide"/>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31</a:t>
            </a:fld>
            <a:endParaRPr lang="zh-CN" altLang="en-US" dirty="0"/>
          </a:p>
        </p:txBody>
      </p:sp>
      <p:sp>
        <p:nvSpPr>
          <p:cNvPr id="35" name="文本框 40"/>
          <p:cNvSpPr txBox="1"/>
          <p:nvPr/>
        </p:nvSpPr>
        <p:spPr>
          <a:xfrm>
            <a:off x="399253" y="933450"/>
            <a:ext cx="2571538" cy="369332"/>
          </a:xfrm>
          <a:prstGeom prst="rect">
            <a:avLst/>
          </a:prstGeom>
          <a:noFill/>
        </p:spPr>
        <p:txBody>
          <a:bodyPr wrap="none" rtlCol="0">
            <a:spAutoFit/>
          </a:bodyPr>
          <a:lstStyle/>
          <a:p>
            <a:r>
              <a:rPr lang="en-US" altLang="zh-CN" b="1" dirty="0" smtClean="0">
                <a:solidFill>
                  <a:srgbClr val="3D89BC"/>
                </a:solidFill>
              </a:rPr>
              <a:t>10.3.1 </a:t>
            </a:r>
            <a:r>
              <a:rPr lang="zh-CN" altLang="en-US" b="1" dirty="0" smtClean="0">
                <a:solidFill>
                  <a:srgbClr val="3D89BC"/>
                </a:solidFill>
              </a:rPr>
              <a:t>环境大数据概念</a:t>
            </a:r>
            <a:endParaRPr lang="zh-CN" altLang="en-US" dirty="0">
              <a:solidFill>
                <a:srgbClr val="3D89BC"/>
              </a:solidFill>
            </a:endParaRPr>
          </a:p>
        </p:txBody>
      </p:sp>
      <p:sp>
        <p:nvSpPr>
          <p:cNvPr id="36" name="椭圆 35"/>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15"/>
                                        </p:tgtEl>
                                        <p:attrNameLst>
                                          <p:attrName>style.visibility</p:attrName>
                                        </p:attrNameLst>
                                      </p:cBhvr>
                                      <p:to>
                                        <p:strVal val="visible"/>
                                      </p:to>
                                    </p:set>
                                    <p:animEffect transition="in" filter="fade">
                                      <p:cBhvr>
                                        <p:cTn id="7" dur="500"/>
                                        <p:tgtEl>
                                          <p:spTgt spid="13315"/>
                                        </p:tgtEl>
                                      </p:cBhvr>
                                    </p:animEffec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1087752" y="5588885"/>
            <a:ext cx="6648450" cy="448924"/>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10" name="矩形 9"/>
          <p:cNvSpPr/>
          <p:nvPr/>
        </p:nvSpPr>
        <p:spPr>
          <a:xfrm>
            <a:off x="1087752" y="4946998"/>
            <a:ext cx="2686050" cy="448924"/>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7" name="矩形 26"/>
          <p:cNvSpPr/>
          <p:nvPr/>
        </p:nvSpPr>
        <p:spPr>
          <a:xfrm>
            <a:off x="1087752" y="4330970"/>
            <a:ext cx="2686050" cy="448924"/>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8" name="矩形 27"/>
          <p:cNvSpPr/>
          <p:nvPr/>
        </p:nvSpPr>
        <p:spPr>
          <a:xfrm>
            <a:off x="4175664" y="4946998"/>
            <a:ext cx="3560538" cy="448924"/>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0" name="矩形 29"/>
          <p:cNvSpPr/>
          <p:nvPr/>
        </p:nvSpPr>
        <p:spPr>
          <a:xfrm>
            <a:off x="4175664" y="4330970"/>
            <a:ext cx="3560538" cy="448924"/>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183290" cy="323165"/>
          </a:xfrm>
          <a:prstGeom prst="rect">
            <a:avLst/>
          </a:prstGeom>
          <a:noFill/>
        </p:spPr>
        <p:txBody>
          <a:bodyPr wrap="none" lIns="0" tIns="0" rIns="0" bIns="0" rtlCol="0">
            <a:spAutoFit/>
          </a:bodyPr>
          <a:lstStyle/>
          <a:p>
            <a:r>
              <a:rPr lang="en-US" altLang="zh-CN" sz="2100" b="1" spc="225" dirty="0" smtClean="0">
                <a:solidFill>
                  <a:prstClr val="white"/>
                </a:solidFill>
              </a:rPr>
              <a:t>10.3</a:t>
            </a:r>
            <a:r>
              <a:rPr lang="zh-CN" altLang="en-US" sz="2100" b="1" spc="225" dirty="0" smtClean="0">
                <a:solidFill>
                  <a:prstClr val="white"/>
                </a:solidFill>
              </a:rPr>
              <a:t>环境大数据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矩形 52"/>
          <p:cNvSpPr/>
          <p:nvPr/>
        </p:nvSpPr>
        <p:spPr>
          <a:xfrm>
            <a:off x="524727" y="1390917"/>
            <a:ext cx="2157963" cy="338554"/>
          </a:xfrm>
          <a:prstGeom prst="rect">
            <a:avLst/>
          </a:prstGeom>
        </p:spPr>
        <p:txBody>
          <a:bodyPr wrap="none">
            <a:spAutoFit/>
          </a:bodyPr>
          <a:lstStyle/>
          <a:p>
            <a:r>
              <a:rPr lang="en-US" altLang="zh-CN" sz="1600" b="1" dirty="0" smtClean="0"/>
              <a:t>2</a:t>
            </a:r>
            <a:r>
              <a:rPr lang="zh-CN" altLang="zh-CN" sz="1600" b="1" dirty="0" smtClean="0"/>
              <a:t>．</a:t>
            </a:r>
            <a:r>
              <a:rPr lang="zh-CN" altLang="en-US" sz="1600" b="1" dirty="0" smtClean="0"/>
              <a:t>多层次的数据采集</a:t>
            </a:r>
            <a:endParaRPr lang="zh-CN" altLang="zh-CN" sz="1600" b="1" dirty="0"/>
          </a:p>
        </p:txBody>
      </p:sp>
      <p:pic>
        <p:nvPicPr>
          <p:cNvPr id="14" name="Picture 2"/>
          <p:cNvPicPr>
            <a:picLocks noChangeAspect="1" noChangeArrowheads="1"/>
          </p:cNvPicPr>
          <p:nvPr/>
        </p:nvPicPr>
        <p:blipFill>
          <a:blip r:embed="rId3">
            <a:extLst>
              <a:ext uri="{28A0092B-C50C-407E-A947-70E740481C1C}">
                <a14:useLocalDpi xmlns:a14="http://schemas.microsoft.com/office/drawing/2010/main" val="0"/>
              </a:ext>
            </a:extLst>
          </a:blip>
          <a:srcRect l="15329" t="5904" r="6818" b="7671"/>
          <a:stretch>
            <a:fillRect/>
          </a:stretch>
        </p:blipFill>
        <p:spPr bwMode="auto">
          <a:xfrm>
            <a:off x="709636" y="2167742"/>
            <a:ext cx="3800142" cy="204267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image4.jpg" descr="made-in-china.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1999" y="2167742"/>
            <a:ext cx="3571875" cy="2042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矩形 2"/>
          <p:cNvSpPr/>
          <p:nvPr/>
        </p:nvSpPr>
        <p:spPr>
          <a:xfrm>
            <a:off x="1171265" y="4386155"/>
            <a:ext cx="1667150" cy="338554"/>
          </a:xfrm>
          <a:prstGeom prst="rect">
            <a:avLst/>
          </a:prstGeom>
        </p:spPr>
        <p:txBody>
          <a:bodyPr wrap="square">
            <a:spAutoFit/>
          </a:bodyPr>
          <a:lstStyle/>
          <a:p>
            <a:r>
              <a:rPr lang="zh-CN" altLang="zh-CN" sz="1600" b="1" dirty="0" smtClean="0">
                <a:solidFill>
                  <a:schemeClr val="bg1"/>
                </a:solidFill>
              </a:rPr>
              <a:t>专人</a:t>
            </a:r>
            <a:r>
              <a:rPr lang="zh-CN" altLang="zh-CN" sz="1600" b="1" dirty="0">
                <a:solidFill>
                  <a:schemeClr val="bg1"/>
                </a:solidFill>
              </a:rPr>
              <a:t>值守或巡</a:t>
            </a:r>
            <a:r>
              <a:rPr lang="zh-CN" altLang="zh-CN" sz="1600" b="1" dirty="0" smtClean="0">
                <a:solidFill>
                  <a:schemeClr val="bg1"/>
                </a:solidFill>
              </a:rPr>
              <a:t>值</a:t>
            </a:r>
            <a:endParaRPr lang="zh-CN" altLang="zh-CN" sz="1600" b="1" dirty="0">
              <a:solidFill>
                <a:schemeClr val="bg1"/>
              </a:solidFill>
            </a:endParaRPr>
          </a:p>
        </p:txBody>
      </p:sp>
      <p:sp>
        <p:nvSpPr>
          <p:cNvPr id="4" name="矩形 3"/>
          <p:cNvSpPr/>
          <p:nvPr/>
        </p:nvSpPr>
        <p:spPr>
          <a:xfrm>
            <a:off x="607500" y="1758434"/>
            <a:ext cx="4581703" cy="338554"/>
          </a:xfrm>
          <a:prstGeom prst="rect">
            <a:avLst/>
          </a:prstGeom>
        </p:spPr>
        <p:txBody>
          <a:bodyPr wrap="none">
            <a:spAutoFit/>
          </a:bodyPr>
          <a:lstStyle/>
          <a:p>
            <a:r>
              <a:rPr lang="zh-CN" altLang="zh-CN" sz="1600" dirty="0"/>
              <a:t>国家环保部和各省级环保</a:t>
            </a:r>
            <a:r>
              <a:rPr lang="zh-CN" altLang="zh-CN" sz="1600" dirty="0" smtClean="0"/>
              <a:t>部门</a:t>
            </a:r>
            <a:r>
              <a:rPr lang="en-US" altLang="zh-CN" sz="1600" dirty="0" smtClean="0"/>
              <a:t>-</a:t>
            </a:r>
            <a:r>
              <a:rPr lang="zh-CN" altLang="en-US" sz="1600" dirty="0" smtClean="0"/>
              <a:t>传统环境数据监测</a:t>
            </a:r>
            <a:endParaRPr lang="zh-CN" altLang="en-US" sz="1600" dirty="0"/>
          </a:p>
        </p:txBody>
      </p:sp>
      <p:sp>
        <p:nvSpPr>
          <p:cNvPr id="5" name="矩形 4"/>
          <p:cNvSpPr/>
          <p:nvPr/>
        </p:nvSpPr>
        <p:spPr>
          <a:xfrm>
            <a:off x="1171265" y="5002183"/>
            <a:ext cx="1828801" cy="338554"/>
          </a:xfrm>
          <a:prstGeom prst="rect">
            <a:avLst/>
          </a:prstGeom>
        </p:spPr>
        <p:txBody>
          <a:bodyPr wrap="square">
            <a:spAutoFit/>
          </a:bodyPr>
          <a:lstStyle/>
          <a:p>
            <a:r>
              <a:rPr lang="zh-CN" altLang="zh-CN" sz="1600" b="1" dirty="0">
                <a:solidFill>
                  <a:schemeClr val="bg1"/>
                </a:solidFill>
              </a:rPr>
              <a:t>控点监测项目</a:t>
            </a:r>
            <a:r>
              <a:rPr lang="zh-CN" altLang="zh-CN" sz="1600" b="1" dirty="0" smtClean="0">
                <a:solidFill>
                  <a:schemeClr val="bg1"/>
                </a:solidFill>
              </a:rPr>
              <a:t>全面</a:t>
            </a:r>
            <a:endParaRPr lang="zh-CN" altLang="zh-CN" sz="1600" b="1" dirty="0">
              <a:solidFill>
                <a:schemeClr val="bg1"/>
              </a:solidFill>
            </a:endParaRPr>
          </a:p>
        </p:txBody>
      </p:sp>
      <p:sp>
        <p:nvSpPr>
          <p:cNvPr id="6" name="矩形 5"/>
          <p:cNvSpPr/>
          <p:nvPr/>
        </p:nvSpPr>
        <p:spPr>
          <a:xfrm>
            <a:off x="4269865" y="5002183"/>
            <a:ext cx="1302225" cy="338554"/>
          </a:xfrm>
          <a:prstGeom prst="rect">
            <a:avLst/>
          </a:prstGeom>
        </p:spPr>
        <p:txBody>
          <a:bodyPr wrap="square">
            <a:spAutoFit/>
          </a:bodyPr>
          <a:lstStyle/>
          <a:p>
            <a:r>
              <a:rPr lang="zh-CN" altLang="zh-CN" sz="1600" b="1" dirty="0" smtClean="0">
                <a:solidFill>
                  <a:schemeClr val="bg1"/>
                </a:solidFill>
              </a:rPr>
              <a:t>测量精确</a:t>
            </a:r>
            <a:endParaRPr lang="zh-CN" altLang="zh-CN" sz="1600" b="1" dirty="0">
              <a:solidFill>
                <a:schemeClr val="bg1"/>
              </a:solidFill>
            </a:endParaRPr>
          </a:p>
        </p:txBody>
      </p:sp>
      <p:sp>
        <p:nvSpPr>
          <p:cNvPr id="7" name="矩形 6"/>
          <p:cNvSpPr/>
          <p:nvPr/>
        </p:nvSpPr>
        <p:spPr>
          <a:xfrm>
            <a:off x="4269865" y="4386155"/>
            <a:ext cx="3802497" cy="338554"/>
          </a:xfrm>
          <a:prstGeom prst="rect">
            <a:avLst/>
          </a:prstGeom>
        </p:spPr>
        <p:txBody>
          <a:bodyPr wrap="square">
            <a:spAutoFit/>
          </a:bodyPr>
          <a:lstStyle/>
          <a:p>
            <a:r>
              <a:rPr lang="zh-CN" altLang="zh-CN" sz="1600" b="1" dirty="0" smtClean="0">
                <a:solidFill>
                  <a:schemeClr val="bg1"/>
                </a:solidFill>
              </a:rPr>
              <a:t>设备</a:t>
            </a:r>
            <a:r>
              <a:rPr lang="zh-CN" altLang="zh-CN" sz="1600" b="1" dirty="0">
                <a:solidFill>
                  <a:schemeClr val="bg1"/>
                </a:solidFill>
              </a:rPr>
              <a:t>本身及其运行维护成本很</a:t>
            </a:r>
            <a:r>
              <a:rPr lang="zh-CN" altLang="zh-CN" sz="1600" b="1" dirty="0" smtClean="0">
                <a:solidFill>
                  <a:schemeClr val="bg1"/>
                </a:solidFill>
              </a:rPr>
              <a:t>高</a:t>
            </a:r>
            <a:endParaRPr lang="zh-CN" altLang="zh-CN" sz="1600" b="1" dirty="0">
              <a:solidFill>
                <a:schemeClr val="bg1"/>
              </a:solidFill>
            </a:endParaRPr>
          </a:p>
        </p:txBody>
      </p:sp>
      <p:sp>
        <p:nvSpPr>
          <p:cNvPr id="9" name="矩形 8"/>
          <p:cNvSpPr/>
          <p:nvPr/>
        </p:nvSpPr>
        <p:spPr>
          <a:xfrm>
            <a:off x="1171265" y="5644070"/>
            <a:ext cx="4747772" cy="338554"/>
          </a:xfrm>
          <a:prstGeom prst="rect">
            <a:avLst/>
          </a:prstGeom>
        </p:spPr>
        <p:txBody>
          <a:bodyPr wrap="square">
            <a:spAutoFit/>
          </a:bodyPr>
          <a:lstStyle/>
          <a:p>
            <a:r>
              <a:rPr lang="zh-CN" altLang="zh-CN" sz="1600" b="1" dirty="0" smtClean="0">
                <a:solidFill>
                  <a:schemeClr val="bg1"/>
                </a:solidFill>
              </a:rPr>
              <a:t>难以</a:t>
            </a:r>
            <a:r>
              <a:rPr lang="zh-CN" altLang="zh-CN" sz="1600" b="1" dirty="0">
                <a:solidFill>
                  <a:schemeClr val="bg1"/>
                </a:solidFill>
              </a:rPr>
              <a:t>大规模布设</a:t>
            </a:r>
            <a:r>
              <a:rPr lang="zh-CN" altLang="zh-CN" sz="1600" b="1" dirty="0" smtClean="0">
                <a:solidFill>
                  <a:schemeClr val="bg1"/>
                </a:solidFill>
              </a:rPr>
              <a:t>，</a:t>
            </a:r>
            <a:r>
              <a:rPr lang="zh-CN" altLang="en-US" sz="1600" b="1" dirty="0" smtClean="0">
                <a:solidFill>
                  <a:schemeClr val="bg1"/>
                </a:solidFill>
              </a:rPr>
              <a:t>有时</a:t>
            </a:r>
            <a:r>
              <a:rPr lang="zh-CN" altLang="zh-CN" sz="1600" b="1" dirty="0" smtClean="0">
                <a:solidFill>
                  <a:schemeClr val="bg1"/>
                </a:solidFill>
              </a:rPr>
              <a:t>需要采用间接方式</a:t>
            </a:r>
            <a:endParaRPr lang="zh-CN" altLang="en-US" sz="1600" b="1" dirty="0">
              <a:solidFill>
                <a:schemeClr val="bg1"/>
              </a:solidFill>
            </a:endParaRPr>
          </a:p>
        </p:txBody>
      </p:sp>
      <p:sp>
        <p:nvSpPr>
          <p:cNvPr id="32" name="矩形 3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33" name="27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6"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37" name="Imagen 27">
            <a:hlinkClick r:id="" action="ppaction://hlinkshowjump?jump=next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n 28">
            <a:hlinkClick r:id="" action="ppaction://hlinkshowjump?jump=previous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32</a:t>
            </a:fld>
            <a:endParaRPr lang="zh-CN" altLang="en-US" dirty="0"/>
          </a:p>
        </p:txBody>
      </p:sp>
      <p:sp>
        <p:nvSpPr>
          <p:cNvPr id="40" name="文本框 40"/>
          <p:cNvSpPr txBox="1"/>
          <p:nvPr/>
        </p:nvSpPr>
        <p:spPr>
          <a:xfrm>
            <a:off x="399253" y="933450"/>
            <a:ext cx="2571538" cy="369332"/>
          </a:xfrm>
          <a:prstGeom prst="rect">
            <a:avLst/>
          </a:prstGeom>
          <a:noFill/>
        </p:spPr>
        <p:txBody>
          <a:bodyPr wrap="none" rtlCol="0">
            <a:spAutoFit/>
          </a:bodyPr>
          <a:lstStyle/>
          <a:p>
            <a:r>
              <a:rPr lang="en-US" altLang="zh-CN" b="1" dirty="0" smtClean="0">
                <a:solidFill>
                  <a:srgbClr val="3D89BC"/>
                </a:solidFill>
              </a:rPr>
              <a:t>10.3.1 </a:t>
            </a:r>
            <a:r>
              <a:rPr lang="zh-CN" altLang="en-US" b="1" dirty="0" smtClean="0">
                <a:solidFill>
                  <a:srgbClr val="3D89BC"/>
                </a:solidFill>
              </a:rPr>
              <a:t>环境大数据概念</a:t>
            </a:r>
            <a:endParaRPr lang="zh-CN" altLang="en-US" dirty="0">
              <a:solidFill>
                <a:srgbClr val="3D89BC"/>
              </a:solidFill>
            </a:endParaRPr>
          </a:p>
        </p:txBody>
      </p:sp>
      <p:sp>
        <p:nvSpPr>
          <p:cNvPr id="41" name="椭圆 40"/>
          <p:cNvSpPr/>
          <p:nvPr/>
        </p:nvSpPr>
        <p:spPr>
          <a:xfrm>
            <a:off x="293525" y="105118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29"/>
          <p:cNvSpPr/>
          <p:nvPr/>
        </p:nvSpPr>
        <p:spPr>
          <a:xfrm>
            <a:off x="709636" y="4943031"/>
            <a:ext cx="2441694" cy="448924"/>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1" name="矩形 30"/>
          <p:cNvSpPr/>
          <p:nvPr/>
        </p:nvSpPr>
        <p:spPr>
          <a:xfrm>
            <a:off x="3351152" y="4351199"/>
            <a:ext cx="1507773" cy="448924"/>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2" name="矩形 31"/>
          <p:cNvSpPr/>
          <p:nvPr/>
        </p:nvSpPr>
        <p:spPr>
          <a:xfrm>
            <a:off x="3351152" y="4943031"/>
            <a:ext cx="1507773" cy="448924"/>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3" name="矩形 32"/>
          <p:cNvSpPr/>
          <p:nvPr/>
        </p:nvSpPr>
        <p:spPr>
          <a:xfrm>
            <a:off x="5239891" y="4351199"/>
            <a:ext cx="3124705" cy="448924"/>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5" name="矩形 34"/>
          <p:cNvSpPr/>
          <p:nvPr/>
        </p:nvSpPr>
        <p:spPr>
          <a:xfrm>
            <a:off x="5239891" y="4943031"/>
            <a:ext cx="3124705" cy="448924"/>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36" name="矩形 35"/>
          <p:cNvSpPr/>
          <p:nvPr/>
        </p:nvSpPr>
        <p:spPr>
          <a:xfrm>
            <a:off x="709636" y="5499619"/>
            <a:ext cx="7654960" cy="448924"/>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sp>
        <p:nvSpPr>
          <p:cNvPr id="28" name="矩形 27"/>
          <p:cNvSpPr/>
          <p:nvPr/>
        </p:nvSpPr>
        <p:spPr>
          <a:xfrm>
            <a:off x="709636" y="4351199"/>
            <a:ext cx="2441694" cy="448924"/>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183290" cy="323165"/>
          </a:xfrm>
          <a:prstGeom prst="rect">
            <a:avLst/>
          </a:prstGeom>
          <a:noFill/>
        </p:spPr>
        <p:txBody>
          <a:bodyPr wrap="none" lIns="0" tIns="0" rIns="0" bIns="0" rtlCol="0">
            <a:spAutoFit/>
          </a:bodyPr>
          <a:lstStyle/>
          <a:p>
            <a:r>
              <a:rPr lang="en-US" altLang="zh-CN" sz="2100" b="1" spc="225" dirty="0" smtClean="0">
                <a:solidFill>
                  <a:prstClr val="white"/>
                </a:solidFill>
              </a:rPr>
              <a:t>10.3</a:t>
            </a:r>
            <a:r>
              <a:rPr lang="zh-CN" altLang="en-US" sz="2100" b="1" spc="225" dirty="0" smtClean="0">
                <a:solidFill>
                  <a:prstClr val="white"/>
                </a:solidFill>
              </a:rPr>
              <a:t>环境大数据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pic>
        <p:nvPicPr>
          <p:cNvPr id="17" name="图片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36" y="2114878"/>
            <a:ext cx="3800142" cy="2042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图片 6"/>
          <p:cNvPicPr>
            <a:picLocks noChangeAspect="1" noChangeArrowheads="1"/>
          </p:cNvPicPr>
          <p:nvPr/>
        </p:nvPicPr>
        <p:blipFill rotWithShape="1">
          <a:blip r:embed="rId4">
            <a:extLst>
              <a:ext uri="{28A0092B-C50C-407E-A947-70E740481C1C}">
                <a14:useLocalDpi xmlns:a14="http://schemas.microsoft.com/office/drawing/2010/main" val="0"/>
              </a:ext>
            </a:extLst>
          </a:blip>
          <a:srcRect r="47428"/>
          <a:stretch>
            <a:fillRect/>
          </a:stretch>
        </p:blipFill>
        <p:spPr bwMode="auto">
          <a:xfrm>
            <a:off x="4572001" y="2114878"/>
            <a:ext cx="3571873" cy="2042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18"/>
          <p:cNvSpPr/>
          <p:nvPr/>
        </p:nvSpPr>
        <p:spPr>
          <a:xfrm>
            <a:off x="607500" y="1758434"/>
            <a:ext cx="3877985" cy="338554"/>
          </a:xfrm>
          <a:prstGeom prst="rect">
            <a:avLst/>
          </a:prstGeom>
        </p:spPr>
        <p:txBody>
          <a:bodyPr wrap="none">
            <a:spAutoFit/>
          </a:bodyPr>
          <a:lstStyle/>
          <a:p>
            <a:r>
              <a:rPr lang="zh-CN" altLang="zh-CN" sz="1600" dirty="0"/>
              <a:t>大量布建低成本的空气质量环境监测</a:t>
            </a:r>
            <a:r>
              <a:rPr lang="zh-CN" altLang="zh-CN" sz="1600" dirty="0" smtClean="0"/>
              <a:t>设备</a:t>
            </a:r>
            <a:endParaRPr lang="zh-CN" altLang="en-US" sz="1600" dirty="0"/>
          </a:p>
        </p:txBody>
      </p:sp>
      <p:sp>
        <p:nvSpPr>
          <p:cNvPr id="4" name="矩形 3"/>
          <p:cNvSpPr/>
          <p:nvPr/>
        </p:nvSpPr>
        <p:spPr>
          <a:xfrm>
            <a:off x="709636" y="4406384"/>
            <a:ext cx="2441694" cy="338554"/>
          </a:xfrm>
          <a:prstGeom prst="rect">
            <a:avLst/>
          </a:prstGeom>
        </p:spPr>
        <p:txBody>
          <a:bodyPr wrap="none">
            <a:spAutoFit/>
          </a:bodyPr>
          <a:lstStyle/>
          <a:p>
            <a:r>
              <a:rPr lang="zh-CN" altLang="zh-CN" sz="1600" b="1" dirty="0">
                <a:solidFill>
                  <a:schemeClr val="bg1"/>
                </a:solidFill>
              </a:rPr>
              <a:t>测量特征因子对象较单一</a:t>
            </a:r>
            <a:endParaRPr lang="zh-CN" altLang="en-US" sz="1600" b="1" dirty="0">
              <a:solidFill>
                <a:schemeClr val="bg1"/>
              </a:solidFill>
            </a:endParaRPr>
          </a:p>
        </p:txBody>
      </p:sp>
      <p:sp>
        <p:nvSpPr>
          <p:cNvPr id="5" name="矩形 4"/>
          <p:cNvSpPr/>
          <p:nvPr/>
        </p:nvSpPr>
        <p:spPr>
          <a:xfrm>
            <a:off x="3443153" y="4406384"/>
            <a:ext cx="1415772" cy="338554"/>
          </a:xfrm>
          <a:prstGeom prst="rect">
            <a:avLst/>
          </a:prstGeom>
        </p:spPr>
        <p:txBody>
          <a:bodyPr wrap="none">
            <a:spAutoFit/>
          </a:bodyPr>
          <a:lstStyle/>
          <a:p>
            <a:r>
              <a:rPr lang="zh-CN" altLang="zh-CN" sz="1600" b="1" dirty="0" smtClean="0">
                <a:solidFill>
                  <a:schemeClr val="bg1"/>
                </a:solidFill>
              </a:rPr>
              <a:t>测量精度稍</a:t>
            </a:r>
            <a:r>
              <a:rPr lang="zh-CN" altLang="zh-CN" sz="1600" b="1" dirty="0">
                <a:solidFill>
                  <a:schemeClr val="bg1"/>
                </a:solidFill>
              </a:rPr>
              <a:t>差</a:t>
            </a:r>
            <a:endParaRPr lang="zh-CN" altLang="en-US" sz="1600" b="1" dirty="0">
              <a:solidFill>
                <a:schemeClr val="bg1"/>
              </a:solidFill>
            </a:endParaRPr>
          </a:p>
        </p:txBody>
      </p:sp>
      <p:sp>
        <p:nvSpPr>
          <p:cNvPr id="27" name="矩形 26"/>
          <p:cNvSpPr/>
          <p:nvPr/>
        </p:nvSpPr>
        <p:spPr>
          <a:xfrm>
            <a:off x="5239891" y="4406384"/>
            <a:ext cx="3802497" cy="338554"/>
          </a:xfrm>
          <a:prstGeom prst="rect">
            <a:avLst/>
          </a:prstGeom>
        </p:spPr>
        <p:txBody>
          <a:bodyPr wrap="square">
            <a:spAutoFit/>
          </a:bodyPr>
          <a:lstStyle/>
          <a:p>
            <a:r>
              <a:rPr lang="zh-CN" altLang="zh-CN" sz="1600" b="1" dirty="0" smtClean="0">
                <a:solidFill>
                  <a:schemeClr val="bg1"/>
                </a:solidFill>
              </a:rPr>
              <a:t>设备</a:t>
            </a:r>
            <a:r>
              <a:rPr lang="zh-CN" altLang="zh-CN" sz="1600" b="1" dirty="0">
                <a:solidFill>
                  <a:schemeClr val="bg1"/>
                </a:solidFill>
              </a:rPr>
              <a:t>本身及其运行维护成本很</a:t>
            </a:r>
            <a:r>
              <a:rPr lang="zh-CN" altLang="zh-CN" sz="1600" b="1" dirty="0" smtClean="0">
                <a:solidFill>
                  <a:schemeClr val="bg1"/>
                </a:solidFill>
              </a:rPr>
              <a:t>高</a:t>
            </a:r>
            <a:endParaRPr lang="zh-CN" altLang="zh-CN" sz="1600" b="1" dirty="0">
              <a:solidFill>
                <a:schemeClr val="bg1"/>
              </a:solidFill>
            </a:endParaRPr>
          </a:p>
        </p:txBody>
      </p:sp>
      <p:sp>
        <p:nvSpPr>
          <p:cNvPr id="6" name="矩形 5"/>
          <p:cNvSpPr/>
          <p:nvPr/>
        </p:nvSpPr>
        <p:spPr>
          <a:xfrm>
            <a:off x="709636" y="4998216"/>
            <a:ext cx="2441694" cy="338554"/>
          </a:xfrm>
          <a:prstGeom prst="rect">
            <a:avLst/>
          </a:prstGeom>
        </p:spPr>
        <p:txBody>
          <a:bodyPr wrap="none">
            <a:spAutoFit/>
          </a:bodyPr>
          <a:lstStyle/>
          <a:p>
            <a:r>
              <a:rPr lang="zh-CN" altLang="zh-CN" sz="1600" b="1" dirty="0" smtClean="0">
                <a:solidFill>
                  <a:schemeClr val="bg1"/>
                </a:solidFill>
              </a:rPr>
              <a:t>满足</a:t>
            </a:r>
            <a:r>
              <a:rPr lang="zh-CN" altLang="en-US" sz="1600" b="1" dirty="0" smtClean="0">
                <a:solidFill>
                  <a:schemeClr val="bg1"/>
                </a:solidFill>
              </a:rPr>
              <a:t>数据</a:t>
            </a:r>
            <a:r>
              <a:rPr lang="zh-CN" altLang="zh-CN" sz="1600" b="1" dirty="0" smtClean="0">
                <a:solidFill>
                  <a:schemeClr val="bg1"/>
                </a:solidFill>
              </a:rPr>
              <a:t>监测、传输</a:t>
            </a:r>
            <a:r>
              <a:rPr lang="zh-CN" altLang="zh-CN" sz="1600" b="1" dirty="0">
                <a:solidFill>
                  <a:schemeClr val="bg1"/>
                </a:solidFill>
              </a:rPr>
              <a:t>功能</a:t>
            </a:r>
            <a:endParaRPr lang="zh-CN" altLang="en-US" sz="1600" b="1" dirty="0">
              <a:solidFill>
                <a:schemeClr val="bg1"/>
              </a:solidFill>
            </a:endParaRPr>
          </a:p>
        </p:txBody>
      </p:sp>
      <p:sp>
        <p:nvSpPr>
          <p:cNvPr id="7" name="矩形 6"/>
          <p:cNvSpPr/>
          <p:nvPr/>
        </p:nvSpPr>
        <p:spPr>
          <a:xfrm>
            <a:off x="3443153" y="4998216"/>
            <a:ext cx="1539563" cy="338554"/>
          </a:xfrm>
          <a:prstGeom prst="rect">
            <a:avLst/>
          </a:prstGeom>
        </p:spPr>
        <p:txBody>
          <a:bodyPr wrap="square">
            <a:spAutoFit/>
          </a:bodyPr>
          <a:lstStyle/>
          <a:p>
            <a:r>
              <a:rPr lang="zh-CN" altLang="zh-CN" sz="1600" b="1" dirty="0" smtClean="0">
                <a:solidFill>
                  <a:schemeClr val="bg1"/>
                </a:solidFill>
              </a:rPr>
              <a:t>软件</a:t>
            </a:r>
            <a:r>
              <a:rPr lang="zh-CN" altLang="zh-CN" sz="1600" b="1" dirty="0">
                <a:solidFill>
                  <a:schemeClr val="bg1"/>
                </a:solidFill>
              </a:rPr>
              <a:t>比对校准</a:t>
            </a:r>
            <a:endParaRPr lang="zh-CN" altLang="en-US" sz="1600" b="1" dirty="0">
              <a:solidFill>
                <a:schemeClr val="bg1"/>
              </a:solidFill>
            </a:endParaRPr>
          </a:p>
        </p:txBody>
      </p:sp>
      <p:sp>
        <p:nvSpPr>
          <p:cNvPr id="9" name="矩形 8"/>
          <p:cNvSpPr/>
          <p:nvPr/>
        </p:nvSpPr>
        <p:spPr>
          <a:xfrm>
            <a:off x="5239891" y="4998186"/>
            <a:ext cx="3057247" cy="338554"/>
          </a:xfrm>
          <a:prstGeom prst="rect">
            <a:avLst/>
          </a:prstGeom>
        </p:spPr>
        <p:txBody>
          <a:bodyPr wrap="none">
            <a:spAutoFit/>
          </a:bodyPr>
          <a:lstStyle/>
          <a:p>
            <a:r>
              <a:rPr lang="zh-CN" altLang="zh-CN" sz="1600" b="1" dirty="0" smtClean="0">
                <a:solidFill>
                  <a:schemeClr val="bg1"/>
                </a:solidFill>
              </a:rPr>
              <a:t>和专业</a:t>
            </a:r>
            <a:r>
              <a:rPr lang="zh-CN" altLang="zh-CN" sz="1600" b="1" dirty="0">
                <a:solidFill>
                  <a:schemeClr val="bg1"/>
                </a:solidFill>
              </a:rPr>
              <a:t>环境监测点形成有利互补</a:t>
            </a:r>
            <a:endParaRPr lang="zh-CN" altLang="en-US" sz="1600" b="1" dirty="0">
              <a:solidFill>
                <a:schemeClr val="bg1"/>
              </a:solidFill>
            </a:endParaRPr>
          </a:p>
        </p:txBody>
      </p:sp>
      <p:sp>
        <p:nvSpPr>
          <p:cNvPr id="10" name="矩形 9"/>
          <p:cNvSpPr/>
          <p:nvPr/>
        </p:nvSpPr>
        <p:spPr>
          <a:xfrm>
            <a:off x="709636" y="5554804"/>
            <a:ext cx="4572000" cy="338554"/>
          </a:xfrm>
          <a:prstGeom prst="rect">
            <a:avLst/>
          </a:prstGeom>
        </p:spPr>
        <p:txBody>
          <a:bodyPr>
            <a:spAutoFit/>
          </a:bodyPr>
          <a:lstStyle/>
          <a:p>
            <a:r>
              <a:rPr lang="zh-CN" altLang="zh-CN" sz="1600" b="1" dirty="0">
                <a:solidFill>
                  <a:schemeClr val="bg1"/>
                </a:solidFill>
              </a:rPr>
              <a:t>对空气质量数据的全面和准确评估有参考</a:t>
            </a:r>
            <a:r>
              <a:rPr lang="zh-CN" altLang="zh-CN" sz="1600" b="1" dirty="0" smtClean="0">
                <a:solidFill>
                  <a:schemeClr val="bg1"/>
                </a:solidFill>
              </a:rPr>
              <a:t>意义</a:t>
            </a:r>
            <a:endParaRPr lang="zh-CN" altLang="en-US" sz="1600" b="1" dirty="0">
              <a:solidFill>
                <a:schemeClr val="bg1"/>
              </a:solidFill>
            </a:endParaRPr>
          </a:p>
        </p:txBody>
      </p:sp>
      <p:sp>
        <p:nvSpPr>
          <p:cNvPr id="37" name="矩形 36"/>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38" name="27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4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41" name="Imagen 27">
            <a:hlinkClick r:id="" action="ppaction://hlinkshowjump?jump=next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Imagen 28">
            <a:hlinkClick r:id="" action="ppaction://hlinkshowjump?jump=previous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33</a:t>
            </a:fld>
            <a:endParaRPr lang="zh-CN" altLang="en-US" dirty="0"/>
          </a:p>
        </p:txBody>
      </p:sp>
      <p:sp>
        <p:nvSpPr>
          <p:cNvPr id="44" name="矩形 43"/>
          <p:cNvSpPr/>
          <p:nvPr/>
        </p:nvSpPr>
        <p:spPr>
          <a:xfrm>
            <a:off x="524727" y="1390917"/>
            <a:ext cx="2157963" cy="338554"/>
          </a:xfrm>
          <a:prstGeom prst="rect">
            <a:avLst/>
          </a:prstGeom>
        </p:spPr>
        <p:txBody>
          <a:bodyPr wrap="none">
            <a:spAutoFit/>
          </a:bodyPr>
          <a:lstStyle/>
          <a:p>
            <a:r>
              <a:rPr lang="en-US" altLang="zh-CN" sz="1600" b="1" dirty="0" smtClean="0"/>
              <a:t>2</a:t>
            </a:r>
            <a:r>
              <a:rPr lang="zh-CN" altLang="zh-CN" sz="1600" b="1" dirty="0" smtClean="0"/>
              <a:t>．</a:t>
            </a:r>
            <a:r>
              <a:rPr lang="zh-CN" altLang="en-US" sz="1600" b="1" dirty="0" smtClean="0"/>
              <a:t>多层次的数据采集</a:t>
            </a:r>
            <a:endParaRPr lang="zh-CN" altLang="zh-CN" sz="1600" b="1" dirty="0"/>
          </a:p>
        </p:txBody>
      </p:sp>
      <p:sp>
        <p:nvSpPr>
          <p:cNvPr id="45" name="文本框 40"/>
          <p:cNvSpPr txBox="1"/>
          <p:nvPr/>
        </p:nvSpPr>
        <p:spPr>
          <a:xfrm>
            <a:off x="399253" y="933450"/>
            <a:ext cx="2571538" cy="369332"/>
          </a:xfrm>
          <a:prstGeom prst="rect">
            <a:avLst/>
          </a:prstGeom>
          <a:noFill/>
        </p:spPr>
        <p:txBody>
          <a:bodyPr wrap="none" rtlCol="0">
            <a:spAutoFit/>
          </a:bodyPr>
          <a:lstStyle/>
          <a:p>
            <a:r>
              <a:rPr lang="en-US" altLang="zh-CN" b="1" dirty="0" smtClean="0">
                <a:solidFill>
                  <a:srgbClr val="3D89BC"/>
                </a:solidFill>
              </a:rPr>
              <a:t>10.3.1 </a:t>
            </a:r>
            <a:r>
              <a:rPr lang="zh-CN" altLang="en-US" b="1" dirty="0" smtClean="0">
                <a:solidFill>
                  <a:srgbClr val="3D89BC"/>
                </a:solidFill>
              </a:rPr>
              <a:t>环境大数据概念</a:t>
            </a:r>
            <a:endParaRPr lang="zh-CN" altLang="en-US" dirty="0">
              <a:solidFill>
                <a:srgbClr val="3D89BC"/>
              </a:solidFill>
            </a:endParaRPr>
          </a:p>
        </p:txBody>
      </p:sp>
      <p:sp>
        <p:nvSpPr>
          <p:cNvPr id="47" name="椭圆 46"/>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183290" cy="323165"/>
          </a:xfrm>
          <a:prstGeom prst="rect">
            <a:avLst/>
          </a:prstGeom>
          <a:noFill/>
        </p:spPr>
        <p:txBody>
          <a:bodyPr wrap="none" lIns="0" tIns="0" rIns="0" bIns="0" rtlCol="0">
            <a:spAutoFit/>
          </a:bodyPr>
          <a:lstStyle/>
          <a:p>
            <a:r>
              <a:rPr lang="en-US" altLang="zh-CN" sz="2100" b="1" spc="225" dirty="0" smtClean="0">
                <a:solidFill>
                  <a:prstClr val="white"/>
                </a:solidFill>
              </a:rPr>
              <a:t>10.3</a:t>
            </a:r>
            <a:r>
              <a:rPr lang="zh-CN" altLang="en-US" sz="2100" b="1" spc="225" dirty="0" smtClean="0">
                <a:solidFill>
                  <a:prstClr val="white"/>
                </a:solidFill>
              </a:rPr>
              <a:t>环境大数据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矩形 52"/>
          <p:cNvSpPr/>
          <p:nvPr/>
        </p:nvSpPr>
        <p:spPr>
          <a:xfrm>
            <a:off x="524727" y="1400442"/>
            <a:ext cx="2568332" cy="338554"/>
          </a:xfrm>
          <a:prstGeom prst="rect">
            <a:avLst/>
          </a:prstGeom>
        </p:spPr>
        <p:txBody>
          <a:bodyPr wrap="none">
            <a:spAutoFit/>
          </a:bodyPr>
          <a:lstStyle/>
          <a:p>
            <a:r>
              <a:rPr lang="en-US" altLang="zh-CN" sz="1600" b="1" dirty="0"/>
              <a:t>3</a:t>
            </a:r>
            <a:r>
              <a:rPr lang="zh-CN" altLang="zh-CN" sz="1600" b="1" dirty="0"/>
              <a:t>．多维度的环境数据整合</a:t>
            </a:r>
          </a:p>
        </p:txBody>
      </p:sp>
      <p:graphicFrame>
        <p:nvGraphicFramePr>
          <p:cNvPr id="37" name="表格 36"/>
          <p:cNvGraphicFramePr>
            <a:graphicFrameLocks noGrp="1"/>
          </p:cNvGraphicFramePr>
          <p:nvPr>
            <p:extLst>
              <p:ext uri="{D42A27DB-BD31-4B8C-83A1-F6EECF244321}">
                <p14:modId xmlns:p14="http://schemas.microsoft.com/office/powerpoint/2010/main" val="2510313954"/>
              </p:ext>
            </p:extLst>
          </p:nvPr>
        </p:nvGraphicFramePr>
        <p:xfrm>
          <a:off x="523033" y="1857375"/>
          <a:ext cx="8128177" cy="4049347"/>
        </p:xfrm>
        <a:graphic>
          <a:graphicData uri="http://schemas.openxmlformats.org/drawingml/2006/table">
            <a:tbl>
              <a:tblPr firstRow="1">
                <a:tableStyleId>{5C22544A-7EE6-4342-B048-85BDC9FD1C3A}</a:tableStyleId>
              </a:tblPr>
              <a:tblGrid>
                <a:gridCol w="1385325"/>
                <a:gridCol w="1385325"/>
                <a:gridCol w="1377973"/>
                <a:gridCol w="1326518"/>
                <a:gridCol w="1326518"/>
                <a:gridCol w="1326518"/>
              </a:tblGrid>
              <a:tr h="476250">
                <a:tc>
                  <a:txBody>
                    <a:bodyPr/>
                    <a:lstStyle/>
                    <a:p>
                      <a:pPr algn="ctr" latinLnBrk="1">
                        <a:lnSpc>
                          <a:spcPct val="100000"/>
                        </a:lnSpc>
                        <a:spcAft>
                          <a:spcPts val="0"/>
                        </a:spcAft>
                      </a:pPr>
                      <a:r>
                        <a:rPr lang="zh-CN" altLang="zh-CN" sz="1400" b="1" kern="1200" dirty="0" smtClean="0">
                          <a:solidFill>
                            <a:schemeClr val="lt1"/>
                          </a:solidFill>
                          <a:effectLst/>
                          <a:latin typeface="+mn-ea"/>
                          <a:ea typeface="+mn-ea"/>
                          <a:cs typeface="+mn-cs"/>
                        </a:rPr>
                        <a:t>气象气候数据</a:t>
                      </a:r>
                      <a:endParaRPr lang="zh-CN" sz="1400" kern="100" dirty="0">
                        <a:effectLst/>
                        <a:latin typeface="+mn-ea"/>
                        <a:ea typeface="+mn-ea"/>
                      </a:endParaRPr>
                    </a:p>
                  </a:txBody>
                  <a:tcPr marL="47628" marR="47628" marT="35702" marB="35702" anchor="ctr">
                    <a:solidFill>
                      <a:srgbClr val="3D89BC"/>
                    </a:solidFill>
                  </a:tcPr>
                </a:tc>
                <a:tc>
                  <a:txBody>
                    <a:bodyPr/>
                    <a:lstStyle/>
                    <a:p>
                      <a:pPr algn="ctr" latinLnBrk="1">
                        <a:lnSpc>
                          <a:spcPct val="100000"/>
                        </a:lnSpc>
                        <a:spcAft>
                          <a:spcPts val="0"/>
                        </a:spcAft>
                      </a:pPr>
                      <a:r>
                        <a:rPr lang="zh-CN" altLang="zh-CN" sz="1400" b="1" kern="1200" dirty="0" smtClean="0">
                          <a:solidFill>
                            <a:schemeClr val="lt1"/>
                          </a:solidFill>
                          <a:effectLst/>
                          <a:latin typeface="+mn-ea"/>
                          <a:ea typeface="+mn-ea"/>
                          <a:cs typeface="+mn-cs"/>
                        </a:rPr>
                        <a:t>大气质量数据</a:t>
                      </a:r>
                      <a:endParaRPr lang="zh-CN" sz="1400" kern="100" dirty="0">
                        <a:effectLst/>
                        <a:latin typeface="+mn-ea"/>
                        <a:ea typeface="+mn-ea"/>
                      </a:endParaRPr>
                    </a:p>
                  </a:txBody>
                  <a:tcPr marL="47628" marR="47628" marT="35702" marB="35702" anchor="ctr">
                    <a:solidFill>
                      <a:srgbClr val="3D89BC"/>
                    </a:solidFill>
                  </a:tcPr>
                </a:tc>
                <a:tc>
                  <a:txBody>
                    <a:bodyPr/>
                    <a:lstStyle/>
                    <a:p>
                      <a:pPr algn="ctr" latinLnBrk="1">
                        <a:lnSpc>
                          <a:spcPct val="100000"/>
                        </a:lnSpc>
                        <a:spcAft>
                          <a:spcPts val="0"/>
                        </a:spcAft>
                      </a:pPr>
                      <a:r>
                        <a:rPr lang="zh-CN" altLang="zh-CN" sz="1400" b="1" kern="1200" dirty="0" smtClean="0">
                          <a:solidFill>
                            <a:schemeClr val="lt1"/>
                          </a:solidFill>
                          <a:effectLst/>
                          <a:latin typeface="+mn-ea"/>
                          <a:ea typeface="+mn-ea"/>
                          <a:cs typeface="+mn-cs"/>
                        </a:rPr>
                        <a:t>水体水质数据</a:t>
                      </a:r>
                      <a:endParaRPr lang="zh-CN" sz="1400" kern="100" dirty="0">
                        <a:effectLst/>
                        <a:latin typeface="+mn-ea"/>
                        <a:ea typeface="+mn-ea"/>
                      </a:endParaRPr>
                    </a:p>
                  </a:txBody>
                  <a:tcPr marL="47628" marR="47628" marT="35702" marB="35702" anchor="ctr">
                    <a:solidFill>
                      <a:srgbClr val="3D89BC"/>
                    </a:solidFill>
                  </a:tcPr>
                </a:tc>
                <a:tc>
                  <a:txBody>
                    <a:bodyPr/>
                    <a:lstStyle/>
                    <a:p>
                      <a:pPr algn="ctr" latinLnBrk="1">
                        <a:lnSpc>
                          <a:spcPct val="100000"/>
                        </a:lnSpc>
                        <a:spcAft>
                          <a:spcPts val="0"/>
                        </a:spcAft>
                      </a:pPr>
                      <a:r>
                        <a:rPr lang="zh-CN" altLang="zh-CN" sz="1400" b="1" kern="1200" dirty="0" smtClean="0">
                          <a:solidFill>
                            <a:schemeClr val="lt1"/>
                          </a:solidFill>
                          <a:effectLst/>
                          <a:latin typeface="+mn-ea"/>
                          <a:ea typeface="+mn-ea"/>
                          <a:cs typeface="+mn-cs"/>
                        </a:rPr>
                        <a:t>土壤质量数据</a:t>
                      </a:r>
                      <a:endParaRPr lang="zh-CN" sz="1400" kern="100" dirty="0">
                        <a:effectLst/>
                        <a:latin typeface="+mn-ea"/>
                        <a:ea typeface="+mn-ea"/>
                      </a:endParaRPr>
                    </a:p>
                  </a:txBody>
                  <a:tcPr marL="47628" marR="47628" marT="35702" marB="35702" anchor="ctr">
                    <a:solidFill>
                      <a:srgbClr val="3D89BC"/>
                    </a:solidFill>
                  </a:tcPr>
                </a:tc>
                <a:tc>
                  <a:txBody>
                    <a:bodyPr/>
                    <a:lstStyle/>
                    <a:p>
                      <a:pPr algn="ctr" latinLnBrk="1">
                        <a:lnSpc>
                          <a:spcPct val="100000"/>
                        </a:lnSpc>
                        <a:spcAft>
                          <a:spcPts val="0"/>
                        </a:spcAft>
                      </a:pPr>
                      <a:r>
                        <a:rPr lang="zh-CN" altLang="zh-CN" sz="1400" b="1" kern="1200" dirty="0" smtClean="0">
                          <a:solidFill>
                            <a:schemeClr val="lt1"/>
                          </a:solidFill>
                          <a:effectLst/>
                          <a:latin typeface="+mn-ea"/>
                          <a:ea typeface="+mn-ea"/>
                          <a:cs typeface="+mn-cs"/>
                        </a:rPr>
                        <a:t>自然灾害数据</a:t>
                      </a:r>
                      <a:endParaRPr lang="zh-CN" sz="1400" kern="100" dirty="0">
                        <a:effectLst/>
                        <a:latin typeface="+mn-ea"/>
                        <a:ea typeface="+mn-ea"/>
                      </a:endParaRPr>
                    </a:p>
                  </a:txBody>
                  <a:tcPr marL="47628" marR="47628" marT="35702" marB="35702" anchor="ctr">
                    <a:solidFill>
                      <a:srgbClr val="3D89BC"/>
                    </a:solidFill>
                  </a:tcPr>
                </a:tc>
                <a:tc>
                  <a:txBody>
                    <a:bodyPr/>
                    <a:lstStyle/>
                    <a:p>
                      <a:pPr algn="ctr" latinLnBrk="1">
                        <a:lnSpc>
                          <a:spcPct val="100000"/>
                        </a:lnSpc>
                        <a:spcAft>
                          <a:spcPts val="0"/>
                        </a:spcAft>
                      </a:pPr>
                      <a:r>
                        <a:rPr lang="zh-CN" altLang="zh-CN" sz="1400" b="1" kern="1200" dirty="0" smtClean="0">
                          <a:solidFill>
                            <a:schemeClr val="lt1"/>
                          </a:solidFill>
                          <a:effectLst/>
                          <a:latin typeface="+mn-ea"/>
                          <a:ea typeface="+mn-ea"/>
                          <a:cs typeface="+mn-cs"/>
                        </a:rPr>
                        <a:t>污染排放历史</a:t>
                      </a:r>
                      <a:endParaRPr lang="zh-CN" sz="1400" kern="100" dirty="0">
                        <a:effectLst/>
                        <a:latin typeface="+mn-ea"/>
                        <a:ea typeface="+mn-ea"/>
                      </a:endParaRPr>
                    </a:p>
                  </a:txBody>
                  <a:tcPr marL="47628" marR="47628" marT="35702" marB="35702" anchor="ctr">
                    <a:solidFill>
                      <a:srgbClr val="3D89BC"/>
                    </a:solidFill>
                  </a:tcPr>
                </a:tc>
              </a:tr>
              <a:tr h="3573097">
                <a:tc>
                  <a:txBody>
                    <a:bodyPr/>
                    <a:lstStyle/>
                    <a:p>
                      <a:pPr algn="ctr" latinLnBrk="1">
                        <a:lnSpc>
                          <a:spcPct val="100000"/>
                        </a:lnSpc>
                        <a:spcAft>
                          <a:spcPts val="0"/>
                        </a:spcAft>
                      </a:pPr>
                      <a:r>
                        <a:rPr lang="zh-CN" altLang="zh-CN" sz="1200" kern="1200" dirty="0" smtClean="0">
                          <a:solidFill>
                            <a:schemeClr val="dk1"/>
                          </a:solidFill>
                          <a:effectLst/>
                          <a:latin typeface="+mn-ea"/>
                          <a:ea typeface="+mn-ea"/>
                          <a:cs typeface="+mn-cs"/>
                        </a:rPr>
                        <a:t>最为常用的环境数据是气象数据。主要的气象数据包括天气现象、温度、气压、相对湿度、风力风向、降雨量、紫外线辐射强度以及气象预警事件等</a:t>
                      </a:r>
                      <a:endParaRPr lang="zh-CN" sz="1200" kern="1200" dirty="0">
                        <a:solidFill>
                          <a:schemeClr val="dk1"/>
                        </a:solidFill>
                        <a:effectLst/>
                        <a:latin typeface="+mn-ea"/>
                        <a:ea typeface="+mn-ea"/>
                        <a:cs typeface="+mn-cs"/>
                      </a:endParaRPr>
                    </a:p>
                  </a:txBody>
                  <a:tcPr marL="47628" marR="47628" marT="35702" marB="35702"/>
                </a:tc>
                <a:tc>
                  <a:txBody>
                    <a:bodyPr/>
                    <a:lstStyle/>
                    <a:p>
                      <a:pPr>
                        <a:lnSpc>
                          <a:spcPct val="100000"/>
                        </a:lnSpc>
                      </a:pPr>
                      <a:r>
                        <a:rPr lang="zh-CN" altLang="zh-CN" sz="1200" kern="1200" dirty="0" smtClean="0">
                          <a:solidFill>
                            <a:schemeClr val="dk1"/>
                          </a:solidFill>
                          <a:effectLst/>
                          <a:latin typeface="+mn-ea"/>
                          <a:ea typeface="+mn-ea"/>
                          <a:cs typeface="+mn-cs"/>
                        </a:rPr>
                        <a:t>通过特征因子检测仪器及</a:t>
                      </a:r>
                      <a:r>
                        <a:rPr lang="en-US" altLang="zh-CN" sz="1200" kern="1200" dirty="0" smtClean="0">
                          <a:solidFill>
                            <a:schemeClr val="dk1"/>
                          </a:solidFill>
                          <a:effectLst/>
                          <a:latin typeface="+mn-ea"/>
                          <a:ea typeface="+mn-ea"/>
                          <a:cs typeface="+mn-cs"/>
                        </a:rPr>
                        <a:t>PM2.5</a:t>
                      </a:r>
                      <a:r>
                        <a:rPr lang="zh-CN" altLang="zh-CN" sz="1200" kern="1200" dirty="0" smtClean="0">
                          <a:solidFill>
                            <a:schemeClr val="dk1"/>
                          </a:solidFill>
                          <a:effectLst/>
                          <a:latin typeface="+mn-ea"/>
                          <a:ea typeface="+mn-ea"/>
                          <a:cs typeface="+mn-cs"/>
                        </a:rPr>
                        <a:t>监测设备监测污染因子</a:t>
                      </a:r>
                      <a:r>
                        <a:rPr lang="zh-CN" altLang="en-US" sz="1200" kern="1200" dirty="0" smtClean="0">
                          <a:solidFill>
                            <a:schemeClr val="dk1"/>
                          </a:solidFill>
                          <a:effectLst/>
                          <a:latin typeface="+mn-ea"/>
                          <a:ea typeface="+mn-ea"/>
                          <a:cs typeface="+mn-cs"/>
                        </a:rPr>
                        <a:t>：</a:t>
                      </a:r>
                      <a:r>
                        <a:rPr lang="en-US" altLang="zh-CN" sz="1200" kern="1200" dirty="0" smtClean="0">
                          <a:solidFill>
                            <a:schemeClr val="dk1"/>
                          </a:solidFill>
                          <a:effectLst/>
                          <a:latin typeface="+mn-ea"/>
                          <a:ea typeface="+mn-ea"/>
                          <a:cs typeface="+mn-cs"/>
                        </a:rPr>
                        <a:t>PM2.5</a:t>
                      </a:r>
                      <a:r>
                        <a:rPr lang="zh-CN" altLang="zh-CN" sz="1200" kern="1200" dirty="0" smtClean="0">
                          <a:solidFill>
                            <a:schemeClr val="dk1"/>
                          </a:solidFill>
                          <a:effectLst/>
                          <a:latin typeface="+mn-ea"/>
                          <a:ea typeface="+mn-ea"/>
                          <a:cs typeface="+mn-cs"/>
                        </a:rPr>
                        <a:t>、</a:t>
                      </a:r>
                      <a:r>
                        <a:rPr lang="en-US" altLang="zh-CN" sz="1200" kern="1200" dirty="0" smtClean="0">
                          <a:solidFill>
                            <a:schemeClr val="dk1"/>
                          </a:solidFill>
                          <a:effectLst/>
                          <a:latin typeface="+mn-ea"/>
                          <a:ea typeface="+mn-ea"/>
                          <a:cs typeface="+mn-cs"/>
                        </a:rPr>
                        <a:t>PM10</a:t>
                      </a:r>
                      <a:r>
                        <a:rPr lang="zh-CN" altLang="zh-CN" sz="1200" kern="1200" dirty="0" smtClean="0">
                          <a:solidFill>
                            <a:schemeClr val="dk1"/>
                          </a:solidFill>
                          <a:effectLst/>
                          <a:latin typeface="+mn-ea"/>
                          <a:ea typeface="+mn-ea"/>
                          <a:cs typeface="+mn-cs"/>
                        </a:rPr>
                        <a:t>、</a:t>
                      </a:r>
                      <a:r>
                        <a:rPr lang="en-US" altLang="zh-CN" sz="1200" kern="1200" dirty="0" smtClean="0">
                          <a:solidFill>
                            <a:schemeClr val="dk1"/>
                          </a:solidFill>
                          <a:effectLst/>
                          <a:latin typeface="+mn-ea"/>
                          <a:ea typeface="+mn-ea"/>
                          <a:cs typeface="+mn-cs"/>
                        </a:rPr>
                        <a:t>NO2</a:t>
                      </a:r>
                      <a:r>
                        <a:rPr lang="zh-CN" altLang="zh-CN" sz="1200" kern="1200" dirty="0" smtClean="0">
                          <a:solidFill>
                            <a:schemeClr val="dk1"/>
                          </a:solidFill>
                          <a:effectLst/>
                          <a:latin typeface="+mn-ea"/>
                          <a:ea typeface="+mn-ea"/>
                          <a:cs typeface="+mn-cs"/>
                        </a:rPr>
                        <a:t>、</a:t>
                      </a:r>
                      <a:r>
                        <a:rPr lang="en-US" altLang="zh-CN" sz="1200" kern="1200" dirty="0" smtClean="0">
                          <a:solidFill>
                            <a:schemeClr val="dk1"/>
                          </a:solidFill>
                          <a:effectLst/>
                          <a:latin typeface="+mn-ea"/>
                          <a:ea typeface="+mn-ea"/>
                          <a:cs typeface="+mn-cs"/>
                        </a:rPr>
                        <a:t>SO2</a:t>
                      </a:r>
                      <a:r>
                        <a:rPr lang="zh-CN" altLang="zh-CN" sz="1200" kern="1200" dirty="0" smtClean="0">
                          <a:solidFill>
                            <a:schemeClr val="dk1"/>
                          </a:solidFill>
                          <a:effectLst/>
                          <a:latin typeface="+mn-ea"/>
                          <a:ea typeface="+mn-ea"/>
                          <a:cs typeface="+mn-cs"/>
                        </a:rPr>
                        <a:t>、</a:t>
                      </a:r>
                      <a:r>
                        <a:rPr lang="en-US" altLang="zh-CN" sz="1200" kern="1200" dirty="0" smtClean="0">
                          <a:solidFill>
                            <a:schemeClr val="dk1"/>
                          </a:solidFill>
                          <a:effectLst/>
                          <a:latin typeface="+mn-ea"/>
                          <a:ea typeface="+mn-ea"/>
                          <a:cs typeface="+mn-cs"/>
                        </a:rPr>
                        <a:t>O3</a:t>
                      </a:r>
                      <a:r>
                        <a:rPr lang="zh-CN" altLang="zh-CN" sz="1200" kern="1200" dirty="0" smtClean="0">
                          <a:solidFill>
                            <a:schemeClr val="dk1"/>
                          </a:solidFill>
                          <a:effectLst/>
                          <a:latin typeface="+mn-ea"/>
                          <a:ea typeface="+mn-ea"/>
                          <a:cs typeface="+mn-cs"/>
                        </a:rPr>
                        <a:t>等空气中的主要污染物</a:t>
                      </a:r>
                      <a:r>
                        <a:rPr lang="zh-CN" altLang="en-US" sz="1200" kern="1200" dirty="0" smtClean="0">
                          <a:solidFill>
                            <a:schemeClr val="dk1"/>
                          </a:solidFill>
                          <a:effectLst/>
                          <a:latin typeface="+mn-ea"/>
                          <a:ea typeface="+mn-ea"/>
                          <a:cs typeface="+mn-cs"/>
                        </a:rPr>
                        <a:t>、</a:t>
                      </a:r>
                      <a:r>
                        <a:rPr lang="en-US" altLang="zh-CN" sz="1200" kern="1200" dirty="0" smtClean="0">
                          <a:solidFill>
                            <a:schemeClr val="dk1"/>
                          </a:solidFill>
                          <a:effectLst/>
                          <a:latin typeface="+mn-ea"/>
                          <a:ea typeface="+mn-ea"/>
                          <a:cs typeface="+mn-cs"/>
                        </a:rPr>
                        <a:t>H2S</a:t>
                      </a:r>
                      <a:r>
                        <a:rPr lang="zh-CN" altLang="zh-CN" sz="1200" kern="1200" dirty="0" smtClean="0">
                          <a:solidFill>
                            <a:schemeClr val="dk1"/>
                          </a:solidFill>
                          <a:effectLst/>
                          <a:latin typeface="+mn-ea"/>
                          <a:ea typeface="+mn-ea"/>
                          <a:cs typeface="+mn-cs"/>
                        </a:rPr>
                        <a:t>、</a:t>
                      </a:r>
                      <a:r>
                        <a:rPr lang="en-US" altLang="zh-CN" sz="1200" kern="1200" dirty="0" smtClean="0">
                          <a:solidFill>
                            <a:schemeClr val="dk1"/>
                          </a:solidFill>
                          <a:effectLst/>
                          <a:latin typeface="+mn-ea"/>
                          <a:ea typeface="+mn-ea"/>
                          <a:cs typeface="+mn-cs"/>
                        </a:rPr>
                        <a:t>NH3</a:t>
                      </a:r>
                      <a:r>
                        <a:rPr lang="zh-CN" altLang="zh-CN" sz="1200" kern="1200" dirty="0" smtClean="0">
                          <a:solidFill>
                            <a:schemeClr val="dk1"/>
                          </a:solidFill>
                          <a:effectLst/>
                          <a:latin typeface="+mn-ea"/>
                          <a:ea typeface="+mn-ea"/>
                          <a:cs typeface="+mn-cs"/>
                        </a:rPr>
                        <a:t>、</a:t>
                      </a:r>
                      <a:r>
                        <a:rPr lang="en-US" altLang="zh-CN" sz="1200" kern="1200" dirty="0" smtClean="0">
                          <a:solidFill>
                            <a:schemeClr val="dk1"/>
                          </a:solidFill>
                          <a:effectLst/>
                          <a:latin typeface="+mn-ea"/>
                          <a:ea typeface="+mn-ea"/>
                          <a:cs typeface="+mn-cs"/>
                        </a:rPr>
                        <a:t>NO2</a:t>
                      </a:r>
                      <a:r>
                        <a:rPr lang="zh-CN" altLang="zh-CN" sz="1200" kern="1200" dirty="0" smtClean="0">
                          <a:solidFill>
                            <a:schemeClr val="dk1"/>
                          </a:solidFill>
                          <a:effectLst/>
                          <a:latin typeface="+mn-ea"/>
                          <a:ea typeface="+mn-ea"/>
                          <a:cs typeface="+mn-cs"/>
                        </a:rPr>
                        <a:t>、</a:t>
                      </a:r>
                      <a:r>
                        <a:rPr lang="en-US" altLang="zh-CN" sz="1200" kern="1200" dirty="0" smtClean="0">
                          <a:solidFill>
                            <a:schemeClr val="dk1"/>
                          </a:solidFill>
                          <a:effectLst/>
                          <a:latin typeface="+mn-ea"/>
                          <a:ea typeface="+mn-ea"/>
                          <a:cs typeface="+mn-cs"/>
                        </a:rPr>
                        <a:t>SO2</a:t>
                      </a:r>
                      <a:r>
                        <a:rPr lang="zh-CN" altLang="zh-CN" sz="1200" kern="1200" dirty="0" smtClean="0">
                          <a:solidFill>
                            <a:schemeClr val="dk1"/>
                          </a:solidFill>
                          <a:effectLst/>
                          <a:latin typeface="+mn-ea"/>
                          <a:ea typeface="+mn-ea"/>
                          <a:cs typeface="+mn-cs"/>
                        </a:rPr>
                        <a:t>，以及有机溶剂气体，可燃气体等污染因子</a:t>
                      </a:r>
                      <a:r>
                        <a:rPr lang="zh-CN" altLang="en-US" sz="1200" kern="1200" dirty="0" smtClean="0">
                          <a:solidFill>
                            <a:schemeClr val="dk1"/>
                          </a:solidFill>
                          <a:effectLst/>
                          <a:latin typeface="+mn-ea"/>
                          <a:ea typeface="+mn-ea"/>
                          <a:cs typeface="+mn-cs"/>
                        </a:rPr>
                        <a:t>；</a:t>
                      </a:r>
                      <a:r>
                        <a:rPr lang="zh-CN" altLang="zh-CN" sz="1200" kern="1200" dirty="0" smtClean="0">
                          <a:solidFill>
                            <a:schemeClr val="dk1"/>
                          </a:solidFill>
                          <a:effectLst/>
                          <a:latin typeface="+mn-ea"/>
                          <a:ea typeface="+mn-ea"/>
                          <a:cs typeface="+mn-cs"/>
                        </a:rPr>
                        <a:t>空气中的花粉浓度、孢子浓度、大气背景的辐射强度在很多场合也是重要的环境监测对象因子。</a:t>
                      </a:r>
                      <a:endParaRPr lang="zh-CN" altLang="zh-CN" sz="1200" kern="1200" dirty="0">
                        <a:solidFill>
                          <a:schemeClr val="dk1"/>
                        </a:solidFill>
                        <a:effectLst/>
                        <a:latin typeface="+mn-ea"/>
                        <a:ea typeface="+mn-ea"/>
                        <a:cs typeface="+mn-cs"/>
                      </a:endParaRPr>
                    </a:p>
                  </a:txBody>
                  <a:tcPr marL="47628" marR="47628" marT="35702" marB="35702"/>
                </a:tc>
                <a:tc>
                  <a:txBody>
                    <a:bodyPr/>
                    <a:lstStyle/>
                    <a:p>
                      <a:pPr>
                        <a:lnSpc>
                          <a:spcPct val="100000"/>
                        </a:lnSpc>
                      </a:pPr>
                      <a:r>
                        <a:rPr lang="zh-CN" altLang="zh-CN" sz="1200" kern="1200" dirty="0" smtClean="0">
                          <a:solidFill>
                            <a:schemeClr val="dk1"/>
                          </a:solidFill>
                          <a:effectLst/>
                          <a:latin typeface="+mn-ea"/>
                          <a:ea typeface="+mn-ea"/>
                          <a:cs typeface="+mn-cs"/>
                        </a:rPr>
                        <a:t>监视和测定水体中污染物的种类、各类污染物的浓度及变化趋势</a:t>
                      </a:r>
                      <a:r>
                        <a:rPr lang="zh-CN" altLang="en-US" sz="1200" kern="1200" dirty="0" smtClean="0">
                          <a:solidFill>
                            <a:schemeClr val="dk1"/>
                          </a:solidFill>
                          <a:effectLst/>
                          <a:latin typeface="+mn-ea"/>
                          <a:ea typeface="+mn-ea"/>
                          <a:cs typeface="+mn-cs"/>
                        </a:rPr>
                        <a:t>，</a:t>
                      </a:r>
                      <a:r>
                        <a:rPr lang="zh-CN" altLang="zh-CN" sz="1200" kern="1200" dirty="0" smtClean="0">
                          <a:solidFill>
                            <a:schemeClr val="dk1"/>
                          </a:solidFill>
                          <a:effectLst/>
                          <a:latin typeface="+mn-ea"/>
                          <a:ea typeface="+mn-ea"/>
                          <a:cs typeface="+mn-cs"/>
                        </a:rPr>
                        <a:t>包括未被污染和已受污染的天然水（江、河、湖、海和地下水）及各种各样的工业排水等。一类是反映水质状况的综合指标，如温度、色度、浊度、</a:t>
                      </a:r>
                      <a:r>
                        <a:rPr lang="en-US" altLang="zh-CN" sz="1200" kern="1200" dirty="0" smtClean="0">
                          <a:solidFill>
                            <a:schemeClr val="dk1"/>
                          </a:solidFill>
                          <a:effectLst/>
                          <a:latin typeface="+mn-ea"/>
                          <a:ea typeface="+mn-ea"/>
                          <a:cs typeface="+mn-cs"/>
                        </a:rPr>
                        <a:t>pH</a:t>
                      </a:r>
                      <a:r>
                        <a:rPr lang="zh-CN" altLang="zh-CN" sz="1200" kern="1200" dirty="0" smtClean="0">
                          <a:solidFill>
                            <a:schemeClr val="dk1"/>
                          </a:solidFill>
                          <a:effectLst/>
                          <a:latin typeface="+mn-ea"/>
                          <a:ea typeface="+mn-ea"/>
                          <a:cs typeface="+mn-cs"/>
                        </a:rPr>
                        <a:t>、电导率、悬浮物、溶解氧、化学需氧量和生化需氧量等；另一类是一些有毒物质，如酚、氰、砷、铅、铬、镉、汞和有机农药等。</a:t>
                      </a:r>
                      <a:endParaRPr lang="zh-CN" altLang="zh-CN" sz="1200" kern="1200" dirty="0">
                        <a:solidFill>
                          <a:schemeClr val="dk1"/>
                        </a:solidFill>
                        <a:effectLst/>
                        <a:latin typeface="+mn-ea"/>
                        <a:ea typeface="+mn-ea"/>
                        <a:cs typeface="+mn-cs"/>
                      </a:endParaRPr>
                    </a:p>
                  </a:txBody>
                  <a:tcPr marL="47628" marR="47628" marT="35702" marB="35702"/>
                </a:tc>
                <a:tc>
                  <a:txBody>
                    <a:bodyPr/>
                    <a:lstStyle/>
                    <a:p>
                      <a:pPr>
                        <a:lnSpc>
                          <a:spcPct val="100000"/>
                        </a:lnSpc>
                      </a:pPr>
                      <a:r>
                        <a:rPr lang="zh-CN" altLang="zh-CN" sz="1200" kern="1200" dirty="0" smtClean="0">
                          <a:solidFill>
                            <a:schemeClr val="dk1"/>
                          </a:solidFill>
                          <a:effectLst/>
                          <a:latin typeface="+mn-ea"/>
                          <a:ea typeface="+mn-ea"/>
                          <a:cs typeface="+mn-cs"/>
                        </a:rPr>
                        <a:t>通过对影响土壤环境质量因素的代表值的测定，确定环境质量（污染程度）及其变化趋势。监测因子包括</a:t>
                      </a:r>
                      <a:r>
                        <a:rPr lang="en-US" altLang="zh-CN" sz="1200" kern="1200" dirty="0" smtClean="0">
                          <a:solidFill>
                            <a:schemeClr val="dk1"/>
                          </a:solidFill>
                          <a:effectLst/>
                          <a:latin typeface="+mn-ea"/>
                          <a:ea typeface="+mn-ea"/>
                          <a:cs typeface="+mn-cs"/>
                        </a:rPr>
                        <a:t>pH</a:t>
                      </a:r>
                      <a:r>
                        <a:rPr lang="zh-CN" altLang="zh-CN" sz="1200" kern="1200" dirty="0" smtClean="0">
                          <a:solidFill>
                            <a:schemeClr val="dk1"/>
                          </a:solidFill>
                          <a:effectLst/>
                          <a:latin typeface="+mn-ea"/>
                          <a:ea typeface="+mn-ea"/>
                          <a:cs typeface="+mn-cs"/>
                        </a:rPr>
                        <a:t>、湿度、氮磷含量等。</a:t>
                      </a:r>
                      <a:endParaRPr lang="zh-CN" altLang="zh-CN" sz="1200" kern="1200" dirty="0">
                        <a:solidFill>
                          <a:schemeClr val="dk1"/>
                        </a:solidFill>
                        <a:effectLst/>
                        <a:latin typeface="+mn-ea"/>
                        <a:ea typeface="+mn-ea"/>
                        <a:cs typeface="+mn-cs"/>
                      </a:endParaRPr>
                    </a:p>
                  </a:txBody>
                  <a:tcPr marL="47628" marR="47628" marT="35702" marB="35702"/>
                </a:tc>
                <a:tc>
                  <a:txBody>
                    <a:bodyPr/>
                    <a:lstStyle/>
                    <a:p>
                      <a:pPr marL="0" marR="0" indent="0" algn="l" defTabSz="685165" rtl="0" eaLnBrk="1" fontAlgn="auto" latinLnBrk="1" hangingPunct="1">
                        <a:lnSpc>
                          <a:spcPct val="100000"/>
                        </a:lnSpc>
                        <a:spcBef>
                          <a:spcPts val="0"/>
                        </a:spcBef>
                        <a:spcAft>
                          <a:spcPts val="0"/>
                        </a:spcAft>
                        <a:buClrTx/>
                        <a:buSzTx/>
                        <a:buFontTx/>
                        <a:buNone/>
                        <a:defRPr/>
                      </a:pPr>
                      <a:r>
                        <a:rPr lang="zh-CN" altLang="zh-CN" sz="1200" kern="1200" dirty="0" smtClean="0">
                          <a:solidFill>
                            <a:schemeClr val="dk1"/>
                          </a:solidFill>
                          <a:effectLst/>
                          <a:latin typeface="+mn-ea"/>
                          <a:ea typeface="+mn-ea"/>
                          <a:cs typeface="+mn-cs"/>
                        </a:rPr>
                        <a:t>台风、地震、洪水、龙卷风、泥石流、雷击等自然灾害的发生时间、地点、影响范围等</a:t>
                      </a:r>
                      <a:r>
                        <a:rPr lang="zh-CN" altLang="en-US" sz="1200" kern="1200" dirty="0" smtClean="0">
                          <a:solidFill>
                            <a:schemeClr val="dk1"/>
                          </a:solidFill>
                          <a:effectLst/>
                          <a:latin typeface="+mn-ea"/>
                          <a:ea typeface="+mn-ea"/>
                          <a:cs typeface="+mn-cs"/>
                        </a:rPr>
                        <a:t>。</a:t>
                      </a:r>
                      <a:endParaRPr lang="zh-CN" sz="1200" kern="100" dirty="0">
                        <a:solidFill>
                          <a:schemeClr val="dk1"/>
                        </a:solidFill>
                        <a:effectLst/>
                        <a:latin typeface="+mn-ea"/>
                        <a:ea typeface="+mn-ea"/>
                        <a:cs typeface="+mn-cs"/>
                      </a:endParaRPr>
                    </a:p>
                  </a:txBody>
                  <a:tcPr marL="47628" marR="47628" marT="35702" marB="35702"/>
                </a:tc>
                <a:tc>
                  <a:txBody>
                    <a:bodyPr/>
                    <a:lstStyle/>
                    <a:p>
                      <a:pPr algn="l" latinLnBrk="1">
                        <a:lnSpc>
                          <a:spcPct val="100000"/>
                        </a:lnSpc>
                        <a:spcAft>
                          <a:spcPts val="0"/>
                        </a:spcAft>
                      </a:pPr>
                      <a:r>
                        <a:rPr lang="zh-CN" altLang="zh-CN" sz="1200" kern="1200" dirty="0" smtClean="0">
                          <a:solidFill>
                            <a:schemeClr val="dk1"/>
                          </a:solidFill>
                          <a:effectLst/>
                          <a:latin typeface="+mn-ea"/>
                          <a:ea typeface="+mn-ea"/>
                          <a:cs typeface="+mn-cs"/>
                        </a:rPr>
                        <a:t>污染物及其他有害物质排放数据</a:t>
                      </a:r>
                      <a:r>
                        <a:rPr lang="zh-CN" altLang="en-US" sz="1200" kern="1200" dirty="0" smtClean="0">
                          <a:solidFill>
                            <a:schemeClr val="dk1"/>
                          </a:solidFill>
                          <a:effectLst/>
                          <a:latin typeface="+mn-ea"/>
                          <a:ea typeface="+mn-ea"/>
                          <a:cs typeface="+mn-cs"/>
                        </a:rPr>
                        <a:t>：</a:t>
                      </a:r>
                      <a:r>
                        <a:rPr lang="zh-CN" altLang="zh-CN" sz="1200" kern="1200" dirty="0" smtClean="0">
                          <a:solidFill>
                            <a:schemeClr val="dk1"/>
                          </a:solidFill>
                          <a:effectLst/>
                          <a:latin typeface="+mn-ea"/>
                          <a:ea typeface="+mn-ea"/>
                          <a:cs typeface="+mn-cs"/>
                        </a:rPr>
                        <a:t>用水量、用电量、化石燃料的用量</a:t>
                      </a:r>
                      <a:r>
                        <a:rPr lang="zh-CN" altLang="en-US" sz="1200" kern="1200" dirty="0" smtClean="0">
                          <a:solidFill>
                            <a:schemeClr val="dk1"/>
                          </a:solidFill>
                          <a:effectLst/>
                          <a:latin typeface="+mn-ea"/>
                          <a:ea typeface="+mn-ea"/>
                          <a:cs typeface="+mn-cs"/>
                        </a:rPr>
                        <a:t>。</a:t>
                      </a:r>
                      <a:endParaRPr lang="en-US" altLang="zh-CN" sz="1200" kern="1200" dirty="0" smtClean="0">
                        <a:solidFill>
                          <a:schemeClr val="dk1"/>
                        </a:solidFill>
                        <a:effectLst/>
                        <a:latin typeface="+mn-ea"/>
                        <a:ea typeface="+mn-ea"/>
                        <a:cs typeface="+mn-cs"/>
                      </a:endParaRPr>
                    </a:p>
                    <a:p>
                      <a:pPr algn="ctr" latinLnBrk="1">
                        <a:lnSpc>
                          <a:spcPct val="100000"/>
                        </a:lnSpc>
                        <a:spcAft>
                          <a:spcPts val="0"/>
                        </a:spcAft>
                      </a:pPr>
                      <a:r>
                        <a:rPr lang="zh-CN" altLang="zh-CN" sz="1200" kern="1200" dirty="0" smtClean="0">
                          <a:solidFill>
                            <a:schemeClr val="dk1"/>
                          </a:solidFill>
                          <a:effectLst/>
                          <a:latin typeface="+mn-ea"/>
                          <a:ea typeface="+mn-ea"/>
                          <a:cs typeface="+mn-cs"/>
                        </a:rPr>
                        <a:t>定量地衡量地区的工业化和城市化的水平</a:t>
                      </a:r>
                      <a:endParaRPr lang="zh-CN" sz="1200" kern="100" dirty="0">
                        <a:effectLst/>
                        <a:latin typeface="+mn-ea"/>
                        <a:ea typeface="+mn-ea"/>
                      </a:endParaRPr>
                    </a:p>
                  </a:txBody>
                  <a:tcPr marL="47628" marR="47628" marT="35702" marB="35702"/>
                </a:tc>
              </a:tr>
            </a:tbl>
          </a:graphicData>
        </a:graphic>
      </p:graphicFrame>
      <p:sp>
        <p:nvSpPr>
          <p:cNvPr id="14" name="矩形 1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5"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7"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18"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34</a:t>
            </a:fld>
            <a:endParaRPr lang="zh-CN" altLang="en-US" dirty="0"/>
          </a:p>
        </p:txBody>
      </p:sp>
      <p:sp>
        <p:nvSpPr>
          <p:cNvPr id="27" name="文本框 40"/>
          <p:cNvSpPr txBox="1"/>
          <p:nvPr/>
        </p:nvSpPr>
        <p:spPr>
          <a:xfrm>
            <a:off x="399253" y="933450"/>
            <a:ext cx="2571538" cy="369332"/>
          </a:xfrm>
          <a:prstGeom prst="rect">
            <a:avLst/>
          </a:prstGeom>
          <a:noFill/>
        </p:spPr>
        <p:txBody>
          <a:bodyPr wrap="none" rtlCol="0">
            <a:spAutoFit/>
          </a:bodyPr>
          <a:lstStyle/>
          <a:p>
            <a:r>
              <a:rPr lang="en-US" altLang="zh-CN" b="1" dirty="0" smtClean="0">
                <a:solidFill>
                  <a:srgbClr val="3D89BC"/>
                </a:solidFill>
              </a:rPr>
              <a:t>10.3.1 </a:t>
            </a:r>
            <a:r>
              <a:rPr lang="zh-CN" altLang="en-US" b="1" dirty="0" smtClean="0">
                <a:solidFill>
                  <a:srgbClr val="3D89BC"/>
                </a:solidFill>
              </a:rPr>
              <a:t>环境大数据概念</a:t>
            </a:r>
            <a:endParaRPr lang="zh-CN" altLang="en-US" dirty="0">
              <a:solidFill>
                <a:srgbClr val="3D89BC"/>
              </a:solidFill>
            </a:endParaRPr>
          </a:p>
        </p:txBody>
      </p:sp>
      <p:sp>
        <p:nvSpPr>
          <p:cNvPr id="28" name="椭圆 27"/>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1086702" y="2407993"/>
            <a:ext cx="1498544" cy="578137"/>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ndParaRPr>
          </a:p>
        </p:txBody>
      </p:sp>
      <p:sp>
        <p:nvSpPr>
          <p:cNvPr id="19" name="矩形 18"/>
          <p:cNvSpPr/>
          <p:nvPr/>
        </p:nvSpPr>
        <p:spPr>
          <a:xfrm>
            <a:off x="3405760" y="2200617"/>
            <a:ext cx="4499989" cy="49644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schemeClr val="bg1"/>
              </a:solidFill>
            </a:endParaRPr>
          </a:p>
        </p:txBody>
      </p:sp>
      <p:sp>
        <p:nvSpPr>
          <p:cNvPr id="24" name="矩形 23"/>
          <p:cNvSpPr/>
          <p:nvPr/>
        </p:nvSpPr>
        <p:spPr>
          <a:xfrm>
            <a:off x="3386745" y="2786106"/>
            <a:ext cx="4519003" cy="578137"/>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schemeClr val="bg1"/>
              </a:solidFill>
            </a:endParaRPr>
          </a:p>
        </p:txBody>
      </p:sp>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183290" cy="323165"/>
          </a:xfrm>
          <a:prstGeom prst="rect">
            <a:avLst/>
          </a:prstGeom>
          <a:noFill/>
        </p:spPr>
        <p:txBody>
          <a:bodyPr wrap="none" lIns="0" tIns="0" rIns="0" bIns="0" rtlCol="0">
            <a:spAutoFit/>
          </a:bodyPr>
          <a:lstStyle/>
          <a:p>
            <a:r>
              <a:rPr lang="en-US" altLang="zh-CN" sz="2100" b="1" spc="225" dirty="0" smtClean="0">
                <a:solidFill>
                  <a:prstClr val="white"/>
                </a:solidFill>
              </a:rPr>
              <a:t>10.3</a:t>
            </a:r>
            <a:r>
              <a:rPr lang="zh-CN" altLang="en-US" sz="2100" b="1" spc="225" dirty="0" smtClean="0">
                <a:solidFill>
                  <a:prstClr val="white"/>
                </a:solidFill>
              </a:rPr>
              <a:t>环境大数据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矩形 52"/>
          <p:cNvSpPr/>
          <p:nvPr/>
        </p:nvSpPr>
        <p:spPr>
          <a:xfrm>
            <a:off x="524727" y="1429017"/>
            <a:ext cx="1747594" cy="338554"/>
          </a:xfrm>
          <a:prstGeom prst="rect">
            <a:avLst/>
          </a:prstGeom>
        </p:spPr>
        <p:txBody>
          <a:bodyPr wrap="none">
            <a:spAutoFit/>
          </a:bodyPr>
          <a:lstStyle/>
          <a:p>
            <a:r>
              <a:rPr lang="en-US" altLang="zh-CN" sz="1600" b="1" dirty="0"/>
              <a:t>1</a:t>
            </a:r>
            <a:r>
              <a:rPr lang="zh-CN" altLang="zh-CN" sz="1600" b="1" dirty="0"/>
              <a:t>．环境数据类型</a:t>
            </a:r>
          </a:p>
        </p:txBody>
      </p:sp>
      <p:sp>
        <p:nvSpPr>
          <p:cNvPr id="2" name="矩形 1"/>
          <p:cNvSpPr/>
          <p:nvPr/>
        </p:nvSpPr>
        <p:spPr>
          <a:xfrm>
            <a:off x="1128088" y="2527786"/>
            <a:ext cx="1415772" cy="338554"/>
          </a:xfrm>
          <a:prstGeom prst="rect">
            <a:avLst/>
          </a:prstGeom>
        </p:spPr>
        <p:txBody>
          <a:bodyPr wrap="none">
            <a:spAutoFit/>
          </a:bodyPr>
          <a:lstStyle/>
          <a:p>
            <a:pPr algn="ctr"/>
            <a:r>
              <a:rPr lang="zh-CN" altLang="zh-CN" sz="1600" b="1" dirty="0">
                <a:solidFill>
                  <a:schemeClr val="bg1"/>
                </a:solidFill>
              </a:rPr>
              <a:t>环境预测数据</a:t>
            </a:r>
            <a:endParaRPr lang="zh-CN" altLang="en-US" sz="1600" b="1" dirty="0">
              <a:solidFill>
                <a:schemeClr val="bg1"/>
              </a:solidFill>
            </a:endParaRPr>
          </a:p>
        </p:txBody>
      </p:sp>
      <p:sp>
        <p:nvSpPr>
          <p:cNvPr id="3" name="矩形 2"/>
          <p:cNvSpPr/>
          <p:nvPr/>
        </p:nvSpPr>
        <p:spPr>
          <a:xfrm>
            <a:off x="607499" y="1789062"/>
            <a:ext cx="7977035" cy="338554"/>
          </a:xfrm>
          <a:prstGeom prst="rect">
            <a:avLst/>
          </a:prstGeom>
        </p:spPr>
        <p:txBody>
          <a:bodyPr wrap="square">
            <a:spAutoFit/>
          </a:bodyPr>
          <a:lstStyle/>
          <a:p>
            <a:r>
              <a:rPr lang="zh-CN" altLang="zh-CN" sz="1600" dirty="0"/>
              <a:t>环境数据的特点首先是海量，其次是数据应该包括时间和空间的信息</a:t>
            </a:r>
            <a:endParaRPr lang="zh-CN" altLang="en-US" sz="1600" dirty="0"/>
          </a:p>
        </p:txBody>
      </p:sp>
      <p:sp>
        <p:nvSpPr>
          <p:cNvPr id="4" name="矩形 3"/>
          <p:cNvSpPr/>
          <p:nvPr/>
        </p:nvSpPr>
        <p:spPr>
          <a:xfrm>
            <a:off x="3405796" y="2310884"/>
            <a:ext cx="2698175" cy="307777"/>
          </a:xfrm>
          <a:prstGeom prst="rect">
            <a:avLst/>
          </a:prstGeom>
        </p:spPr>
        <p:txBody>
          <a:bodyPr wrap="none">
            <a:spAutoFit/>
          </a:bodyPr>
          <a:lstStyle/>
          <a:p>
            <a:r>
              <a:rPr lang="zh-CN" altLang="zh-CN" sz="1400" b="1" dirty="0">
                <a:solidFill>
                  <a:schemeClr val="bg1"/>
                </a:solidFill>
              </a:rPr>
              <a:t>中国天气网每日发布的天气预报</a:t>
            </a:r>
            <a:endParaRPr lang="zh-CN" altLang="en-US" sz="1400" b="1" dirty="0">
              <a:solidFill>
                <a:schemeClr val="bg1"/>
              </a:solidFill>
            </a:endParaRPr>
          </a:p>
        </p:txBody>
      </p:sp>
      <p:sp>
        <p:nvSpPr>
          <p:cNvPr id="5" name="矩形 4"/>
          <p:cNvSpPr/>
          <p:nvPr/>
        </p:nvSpPr>
        <p:spPr>
          <a:xfrm>
            <a:off x="3386746" y="2811363"/>
            <a:ext cx="4585680" cy="523220"/>
          </a:xfrm>
          <a:prstGeom prst="rect">
            <a:avLst/>
          </a:prstGeom>
        </p:spPr>
        <p:txBody>
          <a:bodyPr wrap="square">
            <a:spAutoFit/>
          </a:bodyPr>
          <a:lstStyle/>
          <a:p>
            <a:r>
              <a:rPr lang="zh-CN" altLang="zh-CN" sz="1400" b="1" dirty="0">
                <a:solidFill>
                  <a:schemeClr val="bg1"/>
                </a:solidFill>
              </a:rPr>
              <a:t>环境云大数据平台与南京大学大气科学学院大气环境研究中心联合发布的每日空气质量趋势预报</a:t>
            </a:r>
            <a:endParaRPr lang="zh-CN" altLang="en-US" sz="1400" b="1" dirty="0">
              <a:solidFill>
                <a:schemeClr val="bg1"/>
              </a:solidFill>
            </a:endParaRPr>
          </a:p>
        </p:txBody>
      </p:sp>
      <p:sp>
        <p:nvSpPr>
          <p:cNvPr id="7" name="左大括号 6"/>
          <p:cNvSpPr/>
          <p:nvPr/>
        </p:nvSpPr>
        <p:spPr>
          <a:xfrm>
            <a:off x="2857500" y="2320409"/>
            <a:ext cx="152400" cy="879991"/>
          </a:xfrm>
          <a:prstGeom prst="leftBrac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5" name="左大括号 34"/>
          <p:cNvSpPr/>
          <p:nvPr/>
        </p:nvSpPr>
        <p:spPr>
          <a:xfrm>
            <a:off x="2857500" y="3682484"/>
            <a:ext cx="152400" cy="899041"/>
          </a:xfrm>
          <a:prstGeom prst="leftBrac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36" name="矩形 35"/>
          <p:cNvSpPr/>
          <p:nvPr/>
        </p:nvSpPr>
        <p:spPr>
          <a:xfrm>
            <a:off x="3405760" y="3561203"/>
            <a:ext cx="4499989" cy="49644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schemeClr val="bg1"/>
              </a:solidFill>
            </a:endParaRPr>
          </a:p>
        </p:txBody>
      </p:sp>
      <p:sp>
        <p:nvSpPr>
          <p:cNvPr id="38" name="矩形 37"/>
          <p:cNvSpPr/>
          <p:nvPr/>
        </p:nvSpPr>
        <p:spPr>
          <a:xfrm>
            <a:off x="3386746" y="3671470"/>
            <a:ext cx="3236784" cy="307777"/>
          </a:xfrm>
          <a:prstGeom prst="rect">
            <a:avLst/>
          </a:prstGeom>
        </p:spPr>
        <p:txBody>
          <a:bodyPr wrap="none">
            <a:spAutoFit/>
          </a:bodyPr>
          <a:lstStyle/>
          <a:p>
            <a:r>
              <a:rPr lang="zh-CN" altLang="zh-CN" sz="1400" b="1" dirty="0">
                <a:solidFill>
                  <a:schemeClr val="bg1"/>
                </a:solidFill>
              </a:rPr>
              <a:t>中央气象台每小时发布的城市天气实况</a:t>
            </a:r>
            <a:endParaRPr lang="zh-CN" altLang="en-US" sz="1400" b="1" dirty="0">
              <a:solidFill>
                <a:schemeClr val="bg1"/>
              </a:solidFill>
            </a:endParaRPr>
          </a:p>
        </p:txBody>
      </p:sp>
      <p:sp>
        <p:nvSpPr>
          <p:cNvPr id="39" name="矩形 38"/>
          <p:cNvSpPr/>
          <p:nvPr/>
        </p:nvSpPr>
        <p:spPr>
          <a:xfrm>
            <a:off x="3405760" y="4157649"/>
            <a:ext cx="4499989" cy="566751"/>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schemeClr val="bg1"/>
              </a:solidFill>
            </a:endParaRPr>
          </a:p>
        </p:txBody>
      </p:sp>
      <p:sp>
        <p:nvSpPr>
          <p:cNvPr id="40" name="矩形 39"/>
          <p:cNvSpPr/>
          <p:nvPr/>
        </p:nvSpPr>
        <p:spPr>
          <a:xfrm>
            <a:off x="3405797" y="4182191"/>
            <a:ext cx="4519002" cy="523220"/>
          </a:xfrm>
          <a:prstGeom prst="rect">
            <a:avLst/>
          </a:prstGeom>
        </p:spPr>
        <p:txBody>
          <a:bodyPr wrap="square">
            <a:spAutoFit/>
          </a:bodyPr>
          <a:lstStyle/>
          <a:p>
            <a:r>
              <a:rPr lang="zh-CN" altLang="zh-CN" sz="1400" b="1" dirty="0">
                <a:solidFill>
                  <a:schemeClr val="bg1"/>
                </a:solidFill>
              </a:rPr>
              <a:t>第三方环境数据平台</a:t>
            </a:r>
            <a:r>
              <a:rPr lang="en-US" altLang="zh-CN" sz="1400" b="1" dirty="0">
                <a:solidFill>
                  <a:schemeClr val="bg1"/>
                </a:solidFill>
              </a:rPr>
              <a:t>PM25.in</a:t>
            </a:r>
            <a:r>
              <a:rPr lang="zh-CN" altLang="zh-CN" sz="1400" b="1" dirty="0">
                <a:solidFill>
                  <a:schemeClr val="bg1"/>
                </a:solidFill>
              </a:rPr>
              <a:t>每小时更新的全国空气质量实况</a:t>
            </a:r>
            <a:endParaRPr lang="zh-CN" altLang="en-US" sz="1400" b="1" dirty="0">
              <a:solidFill>
                <a:schemeClr val="bg1"/>
              </a:solidFill>
            </a:endParaRPr>
          </a:p>
        </p:txBody>
      </p:sp>
      <p:sp>
        <p:nvSpPr>
          <p:cNvPr id="43" name="矩形 42"/>
          <p:cNvSpPr/>
          <p:nvPr/>
        </p:nvSpPr>
        <p:spPr>
          <a:xfrm>
            <a:off x="1086702" y="3862887"/>
            <a:ext cx="1498544" cy="578137"/>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ndParaRPr>
          </a:p>
        </p:txBody>
      </p:sp>
      <p:sp>
        <p:nvSpPr>
          <p:cNvPr id="44" name="矩形 43"/>
          <p:cNvSpPr/>
          <p:nvPr/>
        </p:nvSpPr>
        <p:spPr>
          <a:xfrm>
            <a:off x="1128087" y="3982680"/>
            <a:ext cx="1415773" cy="338554"/>
          </a:xfrm>
          <a:prstGeom prst="rect">
            <a:avLst/>
          </a:prstGeom>
        </p:spPr>
        <p:txBody>
          <a:bodyPr wrap="none">
            <a:spAutoFit/>
          </a:bodyPr>
          <a:lstStyle/>
          <a:p>
            <a:pPr algn="ctr"/>
            <a:r>
              <a:rPr lang="zh-CN" altLang="zh-CN" sz="1600" b="1" dirty="0" smtClean="0">
                <a:solidFill>
                  <a:schemeClr val="bg1"/>
                </a:solidFill>
              </a:rPr>
              <a:t>环境</a:t>
            </a:r>
            <a:r>
              <a:rPr lang="zh-CN" altLang="en-US" sz="1600" b="1" dirty="0" smtClean="0">
                <a:solidFill>
                  <a:schemeClr val="bg1"/>
                </a:solidFill>
              </a:rPr>
              <a:t>实况</a:t>
            </a:r>
            <a:r>
              <a:rPr lang="zh-CN" altLang="zh-CN" sz="1600" b="1" dirty="0" smtClean="0">
                <a:solidFill>
                  <a:schemeClr val="bg1"/>
                </a:solidFill>
              </a:rPr>
              <a:t>数据</a:t>
            </a:r>
            <a:endParaRPr lang="zh-CN" altLang="en-US" sz="1600" b="1" dirty="0">
              <a:solidFill>
                <a:schemeClr val="bg1"/>
              </a:solidFill>
            </a:endParaRPr>
          </a:p>
        </p:txBody>
      </p:sp>
      <p:sp>
        <p:nvSpPr>
          <p:cNvPr id="11" name="椭圆 10"/>
          <p:cNvSpPr/>
          <p:nvPr/>
        </p:nvSpPr>
        <p:spPr>
          <a:xfrm>
            <a:off x="871180" y="5019675"/>
            <a:ext cx="1611376" cy="800100"/>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effectLst>
                  <a:outerShdw blurRad="38100" dist="38100" dir="2700000" algn="tl">
                    <a:srgbClr val="000000">
                      <a:alpha val="43137"/>
                    </a:srgbClr>
                  </a:outerShdw>
                </a:effectLst>
              </a:rPr>
              <a:t>各类网站</a:t>
            </a:r>
            <a:endParaRPr lang="zh-CN" altLang="en-US" sz="1400" b="1" dirty="0">
              <a:effectLst>
                <a:outerShdw blurRad="38100" dist="38100" dir="2700000" algn="tl">
                  <a:srgbClr val="000000">
                    <a:alpha val="43137"/>
                  </a:srgbClr>
                </a:outerShdw>
              </a:effectLst>
            </a:endParaRPr>
          </a:p>
        </p:txBody>
      </p:sp>
      <p:sp>
        <p:nvSpPr>
          <p:cNvPr id="45" name="椭圆 44"/>
          <p:cNvSpPr/>
          <p:nvPr/>
        </p:nvSpPr>
        <p:spPr>
          <a:xfrm>
            <a:off x="2805721" y="5019675"/>
            <a:ext cx="1611376" cy="8001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400" b="1" dirty="0">
                <a:effectLst>
                  <a:outerShdw blurRad="38100" dist="38100" dir="2700000" algn="tl">
                    <a:srgbClr val="000000">
                      <a:alpha val="43137"/>
                    </a:srgbClr>
                  </a:outerShdw>
                </a:effectLst>
              </a:rPr>
              <a:t>国家环保部数据中心</a:t>
            </a:r>
            <a:endParaRPr lang="zh-CN" altLang="en-US" sz="1400" b="1" dirty="0">
              <a:effectLst>
                <a:outerShdw blurRad="38100" dist="38100" dir="2700000" algn="tl">
                  <a:srgbClr val="000000">
                    <a:alpha val="43137"/>
                  </a:srgbClr>
                </a:outerShdw>
              </a:effectLst>
            </a:endParaRPr>
          </a:p>
        </p:txBody>
      </p:sp>
      <p:sp>
        <p:nvSpPr>
          <p:cNvPr id="47" name="椭圆 46"/>
          <p:cNvSpPr/>
          <p:nvPr/>
        </p:nvSpPr>
        <p:spPr>
          <a:xfrm>
            <a:off x="4711973" y="5019675"/>
            <a:ext cx="1611376" cy="800100"/>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400" b="1" dirty="0">
                <a:effectLst>
                  <a:outerShdw blurRad="38100" dist="38100" dir="2700000" algn="tl">
                    <a:srgbClr val="000000">
                      <a:alpha val="43137"/>
                    </a:srgbClr>
                  </a:outerShdw>
                </a:effectLst>
              </a:rPr>
              <a:t>公众环境研究中心</a:t>
            </a:r>
            <a:endParaRPr lang="zh-CN" altLang="en-US" sz="1400" b="1" dirty="0">
              <a:effectLst>
                <a:outerShdw blurRad="38100" dist="38100" dir="2700000" algn="tl">
                  <a:srgbClr val="000000">
                    <a:alpha val="43137"/>
                  </a:srgbClr>
                </a:outerShdw>
              </a:effectLst>
            </a:endParaRPr>
          </a:p>
        </p:txBody>
      </p:sp>
      <p:sp>
        <p:nvSpPr>
          <p:cNvPr id="48" name="椭圆 47"/>
          <p:cNvSpPr/>
          <p:nvPr/>
        </p:nvSpPr>
        <p:spPr>
          <a:xfrm>
            <a:off x="6635239" y="5019675"/>
            <a:ext cx="1611376" cy="800100"/>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400" b="1" dirty="0">
                <a:effectLst>
                  <a:outerShdw blurRad="38100" dist="38100" dir="2700000" algn="tl">
                    <a:srgbClr val="000000">
                      <a:alpha val="43137"/>
                    </a:srgbClr>
                  </a:outerShdw>
                </a:effectLst>
              </a:rPr>
              <a:t>各类环境传感器</a:t>
            </a:r>
            <a:endParaRPr lang="zh-CN" altLang="en-US" sz="1400" b="1" dirty="0">
              <a:effectLst>
                <a:outerShdw blurRad="38100" dist="38100" dir="2700000" algn="tl">
                  <a:srgbClr val="000000">
                    <a:alpha val="43137"/>
                  </a:srgbClr>
                </a:outerShdw>
              </a:effectLst>
            </a:endParaRPr>
          </a:p>
        </p:txBody>
      </p:sp>
      <p:sp>
        <p:nvSpPr>
          <p:cNvPr id="32" name="矩形 3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33"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41"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42"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35</a:t>
            </a:fld>
            <a:endParaRPr lang="zh-CN" altLang="en-US" dirty="0"/>
          </a:p>
        </p:txBody>
      </p:sp>
      <p:sp>
        <p:nvSpPr>
          <p:cNvPr id="51" name="文本框 40"/>
          <p:cNvSpPr txBox="1"/>
          <p:nvPr/>
        </p:nvSpPr>
        <p:spPr>
          <a:xfrm>
            <a:off x="399253" y="933450"/>
            <a:ext cx="3264035" cy="369332"/>
          </a:xfrm>
          <a:prstGeom prst="rect">
            <a:avLst/>
          </a:prstGeom>
          <a:noFill/>
        </p:spPr>
        <p:txBody>
          <a:bodyPr wrap="none" rtlCol="0">
            <a:spAutoFit/>
          </a:bodyPr>
          <a:lstStyle/>
          <a:p>
            <a:r>
              <a:rPr lang="en-US" altLang="zh-CN" b="1" dirty="0" smtClean="0">
                <a:solidFill>
                  <a:srgbClr val="3D89BC"/>
                </a:solidFill>
              </a:rPr>
              <a:t>10.3.2 </a:t>
            </a:r>
            <a:r>
              <a:rPr lang="zh-CN" altLang="en-US" b="1" dirty="0" smtClean="0">
                <a:solidFill>
                  <a:srgbClr val="3D89BC"/>
                </a:solidFill>
              </a:rPr>
              <a:t>环境数据的采集与获取</a:t>
            </a:r>
            <a:endParaRPr lang="zh-CN" altLang="en-US" dirty="0">
              <a:solidFill>
                <a:srgbClr val="3D89BC"/>
              </a:solidFill>
            </a:endParaRPr>
          </a:p>
        </p:txBody>
      </p:sp>
      <p:sp>
        <p:nvSpPr>
          <p:cNvPr id="52" name="椭圆 51"/>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椭圆 48"/>
          <p:cNvSpPr/>
          <p:nvPr/>
        </p:nvSpPr>
        <p:spPr>
          <a:xfrm>
            <a:off x="4305484" y="4110586"/>
            <a:ext cx="648591" cy="648591"/>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183290" cy="323165"/>
          </a:xfrm>
          <a:prstGeom prst="rect">
            <a:avLst/>
          </a:prstGeom>
          <a:noFill/>
        </p:spPr>
        <p:txBody>
          <a:bodyPr wrap="none" lIns="0" tIns="0" rIns="0" bIns="0" rtlCol="0">
            <a:spAutoFit/>
          </a:bodyPr>
          <a:lstStyle/>
          <a:p>
            <a:r>
              <a:rPr lang="en-US" altLang="zh-CN" sz="2100" b="1" spc="225" dirty="0" smtClean="0">
                <a:solidFill>
                  <a:prstClr val="white"/>
                </a:solidFill>
              </a:rPr>
              <a:t>10.3</a:t>
            </a:r>
            <a:r>
              <a:rPr lang="zh-CN" altLang="en-US" sz="2100" b="1" spc="225" dirty="0" smtClean="0">
                <a:solidFill>
                  <a:prstClr val="white"/>
                </a:solidFill>
              </a:rPr>
              <a:t>环境大数据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矩形 52"/>
          <p:cNvSpPr/>
          <p:nvPr/>
        </p:nvSpPr>
        <p:spPr>
          <a:xfrm>
            <a:off x="524727" y="1429017"/>
            <a:ext cx="2767104" cy="338554"/>
          </a:xfrm>
          <a:prstGeom prst="rect">
            <a:avLst/>
          </a:prstGeom>
        </p:spPr>
        <p:txBody>
          <a:bodyPr wrap="none">
            <a:spAutoFit/>
          </a:bodyPr>
          <a:lstStyle/>
          <a:p>
            <a:r>
              <a:rPr lang="en-US" altLang="zh-CN" sz="1600" b="1" dirty="0"/>
              <a:t>2</a:t>
            </a:r>
            <a:r>
              <a:rPr lang="zh-CN" altLang="zh-CN" sz="1600" b="1" dirty="0"/>
              <a:t>．环境数据采集策略的确定</a:t>
            </a:r>
          </a:p>
        </p:txBody>
      </p:sp>
      <p:grpSp>
        <p:nvGrpSpPr>
          <p:cNvPr id="11" name="组合 10"/>
          <p:cNvGrpSpPr/>
          <p:nvPr/>
        </p:nvGrpSpPr>
        <p:grpSpPr>
          <a:xfrm>
            <a:off x="571465" y="2825234"/>
            <a:ext cx="2190750" cy="2190750"/>
            <a:chOff x="571465" y="2710934"/>
            <a:chExt cx="2190750" cy="2190750"/>
          </a:xfrm>
        </p:grpSpPr>
        <p:sp>
          <p:nvSpPr>
            <p:cNvPr id="7" name="椭圆 6"/>
            <p:cNvSpPr/>
            <p:nvPr/>
          </p:nvSpPr>
          <p:spPr>
            <a:xfrm>
              <a:off x="571465" y="2710934"/>
              <a:ext cx="2190750" cy="2190750"/>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椭圆 8"/>
            <p:cNvSpPr/>
            <p:nvPr/>
          </p:nvSpPr>
          <p:spPr>
            <a:xfrm>
              <a:off x="692521" y="2831990"/>
              <a:ext cx="1948638" cy="1948638"/>
            </a:xfrm>
            <a:prstGeom prst="ellipse">
              <a:avLst/>
            </a:prstGeom>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D89BC"/>
                </a:solidFill>
              </a:endParaRPr>
            </a:p>
          </p:txBody>
        </p:sp>
        <p:sp>
          <p:nvSpPr>
            <p:cNvPr id="2" name="矩形 1"/>
            <p:cNvSpPr/>
            <p:nvPr/>
          </p:nvSpPr>
          <p:spPr>
            <a:xfrm>
              <a:off x="766593" y="3621643"/>
              <a:ext cx="1800493" cy="369332"/>
            </a:xfrm>
            <a:prstGeom prst="rect">
              <a:avLst/>
            </a:prstGeom>
          </p:spPr>
          <p:txBody>
            <a:bodyPr wrap="none">
              <a:spAutoFit/>
            </a:bodyPr>
            <a:lstStyle/>
            <a:p>
              <a:pPr algn="ctr"/>
              <a:r>
                <a:rPr lang="zh-CN" altLang="zh-CN" b="1" dirty="0">
                  <a:solidFill>
                    <a:schemeClr val="bg1"/>
                  </a:solidFill>
                  <a:effectLst>
                    <a:outerShdw blurRad="38100" dist="38100" dir="2700000" algn="tl">
                      <a:srgbClr val="000000">
                        <a:alpha val="43137"/>
                      </a:srgbClr>
                    </a:outerShdw>
                  </a:effectLst>
                </a:rPr>
                <a:t>环境数据的来源</a:t>
              </a:r>
              <a:endParaRPr lang="zh-CN" altLang="en-US" b="1" dirty="0">
                <a:solidFill>
                  <a:schemeClr val="bg1"/>
                </a:solidFill>
                <a:effectLst>
                  <a:outerShdw blurRad="38100" dist="38100" dir="2700000" algn="tl">
                    <a:srgbClr val="000000">
                      <a:alpha val="43137"/>
                    </a:srgbClr>
                  </a:outerShdw>
                </a:effectLst>
              </a:endParaRPr>
            </a:p>
          </p:txBody>
        </p:sp>
      </p:grpSp>
      <p:sp>
        <p:nvSpPr>
          <p:cNvPr id="3" name="矩形 2"/>
          <p:cNvSpPr/>
          <p:nvPr/>
        </p:nvSpPr>
        <p:spPr>
          <a:xfrm>
            <a:off x="5105653" y="2062957"/>
            <a:ext cx="2646878" cy="338554"/>
          </a:xfrm>
          <a:prstGeom prst="rect">
            <a:avLst/>
          </a:prstGeom>
        </p:spPr>
        <p:txBody>
          <a:bodyPr wrap="none">
            <a:spAutoFit/>
          </a:bodyPr>
          <a:lstStyle/>
          <a:p>
            <a:r>
              <a:rPr lang="zh-CN" altLang="zh-CN" sz="1600" dirty="0"/>
              <a:t>各类传感器产生的环境数据</a:t>
            </a:r>
            <a:endParaRPr lang="zh-CN" altLang="en-US" sz="1600" dirty="0"/>
          </a:p>
        </p:txBody>
      </p:sp>
      <p:sp>
        <p:nvSpPr>
          <p:cNvPr id="4" name="矩形 3"/>
          <p:cNvSpPr/>
          <p:nvPr/>
        </p:nvSpPr>
        <p:spPr>
          <a:xfrm>
            <a:off x="5105653" y="2990016"/>
            <a:ext cx="3542836" cy="584775"/>
          </a:xfrm>
          <a:prstGeom prst="rect">
            <a:avLst/>
          </a:prstGeom>
        </p:spPr>
        <p:txBody>
          <a:bodyPr wrap="square">
            <a:spAutoFit/>
          </a:bodyPr>
          <a:lstStyle/>
          <a:p>
            <a:r>
              <a:rPr lang="zh-CN" altLang="zh-CN" sz="1600" dirty="0"/>
              <a:t>政府部门，权威机构环境监测系统对外提供的数据服务</a:t>
            </a:r>
            <a:endParaRPr lang="zh-CN" altLang="en-US" sz="1600" dirty="0"/>
          </a:p>
        </p:txBody>
      </p:sp>
      <p:sp>
        <p:nvSpPr>
          <p:cNvPr id="5" name="矩形 4"/>
          <p:cNvSpPr/>
          <p:nvPr/>
        </p:nvSpPr>
        <p:spPr>
          <a:xfrm>
            <a:off x="5105653" y="4259818"/>
            <a:ext cx="2236510" cy="338554"/>
          </a:xfrm>
          <a:prstGeom prst="rect">
            <a:avLst/>
          </a:prstGeom>
        </p:spPr>
        <p:txBody>
          <a:bodyPr wrap="none">
            <a:spAutoFit/>
          </a:bodyPr>
          <a:lstStyle/>
          <a:p>
            <a:r>
              <a:rPr lang="zh-CN" altLang="zh-CN" sz="1600" dirty="0"/>
              <a:t>各类第三方环境数据源</a:t>
            </a:r>
            <a:endParaRPr lang="zh-CN" altLang="en-US" sz="1600" dirty="0"/>
          </a:p>
        </p:txBody>
      </p:sp>
      <p:sp>
        <p:nvSpPr>
          <p:cNvPr id="6" name="矩形 5"/>
          <p:cNvSpPr/>
          <p:nvPr/>
        </p:nvSpPr>
        <p:spPr>
          <a:xfrm>
            <a:off x="5105653" y="5136024"/>
            <a:ext cx="3542836" cy="584775"/>
          </a:xfrm>
          <a:prstGeom prst="rect">
            <a:avLst/>
          </a:prstGeom>
        </p:spPr>
        <p:txBody>
          <a:bodyPr wrap="square">
            <a:spAutoFit/>
          </a:bodyPr>
          <a:lstStyle/>
          <a:p>
            <a:r>
              <a:rPr lang="zh-CN" altLang="zh-CN" sz="1600" dirty="0"/>
              <a:t>政府职能部门，环保机构和非政府组织发表的与环境有关的报告</a:t>
            </a:r>
            <a:endParaRPr lang="zh-CN" altLang="en-US" sz="1600" dirty="0"/>
          </a:p>
        </p:txBody>
      </p:sp>
      <p:sp>
        <p:nvSpPr>
          <p:cNvPr id="10" name="弧形 9"/>
          <p:cNvSpPr/>
          <p:nvPr/>
        </p:nvSpPr>
        <p:spPr>
          <a:xfrm rot="2590552">
            <a:off x="-450694" y="1803074"/>
            <a:ext cx="4235067" cy="4235067"/>
          </a:xfrm>
          <a:prstGeom prst="arc">
            <a:avLst>
              <a:gd name="adj1" fmla="val 14758969"/>
              <a:gd name="adj2" fmla="val 1642995"/>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2" name="椭圆 11"/>
          <p:cNvSpPr/>
          <p:nvPr/>
        </p:nvSpPr>
        <p:spPr>
          <a:xfrm>
            <a:off x="2796531" y="2067456"/>
            <a:ext cx="329556" cy="329556"/>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2999374" y="5263634"/>
            <a:ext cx="329556" cy="329556"/>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椭圆 26"/>
          <p:cNvSpPr/>
          <p:nvPr/>
        </p:nvSpPr>
        <p:spPr>
          <a:xfrm>
            <a:off x="3532775" y="3117626"/>
            <a:ext cx="329556" cy="329556"/>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椭圆 27"/>
          <p:cNvSpPr/>
          <p:nvPr/>
        </p:nvSpPr>
        <p:spPr>
          <a:xfrm>
            <a:off x="3538515" y="4268816"/>
            <a:ext cx="329556" cy="329556"/>
          </a:xfrm>
          <a:prstGeom prst="ellipse">
            <a:avLst/>
          </a:prstGeom>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4" name="直接连接符 13"/>
          <p:cNvCxnSpPr>
            <a:stCxn id="12" idx="6"/>
            <a:endCxn id="51" idx="2"/>
          </p:cNvCxnSpPr>
          <p:nvPr/>
        </p:nvCxnSpPr>
        <p:spPr>
          <a:xfrm>
            <a:off x="3126087" y="2232234"/>
            <a:ext cx="1179397"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0" name="直接连接符 29"/>
          <p:cNvCxnSpPr>
            <a:stCxn id="27" idx="6"/>
          </p:cNvCxnSpPr>
          <p:nvPr/>
        </p:nvCxnSpPr>
        <p:spPr>
          <a:xfrm>
            <a:off x="3862331" y="3282404"/>
            <a:ext cx="43344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2" name="直接连接符 31"/>
          <p:cNvCxnSpPr>
            <a:stCxn id="28" idx="6"/>
          </p:cNvCxnSpPr>
          <p:nvPr/>
        </p:nvCxnSpPr>
        <p:spPr>
          <a:xfrm>
            <a:off x="3868071" y="4433594"/>
            <a:ext cx="427704" cy="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3259437" y="5441321"/>
            <a:ext cx="1036338" cy="0"/>
          </a:xfrm>
          <a:prstGeom prst="line">
            <a:avLst/>
          </a:prstGeom>
          <a:ln w="19050"/>
        </p:spPr>
        <p:style>
          <a:lnRef idx="1">
            <a:schemeClr val="accent1"/>
          </a:lnRef>
          <a:fillRef idx="0">
            <a:schemeClr val="accent1"/>
          </a:fillRef>
          <a:effectRef idx="0">
            <a:schemeClr val="accent1"/>
          </a:effectRef>
          <a:fontRef idx="minor">
            <a:schemeClr val="tx1"/>
          </a:fontRef>
        </p:style>
      </p:cxnSp>
      <p:grpSp>
        <p:nvGrpSpPr>
          <p:cNvPr id="33" name="组合 32"/>
          <p:cNvGrpSpPr/>
          <p:nvPr/>
        </p:nvGrpSpPr>
        <p:grpSpPr>
          <a:xfrm>
            <a:off x="4305481" y="5104115"/>
            <a:ext cx="648591" cy="648591"/>
            <a:chOff x="4247703" y="2288938"/>
            <a:chExt cx="648591" cy="648591"/>
          </a:xfrm>
        </p:grpSpPr>
        <p:sp>
          <p:nvSpPr>
            <p:cNvPr id="40" name="椭圆 39"/>
            <p:cNvSpPr/>
            <p:nvPr/>
          </p:nvSpPr>
          <p:spPr>
            <a:xfrm>
              <a:off x="4247703" y="2288938"/>
              <a:ext cx="648591" cy="648591"/>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9" name="组合 18"/>
            <p:cNvGrpSpPr/>
            <p:nvPr/>
          </p:nvGrpSpPr>
          <p:grpSpPr>
            <a:xfrm>
              <a:off x="4442788" y="2460299"/>
              <a:ext cx="258423" cy="305868"/>
              <a:chOff x="4295772" y="2372724"/>
              <a:chExt cx="406400" cy="481012"/>
            </a:xfrm>
          </p:grpSpPr>
          <p:sp>
            <p:nvSpPr>
              <p:cNvPr id="36" name="Freeform 86"/>
              <p:cNvSpPr>
                <a:spLocks noEditPoints="1"/>
              </p:cNvSpPr>
              <p:nvPr/>
            </p:nvSpPr>
            <p:spPr bwMode="auto">
              <a:xfrm>
                <a:off x="4295772" y="2372724"/>
                <a:ext cx="406400" cy="481012"/>
              </a:xfrm>
              <a:custGeom>
                <a:avLst/>
                <a:gdLst>
                  <a:gd name="T0" fmla="*/ 0 w 256"/>
                  <a:gd name="T1" fmla="*/ 0 h 303"/>
                  <a:gd name="T2" fmla="*/ 0 w 256"/>
                  <a:gd name="T3" fmla="*/ 303 h 303"/>
                  <a:gd name="T4" fmla="*/ 256 w 256"/>
                  <a:gd name="T5" fmla="*/ 303 h 303"/>
                  <a:gd name="T6" fmla="*/ 256 w 256"/>
                  <a:gd name="T7" fmla="*/ 0 h 303"/>
                  <a:gd name="T8" fmla="*/ 0 w 256"/>
                  <a:gd name="T9" fmla="*/ 0 h 303"/>
                  <a:gd name="T10" fmla="*/ 223 w 256"/>
                  <a:gd name="T11" fmla="*/ 267 h 303"/>
                  <a:gd name="T12" fmla="*/ 33 w 256"/>
                  <a:gd name="T13" fmla="*/ 267 h 303"/>
                  <a:gd name="T14" fmla="*/ 33 w 256"/>
                  <a:gd name="T15" fmla="*/ 35 h 303"/>
                  <a:gd name="T16" fmla="*/ 69 w 256"/>
                  <a:gd name="T17" fmla="*/ 35 h 303"/>
                  <a:gd name="T18" fmla="*/ 81 w 256"/>
                  <a:gd name="T19" fmla="*/ 56 h 303"/>
                  <a:gd name="T20" fmla="*/ 175 w 256"/>
                  <a:gd name="T21" fmla="*/ 56 h 303"/>
                  <a:gd name="T22" fmla="*/ 187 w 256"/>
                  <a:gd name="T23" fmla="*/ 35 h 303"/>
                  <a:gd name="T24" fmla="*/ 223 w 256"/>
                  <a:gd name="T25" fmla="*/ 35 h 303"/>
                  <a:gd name="T26" fmla="*/ 223 w 256"/>
                  <a:gd name="T27" fmla="*/ 267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6" h="303">
                    <a:moveTo>
                      <a:pt x="0" y="0"/>
                    </a:moveTo>
                    <a:lnTo>
                      <a:pt x="0" y="303"/>
                    </a:lnTo>
                    <a:lnTo>
                      <a:pt x="256" y="303"/>
                    </a:lnTo>
                    <a:lnTo>
                      <a:pt x="256" y="0"/>
                    </a:lnTo>
                    <a:lnTo>
                      <a:pt x="0" y="0"/>
                    </a:lnTo>
                    <a:close/>
                    <a:moveTo>
                      <a:pt x="223" y="267"/>
                    </a:moveTo>
                    <a:lnTo>
                      <a:pt x="33" y="267"/>
                    </a:lnTo>
                    <a:lnTo>
                      <a:pt x="33" y="35"/>
                    </a:lnTo>
                    <a:lnTo>
                      <a:pt x="69" y="35"/>
                    </a:lnTo>
                    <a:lnTo>
                      <a:pt x="81" y="56"/>
                    </a:lnTo>
                    <a:lnTo>
                      <a:pt x="175" y="56"/>
                    </a:lnTo>
                    <a:lnTo>
                      <a:pt x="187" y="35"/>
                    </a:lnTo>
                    <a:lnTo>
                      <a:pt x="223" y="35"/>
                    </a:lnTo>
                    <a:lnTo>
                      <a:pt x="223" y="267"/>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37" name="Rectangle 87"/>
              <p:cNvSpPr>
                <a:spLocks noChangeArrowheads="1"/>
              </p:cNvSpPr>
              <p:nvPr/>
            </p:nvSpPr>
            <p:spPr bwMode="auto">
              <a:xfrm>
                <a:off x="4424363" y="2548940"/>
                <a:ext cx="74613" cy="33338"/>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38" name="Rectangle 88"/>
              <p:cNvSpPr>
                <a:spLocks noChangeArrowheads="1"/>
              </p:cNvSpPr>
              <p:nvPr/>
            </p:nvSpPr>
            <p:spPr bwMode="auto">
              <a:xfrm>
                <a:off x="4424363" y="2620377"/>
                <a:ext cx="149225" cy="38100"/>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39" name="Rectangle 89"/>
              <p:cNvSpPr>
                <a:spLocks noChangeArrowheads="1"/>
              </p:cNvSpPr>
              <p:nvPr/>
            </p:nvSpPr>
            <p:spPr bwMode="auto">
              <a:xfrm>
                <a:off x="4424363" y="2694990"/>
                <a:ext cx="149225" cy="38100"/>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grpSp>
      </p:grpSp>
      <p:grpSp>
        <p:nvGrpSpPr>
          <p:cNvPr id="41" name="组合 40"/>
          <p:cNvGrpSpPr/>
          <p:nvPr/>
        </p:nvGrpSpPr>
        <p:grpSpPr>
          <a:xfrm>
            <a:off x="4484647" y="4322800"/>
            <a:ext cx="290266" cy="222250"/>
            <a:chOff x="8256588" y="4198938"/>
            <a:chExt cx="481013" cy="368300"/>
          </a:xfrm>
        </p:grpSpPr>
        <p:sp>
          <p:nvSpPr>
            <p:cNvPr id="43" name="Rectangle 53"/>
            <p:cNvSpPr>
              <a:spLocks noChangeArrowheads="1"/>
            </p:cNvSpPr>
            <p:nvPr/>
          </p:nvSpPr>
          <p:spPr bwMode="auto">
            <a:xfrm>
              <a:off x="8294688" y="4421188"/>
              <a:ext cx="74613" cy="74613"/>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44" name="Rectangle 54"/>
            <p:cNvSpPr>
              <a:spLocks noChangeArrowheads="1"/>
            </p:cNvSpPr>
            <p:nvPr/>
          </p:nvSpPr>
          <p:spPr bwMode="auto">
            <a:xfrm>
              <a:off x="8402638" y="4344988"/>
              <a:ext cx="76200" cy="150813"/>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45" name="Rectangle 55"/>
            <p:cNvSpPr>
              <a:spLocks noChangeArrowheads="1"/>
            </p:cNvSpPr>
            <p:nvPr/>
          </p:nvSpPr>
          <p:spPr bwMode="auto">
            <a:xfrm>
              <a:off x="8515350" y="4273550"/>
              <a:ext cx="74613" cy="222250"/>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47" name="Rectangle 56"/>
            <p:cNvSpPr>
              <a:spLocks noChangeArrowheads="1"/>
            </p:cNvSpPr>
            <p:nvPr/>
          </p:nvSpPr>
          <p:spPr bwMode="auto">
            <a:xfrm>
              <a:off x="8624888" y="4198938"/>
              <a:ext cx="74613" cy="296863"/>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48" name="Rectangle 57"/>
            <p:cNvSpPr>
              <a:spLocks noChangeArrowheads="1"/>
            </p:cNvSpPr>
            <p:nvPr/>
          </p:nvSpPr>
          <p:spPr bwMode="auto">
            <a:xfrm>
              <a:off x="8256588" y="4529138"/>
              <a:ext cx="481013" cy="38100"/>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grpSp>
      <p:sp>
        <p:nvSpPr>
          <p:cNvPr id="50" name="椭圆 49"/>
          <p:cNvSpPr/>
          <p:nvPr/>
        </p:nvSpPr>
        <p:spPr>
          <a:xfrm>
            <a:off x="4305484" y="2958107"/>
            <a:ext cx="648591" cy="648591"/>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1" name="椭圆 50"/>
          <p:cNvSpPr/>
          <p:nvPr/>
        </p:nvSpPr>
        <p:spPr>
          <a:xfrm>
            <a:off x="4305484" y="1907938"/>
            <a:ext cx="648591" cy="648591"/>
          </a:xfrm>
          <a:prstGeom prst="ellipse">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2" name="组合 51"/>
          <p:cNvGrpSpPr/>
          <p:nvPr/>
        </p:nvGrpSpPr>
        <p:grpSpPr>
          <a:xfrm>
            <a:off x="4455151" y="3108079"/>
            <a:ext cx="349250" cy="349250"/>
            <a:chOff x="11139488" y="6073776"/>
            <a:chExt cx="481013" cy="481013"/>
          </a:xfrm>
        </p:grpSpPr>
        <p:sp>
          <p:nvSpPr>
            <p:cNvPr id="54" name="Freeform 5"/>
            <p:cNvSpPr/>
            <p:nvPr/>
          </p:nvSpPr>
          <p:spPr bwMode="auto">
            <a:xfrm>
              <a:off x="11158538" y="6073776"/>
              <a:ext cx="442913" cy="161925"/>
            </a:xfrm>
            <a:custGeom>
              <a:avLst/>
              <a:gdLst>
                <a:gd name="T0" fmla="*/ 279 w 279"/>
                <a:gd name="T1" fmla="*/ 90 h 102"/>
                <a:gd name="T2" fmla="*/ 140 w 279"/>
                <a:gd name="T3" fmla="*/ 0 h 102"/>
                <a:gd name="T4" fmla="*/ 0 w 279"/>
                <a:gd name="T5" fmla="*/ 90 h 102"/>
                <a:gd name="T6" fmla="*/ 0 w 279"/>
                <a:gd name="T7" fmla="*/ 102 h 102"/>
                <a:gd name="T8" fmla="*/ 279 w 279"/>
                <a:gd name="T9" fmla="*/ 102 h 102"/>
                <a:gd name="T10" fmla="*/ 279 w 279"/>
                <a:gd name="T11" fmla="*/ 90 h 102"/>
              </a:gdLst>
              <a:ahLst/>
              <a:cxnLst>
                <a:cxn ang="0">
                  <a:pos x="T0" y="T1"/>
                </a:cxn>
                <a:cxn ang="0">
                  <a:pos x="T2" y="T3"/>
                </a:cxn>
                <a:cxn ang="0">
                  <a:pos x="T4" y="T5"/>
                </a:cxn>
                <a:cxn ang="0">
                  <a:pos x="T6" y="T7"/>
                </a:cxn>
                <a:cxn ang="0">
                  <a:pos x="T8" y="T9"/>
                </a:cxn>
                <a:cxn ang="0">
                  <a:pos x="T10" y="T11"/>
                </a:cxn>
              </a:cxnLst>
              <a:rect l="0" t="0" r="r" b="b"/>
              <a:pathLst>
                <a:path w="279" h="102">
                  <a:moveTo>
                    <a:pt x="279" y="90"/>
                  </a:moveTo>
                  <a:lnTo>
                    <a:pt x="140" y="0"/>
                  </a:lnTo>
                  <a:lnTo>
                    <a:pt x="0" y="90"/>
                  </a:lnTo>
                  <a:lnTo>
                    <a:pt x="0" y="102"/>
                  </a:lnTo>
                  <a:lnTo>
                    <a:pt x="279" y="102"/>
                  </a:lnTo>
                  <a:lnTo>
                    <a:pt x="279" y="9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55" name="Rectangle 6"/>
            <p:cNvSpPr>
              <a:spLocks noChangeArrowheads="1"/>
            </p:cNvSpPr>
            <p:nvPr/>
          </p:nvSpPr>
          <p:spPr bwMode="auto">
            <a:xfrm>
              <a:off x="11139488" y="6502401"/>
              <a:ext cx="481013" cy="52388"/>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56" name="Rectangle 7"/>
            <p:cNvSpPr>
              <a:spLocks noChangeArrowheads="1"/>
            </p:cNvSpPr>
            <p:nvPr/>
          </p:nvSpPr>
          <p:spPr bwMode="auto">
            <a:xfrm>
              <a:off x="11174413" y="6423026"/>
              <a:ext cx="412750" cy="57150"/>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57" name="Rectangle 8"/>
            <p:cNvSpPr>
              <a:spLocks noChangeArrowheads="1"/>
            </p:cNvSpPr>
            <p:nvPr/>
          </p:nvSpPr>
          <p:spPr bwMode="auto">
            <a:xfrm>
              <a:off x="11210925" y="6257926"/>
              <a:ext cx="76200" cy="147638"/>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58" name="Rectangle 9"/>
            <p:cNvSpPr>
              <a:spLocks noChangeArrowheads="1"/>
            </p:cNvSpPr>
            <p:nvPr/>
          </p:nvSpPr>
          <p:spPr bwMode="auto">
            <a:xfrm>
              <a:off x="11474450" y="6257926"/>
              <a:ext cx="74613" cy="147638"/>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sp>
          <p:nvSpPr>
            <p:cNvPr id="59" name="Rectangle 10"/>
            <p:cNvSpPr>
              <a:spLocks noChangeArrowheads="1"/>
            </p:cNvSpPr>
            <p:nvPr/>
          </p:nvSpPr>
          <p:spPr bwMode="auto">
            <a:xfrm>
              <a:off x="11342688" y="6257926"/>
              <a:ext cx="74613" cy="147638"/>
            </a:xfrm>
            <a:prstGeom prst="rect">
              <a:avLst/>
            </a:prstGeom>
            <a:solidFill>
              <a:schemeClr val="accent1"/>
            </a:solidFill>
            <a:ln>
              <a:noFill/>
            </a:ln>
          </p:spPr>
          <p:txBody>
            <a:bodyPr vert="horz" wrap="square" lIns="91440" tIns="45720" rIns="91440" bIns="45720" numCol="1" anchor="t" anchorCtr="0" compatLnSpc="1"/>
            <a:lstStyle/>
            <a:p>
              <a:endParaRPr lang="zh-CN" altLang="en-US"/>
            </a:p>
          </p:txBody>
        </p:sp>
      </p:grpSp>
      <p:grpSp>
        <p:nvGrpSpPr>
          <p:cNvPr id="65" name="组合 64"/>
          <p:cNvGrpSpPr/>
          <p:nvPr/>
        </p:nvGrpSpPr>
        <p:grpSpPr>
          <a:xfrm>
            <a:off x="4414252" y="2025363"/>
            <a:ext cx="409022" cy="410377"/>
            <a:chOff x="568325" y="4144963"/>
            <a:chExt cx="479425" cy="481013"/>
          </a:xfrm>
        </p:grpSpPr>
        <p:sp>
          <p:nvSpPr>
            <p:cNvPr id="60" name="Freeform 78"/>
            <p:cNvSpPr/>
            <p:nvPr/>
          </p:nvSpPr>
          <p:spPr bwMode="auto">
            <a:xfrm>
              <a:off x="830263" y="4310063"/>
              <a:ext cx="7938" cy="3175"/>
            </a:xfrm>
            <a:custGeom>
              <a:avLst/>
              <a:gdLst>
                <a:gd name="T0" fmla="*/ 0 w 2"/>
                <a:gd name="T1" fmla="*/ 1 h 1"/>
                <a:gd name="T2" fmla="*/ 0 w 2"/>
                <a:gd name="T3" fmla="*/ 1 h 1"/>
                <a:gd name="T4" fmla="*/ 1 w 2"/>
                <a:gd name="T5" fmla="*/ 1 h 1"/>
                <a:gd name="T6" fmla="*/ 1 w 2"/>
                <a:gd name="T7" fmla="*/ 1 h 1"/>
                <a:gd name="T8" fmla="*/ 1 w 2"/>
                <a:gd name="T9" fmla="*/ 1 h 1"/>
                <a:gd name="T10" fmla="*/ 2 w 2"/>
                <a:gd name="T11" fmla="*/ 1 h 1"/>
                <a:gd name="T12" fmla="*/ 2 w 2"/>
                <a:gd name="T13" fmla="*/ 1 h 1"/>
                <a:gd name="T14" fmla="*/ 2 w 2"/>
                <a:gd name="T15" fmla="*/ 1 h 1"/>
                <a:gd name="T16" fmla="*/ 2 w 2"/>
                <a:gd name="T17" fmla="*/ 0 h 1"/>
                <a:gd name="T18" fmla="*/ 2 w 2"/>
                <a:gd name="T19" fmla="*/ 0 h 1"/>
                <a:gd name="T20" fmla="*/ 2 w 2"/>
                <a:gd name="T21" fmla="*/ 0 h 1"/>
                <a:gd name="T22" fmla="*/ 2 w 2"/>
                <a:gd name="T23" fmla="*/ 0 h 1"/>
                <a:gd name="T24" fmla="*/ 1 w 2"/>
                <a:gd name="T25" fmla="*/ 0 h 1"/>
                <a:gd name="T26" fmla="*/ 1 w 2"/>
                <a:gd name="T27" fmla="*/ 0 h 1"/>
                <a:gd name="T28" fmla="*/ 1 w 2"/>
                <a:gd name="T29" fmla="*/ 0 h 1"/>
                <a:gd name="T30" fmla="*/ 1 w 2"/>
                <a:gd name="T31" fmla="*/ 0 h 1"/>
                <a:gd name="T32" fmla="*/ 0 w 2"/>
                <a:gd name="T33" fmla="*/ 0 h 1"/>
                <a:gd name="T34" fmla="*/ 0 w 2"/>
                <a:gd name="T35" fmla="*/ 0 h 1"/>
                <a:gd name="T36" fmla="*/ 0 w 2"/>
                <a:gd name="T37" fmla="*/ 0 h 1"/>
                <a:gd name="T38" fmla="*/ 0 w 2"/>
                <a:gd name="T39" fmla="*/ 1 h 1"/>
                <a:gd name="T40" fmla="*/ 0 w 2"/>
                <a:gd name="T41" fmla="*/ 1 h 1"/>
                <a:gd name="T42" fmla="*/ 0 w 2"/>
                <a:gd name="T43"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 h="1">
                  <a:moveTo>
                    <a:pt x="0" y="1"/>
                  </a:moveTo>
                  <a:cubicBezTo>
                    <a:pt x="0" y="1"/>
                    <a:pt x="0" y="1"/>
                    <a:pt x="0" y="1"/>
                  </a:cubicBezTo>
                  <a:cubicBezTo>
                    <a:pt x="0" y="1"/>
                    <a:pt x="1" y="1"/>
                    <a:pt x="1" y="1"/>
                  </a:cubicBezTo>
                  <a:cubicBezTo>
                    <a:pt x="1" y="1"/>
                    <a:pt x="1" y="1"/>
                    <a:pt x="1" y="1"/>
                  </a:cubicBezTo>
                  <a:cubicBezTo>
                    <a:pt x="1" y="1"/>
                    <a:pt x="1" y="1"/>
                    <a:pt x="1" y="1"/>
                  </a:cubicBezTo>
                  <a:cubicBezTo>
                    <a:pt x="1" y="1"/>
                    <a:pt x="1" y="1"/>
                    <a:pt x="2" y="1"/>
                  </a:cubicBezTo>
                  <a:cubicBezTo>
                    <a:pt x="2" y="1"/>
                    <a:pt x="2" y="1"/>
                    <a:pt x="2" y="1"/>
                  </a:cubicBezTo>
                  <a:cubicBezTo>
                    <a:pt x="2" y="1"/>
                    <a:pt x="2" y="1"/>
                    <a:pt x="2" y="1"/>
                  </a:cubicBezTo>
                  <a:cubicBezTo>
                    <a:pt x="2" y="1"/>
                    <a:pt x="2" y="1"/>
                    <a:pt x="2" y="0"/>
                  </a:cubicBezTo>
                  <a:cubicBezTo>
                    <a:pt x="2" y="0"/>
                    <a:pt x="2" y="0"/>
                    <a:pt x="2" y="0"/>
                  </a:cubicBezTo>
                  <a:cubicBezTo>
                    <a:pt x="2" y="0"/>
                    <a:pt x="2" y="0"/>
                    <a:pt x="2" y="0"/>
                  </a:cubicBezTo>
                  <a:cubicBezTo>
                    <a:pt x="2" y="0"/>
                    <a:pt x="2" y="0"/>
                    <a:pt x="2" y="0"/>
                  </a:cubicBezTo>
                  <a:cubicBezTo>
                    <a:pt x="2" y="0"/>
                    <a:pt x="2" y="0"/>
                    <a:pt x="1" y="0"/>
                  </a:cubicBezTo>
                  <a:cubicBezTo>
                    <a:pt x="1" y="0"/>
                    <a:pt x="1" y="0"/>
                    <a:pt x="1" y="0"/>
                  </a:cubicBezTo>
                  <a:cubicBezTo>
                    <a:pt x="1" y="0"/>
                    <a:pt x="1" y="0"/>
                    <a:pt x="1" y="0"/>
                  </a:cubicBezTo>
                  <a:cubicBezTo>
                    <a:pt x="1" y="0"/>
                    <a:pt x="1" y="0"/>
                    <a:pt x="1" y="0"/>
                  </a:cubicBezTo>
                  <a:cubicBezTo>
                    <a:pt x="1" y="0"/>
                    <a:pt x="0" y="0"/>
                    <a:pt x="0" y="0"/>
                  </a:cubicBezTo>
                  <a:cubicBezTo>
                    <a:pt x="0" y="0"/>
                    <a:pt x="0" y="0"/>
                    <a:pt x="0" y="0"/>
                  </a:cubicBezTo>
                  <a:cubicBezTo>
                    <a:pt x="0" y="0"/>
                    <a:pt x="0" y="0"/>
                    <a:pt x="0" y="0"/>
                  </a:cubicBezTo>
                  <a:cubicBezTo>
                    <a:pt x="0" y="0"/>
                    <a:pt x="0" y="1"/>
                    <a:pt x="0" y="1"/>
                  </a:cubicBezTo>
                  <a:cubicBezTo>
                    <a:pt x="0" y="1"/>
                    <a:pt x="0" y="1"/>
                    <a:pt x="0" y="1"/>
                  </a:cubicBezTo>
                  <a:cubicBezTo>
                    <a:pt x="0" y="1"/>
                    <a:pt x="0" y="1"/>
                    <a:pt x="0" y="1"/>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61" name="Freeform 79"/>
            <p:cNvSpPr/>
            <p:nvPr/>
          </p:nvSpPr>
          <p:spPr bwMode="auto">
            <a:xfrm>
              <a:off x="785813" y="4246563"/>
              <a:ext cx="14288" cy="22225"/>
            </a:xfrm>
            <a:custGeom>
              <a:avLst/>
              <a:gdLst>
                <a:gd name="T0" fmla="*/ 1 w 4"/>
                <a:gd name="T1" fmla="*/ 2 h 6"/>
                <a:gd name="T2" fmla="*/ 1 w 4"/>
                <a:gd name="T3" fmla="*/ 2 h 6"/>
                <a:gd name="T4" fmla="*/ 1 w 4"/>
                <a:gd name="T5" fmla="*/ 2 h 6"/>
                <a:gd name="T6" fmla="*/ 1 w 4"/>
                <a:gd name="T7" fmla="*/ 2 h 6"/>
                <a:gd name="T8" fmla="*/ 1 w 4"/>
                <a:gd name="T9" fmla="*/ 2 h 6"/>
                <a:gd name="T10" fmla="*/ 1 w 4"/>
                <a:gd name="T11" fmla="*/ 3 h 6"/>
                <a:gd name="T12" fmla="*/ 1 w 4"/>
                <a:gd name="T13" fmla="*/ 3 h 6"/>
                <a:gd name="T14" fmla="*/ 2 w 4"/>
                <a:gd name="T15" fmla="*/ 3 h 6"/>
                <a:gd name="T16" fmla="*/ 2 w 4"/>
                <a:gd name="T17" fmla="*/ 3 h 6"/>
                <a:gd name="T18" fmla="*/ 2 w 4"/>
                <a:gd name="T19" fmla="*/ 3 h 6"/>
                <a:gd name="T20" fmla="*/ 2 w 4"/>
                <a:gd name="T21" fmla="*/ 3 h 6"/>
                <a:gd name="T22" fmla="*/ 1 w 4"/>
                <a:gd name="T23" fmla="*/ 4 h 6"/>
                <a:gd name="T24" fmla="*/ 1 w 4"/>
                <a:gd name="T25" fmla="*/ 4 h 6"/>
                <a:gd name="T26" fmla="*/ 1 w 4"/>
                <a:gd name="T27" fmla="*/ 4 h 6"/>
                <a:gd name="T28" fmla="*/ 1 w 4"/>
                <a:gd name="T29" fmla="*/ 4 h 6"/>
                <a:gd name="T30" fmla="*/ 1 w 4"/>
                <a:gd name="T31" fmla="*/ 4 h 6"/>
                <a:gd name="T32" fmla="*/ 1 w 4"/>
                <a:gd name="T33" fmla="*/ 5 h 6"/>
                <a:gd name="T34" fmla="*/ 1 w 4"/>
                <a:gd name="T35" fmla="*/ 5 h 6"/>
                <a:gd name="T36" fmla="*/ 1 w 4"/>
                <a:gd name="T37" fmla="*/ 5 h 6"/>
                <a:gd name="T38" fmla="*/ 1 w 4"/>
                <a:gd name="T39" fmla="*/ 5 h 6"/>
                <a:gd name="T40" fmla="*/ 2 w 4"/>
                <a:gd name="T41" fmla="*/ 5 h 6"/>
                <a:gd name="T42" fmla="*/ 2 w 4"/>
                <a:gd name="T43" fmla="*/ 5 h 6"/>
                <a:gd name="T44" fmla="*/ 1 w 4"/>
                <a:gd name="T45" fmla="*/ 6 h 6"/>
                <a:gd name="T46" fmla="*/ 0 w 4"/>
                <a:gd name="T47" fmla="*/ 6 h 6"/>
                <a:gd name="T48" fmla="*/ 0 w 4"/>
                <a:gd name="T49" fmla="*/ 6 h 6"/>
                <a:gd name="T50" fmla="*/ 1 w 4"/>
                <a:gd name="T51" fmla="*/ 6 h 6"/>
                <a:gd name="T52" fmla="*/ 1 w 4"/>
                <a:gd name="T53" fmla="*/ 6 h 6"/>
                <a:gd name="T54" fmla="*/ 1 w 4"/>
                <a:gd name="T55" fmla="*/ 6 h 6"/>
                <a:gd name="T56" fmla="*/ 2 w 4"/>
                <a:gd name="T57" fmla="*/ 6 h 6"/>
                <a:gd name="T58" fmla="*/ 3 w 4"/>
                <a:gd name="T59" fmla="*/ 6 h 6"/>
                <a:gd name="T60" fmla="*/ 4 w 4"/>
                <a:gd name="T61" fmla="*/ 6 h 6"/>
                <a:gd name="T62" fmla="*/ 4 w 4"/>
                <a:gd name="T63" fmla="*/ 6 h 6"/>
                <a:gd name="T64" fmla="*/ 4 w 4"/>
                <a:gd name="T65" fmla="*/ 5 h 6"/>
                <a:gd name="T66" fmla="*/ 4 w 4"/>
                <a:gd name="T67" fmla="*/ 5 h 6"/>
                <a:gd name="T68" fmla="*/ 4 w 4"/>
                <a:gd name="T69" fmla="*/ 5 h 6"/>
                <a:gd name="T70" fmla="*/ 4 w 4"/>
                <a:gd name="T71" fmla="*/ 5 h 6"/>
                <a:gd name="T72" fmla="*/ 4 w 4"/>
                <a:gd name="T73" fmla="*/ 5 h 6"/>
                <a:gd name="T74" fmla="*/ 3 w 4"/>
                <a:gd name="T75" fmla="*/ 4 h 6"/>
                <a:gd name="T76" fmla="*/ 4 w 4"/>
                <a:gd name="T77" fmla="*/ 4 h 6"/>
                <a:gd name="T78" fmla="*/ 3 w 4"/>
                <a:gd name="T79" fmla="*/ 4 h 6"/>
                <a:gd name="T80" fmla="*/ 3 w 4"/>
                <a:gd name="T81" fmla="*/ 3 h 6"/>
                <a:gd name="T82" fmla="*/ 3 w 4"/>
                <a:gd name="T83" fmla="*/ 3 h 6"/>
                <a:gd name="T84" fmla="*/ 3 w 4"/>
                <a:gd name="T85" fmla="*/ 3 h 6"/>
                <a:gd name="T86" fmla="*/ 3 w 4"/>
                <a:gd name="T87" fmla="*/ 3 h 6"/>
                <a:gd name="T88" fmla="*/ 3 w 4"/>
                <a:gd name="T89" fmla="*/ 2 h 6"/>
                <a:gd name="T90" fmla="*/ 3 w 4"/>
                <a:gd name="T91" fmla="*/ 1 h 6"/>
                <a:gd name="T92" fmla="*/ 2 w 4"/>
                <a:gd name="T93" fmla="*/ 1 h 6"/>
                <a:gd name="T94" fmla="*/ 2 w 4"/>
                <a:gd name="T95" fmla="*/ 1 h 6"/>
                <a:gd name="T96" fmla="*/ 3 w 4"/>
                <a:gd name="T97" fmla="*/ 0 h 6"/>
                <a:gd name="T98" fmla="*/ 2 w 4"/>
                <a:gd name="T99" fmla="*/ 0 h 6"/>
                <a:gd name="T100" fmla="*/ 1 w 4"/>
                <a:gd name="T101" fmla="*/ 1 h 6"/>
                <a:gd name="T102" fmla="*/ 1 w 4"/>
                <a:gd name="T103" fmla="*/ 1 h 6"/>
                <a:gd name="T104" fmla="*/ 1 w 4"/>
                <a:gd name="T105" fmla="*/ 1 h 6"/>
                <a:gd name="T106" fmla="*/ 1 w 4"/>
                <a:gd name="T107" fmla="*/ 1 h 6"/>
                <a:gd name="T108" fmla="*/ 1 w 4"/>
                <a:gd name="T109" fmla="*/ 1 h 6"/>
                <a:gd name="T110" fmla="*/ 1 w 4"/>
                <a:gd name="T111" fmla="*/ 1 h 6"/>
                <a:gd name="T112" fmla="*/ 1 w 4"/>
                <a:gd name="T113" fmla="*/ 1 h 6"/>
                <a:gd name="T114" fmla="*/ 1 w 4"/>
                <a:gd name="T115" fmla="*/ 1 h 6"/>
                <a:gd name="T116" fmla="*/ 1 w 4"/>
                <a:gd name="T117" fmla="*/ 2 h 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 h="6">
                  <a:moveTo>
                    <a:pt x="1" y="2"/>
                  </a:move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1" y="2"/>
                    <a:pt x="1" y="2"/>
                  </a:cubicBezTo>
                  <a:cubicBezTo>
                    <a:pt x="1" y="2"/>
                    <a:pt x="2" y="2"/>
                    <a:pt x="2" y="2"/>
                  </a:cubicBezTo>
                  <a:cubicBezTo>
                    <a:pt x="1" y="2"/>
                    <a:pt x="2" y="2"/>
                    <a:pt x="1" y="2"/>
                  </a:cubicBezTo>
                  <a:cubicBezTo>
                    <a:pt x="1" y="3"/>
                    <a:pt x="1" y="3"/>
                    <a:pt x="1" y="3"/>
                  </a:cubicBezTo>
                  <a:cubicBezTo>
                    <a:pt x="1" y="3"/>
                    <a:pt x="1" y="3"/>
                    <a:pt x="1" y="3"/>
                  </a:cubicBezTo>
                  <a:cubicBezTo>
                    <a:pt x="1" y="3"/>
                    <a:pt x="1" y="3"/>
                    <a:pt x="1" y="3"/>
                  </a:cubicBezTo>
                  <a:cubicBezTo>
                    <a:pt x="1" y="3"/>
                    <a:pt x="1" y="3"/>
                    <a:pt x="1" y="3"/>
                  </a:cubicBezTo>
                  <a:cubicBezTo>
                    <a:pt x="1" y="3"/>
                    <a:pt x="1" y="3"/>
                    <a:pt x="1" y="3"/>
                  </a:cubicBezTo>
                  <a:cubicBezTo>
                    <a:pt x="1" y="3"/>
                    <a:pt x="1"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3"/>
                    <a:pt x="2" y="3"/>
                  </a:cubicBezTo>
                  <a:cubicBezTo>
                    <a:pt x="2" y="3"/>
                    <a:pt x="2" y="4"/>
                    <a:pt x="2" y="4"/>
                  </a:cubicBezTo>
                  <a:cubicBezTo>
                    <a:pt x="2" y="4"/>
                    <a:pt x="1" y="4"/>
                    <a:pt x="1" y="4"/>
                  </a:cubicBezTo>
                  <a:cubicBezTo>
                    <a:pt x="1" y="4"/>
                    <a:pt x="1" y="4"/>
                    <a:pt x="1" y="4"/>
                  </a:cubicBezTo>
                  <a:cubicBezTo>
                    <a:pt x="1" y="4"/>
                    <a:pt x="1" y="4"/>
                    <a:pt x="1" y="4"/>
                  </a:cubicBezTo>
                  <a:cubicBezTo>
                    <a:pt x="1" y="4"/>
                    <a:pt x="1" y="4"/>
                    <a:pt x="1" y="4"/>
                  </a:cubicBezTo>
                  <a:cubicBezTo>
                    <a:pt x="1" y="4"/>
                    <a:pt x="1" y="4"/>
                    <a:pt x="1" y="4"/>
                  </a:cubicBezTo>
                  <a:cubicBezTo>
                    <a:pt x="1" y="4"/>
                    <a:pt x="1" y="4"/>
                    <a:pt x="1" y="4"/>
                  </a:cubicBezTo>
                  <a:cubicBezTo>
                    <a:pt x="1" y="4"/>
                    <a:pt x="1" y="4"/>
                    <a:pt x="1" y="4"/>
                  </a:cubicBezTo>
                  <a:cubicBezTo>
                    <a:pt x="1" y="4"/>
                    <a:pt x="1" y="4"/>
                    <a:pt x="1" y="4"/>
                  </a:cubicBezTo>
                  <a:cubicBezTo>
                    <a:pt x="1" y="4"/>
                    <a:pt x="1" y="4"/>
                    <a:pt x="1" y="4"/>
                  </a:cubicBezTo>
                  <a:cubicBezTo>
                    <a:pt x="1" y="4"/>
                    <a:pt x="1" y="4"/>
                    <a:pt x="1" y="4"/>
                  </a:cubicBezTo>
                  <a:cubicBezTo>
                    <a:pt x="1" y="4"/>
                    <a:pt x="1" y="5"/>
                    <a:pt x="1" y="5"/>
                  </a:cubicBezTo>
                  <a:cubicBezTo>
                    <a:pt x="1" y="5"/>
                    <a:pt x="1" y="5"/>
                    <a:pt x="1" y="5"/>
                  </a:cubicBezTo>
                  <a:cubicBezTo>
                    <a:pt x="1" y="5"/>
                    <a:pt x="1" y="5"/>
                    <a:pt x="1" y="5"/>
                  </a:cubicBezTo>
                  <a:cubicBezTo>
                    <a:pt x="0" y="5"/>
                    <a:pt x="0" y="5"/>
                    <a:pt x="1" y="5"/>
                  </a:cubicBezTo>
                  <a:cubicBezTo>
                    <a:pt x="1" y="5"/>
                    <a:pt x="1" y="5"/>
                    <a:pt x="1" y="5"/>
                  </a:cubicBezTo>
                  <a:cubicBezTo>
                    <a:pt x="1" y="5"/>
                    <a:pt x="1" y="5"/>
                    <a:pt x="1" y="5"/>
                  </a:cubicBezTo>
                  <a:cubicBezTo>
                    <a:pt x="1" y="5"/>
                    <a:pt x="1" y="5"/>
                    <a:pt x="1" y="5"/>
                  </a:cubicBezTo>
                  <a:cubicBezTo>
                    <a:pt x="1" y="5"/>
                    <a:pt x="2" y="5"/>
                    <a:pt x="2" y="5"/>
                  </a:cubicBezTo>
                  <a:cubicBezTo>
                    <a:pt x="2" y="5"/>
                    <a:pt x="2" y="5"/>
                    <a:pt x="2" y="5"/>
                  </a:cubicBezTo>
                  <a:cubicBezTo>
                    <a:pt x="2" y="5"/>
                    <a:pt x="2" y="5"/>
                    <a:pt x="2" y="5"/>
                  </a:cubicBezTo>
                  <a:cubicBezTo>
                    <a:pt x="2" y="5"/>
                    <a:pt x="2" y="5"/>
                    <a:pt x="2" y="5"/>
                  </a:cubicBezTo>
                  <a:cubicBezTo>
                    <a:pt x="2" y="5"/>
                    <a:pt x="2" y="5"/>
                    <a:pt x="2" y="5"/>
                  </a:cubicBezTo>
                  <a:cubicBezTo>
                    <a:pt x="2" y="5"/>
                    <a:pt x="2" y="6"/>
                    <a:pt x="1" y="6"/>
                  </a:cubicBezTo>
                  <a:cubicBezTo>
                    <a:pt x="1" y="6"/>
                    <a:pt x="1" y="6"/>
                    <a:pt x="1" y="6"/>
                  </a:cubicBezTo>
                  <a:cubicBezTo>
                    <a:pt x="1" y="6"/>
                    <a:pt x="1" y="6"/>
                    <a:pt x="0" y="6"/>
                  </a:cubicBezTo>
                  <a:cubicBezTo>
                    <a:pt x="0" y="6"/>
                    <a:pt x="0" y="6"/>
                    <a:pt x="0" y="6"/>
                  </a:cubicBezTo>
                  <a:cubicBezTo>
                    <a:pt x="0" y="6"/>
                    <a:pt x="0" y="6"/>
                    <a:pt x="0" y="6"/>
                  </a:cubicBezTo>
                  <a:cubicBezTo>
                    <a:pt x="0" y="6"/>
                    <a:pt x="0" y="6"/>
                    <a:pt x="0" y="6"/>
                  </a:cubicBezTo>
                  <a:cubicBezTo>
                    <a:pt x="0" y="6"/>
                    <a:pt x="0" y="6"/>
                    <a:pt x="1" y="6"/>
                  </a:cubicBezTo>
                  <a:cubicBezTo>
                    <a:pt x="1" y="6"/>
                    <a:pt x="1" y="6"/>
                    <a:pt x="1" y="6"/>
                  </a:cubicBezTo>
                  <a:cubicBezTo>
                    <a:pt x="1" y="6"/>
                    <a:pt x="1" y="6"/>
                    <a:pt x="1" y="6"/>
                  </a:cubicBezTo>
                  <a:cubicBezTo>
                    <a:pt x="1" y="6"/>
                    <a:pt x="1" y="6"/>
                    <a:pt x="1" y="6"/>
                  </a:cubicBezTo>
                  <a:cubicBezTo>
                    <a:pt x="1" y="6"/>
                    <a:pt x="1" y="6"/>
                    <a:pt x="1" y="6"/>
                  </a:cubicBezTo>
                  <a:cubicBezTo>
                    <a:pt x="2" y="6"/>
                    <a:pt x="2" y="6"/>
                    <a:pt x="2" y="6"/>
                  </a:cubicBezTo>
                  <a:cubicBezTo>
                    <a:pt x="2" y="6"/>
                    <a:pt x="2" y="6"/>
                    <a:pt x="2" y="6"/>
                  </a:cubicBezTo>
                  <a:cubicBezTo>
                    <a:pt x="2" y="6"/>
                    <a:pt x="3" y="6"/>
                    <a:pt x="3" y="6"/>
                  </a:cubicBezTo>
                  <a:cubicBezTo>
                    <a:pt x="3" y="6"/>
                    <a:pt x="3" y="6"/>
                    <a:pt x="3" y="6"/>
                  </a:cubicBezTo>
                  <a:cubicBezTo>
                    <a:pt x="3" y="6"/>
                    <a:pt x="3" y="6"/>
                    <a:pt x="3" y="6"/>
                  </a:cubicBezTo>
                  <a:cubicBezTo>
                    <a:pt x="3" y="6"/>
                    <a:pt x="4" y="6"/>
                    <a:pt x="4" y="6"/>
                  </a:cubicBezTo>
                  <a:cubicBezTo>
                    <a:pt x="4" y="6"/>
                    <a:pt x="4" y="6"/>
                    <a:pt x="4" y="6"/>
                  </a:cubicBezTo>
                  <a:cubicBezTo>
                    <a:pt x="4" y="6"/>
                    <a:pt x="4" y="6"/>
                    <a:pt x="4" y="6"/>
                  </a:cubicBezTo>
                  <a:cubicBezTo>
                    <a:pt x="4" y="6"/>
                    <a:pt x="4" y="6"/>
                    <a:pt x="4" y="6"/>
                  </a:cubicBezTo>
                  <a:cubicBezTo>
                    <a:pt x="4" y="6"/>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5"/>
                    <a:pt x="4" y="5"/>
                  </a:cubicBezTo>
                  <a:cubicBezTo>
                    <a:pt x="4" y="5"/>
                    <a:pt x="4" y="4"/>
                    <a:pt x="4" y="4"/>
                  </a:cubicBezTo>
                  <a:cubicBezTo>
                    <a:pt x="4" y="4"/>
                    <a:pt x="4" y="4"/>
                    <a:pt x="3" y="4"/>
                  </a:cubicBezTo>
                  <a:cubicBezTo>
                    <a:pt x="3" y="4"/>
                    <a:pt x="3" y="4"/>
                    <a:pt x="3" y="4"/>
                  </a:cubicBezTo>
                  <a:cubicBezTo>
                    <a:pt x="4" y="4"/>
                    <a:pt x="4" y="4"/>
                    <a:pt x="4" y="4"/>
                  </a:cubicBezTo>
                  <a:cubicBezTo>
                    <a:pt x="4" y="4"/>
                    <a:pt x="4" y="4"/>
                    <a:pt x="3" y="4"/>
                  </a:cubicBezTo>
                  <a:cubicBezTo>
                    <a:pt x="3" y="4"/>
                    <a:pt x="3" y="4"/>
                    <a:pt x="3" y="4"/>
                  </a:cubicBezTo>
                  <a:cubicBezTo>
                    <a:pt x="3" y="4"/>
                    <a:pt x="3" y="4"/>
                    <a:pt x="3" y="4"/>
                  </a:cubicBezTo>
                  <a:cubicBezTo>
                    <a:pt x="3" y="4"/>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3"/>
                  </a:cubicBezTo>
                  <a:cubicBezTo>
                    <a:pt x="3" y="3"/>
                    <a:pt x="3" y="3"/>
                    <a:pt x="3" y="2"/>
                  </a:cubicBezTo>
                  <a:cubicBezTo>
                    <a:pt x="3" y="2"/>
                    <a:pt x="3" y="2"/>
                    <a:pt x="3" y="2"/>
                  </a:cubicBezTo>
                  <a:cubicBezTo>
                    <a:pt x="3" y="1"/>
                    <a:pt x="3" y="1"/>
                    <a:pt x="3" y="1"/>
                  </a:cubicBezTo>
                  <a:cubicBezTo>
                    <a:pt x="3" y="1"/>
                    <a:pt x="2" y="1"/>
                    <a:pt x="2" y="1"/>
                  </a:cubicBezTo>
                  <a:cubicBezTo>
                    <a:pt x="2" y="1"/>
                    <a:pt x="2" y="1"/>
                    <a:pt x="2" y="1"/>
                  </a:cubicBezTo>
                  <a:cubicBezTo>
                    <a:pt x="2" y="1"/>
                    <a:pt x="2" y="1"/>
                    <a:pt x="2" y="1"/>
                  </a:cubicBezTo>
                  <a:cubicBezTo>
                    <a:pt x="2" y="1"/>
                    <a:pt x="2" y="1"/>
                    <a:pt x="2" y="1"/>
                  </a:cubicBezTo>
                  <a:cubicBezTo>
                    <a:pt x="2" y="1"/>
                    <a:pt x="3" y="1"/>
                    <a:pt x="3" y="1"/>
                  </a:cubicBezTo>
                  <a:cubicBezTo>
                    <a:pt x="3" y="0"/>
                    <a:pt x="3" y="0"/>
                    <a:pt x="3" y="0"/>
                  </a:cubicBezTo>
                  <a:cubicBezTo>
                    <a:pt x="2" y="0"/>
                    <a:pt x="2" y="0"/>
                    <a:pt x="2" y="0"/>
                  </a:cubicBezTo>
                  <a:cubicBezTo>
                    <a:pt x="2" y="0"/>
                    <a:pt x="2" y="0"/>
                    <a:pt x="2" y="0"/>
                  </a:cubicBezTo>
                  <a:cubicBezTo>
                    <a:pt x="2" y="0"/>
                    <a:pt x="2" y="0"/>
                    <a:pt x="2" y="0"/>
                  </a:cubicBezTo>
                  <a:cubicBezTo>
                    <a:pt x="2" y="1"/>
                    <a:pt x="2"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2"/>
                    <a:pt x="1" y="2"/>
                  </a:cubicBezTo>
                  <a:cubicBezTo>
                    <a:pt x="1" y="2"/>
                    <a:pt x="1" y="2"/>
                    <a:pt x="1" y="2"/>
                  </a:cubicBezTo>
                  <a:cubicBezTo>
                    <a:pt x="1" y="2"/>
                    <a:pt x="1" y="2"/>
                    <a:pt x="1" y="2"/>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62" name="Freeform 80"/>
            <p:cNvSpPr/>
            <p:nvPr/>
          </p:nvSpPr>
          <p:spPr bwMode="auto">
            <a:xfrm>
              <a:off x="777875" y="4252913"/>
              <a:ext cx="11113" cy="12700"/>
            </a:xfrm>
            <a:custGeom>
              <a:avLst/>
              <a:gdLst>
                <a:gd name="T0" fmla="*/ 1 w 3"/>
                <a:gd name="T1" fmla="*/ 3 h 3"/>
                <a:gd name="T2" fmla="*/ 1 w 3"/>
                <a:gd name="T3" fmla="*/ 3 h 3"/>
                <a:gd name="T4" fmla="*/ 1 w 3"/>
                <a:gd name="T5" fmla="*/ 3 h 3"/>
                <a:gd name="T6" fmla="*/ 2 w 3"/>
                <a:gd name="T7" fmla="*/ 3 h 3"/>
                <a:gd name="T8" fmla="*/ 2 w 3"/>
                <a:gd name="T9" fmla="*/ 2 h 3"/>
                <a:gd name="T10" fmla="*/ 2 w 3"/>
                <a:gd name="T11" fmla="*/ 2 h 3"/>
                <a:gd name="T12" fmla="*/ 2 w 3"/>
                <a:gd name="T13" fmla="*/ 1 h 3"/>
                <a:gd name="T14" fmla="*/ 3 w 3"/>
                <a:gd name="T15" fmla="*/ 1 h 3"/>
                <a:gd name="T16" fmla="*/ 3 w 3"/>
                <a:gd name="T17" fmla="*/ 1 h 3"/>
                <a:gd name="T18" fmla="*/ 2 w 3"/>
                <a:gd name="T19" fmla="*/ 0 h 3"/>
                <a:gd name="T20" fmla="*/ 1 w 3"/>
                <a:gd name="T21" fmla="*/ 1 h 3"/>
                <a:gd name="T22" fmla="*/ 1 w 3"/>
                <a:gd name="T23" fmla="*/ 1 h 3"/>
                <a:gd name="T24" fmla="*/ 1 w 3"/>
                <a:gd name="T25" fmla="*/ 1 h 3"/>
                <a:gd name="T26" fmla="*/ 0 w 3"/>
                <a:gd name="T27" fmla="*/ 1 h 3"/>
                <a:gd name="T28" fmla="*/ 0 w 3"/>
                <a:gd name="T29" fmla="*/ 2 h 3"/>
                <a:gd name="T30" fmla="*/ 0 w 3"/>
                <a:gd name="T31" fmla="*/ 2 h 3"/>
                <a:gd name="T32" fmla="*/ 0 w 3"/>
                <a:gd name="T33" fmla="*/ 3 h 3"/>
                <a:gd name="T34" fmla="*/ 0 w 3"/>
                <a:gd name="T35" fmla="*/ 3 h 3"/>
                <a:gd name="T36" fmla="*/ 1 w 3"/>
                <a:gd name="T37"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 h="3">
                  <a:moveTo>
                    <a:pt x="1" y="3"/>
                  </a:moveTo>
                  <a:cubicBezTo>
                    <a:pt x="1" y="3"/>
                    <a:pt x="1" y="3"/>
                    <a:pt x="1" y="3"/>
                  </a:cubicBezTo>
                  <a:cubicBezTo>
                    <a:pt x="1" y="3"/>
                    <a:pt x="1" y="3"/>
                    <a:pt x="1" y="3"/>
                  </a:cubicBezTo>
                  <a:cubicBezTo>
                    <a:pt x="1" y="3"/>
                    <a:pt x="2" y="3"/>
                    <a:pt x="2" y="3"/>
                  </a:cubicBezTo>
                  <a:cubicBezTo>
                    <a:pt x="2" y="2"/>
                    <a:pt x="2" y="2"/>
                    <a:pt x="2" y="2"/>
                  </a:cubicBezTo>
                  <a:cubicBezTo>
                    <a:pt x="2" y="2"/>
                    <a:pt x="2" y="2"/>
                    <a:pt x="2" y="2"/>
                  </a:cubicBezTo>
                  <a:cubicBezTo>
                    <a:pt x="2" y="2"/>
                    <a:pt x="2" y="2"/>
                    <a:pt x="2" y="1"/>
                  </a:cubicBezTo>
                  <a:cubicBezTo>
                    <a:pt x="2" y="1"/>
                    <a:pt x="2" y="1"/>
                    <a:pt x="3" y="1"/>
                  </a:cubicBezTo>
                  <a:cubicBezTo>
                    <a:pt x="3" y="1"/>
                    <a:pt x="3" y="1"/>
                    <a:pt x="3" y="1"/>
                  </a:cubicBezTo>
                  <a:cubicBezTo>
                    <a:pt x="3" y="1"/>
                    <a:pt x="2" y="0"/>
                    <a:pt x="2" y="0"/>
                  </a:cubicBezTo>
                  <a:cubicBezTo>
                    <a:pt x="2" y="0"/>
                    <a:pt x="1" y="1"/>
                    <a:pt x="1" y="1"/>
                  </a:cubicBezTo>
                  <a:cubicBezTo>
                    <a:pt x="1" y="1"/>
                    <a:pt x="1" y="1"/>
                    <a:pt x="1" y="1"/>
                  </a:cubicBezTo>
                  <a:cubicBezTo>
                    <a:pt x="1" y="1"/>
                    <a:pt x="1" y="1"/>
                    <a:pt x="1" y="1"/>
                  </a:cubicBezTo>
                  <a:cubicBezTo>
                    <a:pt x="1" y="1"/>
                    <a:pt x="1" y="1"/>
                    <a:pt x="0" y="1"/>
                  </a:cubicBezTo>
                  <a:cubicBezTo>
                    <a:pt x="0" y="2"/>
                    <a:pt x="0" y="2"/>
                    <a:pt x="0" y="2"/>
                  </a:cubicBezTo>
                  <a:cubicBezTo>
                    <a:pt x="1" y="2"/>
                    <a:pt x="1" y="2"/>
                    <a:pt x="0" y="2"/>
                  </a:cubicBezTo>
                  <a:cubicBezTo>
                    <a:pt x="0" y="2"/>
                    <a:pt x="0" y="2"/>
                    <a:pt x="0" y="3"/>
                  </a:cubicBezTo>
                  <a:cubicBezTo>
                    <a:pt x="0" y="3"/>
                    <a:pt x="0" y="3"/>
                    <a:pt x="0" y="3"/>
                  </a:cubicBezTo>
                  <a:cubicBezTo>
                    <a:pt x="0" y="3"/>
                    <a:pt x="0" y="3"/>
                    <a:pt x="1" y="3"/>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63" name="Freeform 81"/>
            <p:cNvSpPr/>
            <p:nvPr/>
          </p:nvSpPr>
          <p:spPr bwMode="auto">
            <a:xfrm>
              <a:off x="822325" y="4252913"/>
              <a:ext cx="0" cy="0"/>
            </a:xfrm>
            <a:custGeom>
              <a:avLst/>
              <a:gdLst/>
              <a:ahLst/>
              <a:cxnLst>
                <a:cxn ang="0">
                  <a:pos x="0" y="0"/>
                </a:cxn>
                <a:cxn ang="0">
                  <a:pos x="0" y="0"/>
                </a:cxn>
                <a:cxn ang="0">
                  <a:pos x="0" y="0"/>
                </a:cxn>
              </a:cxnLst>
              <a:rect l="0" t="0" r="r" b="b"/>
              <a:pathLst>
                <a:path>
                  <a:moveTo>
                    <a:pt x="0" y="0"/>
                  </a:moveTo>
                  <a:cubicBezTo>
                    <a:pt x="0" y="0"/>
                    <a:pt x="0" y="0"/>
                    <a:pt x="0" y="0"/>
                  </a:cubicBezTo>
                  <a:cubicBezTo>
                    <a:pt x="0" y="0"/>
                    <a:pt x="0" y="0"/>
                    <a:pt x="0" y="0"/>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64" name="Freeform 82"/>
            <p:cNvSpPr>
              <a:spLocks noEditPoints="1"/>
            </p:cNvSpPr>
            <p:nvPr/>
          </p:nvSpPr>
          <p:spPr bwMode="auto">
            <a:xfrm>
              <a:off x="568325" y="4144963"/>
              <a:ext cx="479425" cy="481013"/>
            </a:xfrm>
            <a:custGeom>
              <a:avLst/>
              <a:gdLst>
                <a:gd name="T0" fmla="*/ 64 w 128"/>
                <a:gd name="T1" fmla="*/ 114 h 128"/>
                <a:gd name="T2" fmla="*/ 29 w 128"/>
                <a:gd name="T3" fmla="*/ 92 h 128"/>
                <a:gd name="T4" fmla="*/ 31 w 128"/>
                <a:gd name="T5" fmla="*/ 82 h 128"/>
                <a:gd name="T6" fmla="*/ 18 w 128"/>
                <a:gd name="T7" fmla="*/ 64 h 128"/>
                <a:gd name="T8" fmla="*/ 30 w 128"/>
                <a:gd name="T9" fmla="*/ 28 h 128"/>
                <a:gd name="T10" fmla="*/ 33 w 128"/>
                <a:gd name="T11" fmla="*/ 27 h 128"/>
                <a:gd name="T12" fmla="*/ 33 w 128"/>
                <a:gd name="T13" fmla="*/ 26 h 128"/>
                <a:gd name="T14" fmla="*/ 37 w 128"/>
                <a:gd name="T15" fmla="*/ 26 h 128"/>
                <a:gd name="T16" fmla="*/ 41 w 128"/>
                <a:gd name="T17" fmla="*/ 20 h 128"/>
                <a:gd name="T18" fmla="*/ 53 w 128"/>
                <a:gd name="T19" fmla="*/ 16 h 128"/>
                <a:gd name="T20" fmla="*/ 46 w 128"/>
                <a:gd name="T21" fmla="*/ 20 h 128"/>
                <a:gd name="T22" fmla="*/ 46 w 128"/>
                <a:gd name="T23" fmla="*/ 23 h 128"/>
                <a:gd name="T24" fmla="*/ 49 w 128"/>
                <a:gd name="T25" fmla="*/ 20 h 128"/>
                <a:gd name="T26" fmla="*/ 52 w 128"/>
                <a:gd name="T27" fmla="*/ 20 h 128"/>
                <a:gd name="T28" fmla="*/ 55 w 128"/>
                <a:gd name="T29" fmla="*/ 19 h 128"/>
                <a:gd name="T30" fmla="*/ 83 w 128"/>
                <a:gd name="T31" fmla="*/ 19 h 128"/>
                <a:gd name="T32" fmla="*/ 80 w 128"/>
                <a:gd name="T33" fmla="*/ 21 h 128"/>
                <a:gd name="T34" fmla="*/ 77 w 128"/>
                <a:gd name="T35" fmla="*/ 22 h 128"/>
                <a:gd name="T36" fmla="*/ 72 w 128"/>
                <a:gd name="T37" fmla="*/ 19 h 128"/>
                <a:gd name="T38" fmla="*/ 66 w 128"/>
                <a:gd name="T39" fmla="*/ 25 h 128"/>
                <a:gd name="T40" fmla="*/ 69 w 128"/>
                <a:gd name="T41" fmla="*/ 29 h 128"/>
                <a:gd name="T42" fmla="*/ 74 w 128"/>
                <a:gd name="T43" fmla="*/ 23 h 128"/>
                <a:gd name="T44" fmla="*/ 77 w 128"/>
                <a:gd name="T45" fmla="*/ 26 h 128"/>
                <a:gd name="T46" fmla="*/ 75 w 128"/>
                <a:gd name="T47" fmla="*/ 28 h 128"/>
                <a:gd name="T48" fmla="*/ 71 w 128"/>
                <a:gd name="T49" fmla="*/ 31 h 128"/>
                <a:gd name="T50" fmla="*/ 68 w 128"/>
                <a:gd name="T51" fmla="*/ 30 h 128"/>
                <a:gd name="T52" fmla="*/ 65 w 128"/>
                <a:gd name="T53" fmla="*/ 31 h 128"/>
                <a:gd name="T54" fmla="*/ 62 w 128"/>
                <a:gd name="T55" fmla="*/ 34 h 128"/>
                <a:gd name="T56" fmla="*/ 60 w 128"/>
                <a:gd name="T57" fmla="*/ 34 h 128"/>
                <a:gd name="T58" fmla="*/ 59 w 128"/>
                <a:gd name="T59" fmla="*/ 36 h 128"/>
                <a:gd name="T60" fmla="*/ 54 w 128"/>
                <a:gd name="T61" fmla="*/ 44 h 128"/>
                <a:gd name="T62" fmla="*/ 58 w 128"/>
                <a:gd name="T63" fmla="*/ 45 h 128"/>
                <a:gd name="T64" fmla="*/ 62 w 128"/>
                <a:gd name="T65" fmla="*/ 41 h 128"/>
                <a:gd name="T66" fmla="*/ 72 w 128"/>
                <a:gd name="T67" fmla="*/ 43 h 128"/>
                <a:gd name="T68" fmla="*/ 73 w 128"/>
                <a:gd name="T69" fmla="*/ 43 h 128"/>
                <a:gd name="T70" fmla="*/ 69 w 128"/>
                <a:gd name="T71" fmla="*/ 38 h 128"/>
                <a:gd name="T72" fmla="*/ 75 w 128"/>
                <a:gd name="T73" fmla="*/ 42 h 128"/>
                <a:gd name="T74" fmla="*/ 76 w 128"/>
                <a:gd name="T75" fmla="*/ 43 h 128"/>
                <a:gd name="T76" fmla="*/ 77 w 128"/>
                <a:gd name="T77" fmla="*/ 42 h 128"/>
                <a:gd name="T78" fmla="*/ 80 w 128"/>
                <a:gd name="T79" fmla="*/ 41 h 128"/>
                <a:gd name="T80" fmla="*/ 80 w 128"/>
                <a:gd name="T81" fmla="*/ 43 h 128"/>
                <a:gd name="T82" fmla="*/ 87 w 128"/>
                <a:gd name="T83" fmla="*/ 46 h 128"/>
                <a:gd name="T84" fmla="*/ 79 w 128"/>
                <a:gd name="T85" fmla="*/ 49 h 128"/>
                <a:gd name="T86" fmla="*/ 69 w 128"/>
                <a:gd name="T87" fmla="*/ 46 h 128"/>
                <a:gd name="T88" fmla="*/ 54 w 128"/>
                <a:gd name="T89" fmla="*/ 46 h 128"/>
                <a:gd name="T90" fmla="*/ 48 w 128"/>
                <a:gd name="T91" fmla="*/ 52 h 128"/>
                <a:gd name="T92" fmla="*/ 44 w 128"/>
                <a:gd name="T93" fmla="*/ 68 h 128"/>
                <a:gd name="T94" fmla="*/ 65 w 128"/>
                <a:gd name="T95" fmla="*/ 77 h 128"/>
                <a:gd name="T96" fmla="*/ 66 w 128"/>
                <a:gd name="T97" fmla="*/ 82 h 128"/>
                <a:gd name="T98" fmla="*/ 69 w 128"/>
                <a:gd name="T99" fmla="*/ 96 h 128"/>
                <a:gd name="T100" fmla="*/ 74 w 128"/>
                <a:gd name="T101" fmla="*/ 106 h 128"/>
                <a:gd name="T102" fmla="*/ 89 w 128"/>
                <a:gd name="T103" fmla="*/ 99 h 128"/>
                <a:gd name="T104" fmla="*/ 94 w 128"/>
                <a:gd name="T105" fmla="*/ 83 h 128"/>
                <a:gd name="T106" fmla="*/ 100 w 128"/>
                <a:gd name="T107" fmla="*/ 66 h 128"/>
                <a:gd name="T108" fmla="*/ 86 w 128"/>
                <a:gd name="T109" fmla="*/ 51 h 128"/>
                <a:gd name="T110" fmla="*/ 88 w 128"/>
                <a:gd name="T111" fmla="*/ 51 h 128"/>
                <a:gd name="T112" fmla="*/ 97 w 128"/>
                <a:gd name="T113" fmla="*/ 65 h 128"/>
                <a:gd name="T114" fmla="*/ 105 w 128"/>
                <a:gd name="T115" fmla="*/ 57 h 128"/>
                <a:gd name="T116" fmla="*/ 104 w 128"/>
                <a:gd name="T117" fmla="*/ 52 h 128"/>
                <a:gd name="T118" fmla="*/ 98 w 128"/>
                <a:gd name="T119" fmla="*/ 51 h 128"/>
                <a:gd name="T120" fmla="*/ 110 w 128"/>
                <a:gd name="T121" fmla="*/ 49 h 128"/>
                <a:gd name="T122" fmla="*/ 113 w 128"/>
                <a:gd name="T123" fmla="*/ 6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128" h="128">
                  <a:moveTo>
                    <a:pt x="64" y="0"/>
                  </a:moveTo>
                  <a:cubicBezTo>
                    <a:pt x="29" y="0"/>
                    <a:pt x="0" y="29"/>
                    <a:pt x="0" y="64"/>
                  </a:cubicBezTo>
                  <a:cubicBezTo>
                    <a:pt x="0" y="99"/>
                    <a:pt x="29" y="128"/>
                    <a:pt x="64" y="128"/>
                  </a:cubicBezTo>
                  <a:cubicBezTo>
                    <a:pt x="99" y="128"/>
                    <a:pt x="128" y="99"/>
                    <a:pt x="128" y="64"/>
                  </a:cubicBezTo>
                  <a:cubicBezTo>
                    <a:pt x="128" y="29"/>
                    <a:pt x="99" y="0"/>
                    <a:pt x="64" y="0"/>
                  </a:cubicBezTo>
                  <a:close/>
                  <a:moveTo>
                    <a:pt x="64" y="114"/>
                  </a:moveTo>
                  <a:cubicBezTo>
                    <a:pt x="49" y="114"/>
                    <a:pt x="36" y="107"/>
                    <a:pt x="27" y="96"/>
                  </a:cubicBezTo>
                  <a:cubicBezTo>
                    <a:pt x="27" y="96"/>
                    <a:pt x="26" y="96"/>
                    <a:pt x="26" y="96"/>
                  </a:cubicBezTo>
                  <a:cubicBezTo>
                    <a:pt x="26" y="96"/>
                    <a:pt x="28" y="94"/>
                    <a:pt x="28" y="93"/>
                  </a:cubicBezTo>
                  <a:cubicBezTo>
                    <a:pt x="28" y="93"/>
                    <a:pt x="28" y="93"/>
                    <a:pt x="29" y="93"/>
                  </a:cubicBezTo>
                  <a:cubicBezTo>
                    <a:pt x="29" y="94"/>
                    <a:pt x="30" y="93"/>
                    <a:pt x="30" y="93"/>
                  </a:cubicBezTo>
                  <a:cubicBezTo>
                    <a:pt x="29" y="92"/>
                    <a:pt x="29" y="92"/>
                    <a:pt x="29" y="92"/>
                  </a:cubicBezTo>
                  <a:cubicBezTo>
                    <a:pt x="30" y="91"/>
                    <a:pt x="29" y="89"/>
                    <a:pt x="29" y="88"/>
                  </a:cubicBezTo>
                  <a:cubicBezTo>
                    <a:pt x="29" y="88"/>
                    <a:pt x="29" y="88"/>
                    <a:pt x="29" y="88"/>
                  </a:cubicBezTo>
                  <a:cubicBezTo>
                    <a:pt x="29" y="88"/>
                    <a:pt x="29" y="88"/>
                    <a:pt x="29" y="88"/>
                  </a:cubicBezTo>
                  <a:cubicBezTo>
                    <a:pt x="29" y="89"/>
                    <a:pt x="29" y="85"/>
                    <a:pt x="30" y="85"/>
                  </a:cubicBezTo>
                  <a:cubicBezTo>
                    <a:pt x="30" y="85"/>
                    <a:pt x="30" y="84"/>
                    <a:pt x="30" y="84"/>
                  </a:cubicBezTo>
                  <a:cubicBezTo>
                    <a:pt x="31" y="83"/>
                    <a:pt x="31" y="83"/>
                    <a:pt x="31" y="82"/>
                  </a:cubicBezTo>
                  <a:cubicBezTo>
                    <a:pt x="31" y="81"/>
                    <a:pt x="27" y="77"/>
                    <a:pt x="26" y="76"/>
                  </a:cubicBezTo>
                  <a:cubicBezTo>
                    <a:pt x="25" y="75"/>
                    <a:pt x="25" y="74"/>
                    <a:pt x="24" y="74"/>
                  </a:cubicBezTo>
                  <a:cubicBezTo>
                    <a:pt x="24" y="74"/>
                    <a:pt x="24" y="74"/>
                    <a:pt x="24" y="73"/>
                  </a:cubicBezTo>
                  <a:cubicBezTo>
                    <a:pt x="24" y="73"/>
                    <a:pt x="23" y="73"/>
                    <a:pt x="23" y="73"/>
                  </a:cubicBezTo>
                  <a:cubicBezTo>
                    <a:pt x="23" y="73"/>
                    <a:pt x="22" y="71"/>
                    <a:pt x="22" y="71"/>
                  </a:cubicBezTo>
                  <a:cubicBezTo>
                    <a:pt x="22" y="69"/>
                    <a:pt x="20" y="66"/>
                    <a:pt x="18" y="64"/>
                  </a:cubicBezTo>
                  <a:cubicBezTo>
                    <a:pt x="18" y="64"/>
                    <a:pt x="16" y="59"/>
                    <a:pt x="16" y="59"/>
                  </a:cubicBezTo>
                  <a:cubicBezTo>
                    <a:pt x="17" y="59"/>
                    <a:pt x="17" y="58"/>
                    <a:pt x="16" y="58"/>
                  </a:cubicBezTo>
                  <a:cubicBezTo>
                    <a:pt x="16" y="57"/>
                    <a:pt x="16" y="57"/>
                    <a:pt x="16" y="57"/>
                  </a:cubicBezTo>
                  <a:cubicBezTo>
                    <a:pt x="16" y="57"/>
                    <a:pt x="16" y="57"/>
                    <a:pt x="16" y="57"/>
                  </a:cubicBezTo>
                  <a:cubicBezTo>
                    <a:pt x="15" y="56"/>
                    <a:pt x="15" y="56"/>
                    <a:pt x="15" y="56"/>
                  </a:cubicBezTo>
                  <a:cubicBezTo>
                    <a:pt x="17" y="45"/>
                    <a:pt x="22" y="36"/>
                    <a:pt x="30" y="28"/>
                  </a:cubicBezTo>
                  <a:cubicBezTo>
                    <a:pt x="30" y="28"/>
                    <a:pt x="30" y="28"/>
                    <a:pt x="30" y="28"/>
                  </a:cubicBezTo>
                  <a:cubicBezTo>
                    <a:pt x="31" y="28"/>
                    <a:pt x="32" y="28"/>
                    <a:pt x="32" y="28"/>
                  </a:cubicBezTo>
                  <a:cubicBezTo>
                    <a:pt x="32" y="28"/>
                    <a:pt x="32" y="28"/>
                    <a:pt x="32" y="28"/>
                  </a:cubicBezTo>
                  <a:cubicBezTo>
                    <a:pt x="32" y="28"/>
                    <a:pt x="32" y="27"/>
                    <a:pt x="32" y="27"/>
                  </a:cubicBezTo>
                  <a:cubicBezTo>
                    <a:pt x="32" y="27"/>
                    <a:pt x="32" y="27"/>
                    <a:pt x="33" y="27"/>
                  </a:cubicBezTo>
                  <a:cubicBezTo>
                    <a:pt x="33" y="27"/>
                    <a:pt x="33" y="27"/>
                    <a:pt x="33" y="27"/>
                  </a:cubicBezTo>
                  <a:cubicBezTo>
                    <a:pt x="32" y="27"/>
                    <a:pt x="33" y="26"/>
                    <a:pt x="33" y="26"/>
                  </a:cubicBezTo>
                  <a:cubicBezTo>
                    <a:pt x="33" y="26"/>
                    <a:pt x="33" y="26"/>
                    <a:pt x="33" y="26"/>
                  </a:cubicBezTo>
                  <a:cubicBezTo>
                    <a:pt x="33" y="26"/>
                    <a:pt x="33" y="26"/>
                    <a:pt x="33" y="26"/>
                  </a:cubicBezTo>
                  <a:cubicBezTo>
                    <a:pt x="33" y="26"/>
                    <a:pt x="33" y="26"/>
                    <a:pt x="33" y="26"/>
                  </a:cubicBezTo>
                  <a:cubicBezTo>
                    <a:pt x="33" y="26"/>
                    <a:pt x="33" y="26"/>
                    <a:pt x="34" y="26"/>
                  </a:cubicBezTo>
                  <a:cubicBezTo>
                    <a:pt x="34" y="26"/>
                    <a:pt x="33" y="26"/>
                    <a:pt x="33" y="26"/>
                  </a:cubicBezTo>
                  <a:cubicBezTo>
                    <a:pt x="33" y="25"/>
                    <a:pt x="33" y="25"/>
                    <a:pt x="33" y="25"/>
                  </a:cubicBezTo>
                  <a:cubicBezTo>
                    <a:pt x="33" y="25"/>
                    <a:pt x="33" y="25"/>
                    <a:pt x="33" y="25"/>
                  </a:cubicBezTo>
                  <a:cubicBezTo>
                    <a:pt x="34" y="25"/>
                    <a:pt x="35" y="25"/>
                    <a:pt x="35" y="26"/>
                  </a:cubicBezTo>
                  <a:cubicBezTo>
                    <a:pt x="35" y="26"/>
                    <a:pt x="35" y="26"/>
                    <a:pt x="35" y="26"/>
                  </a:cubicBezTo>
                  <a:cubicBezTo>
                    <a:pt x="35" y="26"/>
                    <a:pt x="35" y="26"/>
                    <a:pt x="36" y="26"/>
                  </a:cubicBezTo>
                  <a:cubicBezTo>
                    <a:pt x="36" y="26"/>
                    <a:pt x="37" y="26"/>
                    <a:pt x="37" y="26"/>
                  </a:cubicBezTo>
                  <a:cubicBezTo>
                    <a:pt x="37" y="26"/>
                    <a:pt x="37" y="26"/>
                    <a:pt x="37" y="26"/>
                  </a:cubicBezTo>
                  <a:cubicBezTo>
                    <a:pt x="38" y="25"/>
                    <a:pt x="38" y="23"/>
                    <a:pt x="40" y="22"/>
                  </a:cubicBezTo>
                  <a:cubicBezTo>
                    <a:pt x="40" y="22"/>
                    <a:pt x="40" y="22"/>
                    <a:pt x="40" y="22"/>
                  </a:cubicBezTo>
                  <a:cubicBezTo>
                    <a:pt x="40" y="21"/>
                    <a:pt x="41" y="21"/>
                    <a:pt x="41" y="21"/>
                  </a:cubicBezTo>
                  <a:cubicBezTo>
                    <a:pt x="41" y="21"/>
                    <a:pt x="41" y="21"/>
                    <a:pt x="41" y="21"/>
                  </a:cubicBezTo>
                  <a:cubicBezTo>
                    <a:pt x="41" y="21"/>
                    <a:pt x="41" y="20"/>
                    <a:pt x="41" y="20"/>
                  </a:cubicBezTo>
                  <a:cubicBezTo>
                    <a:pt x="41" y="20"/>
                    <a:pt x="41" y="20"/>
                    <a:pt x="41" y="20"/>
                  </a:cubicBezTo>
                  <a:cubicBezTo>
                    <a:pt x="45" y="18"/>
                    <a:pt x="49" y="17"/>
                    <a:pt x="53" y="16"/>
                  </a:cubicBezTo>
                  <a:cubicBezTo>
                    <a:pt x="53" y="16"/>
                    <a:pt x="53" y="16"/>
                    <a:pt x="53" y="16"/>
                  </a:cubicBezTo>
                  <a:cubicBezTo>
                    <a:pt x="53" y="16"/>
                    <a:pt x="53" y="16"/>
                    <a:pt x="53" y="16"/>
                  </a:cubicBezTo>
                  <a:cubicBezTo>
                    <a:pt x="53" y="16"/>
                    <a:pt x="52" y="16"/>
                    <a:pt x="53" y="16"/>
                  </a:cubicBezTo>
                  <a:cubicBezTo>
                    <a:pt x="53" y="16"/>
                    <a:pt x="53" y="16"/>
                    <a:pt x="53" y="16"/>
                  </a:cubicBezTo>
                  <a:cubicBezTo>
                    <a:pt x="53" y="16"/>
                    <a:pt x="51" y="17"/>
                    <a:pt x="51" y="17"/>
                  </a:cubicBezTo>
                  <a:cubicBezTo>
                    <a:pt x="51" y="17"/>
                    <a:pt x="51" y="17"/>
                    <a:pt x="51" y="17"/>
                  </a:cubicBezTo>
                  <a:cubicBezTo>
                    <a:pt x="50" y="17"/>
                    <a:pt x="49" y="18"/>
                    <a:pt x="48" y="18"/>
                  </a:cubicBezTo>
                  <a:cubicBezTo>
                    <a:pt x="48" y="18"/>
                    <a:pt x="48" y="19"/>
                    <a:pt x="47" y="19"/>
                  </a:cubicBezTo>
                  <a:cubicBezTo>
                    <a:pt x="47" y="19"/>
                    <a:pt x="47" y="19"/>
                    <a:pt x="48" y="19"/>
                  </a:cubicBezTo>
                  <a:cubicBezTo>
                    <a:pt x="48" y="19"/>
                    <a:pt x="46" y="20"/>
                    <a:pt x="46" y="20"/>
                  </a:cubicBezTo>
                  <a:cubicBezTo>
                    <a:pt x="46" y="21"/>
                    <a:pt x="46" y="21"/>
                    <a:pt x="46" y="21"/>
                  </a:cubicBezTo>
                  <a:cubicBezTo>
                    <a:pt x="46" y="21"/>
                    <a:pt x="46" y="21"/>
                    <a:pt x="46" y="21"/>
                  </a:cubicBezTo>
                  <a:cubicBezTo>
                    <a:pt x="46" y="21"/>
                    <a:pt x="46" y="22"/>
                    <a:pt x="46" y="22"/>
                  </a:cubicBezTo>
                  <a:cubicBezTo>
                    <a:pt x="46" y="22"/>
                    <a:pt x="46" y="22"/>
                    <a:pt x="46" y="22"/>
                  </a:cubicBezTo>
                  <a:cubicBezTo>
                    <a:pt x="46" y="22"/>
                    <a:pt x="46" y="22"/>
                    <a:pt x="46" y="22"/>
                  </a:cubicBezTo>
                  <a:cubicBezTo>
                    <a:pt x="46" y="22"/>
                    <a:pt x="46" y="23"/>
                    <a:pt x="46" y="23"/>
                  </a:cubicBezTo>
                  <a:cubicBezTo>
                    <a:pt x="46" y="23"/>
                    <a:pt x="46" y="23"/>
                    <a:pt x="46" y="22"/>
                  </a:cubicBezTo>
                  <a:cubicBezTo>
                    <a:pt x="46" y="22"/>
                    <a:pt x="47" y="22"/>
                    <a:pt x="47" y="22"/>
                  </a:cubicBezTo>
                  <a:cubicBezTo>
                    <a:pt x="47" y="22"/>
                    <a:pt x="47" y="22"/>
                    <a:pt x="48" y="21"/>
                  </a:cubicBezTo>
                  <a:cubicBezTo>
                    <a:pt x="48" y="21"/>
                    <a:pt x="48" y="21"/>
                    <a:pt x="48" y="21"/>
                  </a:cubicBezTo>
                  <a:cubicBezTo>
                    <a:pt x="48" y="21"/>
                    <a:pt x="49" y="21"/>
                    <a:pt x="49" y="21"/>
                  </a:cubicBezTo>
                  <a:cubicBezTo>
                    <a:pt x="49" y="20"/>
                    <a:pt x="49" y="20"/>
                    <a:pt x="49" y="20"/>
                  </a:cubicBezTo>
                  <a:cubicBezTo>
                    <a:pt x="50" y="21"/>
                    <a:pt x="50" y="21"/>
                    <a:pt x="50" y="20"/>
                  </a:cubicBezTo>
                  <a:cubicBezTo>
                    <a:pt x="50" y="20"/>
                    <a:pt x="50" y="20"/>
                    <a:pt x="51" y="20"/>
                  </a:cubicBezTo>
                  <a:cubicBezTo>
                    <a:pt x="51" y="20"/>
                    <a:pt x="51" y="20"/>
                    <a:pt x="51" y="20"/>
                  </a:cubicBezTo>
                  <a:cubicBezTo>
                    <a:pt x="52" y="20"/>
                    <a:pt x="51" y="20"/>
                    <a:pt x="51" y="20"/>
                  </a:cubicBezTo>
                  <a:cubicBezTo>
                    <a:pt x="51" y="20"/>
                    <a:pt x="51" y="20"/>
                    <a:pt x="51" y="20"/>
                  </a:cubicBezTo>
                  <a:cubicBezTo>
                    <a:pt x="51" y="20"/>
                    <a:pt x="52" y="20"/>
                    <a:pt x="52" y="20"/>
                  </a:cubicBezTo>
                  <a:cubicBezTo>
                    <a:pt x="52" y="20"/>
                    <a:pt x="53" y="20"/>
                    <a:pt x="53" y="20"/>
                  </a:cubicBezTo>
                  <a:cubicBezTo>
                    <a:pt x="53" y="20"/>
                    <a:pt x="53" y="20"/>
                    <a:pt x="53" y="20"/>
                  </a:cubicBezTo>
                  <a:cubicBezTo>
                    <a:pt x="54" y="19"/>
                    <a:pt x="54" y="19"/>
                    <a:pt x="54" y="19"/>
                  </a:cubicBezTo>
                  <a:cubicBezTo>
                    <a:pt x="54" y="19"/>
                    <a:pt x="54" y="19"/>
                    <a:pt x="54" y="19"/>
                  </a:cubicBezTo>
                  <a:cubicBezTo>
                    <a:pt x="54" y="19"/>
                    <a:pt x="54" y="19"/>
                    <a:pt x="54" y="19"/>
                  </a:cubicBezTo>
                  <a:cubicBezTo>
                    <a:pt x="54" y="19"/>
                    <a:pt x="55" y="19"/>
                    <a:pt x="55" y="19"/>
                  </a:cubicBezTo>
                  <a:cubicBezTo>
                    <a:pt x="55" y="19"/>
                    <a:pt x="55" y="19"/>
                    <a:pt x="55" y="19"/>
                  </a:cubicBezTo>
                  <a:cubicBezTo>
                    <a:pt x="55" y="20"/>
                    <a:pt x="61" y="19"/>
                    <a:pt x="64" y="16"/>
                  </a:cubicBezTo>
                  <a:cubicBezTo>
                    <a:pt x="64" y="15"/>
                    <a:pt x="65" y="15"/>
                    <a:pt x="66" y="15"/>
                  </a:cubicBezTo>
                  <a:cubicBezTo>
                    <a:pt x="71" y="15"/>
                    <a:pt x="77" y="16"/>
                    <a:pt x="82" y="18"/>
                  </a:cubicBezTo>
                  <a:cubicBezTo>
                    <a:pt x="82" y="18"/>
                    <a:pt x="83" y="18"/>
                    <a:pt x="83" y="18"/>
                  </a:cubicBezTo>
                  <a:cubicBezTo>
                    <a:pt x="83" y="19"/>
                    <a:pt x="83" y="19"/>
                    <a:pt x="83" y="19"/>
                  </a:cubicBezTo>
                  <a:cubicBezTo>
                    <a:pt x="83" y="19"/>
                    <a:pt x="83" y="19"/>
                    <a:pt x="83" y="19"/>
                  </a:cubicBezTo>
                  <a:cubicBezTo>
                    <a:pt x="83" y="19"/>
                    <a:pt x="82" y="19"/>
                    <a:pt x="82" y="19"/>
                  </a:cubicBezTo>
                  <a:cubicBezTo>
                    <a:pt x="82" y="19"/>
                    <a:pt x="81" y="19"/>
                    <a:pt x="81" y="19"/>
                  </a:cubicBezTo>
                  <a:cubicBezTo>
                    <a:pt x="81" y="19"/>
                    <a:pt x="81" y="19"/>
                    <a:pt x="81" y="19"/>
                  </a:cubicBezTo>
                  <a:cubicBezTo>
                    <a:pt x="81" y="20"/>
                    <a:pt x="81" y="20"/>
                    <a:pt x="81" y="20"/>
                  </a:cubicBezTo>
                  <a:cubicBezTo>
                    <a:pt x="81" y="20"/>
                    <a:pt x="80" y="21"/>
                    <a:pt x="80" y="21"/>
                  </a:cubicBezTo>
                  <a:cubicBezTo>
                    <a:pt x="80" y="21"/>
                    <a:pt x="80" y="21"/>
                    <a:pt x="80" y="21"/>
                  </a:cubicBezTo>
                  <a:cubicBezTo>
                    <a:pt x="80" y="21"/>
                    <a:pt x="80" y="21"/>
                    <a:pt x="80" y="21"/>
                  </a:cubicBezTo>
                  <a:cubicBezTo>
                    <a:pt x="79" y="21"/>
                    <a:pt x="79" y="22"/>
                    <a:pt x="79" y="22"/>
                  </a:cubicBezTo>
                  <a:cubicBezTo>
                    <a:pt x="79" y="22"/>
                    <a:pt x="78" y="23"/>
                    <a:pt x="79" y="23"/>
                  </a:cubicBezTo>
                  <a:cubicBezTo>
                    <a:pt x="79" y="23"/>
                    <a:pt x="79" y="23"/>
                    <a:pt x="78" y="23"/>
                  </a:cubicBezTo>
                  <a:cubicBezTo>
                    <a:pt x="78" y="23"/>
                    <a:pt x="78" y="23"/>
                    <a:pt x="77" y="22"/>
                  </a:cubicBezTo>
                  <a:cubicBezTo>
                    <a:pt x="77" y="22"/>
                    <a:pt x="78" y="21"/>
                    <a:pt x="78" y="21"/>
                  </a:cubicBezTo>
                  <a:cubicBezTo>
                    <a:pt x="78" y="21"/>
                    <a:pt x="76" y="20"/>
                    <a:pt x="76" y="20"/>
                  </a:cubicBezTo>
                  <a:cubicBezTo>
                    <a:pt x="75" y="20"/>
                    <a:pt x="74" y="20"/>
                    <a:pt x="74" y="20"/>
                  </a:cubicBezTo>
                  <a:cubicBezTo>
                    <a:pt x="74" y="19"/>
                    <a:pt x="74" y="19"/>
                    <a:pt x="74" y="19"/>
                  </a:cubicBezTo>
                  <a:cubicBezTo>
                    <a:pt x="74" y="19"/>
                    <a:pt x="74" y="19"/>
                    <a:pt x="74" y="19"/>
                  </a:cubicBezTo>
                  <a:cubicBezTo>
                    <a:pt x="73" y="19"/>
                    <a:pt x="73" y="19"/>
                    <a:pt x="72" y="19"/>
                  </a:cubicBezTo>
                  <a:cubicBezTo>
                    <a:pt x="71" y="20"/>
                    <a:pt x="70" y="21"/>
                    <a:pt x="70" y="21"/>
                  </a:cubicBezTo>
                  <a:cubicBezTo>
                    <a:pt x="70" y="21"/>
                    <a:pt x="70" y="21"/>
                    <a:pt x="70" y="21"/>
                  </a:cubicBezTo>
                  <a:cubicBezTo>
                    <a:pt x="70" y="22"/>
                    <a:pt x="69" y="22"/>
                    <a:pt x="69" y="22"/>
                  </a:cubicBezTo>
                  <a:cubicBezTo>
                    <a:pt x="69" y="22"/>
                    <a:pt x="69" y="22"/>
                    <a:pt x="69" y="22"/>
                  </a:cubicBezTo>
                  <a:cubicBezTo>
                    <a:pt x="69" y="22"/>
                    <a:pt x="69" y="22"/>
                    <a:pt x="69" y="23"/>
                  </a:cubicBezTo>
                  <a:cubicBezTo>
                    <a:pt x="69" y="23"/>
                    <a:pt x="68" y="24"/>
                    <a:pt x="66" y="25"/>
                  </a:cubicBezTo>
                  <a:cubicBezTo>
                    <a:pt x="66" y="25"/>
                    <a:pt x="66" y="25"/>
                    <a:pt x="66" y="25"/>
                  </a:cubicBezTo>
                  <a:cubicBezTo>
                    <a:pt x="65" y="25"/>
                    <a:pt x="65" y="26"/>
                    <a:pt x="65" y="26"/>
                  </a:cubicBezTo>
                  <a:cubicBezTo>
                    <a:pt x="65" y="27"/>
                    <a:pt x="65" y="27"/>
                    <a:pt x="65" y="27"/>
                  </a:cubicBezTo>
                  <a:cubicBezTo>
                    <a:pt x="65" y="29"/>
                    <a:pt x="65" y="29"/>
                    <a:pt x="69" y="28"/>
                  </a:cubicBezTo>
                  <a:cubicBezTo>
                    <a:pt x="69" y="28"/>
                    <a:pt x="69" y="28"/>
                    <a:pt x="69" y="29"/>
                  </a:cubicBezTo>
                  <a:cubicBezTo>
                    <a:pt x="69" y="29"/>
                    <a:pt x="69" y="29"/>
                    <a:pt x="69" y="29"/>
                  </a:cubicBezTo>
                  <a:cubicBezTo>
                    <a:pt x="69" y="30"/>
                    <a:pt x="71" y="29"/>
                    <a:pt x="71" y="29"/>
                  </a:cubicBezTo>
                  <a:cubicBezTo>
                    <a:pt x="71" y="28"/>
                    <a:pt x="71" y="28"/>
                    <a:pt x="71" y="28"/>
                  </a:cubicBezTo>
                  <a:cubicBezTo>
                    <a:pt x="71" y="28"/>
                    <a:pt x="71" y="28"/>
                    <a:pt x="71" y="28"/>
                  </a:cubicBezTo>
                  <a:cubicBezTo>
                    <a:pt x="71" y="27"/>
                    <a:pt x="71" y="26"/>
                    <a:pt x="71" y="26"/>
                  </a:cubicBezTo>
                  <a:cubicBezTo>
                    <a:pt x="71" y="25"/>
                    <a:pt x="72" y="24"/>
                    <a:pt x="72" y="24"/>
                  </a:cubicBezTo>
                  <a:cubicBezTo>
                    <a:pt x="73" y="23"/>
                    <a:pt x="74" y="22"/>
                    <a:pt x="74" y="23"/>
                  </a:cubicBezTo>
                  <a:cubicBezTo>
                    <a:pt x="74" y="23"/>
                    <a:pt x="74" y="23"/>
                    <a:pt x="74" y="23"/>
                  </a:cubicBezTo>
                  <a:cubicBezTo>
                    <a:pt x="73" y="23"/>
                    <a:pt x="73" y="24"/>
                    <a:pt x="73" y="24"/>
                  </a:cubicBezTo>
                  <a:cubicBezTo>
                    <a:pt x="73" y="24"/>
                    <a:pt x="73" y="25"/>
                    <a:pt x="73" y="25"/>
                  </a:cubicBezTo>
                  <a:cubicBezTo>
                    <a:pt x="73" y="26"/>
                    <a:pt x="74" y="26"/>
                    <a:pt x="74" y="26"/>
                  </a:cubicBezTo>
                  <a:cubicBezTo>
                    <a:pt x="74" y="26"/>
                    <a:pt x="74" y="26"/>
                    <a:pt x="74" y="26"/>
                  </a:cubicBezTo>
                  <a:cubicBezTo>
                    <a:pt x="74" y="26"/>
                    <a:pt x="76" y="26"/>
                    <a:pt x="77" y="26"/>
                  </a:cubicBezTo>
                  <a:cubicBezTo>
                    <a:pt x="77" y="26"/>
                    <a:pt x="77" y="26"/>
                    <a:pt x="77" y="26"/>
                  </a:cubicBezTo>
                  <a:cubicBezTo>
                    <a:pt x="77" y="26"/>
                    <a:pt x="77" y="26"/>
                    <a:pt x="77" y="26"/>
                  </a:cubicBezTo>
                  <a:cubicBezTo>
                    <a:pt x="76" y="27"/>
                    <a:pt x="76" y="26"/>
                    <a:pt x="75" y="27"/>
                  </a:cubicBezTo>
                  <a:cubicBezTo>
                    <a:pt x="75" y="27"/>
                    <a:pt x="75" y="27"/>
                    <a:pt x="75" y="27"/>
                  </a:cubicBezTo>
                  <a:cubicBezTo>
                    <a:pt x="75" y="27"/>
                    <a:pt x="75" y="27"/>
                    <a:pt x="75" y="28"/>
                  </a:cubicBezTo>
                  <a:cubicBezTo>
                    <a:pt x="75" y="28"/>
                    <a:pt x="75" y="28"/>
                    <a:pt x="75" y="28"/>
                  </a:cubicBezTo>
                  <a:cubicBezTo>
                    <a:pt x="75" y="28"/>
                    <a:pt x="75" y="28"/>
                    <a:pt x="75" y="28"/>
                  </a:cubicBezTo>
                  <a:cubicBezTo>
                    <a:pt x="75" y="28"/>
                    <a:pt x="74" y="28"/>
                    <a:pt x="74" y="28"/>
                  </a:cubicBezTo>
                  <a:cubicBezTo>
                    <a:pt x="74" y="28"/>
                    <a:pt x="74" y="28"/>
                    <a:pt x="74" y="28"/>
                  </a:cubicBezTo>
                  <a:cubicBezTo>
                    <a:pt x="74" y="28"/>
                    <a:pt x="74" y="29"/>
                    <a:pt x="74" y="29"/>
                  </a:cubicBezTo>
                  <a:cubicBezTo>
                    <a:pt x="74" y="30"/>
                    <a:pt x="73" y="31"/>
                    <a:pt x="73" y="31"/>
                  </a:cubicBezTo>
                  <a:cubicBezTo>
                    <a:pt x="72" y="31"/>
                    <a:pt x="71" y="31"/>
                    <a:pt x="71" y="31"/>
                  </a:cubicBezTo>
                  <a:cubicBezTo>
                    <a:pt x="71" y="31"/>
                    <a:pt x="70" y="31"/>
                    <a:pt x="70" y="31"/>
                  </a:cubicBezTo>
                  <a:cubicBezTo>
                    <a:pt x="70" y="31"/>
                    <a:pt x="70" y="31"/>
                    <a:pt x="70" y="30"/>
                  </a:cubicBezTo>
                  <a:cubicBezTo>
                    <a:pt x="70" y="30"/>
                    <a:pt x="69" y="31"/>
                    <a:pt x="69" y="31"/>
                  </a:cubicBezTo>
                  <a:cubicBezTo>
                    <a:pt x="69" y="31"/>
                    <a:pt x="68" y="31"/>
                    <a:pt x="68" y="31"/>
                  </a:cubicBezTo>
                  <a:cubicBezTo>
                    <a:pt x="68" y="31"/>
                    <a:pt x="68" y="31"/>
                    <a:pt x="68" y="31"/>
                  </a:cubicBezTo>
                  <a:cubicBezTo>
                    <a:pt x="68" y="31"/>
                    <a:pt x="68" y="31"/>
                    <a:pt x="68" y="30"/>
                  </a:cubicBezTo>
                  <a:cubicBezTo>
                    <a:pt x="68" y="30"/>
                    <a:pt x="68" y="30"/>
                    <a:pt x="68" y="29"/>
                  </a:cubicBezTo>
                  <a:cubicBezTo>
                    <a:pt x="67" y="29"/>
                    <a:pt x="66" y="30"/>
                    <a:pt x="67" y="30"/>
                  </a:cubicBezTo>
                  <a:cubicBezTo>
                    <a:pt x="67" y="30"/>
                    <a:pt x="67" y="30"/>
                    <a:pt x="67" y="30"/>
                  </a:cubicBezTo>
                  <a:cubicBezTo>
                    <a:pt x="67" y="31"/>
                    <a:pt x="66" y="31"/>
                    <a:pt x="66" y="31"/>
                  </a:cubicBezTo>
                  <a:cubicBezTo>
                    <a:pt x="66" y="31"/>
                    <a:pt x="66" y="31"/>
                    <a:pt x="66" y="31"/>
                  </a:cubicBezTo>
                  <a:cubicBezTo>
                    <a:pt x="66" y="31"/>
                    <a:pt x="66" y="31"/>
                    <a:pt x="65" y="31"/>
                  </a:cubicBezTo>
                  <a:cubicBezTo>
                    <a:pt x="65" y="31"/>
                    <a:pt x="65" y="31"/>
                    <a:pt x="65" y="32"/>
                  </a:cubicBezTo>
                  <a:cubicBezTo>
                    <a:pt x="65" y="32"/>
                    <a:pt x="65" y="32"/>
                    <a:pt x="65" y="32"/>
                  </a:cubicBezTo>
                  <a:cubicBezTo>
                    <a:pt x="65" y="32"/>
                    <a:pt x="65" y="32"/>
                    <a:pt x="65" y="32"/>
                  </a:cubicBezTo>
                  <a:cubicBezTo>
                    <a:pt x="65" y="32"/>
                    <a:pt x="65" y="32"/>
                    <a:pt x="64" y="32"/>
                  </a:cubicBezTo>
                  <a:cubicBezTo>
                    <a:pt x="64" y="32"/>
                    <a:pt x="64" y="33"/>
                    <a:pt x="63" y="33"/>
                  </a:cubicBezTo>
                  <a:cubicBezTo>
                    <a:pt x="63" y="33"/>
                    <a:pt x="63" y="33"/>
                    <a:pt x="62" y="34"/>
                  </a:cubicBezTo>
                  <a:cubicBezTo>
                    <a:pt x="62" y="34"/>
                    <a:pt x="62" y="34"/>
                    <a:pt x="62" y="34"/>
                  </a:cubicBezTo>
                  <a:cubicBezTo>
                    <a:pt x="62" y="34"/>
                    <a:pt x="62" y="34"/>
                    <a:pt x="62" y="34"/>
                  </a:cubicBezTo>
                  <a:cubicBezTo>
                    <a:pt x="62" y="34"/>
                    <a:pt x="61" y="34"/>
                    <a:pt x="61" y="34"/>
                  </a:cubicBezTo>
                  <a:cubicBezTo>
                    <a:pt x="61" y="34"/>
                    <a:pt x="61" y="34"/>
                    <a:pt x="61" y="34"/>
                  </a:cubicBezTo>
                  <a:cubicBezTo>
                    <a:pt x="60" y="34"/>
                    <a:pt x="60" y="34"/>
                    <a:pt x="60" y="34"/>
                  </a:cubicBezTo>
                  <a:cubicBezTo>
                    <a:pt x="60" y="34"/>
                    <a:pt x="60" y="34"/>
                    <a:pt x="60" y="34"/>
                  </a:cubicBezTo>
                  <a:cubicBezTo>
                    <a:pt x="60" y="34"/>
                    <a:pt x="60" y="35"/>
                    <a:pt x="60" y="35"/>
                  </a:cubicBezTo>
                  <a:cubicBezTo>
                    <a:pt x="60" y="35"/>
                    <a:pt x="60" y="35"/>
                    <a:pt x="60" y="35"/>
                  </a:cubicBezTo>
                  <a:cubicBezTo>
                    <a:pt x="60" y="35"/>
                    <a:pt x="59" y="35"/>
                    <a:pt x="59" y="35"/>
                  </a:cubicBezTo>
                  <a:cubicBezTo>
                    <a:pt x="59" y="35"/>
                    <a:pt x="59" y="35"/>
                    <a:pt x="59" y="35"/>
                  </a:cubicBezTo>
                  <a:cubicBezTo>
                    <a:pt x="59" y="35"/>
                    <a:pt x="58" y="35"/>
                    <a:pt x="58" y="35"/>
                  </a:cubicBezTo>
                  <a:cubicBezTo>
                    <a:pt x="59" y="35"/>
                    <a:pt x="59" y="36"/>
                    <a:pt x="59" y="36"/>
                  </a:cubicBezTo>
                  <a:cubicBezTo>
                    <a:pt x="60" y="36"/>
                    <a:pt x="60" y="36"/>
                    <a:pt x="60" y="36"/>
                  </a:cubicBezTo>
                  <a:cubicBezTo>
                    <a:pt x="60" y="36"/>
                    <a:pt x="60" y="36"/>
                    <a:pt x="60" y="36"/>
                  </a:cubicBezTo>
                  <a:cubicBezTo>
                    <a:pt x="61" y="37"/>
                    <a:pt x="57" y="37"/>
                    <a:pt x="57" y="39"/>
                  </a:cubicBezTo>
                  <a:cubicBezTo>
                    <a:pt x="56" y="39"/>
                    <a:pt x="56" y="39"/>
                    <a:pt x="56" y="39"/>
                  </a:cubicBezTo>
                  <a:cubicBezTo>
                    <a:pt x="53" y="37"/>
                    <a:pt x="53" y="38"/>
                    <a:pt x="54" y="43"/>
                  </a:cubicBezTo>
                  <a:cubicBezTo>
                    <a:pt x="53" y="43"/>
                    <a:pt x="54" y="44"/>
                    <a:pt x="54" y="44"/>
                  </a:cubicBezTo>
                  <a:cubicBezTo>
                    <a:pt x="54" y="44"/>
                    <a:pt x="54" y="44"/>
                    <a:pt x="54" y="44"/>
                  </a:cubicBezTo>
                  <a:cubicBezTo>
                    <a:pt x="55" y="44"/>
                    <a:pt x="55" y="44"/>
                    <a:pt x="55" y="44"/>
                  </a:cubicBezTo>
                  <a:cubicBezTo>
                    <a:pt x="55" y="45"/>
                    <a:pt x="55" y="45"/>
                    <a:pt x="55" y="45"/>
                  </a:cubicBezTo>
                  <a:cubicBezTo>
                    <a:pt x="56" y="45"/>
                    <a:pt x="56" y="45"/>
                    <a:pt x="56" y="45"/>
                  </a:cubicBezTo>
                  <a:cubicBezTo>
                    <a:pt x="56" y="45"/>
                    <a:pt x="56" y="45"/>
                    <a:pt x="57" y="45"/>
                  </a:cubicBezTo>
                  <a:cubicBezTo>
                    <a:pt x="57" y="45"/>
                    <a:pt x="58" y="45"/>
                    <a:pt x="58" y="45"/>
                  </a:cubicBezTo>
                  <a:cubicBezTo>
                    <a:pt x="58" y="45"/>
                    <a:pt x="58" y="44"/>
                    <a:pt x="59" y="44"/>
                  </a:cubicBezTo>
                  <a:cubicBezTo>
                    <a:pt x="59" y="44"/>
                    <a:pt x="59" y="44"/>
                    <a:pt x="59" y="44"/>
                  </a:cubicBezTo>
                  <a:cubicBezTo>
                    <a:pt x="60" y="44"/>
                    <a:pt x="59" y="44"/>
                    <a:pt x="60" y="44"/>
                  </a:cubicBezTo>
                  <a:cubicBezTo>
                    <a:pt x="60" y="43"/>
                    <a:pt x="60" y="43"/>
                    <a:pt x="60" y="43"/>
                  </a:cubicBezTo>
                  <a:cubicBezTo>
                    <a:pt x="60" y="43"/>
                    <a:pt x="60" y="43"/>
                    <a:pt x="60" y="43"/>
                  </a:cubicBezTo>
                  <a:cubicBezTo>
                    <a:pt x="60" y="43"/>
                    <a:pt x="62" y="41"/>
                    <a:pt x="62" y="41"/>
                  </a:cubicBezTo>
                  <a:cubicBezTo>
                    <a:pt x="63" y="40"/>
                    <a:pt x="63" y="40"/>
                    <a:pt x="63" y="39"/>
                  </a:cubicBezTo>
                  <a:cubicBezTo>
                    <a:pt x="64" y="39"/>
                    <a:pt x="67" y="39"/>
                    <a:pt x="67" y="39"/>
                  </a:cubicBezTo>
                  <a:cubicBezTo>
                    <a:pt x="67" y="39"/>
                    <a:pt x="67" y="39"/>
                    <a:pt x="68" y="39"/>
                  </a:cubicBezTo>
                  <a:cubicBezTo>
                    <a:pt x="68" y="39"/>
                    <a:pt x="68" y="39"/>
                    <a:pt x="68" y="39"/>
                  </a:cubicBezTo>
                  <a:cubicBezTo>
                    <a:pt x="69" y="40"/>
                    <a:pt x="71" y="42"/>
                    <a:pt x="71" y="42"/>
                  </a:cubicBezTo>
                  <a:cubicBezTo>
                    <a:pt x="71" y="42"/>
                    <a:pt x="72" y="42"/>
                    <a:pt x="72" y="43"/>
                  </a:cubicBezTo>
                  <a:cubicBezTo>
                    <a:pt x="72" y="43"/>
                    <a:pt x="72" y="43"/>
                    <a:pt x="72" y="44"/>
                  </a:cubicBezTo>
                  <a:cubicBezTo>
                    <a:pt x="72" y="44"/>
                    <a:pt x="72" y="44"/>
                    <a:pt x="72" y="44"/>
                  </a:cubicBezTo>
                  <a:cubicBezTo>
                    <a:pt x="72" y="44"/>
                    <a:pt x="72" y="44"/>
                    <a:pt x="72" y="44"/>
                  </a:cubicBezTo>
                  <a:cubicBezTo>
                    <a:pt x="72" y="44"/>
                    <a:pt x="72" y="44"/>
                    <a:pt x="72" y="44"/>
                  </a:cubicBezTo>
                  <a:cubicBezTo>
                    <a:pt x="73" y="44"/>
                    <a:pt x="73" y="44"/>
                    <a:pt x="73" y="44"/>
                  </a:cubicBezTo>
                  <a:cubicBezTo>
                    <a:pt x="73" y="43"/>
                    <a:pt x="73" y="43"/>
                    <a:pt x="73" y="43"/>
                  </a:cubicBezTo>
                  <a:cubicBezTo>
                    <a:pt x="73" y="43"/>
                    <a:pt x="73" y="43"/>
                    <a:pt x="72" y="41"/>
                  </a:cubicBezTo>
                  <a:cubicBezTo>
                    <a:pt x="71" y="41"/>
                    <a:pt x="71" y="41"/>
                    <a:pt x="71" y="41"/>
                  </a:cubicBezTo>
                  <a:cubicBezTo>
                    <a:pt x="71" y="41"/>
                    <a:pt x="71" y="40"/>
                    <a:pt x="71" y="40"/>
                  </a:cubicBezTo>
                  <a:cubicBezTo>
                    <a:pt x="69" y="38"/>
                    <a:pt x="69" y="38"/>
                    <a:pt x="69" y="38"/>
                  </a:cubicBezTo>
                  <a:cubicBezTo>
                    <a:pt x="69" y="38"/>
                    <a:pt x="69" y="38"/>
                    <a:pt x="69" y="38"/>
                  </a:cubicBezTo>
                  <a:cubicBezTo>
                    <a:pt x="69" y="38"/>
                    <a:pt x="69" y="38"/>
                    <a:pt x="69" y="38"/>
                  </a:cubicBezTo>
                  <a:cubicBezTo>
                    <a:pt x="69" y="38"/>
                    <a:pt x="69" y="38"/>
                    <a:pt x="69" y="38"/>
                  </a:cubicBezTo>
                  <a:cubicBezTo>
                    <a:pt x="70" y="38"/>
                    <a:pt x="70" y="38"/>
                    <a:pt x="70" y="38"/>
                  </a:cubicBezTo>
                  <a:cubicBezTo>
                    <a:pt x="70" y="38"/>
                    <a:pt x="70" y="38"/>
                    <a:pt x="70" y="38"/>
                  </a:cubicBezTo>
                  <a:cubicBezTo>
                    <a:pt x="71" y="38"/>
                    <a:pt x="71" y="38"/>
                    <a:pt x="71" y="38"/>
                  </a:cubicBezTo>
                  <a:cubicBezTo>
                    <a:pt x="71" y="38"/>
                    <a:pt x="71" y="39"/>
                    <a:pt x="72" y="39"/>
                  </a:cubicBezTo>
                  <a:cubicBezTo>
                    <a:pt x="72" y="39"/>
                    <a:pt x="73" y="40"/>
                    <a:pt x="75" y="42"/>
                  </a:cubicBezTo>
                  <a:cubicBezTo>
                    <a:pt x="75" y="42"/>
                    <a:pt x="75" y="42"/>
                    <a:pt x="75" y="42"/>
                  </a:cubicBezTo>
                  <a:cubicBezTo>
                    <a:pt x="75" y="43"/>
                    <a:pt x="75" y="43"/>
                    <a:pt x="75" y="43"/>
                  </a:cubicBezTo>
                  <a:cubicBezTo>
                    <a:pt x="75" y="43"/>
                    <a:pt x="76" y="43"/>
                    <a:pt x="76" y="43"/>
                  </a:cubicBezTo>
                  <a:cubicBezTo>
                    <a:pt x="76" y="43"/>
                    <a:pt x="76" y="43"/>
                    <a:pt x="76" y="43"/>
                  </a:cubicBezTo>
                  <a:cubicBezTo>
                    <a:pt x="76" y="43"/>
                    <a:pt x="76" y="43"/>
                    <a:pt x="76" y="43"/>
                  </a:cubicBezTo>
                  <a:cubicBezTo>
                    <a:pt x="76" y="43"/>
                    <a:pt x="76" y="43"/>
                    <a:pt x="76" y="43"/>
                  </a:cubicBezTo>
                  <a:cubicBezTo>
                    <a:pt x="76" y="43"/>
                    <a:pt x="76" y="43"/>
                    <a:pt x="77" y="43"/>
                  </a:cubicBezTo>
                  <a:cubicBezTo>
                    <a:pt x="77" y="43"/>
                    <a:pt x="77" y="43"/>
                    <a:pt x="77" y="43"/>
                  </a:cubicBezTo>
                  <a:cubicBezTo>
                    <a:pt x="77" y="43"/>
                    <a:pt x="77" y="43"/>
                    <a:pt x="77" y="43"/>
                  </a:cubicBezTo>
                  <a:cubicBezTo>
                    <a:pt x="78" y="43"/>
                    <a:pt x="77" y="42"/>
                    <a:pt x="77" y="42"/>
                  </a:cubicBezTo>
                  <a:cubicBezTo>
                    <a:pt x="77" y="42"/>
                    <a:pt x="77" y="42"/>
                    <a:pt x="77" y="42"/>
                  </a:cubicBezTo>
                  <a:cubicBezTo>
                    <a:pt x="77" y="42"/>
                    <a:pt x="77" y="42"/>
                    <a:pt x="77" y="42"/>
                  </a:cubicBezTo>
                  <a:cubicBezTo>
                    <a:pt x="77" y="42"/>
                    <a:pt x="77" y="42"/>
                    <a:pt x="77" y="42"/>
                  </a:cubicBezTo>
                  <a:cubicBezTo>
                    <a:pt x="77" y="42"/>
                    <a:pt x="78" y="42"/>
                    <a:pt x="78" y="42"/>
                  </a:cubicBezTo>
                  <a:cubicBezTo>
                    <a:pt x="78" y="41"/>
                    <a:pt x="78" y="41"/>
                    <a:pt x="78" y="41"/>
                  </a:cubicBezTo>
                  <a:cubicBezTo>
                    <a:pt x="79" y="41"/>
                    <a:pt x="79" y="41"/>
                    <a:pt x="79" y="41"/>
                  </a:cubicBezTo>
                  <a:cubicBezTo>
                    <a:pt x="79" y="41"/>
                    <a:pt x="79" y="42"/>
                    <a:pt x="80" y="42"/>
                  </a:cubicBezTo>
                  <a:cubicBezTo>
                    <a:pt x="80" y="42"/>
                    <a:pt x="80" y="41"/>
                    <a:pt x="80" y="41"/>
                  </a:cubicBezTo>
                  <a:cubicBezTo>
                    <a:pt x="80" y="41"/>
                    <a:pt x="80" y="41"/>
                    <a:pt x="80" y="41"/>
                  </a:cubicBezTo>
                  <a:cubicBezTo>
                    <a:pt x="80" y="41"/>
                    <a:pt x="80" y="41"/>
                    <a:pt x="80" y="41"/>
                  </a:cubicBezTo>
                  <a:cubicBezTo>
                    <a:pt x="80" y="42"/>
                    <a:pt x="80" y="42"/>
                    <a:pt x="80" y="42"/>
                  </a:cubicBezTo>
                  <a:cubicBezTo>
                    <a:pt x="80" y="42"/>
                    <a:pt x="80" y="42"/>
                    <a:pt x="80" y="42"/>
                  </a:cubicBezTo>
                  <a:cubicBezTo>
                    <a:pt x="79" y="42"/>
                    <a:pt x="79" y="42"/>
                    <a:pt x="79" y="42"/>
                  </a:cubicBezTo>
                  <a:cubicBezTo>
                    <a:pt x="79" y="42"/>
                    <a:pt x="80" y="43"/>
                    <a:pt x="80" y="43"/>
                  </a:cubicBezTo>
                  <a:cubicBezTo>
                    <a:pt x="80" y="43"/>
                    <a:pt x="80" y="43"/>
                    <a:pt x="80" y="43"/>
                  </a:cubicBezTo>
                  <a:cubicBezTo>
                    <a:pt x="80" y="43"/>
                    <a:pt x="80" y="44"/>
                    <a:pt x="80" y="44"/>
                  </a:cubicBezTo>
                  <a:cubicBezTo>
                    <a:pt x="81" y="44"/>
                    <a:pt x="81" y="44"/>
                    <a:pt x="81" y="45"/>
                  </a:cubicBezTo>
                  <a:cubicBezTo>
                    <a:pt x="81" y="45"/>
                    <a:pt x="81" y="45"/>
                    <a:pt x="81" y="45"/>
                  </a:cubicBezTo>
                  <a:cubicBezTo>
                    <a:pt x="81" y="45"/>
                    <a:pt x="85" y="45"/>
                    <a:pt x="87" y="45"/>
                  </a:cubicBezTo>
                  <a:cubicBezTo>
                    <a:pt x="87" y="45"/>
                    <a:pt x="87" y="46"/>
                    <a:pt x="87" y="46"/>
                  </a:cubicBezTo>
                  <a:cubicBezTo>
                    <a:pt x="87" y="47"/>
                    <a:pt x="88" y="48"/>
                    <a:pt x="87" y="49"/>
                  </a:cubicBezTo>
                  <a:cubicBezTo>
                    <a:pt x="86" y="49"/>
                    <a:pt x="83" y="49"/>
                    <a:pt x="81" y="50"/>
                  </a:cubicBezTo>
                  <a:cubicBezTo>
                    <a:pt x="80" y="50"/>
                    <a:pt x="80" y="49"/>
                    <a:pt x="79" y="49"/>
                  </a:cubicBezTo>
                  <a:cubicBezTo>
                    <a:pt x="79" y="49"/>
                    <a:pt x="79" y="49"/>
                    <a:pt x="79" y="49"/>
                  </a:cubicBezTo>
                  <a:cubicBezTo>
                    <a:pt x="79" y="49"/>
                    <a:pt x="79" y="49"/>
                    <a:pt x="79" y="49"/>
                  </a:cubicBezTo>
                  <a:cubicBezTo>
                    <a:pt x="79" y="49"/>
                    <a:pt x="79" y="49"/>
                    <a:pt x="79" y="49"/>
                  </a:cubicBezTo>
                  <a:cubicBezTo>
                    <a:pt x="78" y="49"/>
                    <a:pt x="77" y="48"/>
                    <a:pt x="76" y="49"/>
                  </a:cubicBezTo>
                  <a:cubicBezTo>
                    <a:pt x="76" y="49"/>
                    <a:pt x="76" y="49"/>
                    <a:pt x="76" y="50"/>
                  </a:cubicBezTo>
                  <a:cubicBezTo>
                    <a:pt x="76" y="52"/>
                    <a:pt x="71" y="49"/>
                    <a:pt x="71" y="49"/>
                  </a:cubicBezTo>
                  <a:cubicBezTo>
                    <a:pt x="70" y="49"/>
                    <a:pt x="68" y="48"/>
                    <a:pt x="68" y="48"/>
                  </a:cubicBezTo>
                  <a:cubicBezTo>
                    <a:pt x="68" y="48"/>
                    <a:pt x="68" y="48"/>
                    <a:pt x="68" y="47"/>
                  </a:cubicBezTo>
                  <a:cubicBezTo>
                    <a:pt x="69" y="47"/>
                    <a:pt x="69" y="47"/>
                    <a:pt x="69" y="46"/>
                  </a:cubicBezTo>
                  <a:cubicBezTo>
                    <a:pt x="68" y="46"/>
                    <a:pt x="68" y="45"/>
                    <a:pt x="68" y="45"/>
                  </a:cubicBezTo>
                  <a:cubicBezTo>
                    <a:pt x="68" y="45"/>
                    <a:pt x="68" y="45"/>
                    <a:pt x="67" y="45"/>
                  </a:cubicBezTo>
                  <a:cubicBezTo>
                    <a:pt x="60" y="45"/>
                    <a:pt x="59" y="46"/>
                    <a:pt x="58" y="46"/>
                  </a:cubicBezTo>
                  <a:cubicBezTo>
                    <a:pt x="57" y="46"/>
                    <a:pt x="57" y="46"/>
                    <a:pt x="57" y="46"/>
                  </a:cubicBezTo>
                  <a:cubicBezTo>
                    <a:pt x="57" y="46"/>
                    <a:pt x="56" y="46"/>
                    <a:pt x="56" y="46"/>
                  </a:cubicBezTo>
                  <a:cubicBezTo>
                    <a:pt x="55" y="46"/>
                    <a:pt x="55" y="46"/>
                    <a:pt x="54" y="46"/>
                  </a:cubicBezTo>
                  <a:cubicBezTo>
                    <a:pt x="52" y="48"/>
                    <a:pt x="52" y="48"/>
                    <a:pt x="52" y="48"/>
                  </a:cubicBezTo>
                  <a:cubicBezTo>
                    <a:pt x="52" y="48"/>
                    <a:pt x="52" y="48"/>
                    <a:pt x="52" y="49"/>
                  </a:cubicBezTo>
                  <a:cubicBezTo>
                    <a:pt x="51" y="49"/>
                    <a:pt x="51" y="50"/>
                    <a:pt x="51" y="50"/>
                  </a:cubicBezTo>
                  <a:cubicBezTo>
                    <a:pt x="51" y="51"/>
                    <a:pt x="49" y="52"/>
                    <a:pt x="48" y="52"/>
                  </a:cubicBezTo>
                  <a:cubicBezTo>
                    <a:pt x="48" y="52"/>
                    <a:pt x="48" y="52"/>
                    <a:pt x="48" y="52"/>
                  </a:cubicBezTo>
                  <a:cubicBezTo>
                    <a:pt x="48" y="52"/>
                    <a:pt x="48" y="52"/>
                    <a:pt x="48" y="52"/>
                  </a:cubicBezTo>
                  <a:cubicBezTo>
                    <a:pt x="48" y="52"/>
                    <a:pt x="47" y="52"/>
                    <a:pt x="45" y="56"/>
                  </a:cubicBezTo>
                  <a:cubicBezTo>
                    <a:pt x="43" y="58"/>
                    <a:pt x="43" y="58"/>
                    <a:pt x="44" y="58"/>
                  </a:cubicBezTo>
                  <a:cubicBezTo>
                    <a:pt x="44" y="59"/>
                    <a:pt x="44" y="59"/>
                    <a:pt x="44" y="61"/>
                  </a:cubicBezTo>
                  <a:cubicBezTo>
                    <a:pt x="44" y="61"/>
                    <a:pt x="43" y="64"/>
                    <a:pt x="43" y="64"/>
                  </a:cubicBezTo>
                  <a:cubicBezTo>
                    <a:pt x="42" y="65"/>
                    <a:pt x="43" y="67"/>
                    <a:pt x="43" y="67"/>
                  </a:cubicBezTo>
                  <a:cubicBezTo>
                    <a:pt x="43" y="67"/>
                    <a:pt x="43" y="68"/>
                    <a:pt x="44" y="68"/>
                  </a:cubicBezTo>
                  <a:cubicBezTo>
                    <a:pt x="44" y="68"/>
                    <a:pt x="44" y="71"/>
                    <a:pt x="45" y="72"/>
                  </a:cubicBezTo>
                  <a:cubicBezTo>
                    <a:pt x="45" y="72"/>
                    <a:pt x="49" y="76"/>
                    <a:pt x="50" y="76"/>
                  </a:cubicBezTo>
                  <a:cubicBezTo>
                    <a:pt x="51" y="76"/>
                    <a:pt x="55" y="77"/>
                    <a:pt x="55" y="77"/>
                  </a:cubicBezTo>
                  <a:cubicBezTo>
                    <a:pt x="57" y="77"/>
                    <a:pt x="59" y="75"/>
                    <a:pt x="61" y="75"/>
                  </a:cubicBezTo>
                  <a:cubicBezTo>
                    <a:pt x="61" y="75"/>
                    <a:pt x="62" y="75"/>
                    <a:pt x="62" y="77"/>
                  </a:cubicBezTo>
                  <a:cubicBezTo>
                    <a:pt x="62" y="78"/>
                    <a:pt x="64" y="77"/>
                    <a:pt x="65" y="77"/>
                  </a:cubicBezTo>
                  <a:cubicBezTo>
                    <a:pt x="65" y="77"/>
                    <a:pt x="65" y="77"/>
                    <a:pt x="66" y="77"/>
                  </a:cubicBezTo>
                  <a:cubicBezTo>
                    <a:pt x="66" y="77"/>
                    <a:pt x="66" y="77"/>
                    <a:pt x="66" y="77"/>
                  </a:cubicBezTo>
                  <a:cubicBezTo>
                    <a:pt x="66" y="77"/>
                    <a:pt x="66" y="77"/>
                    <a:pt x="66" y="77"/>
                  </a:cubicBezTo>
                  <a:cubicBezTo>
                    <a:pt x="66" y="77"/>
                    <a:pt x="66" y="78"/>
                    <a:pt x="66" y="78"/>
                  </a:cubicBezTo>
                  <a:cubicBezTo>
                    <a:pt x="67" y="78"/>
                    <a:pt x="67" y="82"/>
                    <a:pt x="66" y="82"/>
                  </a:cubicBezTo>
                  <a:cubicBezTo>
                    <a:pt x="66" y="82"/>
                    <a:pt x="66" y="82"/>
                    <a:pt x="66" y="82"/>
                  </a:cubicBezTo>
                  <a:cubicBezTo>
                    <a:pt x="66" y="84"/>
                    <a:pt x="68" y="85"/>
                    <a:pt x="68" y="85"/>
                  </a:cubicBezTo>
                  <a:cubicBezTo>
                    <a:pt x="68" y="85"/>
                    <a:pt x="70" y="87"/>
                    <a:pt x="70" y="88"/>
                  </a:cubicBezTo>
                  <a:cubicBezTo>
                    <a:pt x="70" y="90"/>
                    <a:pt x="70" y="90"/>
                    <a:pt x="70" y="90"/>
                  </a:cubicBezTo>
                  <a:cubicBezTo>
                    <a:pt x="71" y="91"/>
                    <a:pt x="70" y="91"/>
                    <a:pt x="70" y="92"/>
                  </a:cubicBezTo>
                  <a:cubicBezTo>
                    <a:pt x="70" y="92"/>
                    <a:pt x="68" y="95"/>
                    <a:pt x="68" y="95"/>
                  </a:cubicBezTo>
                  <a:cubicBezTo>
                    <a:pt x="68" y="96"/>
                    <a:pt x="69" y="96"/>
                    <a:pt x="69" y="96"/>
                  </a:cubicBezTo>
                  <a:cubicBezTo>
                    <a:pt x="71" y="99"/>
                    <a:pt x="71" y="99"/>
                    <a:pt x="71" y="99"/>
                  </a:cubicBezTo>
                  <a:cubicBezTo>
                    <a:pt x="71" y="99"/>
                    <a:pt x="71" y="99"/>
                    <a:pt x="71" y="99"/>
                  </a:cubicBezTo>
                  <a:cubicBezTo>
                    <a:pt x="72" y="100"/>
                    <a:pt x="71" y="101"/>
                    <a:pt x="71" y="101"/>
                  </a:cubicBezTo>
                  <a:cubicBezTo>
                    <a:pt x="72" y="102"/>
                    <a:pt x="72" y="103"/>
                    <a:pt x="72" y="103"/>
                  </a:cubicBezTo>
                  <a:cubicBezTo>
                    <a:pt x="73" y="103"/>
                    <a:pt x="74" y="105"/>
                    <a:pt x="74" y="106"/>
                  </a:cubicBezTo>
                  <a:cubicBezTo>
                    <a:pt x="74" y="106"/>
                    <a:pt x="74" y="106"/>
                    <a:pt x="74" y="106"/>
                  </a:cubicBezTo>
                  <a:cubicBezTo>
                    <a:pt x="74" y="106"/>
                    <a:pt x="75" y="107"/>
                    <a:pt x="76" y="106"/>
                  </a:cubicBezTo>
                  <a:cubicBezTo>
                    <a:pt x="77" y="106"/>
                    <a:pt x="79" y="106"/>
                    <a:pt x="80" y="106"/>
                  </a:cubicBezTo>
                  <a:cubicBezTo>
                    <a:pt x="81" y="106"/>
                    <a:pt x="87" y="102"/>
                    <a:pt x="86" y="100"/>
                  </a:cubicBezTo>
                  <a:cubicBezTo>
                    <a:pt x="86" y="100"/>
                    <a:pt x="86" y="100"/>
                    <a:pt x="86" y="100"/>
                  </a:cubicBezTo>
                  <a:cubicBezTo>
                    <a:pt x="86" y="100"/>
                    <a:pt x="86" y="100"/>
                    <a:pt x="86" y="100"/>
                  </a:cubicBezTo>
                  <a:cubicBezTo>
                    <a:pt x="87" y="100"/>
                    <a:pt x="89" y="99"/>
                    <a:pt x="89" y="99"/>
                  </a:cubicBezTo>
                  <a:cubicBezTo>
                    <a:pt x="89" y="99"/>
                    <a:pt x="89" y="99"/>
                    <a:pt x="89" y="99"/>
                  </a:cubicBezTo>
                  <a:cubicBezTo>
                    <a:pt x="89" y="98"/>
                    <a:pt x="89" y="95"/>
                    <a:pt x="90" y="95"/>
                  </a:cubicBezTo>
                  <a:cubicBezTo>
                    <a:pt x="91" y="94"/>
                    <a:pt x="92" y="94"/>
                    <a:pt x="93" y="93"/>
                  </a:cubicBezTo>
                  <a:cubicBezTo>
                    <a:pt x="94" y="92"/>
                    <a:pt x="94" y="92"/>
                    <a:pt x="94" y="89"/>
                  </a:cubicBezTo>
                  <a:cubicBezTo>
                    <a:pt x="94" y="86"/>
                    <a:pt x="94" y="84"/>
                    <a:pt x="94" y="84"/>
                  </a:cubicBezTo>
                  <a:cubicBezTo>
                    <a:pt x="94" y="83"/>
                    <a:pt x="94" y="83"/>
                    <a:pt x="94" y="83"/>
                  </a:cubicBezTo>
                  <a:cubicBezTo>
                    <a:pt x="95" y="81"/>
                    <a:pt x="99" y="76"/>
                    <a:pt x="99" y="75"/>
                  </a:cubicBezTo>
                  <a:cubicBezTo>
                    <a:pt x="99" y="75"/>
                    <a:pt x="99" y="75"/>
                    <a:pt x="99" y="75"/>
                  </a:cubicBezTo>
                  <a:cubicBezTo>
                    <a:pt x="101" y="73"/>
                    <a:pt x="101" y="71"/>
                    <a:pt x="102" y="69"/>
                  </a:cubicBezTo>
                  <a:cubicBezTo>
                    <a:pt x="102" y="69"/>
                    <a:pt x="102" y="69"/>
                    <a:pt x="102" y="68"/>
                  </a:cubicBezTo>
                  <a:cubicBezTo>
                    <a:pt x="102" y="68"/>
                    <a:pt x="102" y="68"/>
                    <a:pt x="102" y="67"/>
                  </a:cubicBezTo>
                  <a:cubicBezTo>
                    <a:pt x="102" y="67"/>
                    <a:pt x="102" y="67"/>
                    <a:pt x="100" y="66"/>
                  </a:cubicBezTo>
                  <a:cubicBezTo>
                    <a:pt x="100" y="66"/>
                    <a:pt x="100" y="66"/>
                    <a:pt x="100" y="66"/>
                  </a:cubicBezTo>
                  <a:cubicBezTo>
                    <a:pt x="99" y="66"/>
                    <a:pt x="97" y="67"/>
                    <a:pt x="97" y="67"/>
                  </a:cubicBezTo>
                  <a:cubicBezTo>
                    <a:pt x="97" y="66"/>
                    <a:pt x="97" y="66"/>
                    <a:pt x="96" y="66"/>
                  </a:cubicBezTo>
                  <a:cubicBezTo>
                    <a:pt x="96" y="65"/>
                    <a:pt x="96" y="65"/>
                    <a:pt x="96" y="65"/>
                  </a:cubicBezTo>
                  <a:cubicBezTo>
                    <a:pt x="94" y="63"/>
                    <a:pt x="92" y="63"/>
                    <a:pt x="91" y="59"/>
                  </a:cubicBezTo>
                  <a:cubicBezTo>
                    <a:pt x="91" y="58"/>
                    <a:pt x="87" y="52"/>
                    <a:pt x="86" y="51"/>
                  </a:cubicBezTo>
                  <a:cubicBezTo>
                    <a:pt x="86" y="51"/>
                    <a:pt x="86" y="51"/>
                    <a:pt x="86" y="51"/>
                  </a:cubicBezTo>
                  <a:cubicBezTo>
                    <a:pt x="86" y="51"/>
                    <a:pt x="86" y="51"/>
                    <a:pt x="86" y="51"/>
                  </a:cubicBezTo>
                  <a:cubicBezTo>
                    <a:pt x="86" y="51"/>
                    <a:pt x="87" y="52"/>
                    <a:pt x="87" y="52"/>
                  </a:cubicBezTo>
                  <a:cubicBezTo>
                    <a:pt x="87" y="52"/>
                    <a:pt x="87" y="52"/>
                    <a:pt x="87" y="52"/>
                  </a:cubicBezTo>
                  <a:cubicBezTo>
                    <a:pt x="87" y="52"/>
                    <a:pt x="87" y="52"/>
                    <a:pt x="87" y="51"/>
                  </a:cubicBezTo>
                  <a:cubicBezTo>
                    <a:pt x="87" y="51"/>
                    <a:pt x="88" y="51"/>
                    <a:pt x="88" y="51"/>
                  </a:cubicBezTo>
                  <a:cubicBezTo>
                    <a:pt x="88" y="52"/>
                    <a:pt x="88" y="52"/>
                    <a:pt x="88" y="52"/>
                  </a:cubicBezTo>
                  <a:cubicBezTo>
                    <a:pt x="89" y="53"/>
                    <a:pt x="89" y="54"/>
                    <a:pt x="90" y="54"/>
                  </a:cubicBezTo>
                  <a:cubicBezTo>
                    <a:pt x="90" y="55"/>
                    <a:pt x="90" y="55"/>
                    <a:pt x="91" y="56"/>
                  </a:cubicBezTo>
                  <a:cubicBezTo>
                    <a:pt x="91" y="56"/>
                    <a:pt x="92" y="56"/>
                    <a:pt x="92" y="58"/>
                  </a:cubicBezTo>
                  <a:cubicBezTo>
                    <a:pt x="93" y="59"/>
                    <a:pt x="95" y="60"/>
                    <a:pt x="95" y="61"/>
                  </a:cubicBezTo>
                  <a:cubicBezTo>
                    <a:pt x="96" y="63"/>
                    <a:pt x="97" y="65"/>
                    <a:pt x="97" y="65"/>
                  </a:cubicBezTo>
                  <a:cubicBezTo>
                    <a:pt x="99" y="64"/>
                    <a:pt x="100" y="64"/>
                    <a:pt x="100" y="63"/>
                  </a:cubicBezTo>
                  <a:cubicBezTo>
                    <a:pt x="100" y="63"/>
                    <a:pt x="100" y="63"/>
                    <a:pt x="100" y="63"/>
                  </a:cubicBezTo>
                  <a:cubicBezTo>
                    <a:pt x="100" y="63"/>
                    <a:pt x="101" y="63"/>
                    <a:pt x="101" y="63"/>
                  </a:cubicBezTo>
                  <a:cubicBezTo>
                    <a:pt x="105" y="61"/>
                    <a:pt x="105" y="61"/>
                    <a:pt x="105" y="59"/>
                  </a:cubicBezTo>
                  <a:cubicBezTo>
                    <a:pt x="105" y="59"/>
                    <a:pt x="105" y="59"/>
                    <a:pt x="105" y="59"/>
                  </a:cubicBezTo>
                  <a:cubicBezTo>
                    <a:pt x="105" y="58"/>
                    <a:pt x="105" y="58"/>
                    <a:pt x="105" y="57"/>
                  </a:cubicBezTo>
                  <a:cubicBezTo>
                    <a:pt x="105" y="56"/>
                    <a:pt x="105" y="56"/>
                    <a:pt x="105" y="56"/>
                  </a:cubicBezTo>
                  <a:cubicBezTo>
                    <a:pt x="105" y="55"/>
                    <a:pt x="105" y="53"/>
                    <a:pt x="106" y="53"/>
                  </a:cubicBezTo>
                  <a:cubicBezTo>
                    <a:pt x="106" y="53"/>
                    <a:pt x="105" y="53"/>
                    <a:pt x="105" y="53"/>
                  </a:cubicBezTo>
                  <a:cubicBezTo>
                    <a:pt x="105" y="53"/>
                    <a:pt x="105" y="52"/>
                    <a:pt x="105" y="52"/>
                  </a:cubicBezTo>
                  <a:cubicBezTo>
                    <a:pt x="105" y="52"/>
                    <a:pt x="104" y="52"/>
                    <a:pt x="104" y="52"/>
                  </a:cubicBezTo>
                  <a:cubicBezTo>
                    <a:pt x="104" y="52"/>
                    <a:pt x="104" y="52"/>
                    <a:pt x="104" y="52"/>
                  </a:cubicBezTo>
                  <a:cubicBezTo>
                    <a:pt x="103" y="52"/>
                    <a:pt x="103" y="52"/>
                    <a:pt x="103" y="52"/>
                  </a:cubicBezTo>
                  <a:cubicBezTo>
                    <a:pt x="102" y="52"/>
                    <a:pt x="102" y="52"/>
                    <a:pt x="102" y="52"/>
                  </a:cubicBezTo>
                  <a:cubicBezTo>
                    <a:pt x="102" y="52"/>
                    <a:pt x="102" y="52"/>
                    <a:pt x="102" y="52"/>
                  </a:cubicBezTo>
                  <a:cubicBezTo>
                    <a:pt x="102" y="53"/>
                    <a:pt x="102" y="53"/>
                    <a:pt x="101" y="53"/>
                  </a:cubicBezTo>
                  <a:cubicBezTo>
                    <a:pt x="101" y="53"/>
                    <a:pt x="101" y="53"/>
                    <a:pt x="101" y="53"/>
                  </a:cubicBezTo>
                  <a:cubicBezTo>
                    <a:pt x="100" y="53"/>
                    <a:pt x="100" y="53"/>
                    <a:pt x="98" y="51"/>
                  </a:cubicBezTo>
                  <a:cubicBezTo>
                    <a:pt x="98" y="51"/>
                    <a:pt x="98" y="51"/>
                    <a:pt x="98" y="51"/>
                  </a:cubicBezTo>
                  <a:cubicBezTo>
                    <a:pt x="97" y="49"/>
                    <a:pt x="101" y="49"/>
                    <a:pt x="101" y="50"/>
                  </a:cubicBezTo>
                  <a:cubicBezTo>
                    <a:pt x="101" y="50"/>
                    <a:pt x="101" y="50"/>
                    <a:pt x="101" y="50"/>
                  </a:cubicBezTo>
                  <a:cubicBezTo>
                    <a:pt x="101" y="50"/>
                    <a:pt x="101" y="50"/>
                    <a:pt x="101" y="50"/>
                  </a:cubicBezTo>
                  <a:cubicBezTo>
                    <a:pt x="102" y="50"/>
                    <a:pt x="102" y="50"/>
                    <a:pt x="102" y="50"/>
                  </a:cubicBezTo>
                  <a:cubicBezTo>
                    <a:pt x="105" y="49"/>
                    <a:pt x="105" y="49"/>
                    <a:pt x="110" y="49"/>
                  </a:cubicBezTo>
                  <a:cubicBezTo>
                    <a:pt x="110" y="49"/>
                    <a:pt x="110" y="49"/>
                    <a:pt x="110" y="49"/>
                  </a:cubicBezTo>
                  <a:cubicBezTo>
                    <a:pt x="113" y="49"/>
                    <a:pt x="113" y="49"/>
                    <a:pt x="113" y="51"/>
                  </a:cubicBezTo>
                  <a:cubicBezTo>
                    <a:pt x="113" y="51"/>
                    <a:pt x="113" y="51"/>
                    <a:pt x="113" y="51"/>
                  </a:cubicBezTo>
                  <a:cubicBezTo>
                    <a:pt x="113" y="53"/>
                    <a:pt x="113" y="53"/>
                    <a:pt x="113" y="57"/>
                  </a:cubicBezTo>
                  <a:cubicBezTo>
                    <a:pt x="113" y="57"/>
                    <a:pt x="113" y="57"/>
                    <a:pt x="113" y="57"/>
                  </a:cubicBezTo>
                  <a:cubicBezTo>
                    <a:pt x="113" y="59"/>
                    <a:pt x="113" y="62"/>
                    <a:pt x="113" y="64"/>
                  </a:cubicBezTo>
                  <a:cubicBezTo>
                    <a:pt x="113" y="91"/>
                    <a:pt x="91" y="114"/>
                    <a:pt x="64" y="114"/>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grpSp>
      <p:sp>
        <p:nvSpPr>
          <p:cNvPr id="66" name="矩形 65"/>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67"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69"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70"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36</a:t>
            </a:fld>
            <a:endParaRPr lang="zh-CN" altLang="en-US" dirty="0"/>
          </a:p>
        </p:txBody>
      </p:sp>
      <p:sp>
        <p:nvSpPr>
          <p:cNvPr id="73" name="文本框 40"/>
          <p:cNvSpPr txBox="1"/>
          <p:nvPr/>
        </p:nvSpPr>
        <p:spPr>
          <a:xfrm>
            <a:off x="399253" y="933450"/>
            <a:ext cx="3264035" cy="369332"/>
          </a:xfrm>
          <a:prstGeom prst="rect">
            <a:avLst/>
          </a:prstGeom>
          <a:noFill/>
        </p:spPr>
        <p:txBody>
          <a:bodyPr wrap="none" rtlCol="0">
            <a:spAutoFit/>
          </a:bodyPr>
          <a:lstStyle/>
          <a:p>
            <a:r>
              <a:rPr lang="en-US" altLang="zh-CN" b="1" dirty="0" smtClean="0">
                <a:solidFill>
                  <a:srgbClr val="3D89BC"/>
                </a:solidFill>
              </a:rPr>
              <a:t>10.3.2 </a:t>
            </a:r>
            <a:r>
              <a:rPr lang="zh-CN" altLang="en-US" b="1" dirty="0" smtClean="0">
                <a:solidFill>
                  <a:srgbClr val="3D89BC"/>
                </a:solidFill>
              </a:rPr>
              <a:t>环境数据的采集与获取</a:t>
            </a:r>
            <a:endParaRPr lang="zh-CN" altLang="en-US" dirty="0">
              <a:solidFill>
                <a:srgbClr val="3D89BC"/>
              </a:solidFill>
            </a:endParaRPr>
          </a:p>
        </p:txBody>
      </p:sp>
      <p:sp>
        <p:nvSpPr>
          <p:cNvPr id="74" name="椭圆 73"/>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平行四边形 78"/>
          <p:cNvSpPr/>
          <p:nvPr/>
        </p:nvSpPr>
        <p:spPr>
          <a:xfrm>
            <a:off x="1401960" y="4746084"/>
            <a:ext cx="6446640" cy="892046"/>
          </a:xfrm>
          <a:prstGeom prst="parallelogram">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平行四边形 30"/>
          <p:cNvSpPr/>
          <p:nvPr/>
        </p:nvSpPr>
        <p:spPr>
          <a:xfrm>
            <a:off x="1401960" y="2012409"/>
            <a:ext cx="6446640" cy="892046"/>
          </a:xfrm>
          <a:prstGeom prst="parallelogram">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183290" cy="323165"/>
          </a:xfrm>
          <a:prstGeom prst="rect">
            <a:avLst/>
          </a:prstGeom>
          <a:noFill/>
        </p:spPr>
        <p:txBody>
          <a:bodyPr wrap="none" lIns="0" tIns="0" rIns="0" bIns="0" rtlCol="0">
            <a:spAutoFit/>
          </a:bodyPr>
          <a:lstStyle/>
          <a:p>
            <a:r>
              <a:rPr lang="en-US" altLang="zh-CN" sz="2100" b="1" spc="225" dirty="0" smtClean="0">
                <a:solidFill>
                  <a:prstClr val="white"/>
                </a:solidFill>
              </a:rPr>
              <a:t>10.3</a:t>
            </a:r>
            <a:r>
              <a:rPr lang="zh-CN" altLang="en-US" sz="2100" b="1" spc="225" dirty="0" smtClean="0">
                <a:solidFill>
                  <a:prstClr val="white"/>
                </a:solidFill>
              </a:rPr>
              <a:t>环境大数据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矩形 52"/>
          <p:cNvSpPr/>
          <p:nvPr/>
        </p:nvSpPr>
        <p:spPr>
          <a:xfrm>
            <a:off x="524727" y="1371867"/>
            <a:ext cx="2363147" cy="338554"/>
          </a:xfrm>
          <a:prstGeom prst="rect">
            <a:avLst/>
          </a:prstGeom>
        </p:spPr>
        <p:txBody>
          <a:bodyPr wrap="none">
            <a:spAutoFit/>
          </a:bodyPr>
          <a:lstStyle/>
          <a:p>
            <a:r>
              <a:rPr lang="en-US" altLang="zh-CN" sz="1600" b="1" dirty="0" smtClean="0"/>
              <a:t>3</a:t>
            </a:r>
            <a:r>
              <a:rPr lang="zh-CN" altLang="zh-CN" sz="1600" b="1" dirty="0"/>
              <a:t>．环境数据采集有效性</a:t>
            </a:r>
          </a:p>
        </p:txBody>
      </p:sp>
      <p:grpSp>
        <p:nvGrpSpPr>
          <p:cNvPr id="17" name="组合 16"/>
          <p:cNvGrpSpPr/>
          <p:nvPr/>
        </p:nvGrpSpPr>
        <p:grpSpPr>
          <a:xfrm>
            <a:off x="781049" y="1849815"/>
            <a:ext cx="1696979" cy="1198185"/>
            <a:chOff x="762000" y="2287965"/>
            <a:chExt cx="1481136" cy="1045785"/>
          </a:xfrm>
          <a:effectLst>
            <a:outerShdw blurRad="50800" dist="50800" dir="8100000" algn="tr" rotWithShape="0">
              <a:prstClr val="black">
                <a:alpha val="40000"/>
              </a:prstClr>
            </a:outerShdw>
          </a:effectLst>
        </p:grpSpPr>
        <p:sp>
          <p:nvSpPr>
            <p:cNvPr id="15" name="椭圆 14"/>
            <p:cNvSpPr/>
            <p:nvPr/>
          </p:nvSpPr>
          <p:spPr>
            <a:xfrm>
              <a:off x="762000" y="2287965"/>
              <a:ext cx="1045785" cy="104578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D89BC"/>
                </a:solidFill>
              </a:endParaRPr>
            </a:p>
          </p:txBody>
        </p:sp>
        <p:sp>
          <p:nvSpPr>
            <p:cNvPr id="16" name="等腰三角形 15"/>
            <p:cNvSpPr/>
            <p:nvPr/>
          </p:nvSpPr>
          <p:spPr>
            <a:xfrm rot="5400000">
              <a:off x="1866899" y="2558445"/>
              <a:ext cx="247650" cy="504825"/>
            </a:xfrm>
            <a:prstGeom prst="triangl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3D89BC"/>
                </a:solidFill>
              </a:endParaRPr>
            </a:p>
          </p:txBody>
        </p:sp>
      </p:grpSp>
      <p:sp>
        <p:nvSpPr>
          <p:cNvPr id="42" name="矩形 41"/>
          <p:cNvSpPr/>
          <p:nvPr/>
        </p:nvSpPr>
        <p:spPr>
          <a:xfrm>
            <a:off x="2492571" y="2089100"/>
            <a:ext cx="5297587" cy="738664"/>
          </a:xfrm>
          <a:prstGeom prst="rect">
            <a:avLst/>
          </a:prstGeom>
        </p:spPr>
        <p:txBody>
          <a:bodyPr wrap="square">
            <a:spAutoFit/>
          </a:bodyPr>
          <a:lstStyle/>
          <a:p>
            <a:r>
              <a:rPr lang="zh-CN" altLang="zh-CN" sz="1400" b="1" dirty="0" smtClean="0">
                <a:solidFill>
                  <a:schemeClr val="accent1"/>
                </a:solidFill>
              </a:rPr>
              <a:t>对于</a:t>
            </a:r>
            <a:r>
              <a:rPr lang="zh-CN" altLang="zh-CN" sz="1400" b="1" dirty="0">
                <a:solidFill>
                  <a:schemeClr val="accent1"/>
                </a:solidFill>
              </a:rPr>
              <a:t>同一数据源，为了避免网络震荡造成的影响，应采取重传机制，即采集数据超时之后，立即或间隔很短的一段时间后再次进行尝试。</a:t>
            </a:r>
          </a:p>
        </p:txBody>
      </p:sp>
      <p:sp>
        <p:nvSpPr>
          <p:cNvPr id="66" name="矩形 65"/>
          <p:cNvSpPr/>
          <p:nvPr/>
        </p:nvSpPr>
        <p:spPr>
          <a:xfrm>
            <a:off x="1056975" y="2264241"/>
            <a:ext cx="646331" cy="369332"/>
          </a:xfrm>
          <a:prstGeom prst="rect">
            <a:avLst/>
          </a:prstGeom>
        </p:spPr>
        <p:txBody>
          <a:bodyPr wrap="none">
            <a:spAutoFit/>
          </a:bodyPr>
          <a:lstStyle/>
          <a:p>
            <a:r>
              <a:rPr lang="zh-CN" altLang="zh-CN" b="1" dirty="0" smtClean="0">
                <a:solidFill>
                  <a:schemeClr val="bg1"/>
                </a:solidFill>
              </a:rPr>
              <a:t>首先</a:t>
            </a:r>
            <a:endParaRPr lang="zh-CN" altLang="en-US" dirty="0">
              <a:solidFill>
                <a:schemeClr val="bg1"/>
              </a:solidFill>
            </a:endParaRPr>
          </a:p>
        </p:txBody>
      </p:sp>
      <p:sp>
        <p:nvSpPr>
          <p:cNvPr id="67" name="平行四边形 66"/>
          <p:cNvSpPr/>
          <p:nvPr/>
        </p:nvSpPr>
        <p:spPr>
          <a:xfrm>
            <a:off x="837601" y="3368084"/>
            <a:ext cx="6446640" cy="892046"/>
          </a:xfrm>
          <a:prstGeom prst="parallelogram">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8" name="组合 67"/>
          <p:cNvGrpSpPr/>
          <p:nvPr/>
        </p:nvGrpSpPr>
        <p:grpSpPr>
          <a:xfrm>
            <a:off x="781049" y="4593015"/>
            <a:ext cx="1696979" cy="1198185"/>
            <a:chOff x="762000" y="2287965"/>
            <a:chExt cx="1481136" cy="1045785"/>
          </a:xfrm>
          <a:effectLst>
            <a:outerShdw blurRad="50800" dist="50800" dir="8100000" algn="tr" rotWithShape="0">
              <a:prstClr val="black">
                <a:alpha val="40000"/>
              </a:prstClr>
            </a:outerShdw>
          </a:effectLst>
        </p:grpSpPr>
        <p:sp>
          <p:nvSpPr>
            <p:cNvPr id="69" name="椭圆 68"/>
            <p:cNvSpPr/>
            <p:nvPr/>
          </p:nvSpPr>
          <p:spPr>
            <a:xfrm>
              <a:off x="762000" y="2287965"/>
              <a:ext cx="1045785" cy="1045785"/>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0" name="等腰三角形 69"/>
            <p:cNvSpPr/>
            <p:nvPr/>
          </p:nvSpPr>
          <p:spPr>
            <a:xfrm rot="5400000">
              <a:off x="1866899" y="2558445"/>
              <a:ext cx="247650" cy="504825"/>
            </a:xfrm>
            <a:prstGeom prst="triangl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1" name="矩形 70"/>
          <p:cNvSpPr/>
          <p:nvPr/>
        </p:nvSpPr>
        <p:spPr>
          <a:xfrm>
            <a:off x="1135224" y="3444775"/>
            <a:ext cx="5297587" cy="738664"/>
          </a:xfrm>
          <a:prstGeom prst="rect">
            <a:avLst/>
          </a:prstGeom>
        </p:spPr>
        <p:txBody>
          <a:bodyPr wrap="square">
            <a:spAutoFit/>
          </a:bodyPr>
          <a:lstStyle/>
          <a:p>
            <a:r>
              <a:rPr lang="zh-CN" altLang="zh-CN" sz="1400" b="1" dirty="0" smtClean="0">
                <a:solidFill>
                  <a:schemeClr val="accent1"/>
                </a:solidFill>
              </a:rPr>
              <a:t>对于</a:t>
            </a:r>
            <a:r>
              <a:rPr lang="zh-CN" altLang="zh-CN" sz="1400" b="1" dirty="0">
                <a:solidFill>
                  <a:schemeClr val="accent1"/>
                </a:solidFill>
              </a:rPr>
              <a:t>同一数据源多次尝试采集均失败，应该采用备用的数据源进行该类环境数据的采集，此时需要考虑不同的数据源提供的数据的差异，采取相应的处理。</a:t>
            </a:r>
          </a:p>
        </p:txBody>
      </p:sp>
      <p:sp>
        <p:nvSpPr>
          <p:cNvPr id="72" name="矩形 71"/>
          <p:cNvSpPr/>
          <p:nvPr/>
        </p:nvSpPr>
        <p:spPr>
          <a:xfrm>
            <a:off x="1056975" y="5007441"/>
            <a:ext cx="646331" cy="369332"/>
          </a:xfrm>
          <a:prstGeom prst="rect">
            <a:avLst/>
          </a:prstGeom>
        </p:spPr>
        <p:txBody>
          <a:bodyPr wrap="none">
            <a:spAutoFit/>
          </a:bodyPr>
          <a:lstStyle/>
          <a:p>
            <a:r>
              <a:rPr lang="zh-CN" altLang="en-US" b="1" dirty="0">
                <a:solidFill>
                  <a:schemeClr val="bg1"/>
                </a:solidFill>
              </a:rPr>
              <a:t>最后</a:t>
            </a:r>
          </a:p>
        </p:txBody>
      </p:sp>
      <p:grpSp>
        <p:nvGrpSpPr>
          <p:cNvPr id="78" name="组合 77"/>
          <p:cNvGrpSpPr/>
          <p:nvPr/>
        </p:nvGrpSpPr>
        <p:grpSpPr>
          <a:xfrm>
            <a:off x="6385186" y="3215014"/>
            <a:ext cx="1653086" cy="1198185"/>
            <a:chOff x="6385186" y="3567439"/>
            <a:chExt cx="1653086" cy="1198185"/>
          </a:xfrm>
          <a:effectLst>
            <a:outerShdw blurRad="50800" dist="50800" dir="8100000" algn="tr" rotWithShape="0">
              <a:prstClr val="black">
                <a:alpha val="40000"/>
              </a:prstClr>
            </a:outerShdw>
          </a:effectLst>
        </p:grpSpPr>
        <p:sp>
          <p:nvSpPr>
            <p:cNvPr id="74" name="椭圆 73"/>
            <p:cNvSpPr/>
            <p:nvPr/>
          </p:nvSpPr>
          <p:spPr>
            <a:xfrm>
              <a:off x="6840087" y="3567439"/>
              <a:ext cx="1198185" cy="1198185"/>
            </a:xfrm>
            <a:prstGeom prst="ellips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7" name="等腰三角形 76"/>
            <p:cNvSpPr/>
            <p:nvPr/>
          </p:nvSpPr>
          <p:spPr>
            <a:xfrm rot="16200000">
              <a:off x="6532512" y="3863756"/>
              <a:ext cx="283740" cy="578392"/>
            </a:xfrm>
            <a:prstGeom prst="triangle">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6" name="矩形 75"/>
          <p:cNvSpPr/>
          <p:nvPr/>
        </p:nvSpPr>
        <p:spPr>
          <a:xfrm>
            <a:off x="7116013" y="3629441"/>
            <a:ext cx="646331" cy="369332"/>
          </a:xfrm>
          <a:prstGeom prst="rect">
            <a:avLst/>
          </a:prstGeom>
        </p:spPr>
        <p:txBody>
          <a:bodyPr wrap="none">
            <a:spAutoFit/>
          </a:bodyPr>
          <a:lstStyle/>
          <a:p>
            <a:r>
              <a:rPr lang="zh-CN" altLang="en-US" b="1" dirty="0">
                <a:solidFill>
                  <a:schemeClr val="bg1"/>
                </a:solidFill>
              </a:rPr>
              <a:t>如果</a:t>
            </a:r>
          </a:p>
        </p:txBody>
      </p:sp>
      <p:sp>
        <p:nvSpPr>
          <p:cNvPr id="80" name="矩形 79"/>
          <p:cNvSpPr/>
          <p:nvPr/>
        </p:nvSpPr>
        <p:spPr>
          <a:xfrm>
            <a:off x="2492571" y="4930497"/>
            <a:ext cx="5297587" cy="523220"/>
          </a:xfrm>
          <a:prstGeom prst="rect">
            <a:avLst/>
          </a:prstGeom>
        </p:spPr>
        <p:txBody>
          <a:bodyPr wrap="square">
            <a:spAutoFit/>
          </a:bodyPr>
          <a:lstStyle/>
          <a:p>
            <a:r>
              <a:rPr lang="zh-CN" altLang="zh-CN" sz="1400" b="1" dirty="0">
                <a:solidFill>
                  <a:schemeClr val="accent1"/>
                </a:solidFill>
              </a:rPr>
              <a:t>对于采集到的数据，如果包含明显无效或异常的数据值，需要进行过滤处理，以保证只存储有效的环境数据采集值。</a:t>
            </a:r>
          </a:p>
        </p:txBody>
      </p:sp>
      <p:sp>
        <p:nvSpPr>
          <p:cNvPr id="81" name="矩形 80"/>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32"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5"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36"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37</a:t>
            </a:fld>
            <a:endParaRPr lang="zh-CN" altLang="en-US" dirty="0"/>
          </a:p>
        </p:txBody>
      </p:sp>
      <p:sp>
        <p:nvSpPr>
          <p:cNvPr id="39" name="文本框 40"/>
          <p:cNvSpPr txBox="1"/>
          <p:nvPr/>
        </p:nvSpPr>
        <p:spPr>
          <a:xfrm>
            <a:off x="399253" y="933450"/>
            <a:ext cx="3264035" cy="369332"/>
          </a:xfrm>
          <a:prstGeom prst="rect">
            <a:avLst/>
          </a:prstGeom>
          <a:noFill/>
        </p:spPr>
        <p:txBody>
          <a:bodyPr wrap="none" rtlCol="0">
            <a:spAutoFit/>
          </a:bodyPr>
          <a:lstStyle/>
          <a:p>
            <a:r>
              <a:rPr lang="en-US" altLang="zh-CN" b="1" dirty="0" smtClean="0">
                <a:solidFill>
                  <a:srgbClr val="3D89BC"/>
                </a:solidFill>
              </a:rPr>
              <a:t>10.3.2 </a:t>
            </a:r>
            <a:r>
              <a:rPr lang="zh-CN" altLang="en-US" b="1" dirty="0" smtClean="0">
                <a:solidFill>
                  <a:srgbClr val="3D89BC"/>
                </a:solidFill>
              </a:rPr>
              <a:t>环境数据的采集与获取</a:t>
            </a:r>
            <a:endParaRPr lang="zh-CN" altLang="en-US" dirty="0">
              <a:solidFill>
                <a:srgbClr val="3D89BC"/>
              </a:solidFill>
            </a:endParaRPr>
          </a:p>
        </p:txBody>
      </p:sp>
      <p:sp>
        <p:nvSpPr>
          <p:cNvPr id="40" name="椭圆 39"/>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6334843" y="1963638"/>
            <a:ext cx="1582334" cy="531912"/>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ndParaRPr>
          </a:p>
        </p:txBody>
      </p:sp>
      <p:sp>
        <p:nvSpPr>
          <p:cNvPr id="9" name="矩形 8"/>
          <p:cNvSpPr/>
          <p:nvPr/>
        </p:nvSpPr>
        <p:spPr>
          <a:xfrm>
            <a:off x="810343" y="1963638"/>
            <a:ext cx="2576731" cy="531912"/>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ndParaRPr>
          </a:p>
        </p:txBody>
      </p:sp>
      <p:sp>
        <p:nvSpPr>
          <p:cNvPr id="38" name="矩形 37"/>
          <p:cNvSpPr/>
          <p:nvPr/>
        </p:nvSpPr>
        <p:spPr>
          <a:xfrm>
            <a:off x="810343" y="2858988"/>
            <a:ext cx="2576731" cy="531912"/>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ndParaRPr>
          </a:p>
        </p:txBody>
      </p:sp>
      <p:sp>
        <p:nvSpPr>
          <p:cNvPr id="39" name="矩形 38"/>
          <p:cNvSpPr/>
          <p:nvPr/>
        </p:nvSpPr>
        <p:spPr>
          <a:xfrm>
            <a:off x="3972643" y="1963638"/>
            <a:ext cx="2151932" cy="531912"/>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ndParaRPr>
          </a:p>
        </p:txBody>
      </p:sp>
      <p:sp>
        <p:nvSpPr>
          <p:cNvPr id="40" name="矩形 39"/>
          <p:cNvSpPr/>
          <p:nvPr/>
        </p:nvSpPr>
        <p:spPr>
          <a:xfrm>
            <a:off x="3972643" y="2858988"/>
            <a:ext cx="3944534" cy="531912"/>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ndParaRPr>
          </a:p>
        </p:txBody>
      </p:sp>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183290" cy="323165"/>
          </a:xfrm>
          <a:prstGeom prst="rect">
            <a:avLst/>
          </a:prstGeom>
          <a:noFill/>
        </p:spPr>
        <p:txBody>
          <a:bodyPr wrap="none" lIns="0" tIns="0" rIns="0" bIns="0" rtlCol="0">
            <a:spAutoFit/>
          </a:bodyPr>
          <a:lstStyle/>
          <a:p>
            <a:r>
              <a:rPr lang="en-US" altLang="zh-CN" sz="2100" b="1" spc="225" dirty="0" smtClean="0">
                <a:solidFill>
                  <a:prstClr val="white"/>
                </a:solidFill>
              </a:rPr>
              <a:t>10.3</a:t>
            </a:r>
            <a:r>
              <a:rPr lang="zh-CN" altLang="en-US" sz="2100" b="1" spc="225" dirty="0" smtClean="0">
                <a:solidFill>
                  <a:prstClr val="white"/>
                </a:solidFill>
              </a:rPr>
              <a:t>环境大数据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矩形 52"/>
          <p:cNvSpPr/>
          <p:nvPr/>
        </p:nvSpPr>
        <p:spPr>
          <a:xfrm>
            <a:off x="524727" y="1457592"/>
            <a:ext cx="2773516" cy="338554"/>
          </a:xfrm>
          <a:prstGeom prst="rect">
            <a:avLst/>
          </a:prstGeom>
        </p:spPr>
        <p:txBody>
          <a:bodyPr wrap="none">
            <a:spAutoFit/>
          </a:bodyPr>
          <a:lstStyle/>
          <a:p>
            <a:r>
              <a:rPr lang="en-US" altLang="zh-CN" sz="1600" b="1" dirty="0" smtClean="0"/>
              <a:t>1</a:t>
            </a:r>
            <a:r>
              <a:rPr lang="zh-CN" altLang="zh-CN" sz="1600" b="1" dirty="0" smtClean="0"/>
              <a:t>．</a:t>
            </a:r>
            <a:r>
              <a:rPr lang="zh-CN" altLang="zh-CN" sz="1600" b="1" dirty="0"/>
              <a:t>环境数据存储策略的确定</a:t>
            </a:r>
          </a:p>
        </p:txBody>
      </p:sp>
      <p:sp>
        <p:nvSpPr>
          <p:cNvPr id="3" name="矩形 2"/>
          <p:cNvSpPr/>
          <p:nvPr/>
        </p:nvSpPr>
        <p:spPr>
          <a:xfrm>
            <a:off x="855151" y="2957869"/>
            <a:ext cx="2502524" cy="338554"/>
          </a:xfrm>
          <a:prstGeom prst="rect">
            <a:avLst/>
          </a:prstGeom>
          <a:ln>
            <a:noFill/>
          </a:ln>
        </p:spPr>
        <p:txBody>
          <a:bodyPr wrap="square">
            <a:spAutoFit/>
          </a:bodyPr>
          <a:lstStyle/>
          <a:p>
            <a:r>
              <a:rPr lang="zh-CN" altLang="zh-CN" sz="1600" b="1" dirty="0">
                <a:solidFill>
                  <a:schemeClr val="bg1"/>
                </a:solidFill>
              </a:rPr>
              <a:t>地理</a:t>
            </a:r>
            <a:r>
              <a:rPr lang="zh-CN" altLang="zh-CN" sz="1600" b="1" dirty="0" smtClean="0">
                <a:solidFill>
                  <a:schemeClr val="bg1"/>
                </a:solidFill>
              </a:rPr>
              <a:t>信息</a:t>
            </a:r>
            <a:r>
              <a:rPr lang="zh-CN" altLang="en-US" sz="1600" b="1" dirty="0" smtClean="0">
                <a:solidFill>
                  <a:schemeClr val="bg1"/>
                </a:solidFill>
              </a:rPr>
              <a:t>、</a:t>
            </a:r>
            <a:r>
              <a:rPr lang="zh-CN" altLang="zh-CN" sz="1600" b="1" dirty="0" smtClean="0">
                <a:solidFill>
                  <a:schemeClr val="bg1"/>
                </a:solidFill>
              </a:rPr>
              <a:t>较强</a:t>
            </a:r>
            <a:r>
              <a:rPr lang="zh-CN" altLang="zh-CN" sz="1600" b="1" dirty="0">
                <a:solidFill>
                  <a:schemeClr val="bg1"/>
                </a:solidFill>
              </a:rPr>
              <a:t>的</a:t>
            </a:r>
            <a:r>
              <a:rPr lang="zh-CN" altLang="zh-CN" sz="1600" b="1" dirty="0" smtClean="0">
                <a:solidFill>
                  <a:schemeClr val="bg1"/>
                </a:solidFill>
              </a:rPr>
              <a:t>关联</a:t>
            </a:r>
            <a:r>
              <a:rPr lang="zh-CN" altLang="en-US" sz="1600" b="1" dirty="0" smtClean="0">
                <a:solidFill>
                  <a:schemeClr val="bg1"/>
                </a:solidFill>
              </a:rPr>
              <a:t>性</a:t>
            </a:r>
            <a:endParaRPr lang="zh-CN" altLang="en-US" sz="1600" b="1" dirty="0">
              <a:solidFill>
                <a:schemeClr val="bg1"/>
              </a:solidFill>
            </a:endParaRPr>
          </a:p>
        </p:txBody>
      </p:sp>
      <p:sp>
        <p:nvSpPr>
          <p:cNvPr id="4" name="矩形 3"/>
          <p:cNvSpPr/>
          <p:nvPr/>
        </p:nvSpPr>
        <p:spPr>
          <a:xfrm>
            <a:off x="1114897" y="2053709"/>
            <a:ext cx="2031325" cy="338554"/>
          </a:xfrm>
          <a:prstGeom prst="rect">
            <a:avLst/>
          </a:prstGeom>
        </p:spPr>
        <p:txBody>
          <a:bodyPr wrap="none">
            <a:spAutoFit/>
          </a:bodyPr>
          <a:lstStyle/>
          <a:p>
            <a:r>
              <a:rPr lang="zh-CN" altLang="zh-CN" sz="1600" b="1" dirty="0">
                <a:solidFill>
                  <a:schemeClr val="bg1"/>
                </a:solidFill>
              </a:rPr>
              <a:t>海量</a:t>
            </a:r>
            <a:r>
              <a:rPr lang="zh-CN" altLang="en-US" sz="1600" b="1" dirty="0">
                <a:solidFill>
                  <a:schemeClr val="bg1"/>
                </a:solidFill>
              </a:rPr>
              <a:t>、</a:t>
            </a:r>
            <a:r>
              <a:rPr lang="zh-CN" altLang="zh-CN" sz="1600" b="1" dirty="0">
                <a:solidFill>
                  <a:schemeClr val="bg1"/>
                </a:solidFill>
              </a:rPr>
              <a:t>数据结构各异</a:t>
            </a:r>
            <a:endParaRPr lang="zh-CN" altLang="en-US" sz="1600" b="1" dirty="0">
              <a:solidFill>
                <a:schemeClr val="bg1"/>
              </a:solidFill>
            </a:endParaRPr>
          </a:p>
        </p:txBody>
      </p:sp>
      <p:sp>
        <p:nvSpPr>
          <p:cNvPr id="5" name="矩形 4"/>
          <p:cNvSpPr/>
          <p:nvPr/>
        </p:nvSpPr>
        <p:spPr>
          <a:xfrm>
            <a:off x="4031470" y="2053709"/>
            <a:ext cx="2031325" cy="338554"/>
          </a:xfrm>
          <a:prstGeom prst="rect">
            <a:avLst/>
          </a:prstGeom>
        </p:spPr>
        <p:txBody>
          <a:bodyPr wrap="none">
            <a:spAutoFit/>
          </a:bodyPr>
          <a:lstStyle/>
          <a:p>
            <a:pPr algn="ctr"/>
            <a:r>
              <a:rPr lang="zh-CN" altLang="zh-CN" sz="1600" b="1" dirty="0">
                <a:solidFill>
                  <a:schemeClr val="bg1"/>
                </a:solidFill>
              </a:rPr>
              <a:t>分布式数据存储技术</a:t>
            </a:r>
            <a:endParaRPr lang="zh-CN" altLang="en-US" sz="1600" b="1" dirty="0">
              <a:solidFill>
                <a:schemeClr val="bg1"/>
              </a:solidFill>
            </a:endParaRPr>
          </a:p>
        </p:txBody>
      </p:sp>
      <p:sp>
        <p:nvSpPr>
          <p:cNvPr id="6" name="矩形 5"/>
          <p:cNvSpPr/>
          <p:nvPr/>
        </p:nvSpPr>
        <p:spPr>
          <a:xfrm>
            <a:off x="6441195" y="2053709"/>
            <a:ext cx="1423788" cy="338554"/>
          </a:xfrm>
          <a:prstGeom prst="rect">
            <a:avLst/>
          </a:prstGeom>
        </p:spPr>
        <p:txBody>
          <a:bodyPr wrap="none">
            <a:spAutoFit/>
          </a:bodyPr>
          <a:lstStyle/>
          <a:p>
            <a:r>
              <a:rPr lang="en-US" altLang="zh-CN" sz="1600" b="1" dirty="0" err="1">
                <a:solidFill>
                  <a:schemeClr val="bg1"/>
                </a:solidFill>
              </a:rPr>
              <a:t>Hadoop</a:t>
            </a:r>
            <a:r>
              <a:rPr lang="zh-CN" altLang="zh-CN" sz="1600" b="1" dirty="0">
                <a:solidFill>
                  <a:schemeClr val="bg1"/>
                </a:solidFill>
              </a:rPr>
              <a:t>集群</a:t>
            </a:r>
            <a:endParaRPr lang="zh-CN" altLang="en-US" sz="1600" b="1" dirty="0">
              <a:solidFill>
                <a:schemeClr val="bg1"/>
              </a:solidFill>
            </a:endParaRPr>
          </a:p>
        </p:txBody>
      </p:sp>
      <p:sp>
        <p:nvSpPr>
          <p:cNvPr id="7" name="矩形 6"/>
          <p:cNvSpPr/>
          <p:nvPr/>
        </p:nvSpPr>
        <p:spPr>
          <a:xfrm>
            <a:off x="4364845" y="2957869"/>
            <a:ext cx="2693180" cy="338554"/>
          </a:xfrm>
          <a:prstGeom prst="rect">
            <a:avLst/>
          </a:prstGeom>
        </p:spPr>
        <p:txBody>
          <a:bodyPr wrap="square">
            <a:spAutoFit/>
          </a:bodyPr>
          <a:lstStyle/>
          <a:p>
            <a:r>
              <a:rPr lang="zh-CN" altLang="zh-CN" sz="1600" b="1" dirty="0" smtClean="0">
                <a:solidFill>
                  <a:schemeClr val="bg1"/>
                </a:solidFill>
              </a:rPr>
              <a:t>关系型</a:t>
            </a:r>
            <a:r>
              <a:rPr lang="zh-CN" altLang="zh-CN" sz="1600" b="1" dirty="0">
                <a:solidFill>
                  <a:schemeClr val="bg1"/>
                </a:solidFill>
              </a:rPr>
              <a:t>数据库（如</a:t>
            </a:r>
            <a:r>
              <a:rPr lang="en-US" altLang="zh-CN" sz="1600" b="1" dirty="0">
                <a:solidFill>
                  <a:schemeClr val="bg1"/>
                </a:solidFill>
              </a:rPr>
              <a:t>MySQL</a:t>
            </a:r>
            <a:r>
              <a:rPr lang="zh-CN" altLang="zh-CN" sz="1600" b="1" dirty="0" smtClean="0">
                <a:solidFill>
                  <a:schemeClr val="bg1"/>
                </a:solidFill>
              </a:rPr>
              <a:t>）</a:t>
            </a:r>
            <a:endParaRPr lang="zh-CN" altLang="en-US" sz="1600" b="1" dirty="0">
              <a:solidFill>
                <a:schemeClr val="bg1"/>
              </a:solidFill>
            </a:endParaRPr>
          </a:p>
        </p:txBody>
      </p:sp>
      <p:sp>
        <p:nvSpPr>
          <p:cNvPr id="10" name="燕尾形箭头 9"/>
          <p:cNvSpPr/>
          <p:nvPr/>
        </p:nvSpPr>
        <p:spPr>
          <a:xfrm>
            <a:off x="3472553" y="2098417"/>
            <a:ext cx="423172" cy="249138"/>
          </a:xfrm>
          <a:prstGeom prst="notched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3" name="燕尾形箭头 42"/>
          <p:cNvSpPr/>
          <p:nvPr/>
        </p:nvSpPr>
        <p:spPr>
          <a:xfrm>
            <a:off x="3472553" y="2996356"/>
            <a:ext cx="423172" cy="249138"/>
          </a:xfrm>
          <a:prstGeom prst="notched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524727" y="3705492"/>
            <a:ext cx="2157963" cy="338554"/>
          </a:xfrm>
          <a:prstGeom prst="rect">
            <a:avLst/>
          </a:prstGeom>
        </p:spPr>
        <p:txBody>
          <a:bodyPr wrap="none">
            <a:spAutoFit/>
          </a:bodyPr>
          <a:lstStyle/>
          <a:p>
            <a:r>
              <a:rPr lang="en-US" altLang="zh-CN" sz="1600" b="1" dirty="0" smtClean="0"/>
              <a:t>2</a:t>
            </a:r>
            <a:r>
              <a:rPr lang="zh-CN" altLang="zh-CN" sz="1600" b="1" dirty="0" smtClean="0"/>
              <a:t>．</a:t>
            </a:r>
            <a:r>
              <a:rPr lang="zh-CN" altLang="zh-CN" sz="1600" b="1" dirty="0"/>
              <a:t>环境数据存储维度</a:t>
            </a:r>
          </a:p>
        </p:txBody>
      </p:sp>
      <p:sp>
        <p:nvSpPr>
          <p:cNvPr id="47" name="矩形 46"/>
          <p:cNvSpPr/>
          <p:nvPr/>
        </p:nvSpPr>
        <p:spPr>
          <a:xfrm>
            <a:off x="6333366" y="5183088"/>
            <a:ext cx="1582334" cy="503337"/>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ndParaRPr>
          </a:p>
        </p:txBody>
      </p:sp>
      <p:sp>
        <p:nvSpPr>
          <p:cNvPr id="48" name="矩形 47"/>
          <p:cNvSpPr/>
          <p:nvPr/>
        </p:nvSpPr>
        <p:spPr>
          <a:xfrm>
            <a:off x="810343" y="4392513"/>
            <a:ext cx="2576731" cy="503337"/>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ndParaRPr>
          </a:p>
        </p:txBody>
      </p:sp>
      <p:sp>
        <p:nvSpPr>
          <p:cNvPr id="49" name="矩形 48"/>
          <p:cNvSpPr/>
          <p:nvPr/>
        </p:nvSpPr>
        <p:spPr>
          <a:xfrm>
            <a:off x="810343" y="5183088"/>
            <a:ext cx="2576731" cy="503337"/>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ndParaRPr>
          </a:p>
        </p:txBody>
      </p:sp>
      <p:sp>
        <p:nvSpPr>
          <p:cNvPr id="50" name="矩形 49"/>
          <p:cNvSpPr/>
          <p:nvPr/>
        </p:nvSpPr>
        <p:spPr>
          <a:xfrm>
            <a:off x="3971166" y="5183088"/>
            <a:ext cx="2151932" cy="503337"/>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ndParaRPr>
          </a:p>
        </p:txBody>
      </p:sp>
      <p:sp>
        <p:nvSpPr>
          <p:cNvPr id="52" name="矩形 51"/>
          <p:cNvSpPr/>
          <p:nvPr/>
        </p:nvSpPr>
        <p:spPr>
          <a:xfrm>
            <a:off x="855151" y="5262919"/>
            <a:ext cx="2502524" cy="338554"/>
          </a:xfrm>
          <a:prstGeom prst="rect">
            <a:avLst/>
          </a:prstGeom>
          <a:ln>
            <a:noFill/>
          </a:ln>
        </p:spPr>
        <p:txBody>
          <a:bodyPr wrap="square">
            <a:spAutoFit/>
          </a:bodyPr>
          <a:lstStyle/>
          <a:p>
            <a:pPr algn="ctr"/>
            <a:r>
              <a:rPr lang="zh-CN" altLang="zh-CN" sz="1600" b="1" dirty="0">
                <a:solidFill>
                  <a:schemeClr val="bg1"/>
                </a:solidFill>
              </a:rPr>
              <a:t>空间维度</a:t>
            </a:r>
            <a:endParaRPr lang="zh-CN" altLang="en-US" sz="1600" b="1" dirty="0">
              <a:solidFill>
                <a:schemeClr val="bg1"/>
              </a:solidFill>
            </a:endParaRPr>
          </a:p>
        </p:txBody>
      </p:sp>
      <p:sp>
        <p:nvSpPr>
          <p:cNvPr id="54" name="矩形 53"/>
          <p:cNvSpPr/>
          <p:nvPr/>
        </p:nvSpPr>
        <p:spPr>
          <a:xfrm>
            <a:off x="1398527" y="4473059"/>
            <a:ext cx="1415772" cy="338554"/>
          </a:xfrm>
          <a:prstGeom prst="rect">
            <a:avLst/>
          </a:prstGeom>
        </p:spPr>
        <p:txBody>
          <a:bodyPr wrap="none">
            <a:spAutoFit/>
          </a:bodyPr>
          <a:lstStyle/>
          <a:p>
            <a:r>
              <a:rPr lang="zh-CN" altLang="zh-CN" sz="1600" b="1" dirty="0">
                <a:solidFill>
                  <a:schemeClr val="bg1"/>
                </a:solidFill>
              </a:rPr>
              <a:t>环境数据存储</a:t>
            </a:r>
            <a:endParaRPr lang="zh-CN" altLang="en-US" sz="1600" b="1" dirty="0">
              <a:solidFill>
                <a:schemeClr val="bg1"/>
              </a:solidFill>
            </a:endParaRPr>
          </a:p>
        </p:txBody>
      </p:sp>
      <p:sp>
        <p:nvSpPr>
          <p:cNvPr id="55" name="矩形 54"/>
          <p:cNvSpPr/>
          <p:nvPr/>
        </p:nvSpPr>
        <p:spPr>
          <a:xfrm>
            <a:off x="4132585" y="5273159"/>
            <a:ext cx="1826141" cy="338554"/>
          </a:xfrm>
          <a:prstGeom prst="rect">
            <a:avLst/>
          </a:prstGeom>
        </p:spPr>
        <p:txBody>
          <a:bodyPr wrap="none">
            <a:spAutoFit/>
          </a:bodyPr>
          <a:lstStyle/>
          <a:p>
            <a:pPr algn="ctr"/>
            <a:r>
              <a:rPr lang="zh-CN" altLang="zh-CN" sz="1600" b="1" dirty="0">
                <a:solidFill>
                  <a:schemeClr val="bg1"/>
                </a:solidFill>
              </a:rPr>
              <a:t>站点或城市的编号</a:t>
            </a:r>
            <a:endParaRPr lang="zh-CN" altLang="en-US" sz="1600" b="1" dirty="0">
              <a:solidFill>
                <a:schemeClr val="bg1"/>
              </a:solidFill>
            </a:endParaRPr>
          </a:p>
        </p:txBody>
      </p:sp>
      <p:sp>
        <p:nvSpPr>
          <p:cNvPr id="56" name="矩形 55"/>
          <p:cNvSpPr/>
          <p:nvPr/>
        </p:nvSpPr>
        <p:spPr>
          <a:xfrm>
            <a:off x="6706418" y="5263634"/>
            <a:ext cx="800219" cy="338554"/>
          </a:xfrm>
          <a:prstGeom prst="rect">
            <a:avLst/>
          </a:prstGeom>
        </p:spPr>
        <p:txBody>
          <a:bodyPr wrap="none">
            <a:spAutoFit/>
          </a:bodyPr>
          <a:lstStyle/>
          <a:p>
            <a:r>
              <a:rPr lang="zh-CN" altLang="zh-CN" sz="1600" b="1" dirty="0">
                <a:solidFill>
                  <a:schemeClr val="bg1"/>
                </a:solidFill>
              </a:rPr>
              <a:t>经纬度</a:t>
            </a:r>
            <a:endParaRPr lang="zh-CN" altLang="en-US" sz="1600" b="1" dirty="0">
              <a:solidFill>
                <a:schemeClr val="bg1"/>
              </a:solidFill>
            </a:endParaRPr>
          </a:p>
        </p:txBody>
      </p:sp>
      <p:sp>
        <p:nvSpPr>
          <p:cNvPr id="58" name="燕尾形箭头 57"/>
          <p:cNvSpPr/>
          <p:nvPr/>
        </p:nvSpPr>
        <p:spPr>
          <a:xfrm>
            <a:off x="3472553" y="4559886"/>
            <a:ext cx="423172" cy="231362"/>
          </a:xfrm>
          <a:prstGeom prst="notched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9" name="燕尾形箭头 58"/>
          <p:cNvSpPr/>
          <p:nvPr/>
        </p:nvSpPr>
        <p:spPr>
          <a:xfrm>
            <a:off x="3472553" y="5343525"/>
            <a:ext cx="423172" cy="231362"/>
          </a:xfrm>
          <a:prstGeom prst="notched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0" name="矩形 59"/>
          <p:cNvSpPr/>
          <p:nvPr/>
        </p:nvSpPr>
        <p:spPr>
          <a:xfrm>
            <a:off x="3971166" y="4392513"/>
            <a:ext cx="3944534" cy="531912"/>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ndParaRPr>
          </a:p>
        </p:txBody>
      </p:sp>
      <p:sp>
        <p:nvSpPr>
          <p:cNvPr id="61" name="矩形 60"/>
          <p:cNvSpPr/>
          <p:nvPr/>
        </p:nvSpPr>
        <p:spPr>
          <a:xfrm>
            <a:off x="4363367" y="4491394"/>
            <a:ext cx="3121806" cy="338554"/>
          </a:xfrm>
          <a:prstGeom prst="rect">
            <a:avLst/>
          </a:prstGeom>
        </p:spPr>
        <p:txBody>
          <a:bodyPr wrap="square">
            <a:spAutoFit/>
          </a:bodyPr>
          <a:lstStyle/>
          <a:p>
            <a:pPr algn="ctr"/>
            <a:r>
              <a:rPr lang="zh-CN" altLang="zh-CN" sz="1600" b="1" dirty="0">
                <a:solidFill>
                  <a:schemeClr val="bg1"/>
                </a:solidFill>
              </a:rPr>
              <a:t>数据发布的时间来作为时间维度</a:t>
            </a:r>
            <a:endParaRPr lang="zh-CN" altLang="en-US" sz="1600" b="1" dirty="0">
              <a:solidFill>
                <a:schemeClr val="bg1"/>
              </a:solidFill>
            </a:endParaRPr>
          </a:p>
        </p:txBody>
      </p:sp>
      <p:sp>
        <p:nvSpPr>
          <p:cNvPr id="62" name="矩形 6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42"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1"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57"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38</a:t>
            </a:fld>
            <a:endParaRPr lang="zh-CN" altLang="en-US" dirty="0"/>
          </a:p>
        </p:txBody>
      </p:sp>
      <p:sp>
        <p:nvSpPr>
          <p:cNvPr id="65" name="文本框 40"/>
          <p:cNvSpPr txBox="1"/>
          <p:nvPr/>
        </p:nvSpPr>
        <p:spPr>
          <a:xfrm>
            <a:off x="399253" y="933450"/>
            <a:ext cx="3264035" cy="369332"/>
          </a:xfrm>
          <a:prstGeom prst="rect">
            <a:avLst/>
          </a:prstGeom>
          <a:noFill/>
        </p:spPr>
        <p:txBody>
          <a:bodyPr wrap="none" rtlCol="0">
            <a:spAutoFit/>
          </a:bodyPr>
          <a:lstStyle/>
          <a:p>
            <a:r>
              <a:rPr lang="en-US" altLang="zh-CN" b="1" dirty="0" smtClean="0">
                <a:solidFill>
                  <a:srgbClr val="3D89BC"/>
                </a:solidFill>
              </a:rPr>
              <a:t>10.3.3 </a:t>
            </a:r>
            <a:r>
              <a:rPr lang="zh-CN" altLang="en-US" b="1" dirty="0" smtClean="0">
                <a:solidFill>
                  <a:srgbClr val="3D89BC"/>
                </a:solidFill>
              </a:rPr>
              <a:t>环境数据的存储与处理</a:t>
            </a:r>
            <a:endParaRPr lang="zh-CN" altLang="en-US" dirty="0">
              <a:solidFill>
                <a:srgbClr val="3D89BC"/>
              </a:solidFill>
            </a:endParaRPr>
          </a:p>
        </p:txBody>
      </p:sp>
      <p:sp>
        <p:nvSpPr>
          <p:cNvPr id="66" name="椭圆 65"/>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183290" cy="323165"/>
          </a:xfrm>
          <a:prstGeom prst="rect">
            <a:avLst/>
          </a:prstGeom>
          <a:noFill/>
        </p:spPr>
        <p:txBody>
          <a:bodyPr wrap="none" lIns="0" tIns="0" rIns="0" bIns="0" rtlCol="0">
            <a:spAutoFit/>
          </a:bodyPr>
          <a:lstStyle/>
          <a:p>
            <a:r>
              <a:rPr lang="en-US" altLang="zh-CN" sz="2100" b="1" spc="225" dirty="0" smtClean="0">
                <a:solidFill>
                  <a:prstClr val="white"/>
                </a:solidFill>
              </a:rPr>
              <a:t>10.3</a:t>
            </a:r>
            <a:r>
              <a:rPr lang="zh-CN" altLang="en-US" sz="2100" b="1" spc="225" dirty="0" smtClean="0">
                <a:solidFill>
                  <a:prstClr val="white"/>
                </a:solidFill>
              </a:rPr>
              <a:t>环境大数据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矩形 52"/>
          <p:cNvSpPr/>
          <p:nvPr/>
        </p:nvSpPr>
        <p:spPr>
          <a:xfrm>
            <a:off x="524727" y="1571892"/>
            <a:ext cx="1952779" cy="338554"/>
          </a:xfrm>
          <a:prstGeom prst="rect">
            <a:avLst/>
          </a:prstGeom>
        </p:spPr>
        <p:txBody>
          <a:bodyPr wrap="none">
            <a:spAutoFit/>
          </a:bodyPr>
          <a:lstStyle/>
          <a:p>
            <a:r>
              <a:rPr lang="en-US" altLang="zh-CN" sz="1600" b="1" dirty="0" smtClean="0"/>
              <a:t>3</a:t>
            </a:r>
            <a:r>
              <a:rPr lang="zh-CN" altLang="zh-CN" sz="1600" b="1" dirty="0"/>
              <a:t>．数据存储与托管</a:t>
            </a:r>
          </a:p>
        </p:txBody>
      </p:sp>
      <p:sp>
        <p:nvSpPr>
          <p:cNvPr id="2" name="矩形 1"/>
          <p:cNvSpPr/>
          <p:nvPr/>
        </p:nvSpPr>
        <p:spPr>
          <a:xfrm>
            <a:off x="607499" y="2500610"/>
            <a:ext cx="7977036" cy="646331"/>
          </a:xfrm>
          <a:prstGeom prst="rect">
            <a:avLst/>
          </a:prstGeom>
        </p:spPr>
        <p:txBody>
          <a:bodyPr wrap="square">
            <a:spAutoFit/>
          </a:bodyPr>
          <a:lstStyle/>
          <a:p>
            <a:r>
              <a:rPr lang="zh-CN" altLang="zh-CN" dirty="0"/>
              <a:t>数据仓库与托管平台来进行数据存储与托管，从复杂的底层硬件管理中脱离出来，专注于环境数据服务的实现。</a:t>
            </a:r>
            <a:endParaRPr lang="zh-CN" altLang="en-US" dirty="0"/>
          </a:p>
        </p:txBody>
      </p:sp>
      <p:sp>
        <p:nvSpPr>
          <p:cNvPr id="11" name="矩形 10"/>
          <p:cNvSpPr/>
          <p:nvPr/>
        </p:nvSpPr>
        <p:spPr>
          <a:xfrm>
            <a:off x="607500" y="3496360"/>
            <a:ext cx="7977035" cy="369332"/>
          </a:xfrm>
          <a:prstGeom prst="rect">
            <a:avLst/>
          </a:prstGeom>
        </p:spPr>
        <p:txBody>
          <a:bodyPr wrap="square">
            <a:spAutoFit/>
          </a:bodyPr>
          <a:lstStyle/>
          <a:p>
            <a:r>
              <a:rPr lang="zh-CN" altLang="zh-CN" dirty="0" smtClean="0"/>
              <a:t>考虑平台可靠性</a:t>
            </a:r>
            <a:r>
              <a:rPr lang="zh-CN" altLang="zh-CN" dirty="0"/>
              <a:t>、拓展性、安全性、灵活性及成本等因素。</a:t>
            </a:r>
          </a:p>
        </p:txBody>
      </p:sp>
      <p:sp>
        <p:nvSpPr>
          <p:cNvPr id="12" name="矩形 11"/>
          <p:cNvSpPr/>
          <p:nvPr/>
        </p:nvSpPr>
        <p:spPr>
          <a:xfrm>
            <a:off x="607501" y="4258360"/>
            <a:ext cx="6250500" cy="369332"/>
          </a:xfrm>
          <a:prstGeom prst="rect">
            <a:avLst/>
          </a:prstGeom>
        </p:spPr>
        <p:txBody>
          <a:bodyPr wrap="square">
            <a:spAutoFit/>
          </a:bodyPr>
          <a:lstStyle/>
          <a:p>
            <a:r>
              <a:rPr lang="zh-CN" altLang="en-US" dirty="0" smtClean="0"/>
              <a:t>举例：</a:t>
            </a:r>
            <a:r>
              <a:rPr lang="zh-CN" altLang="zh-CN" dirty="0" smtClean="0"/>
              <a:t>微软</a:t>
            </a:r>
            <a:r>
              <a:rPr lang="zh-CN" altLang="zh-CN" dirty="0"/>
              <a:t>的数据</a:t>
            </a:r>
            <a:r>
              <a:rPr lang="zh-CN" altLang="zh-CN" dirty="0" smtClean="0"/>
              <a:t>仓库</a:t>
            </a:r>
            <a:r>
              <a:rPr lang="zh-CN" altLang="en-US" dirty="0" smtClean="0"/>
              <a:t>、</a:t>
            </a:r>
            <a:r>
              <a:rPr lang="zh-CN" altLang="zh-CN" dirty="0" smtClean="0"/>
              <a:t>云</a:t>
            </a:r>
            <a:r>
              <a:rPr lang="zh-CN" altLang="zh-CN" dirty="0"/>
              <a:t>创公司的万物云平台</a:t>
            </a:r>
            <a:endParaRPr lang="zh-CN" altLang="en-US" dirty="0"/>
          </a:p>
        </p:txBody>
      </p:sp>
      <p:sp>
        <p:nvSpPr>
          <p:cNvPr id="45" name="矩形 4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24"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30"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39</a:t>
            </a:fld>
            <a:endParaRPr lang="zh-CN" altLang="en-US" dirty="0"/>
          </a:p>
        </p:txBody>
      </p:sp>
      <p:sp>
        <p:nvSpPr>
          <p:cNvPr id="33" name="文本框 40"/>
          <p:cNvSpPr txBox="1"/>
          <p:nvPr/>
        </p:nvSpPr>
        <p:spPr>
          <a:xfrm>
            <a:off x="399253" y="933450"/>
            <a:ext cx="3264035" cy="369332"/>
          </a:xfrm>
          <a:prstGeom prst="rect">
            <a:avLst/>
          </a:prstGeom>
          <a:noFill/>
        </p:spPr>
        <p:txBody>
          <a:bodyPr wrap="none" rtlCol="0">
            <a:spAutoFit/>
          </a:bodyPr>
          <a:lstStyle/>
          <a:p>
            <a:r>
              <a:rPr lang="en-US" altLang="zh-CN" b="1" dirty="0" smtClean="0">
                <a:solidFill>
                  <a:srgbClr val="3D89BC"/>
                </a:solidFill>
              </a:rPr>
              <a:t>10.3.3 </a:t>
            </a:r>
            <a:r>
              <a:rPr lang="zh-CN" altLang="en-US" b="1" dirty="0" smtClean="0">
                <a:solidFill>
                  <a:srgbClr val="3D89BC"/>
                </a:solidFill>
              </a:rPr>
              <a:t>环境数据的存储与处理</a:t>
            </a:r>
            <a:endParaRPr lang="zh-CN" altLang="en-US" dirty="0">
              <a:solidFill>
                <a:srgbClr val="3D89BC"/>
              </a:solidFill>
            </a:endParaRPr>
          </a:p>
        </p:txBody>
      </p:sp>
      <p:sp>
        <p:nvSpPr>
          <p:cNvPr id="35" name="椭圆 34"/>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174432901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2367956" cy="415498"/>
          </a:xfrm>
          <a:prstGeom prst="rect">
            <a:avLst/>
          </a:prstGeom>
          <a:noFill/>
        </p:spPr>
        <p:txBody>
          <a:bodyPr wrap="none" rtlCol="0">
            <a:spAutoFit/>
          </a:bodyPr>
          <a:lstStyle/>
          <a:p>
            <a:r>
              <a:rPr lang="en-US" altLang="zh-CN" sz="2100" b="1" spc="225" dirty="0" smtClean="0">
                <a:solidFill>
                  <a:prstClr val="white"/>
                </a:solidFill>
              </a:rPr>
              <a:t>10.1</a:t>
            </a:r>
            <a:r>
              <a:rPr lang="zh-CN" altLang="en-US" sz="2100" b="1" spc="225" dirty="0" smtClean="0">
                <a:solidFill>
                  <a:prstClr val="white"/>
                </a:solidFill>
              </a:rPr>
              <a:t>地震大数据</a:t>
            </a:r>
            <a:endParaRPr lang="zh-CN" altLang="en-US" sz="2100" b="1" spc="225" dirty="0">
              <a:solidFill>
                <a:prstClr val="white"/>
              </a:solidFill>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12" name="矩形 11"/>
          <p:cNvSpPr/>
          <p:nvPr/>
        </p:nvSpPr>
        <p:spPr>
          <a:xfrm>
            <a:off x="452232" y="1695243"/>
            <a:ext cx="8132303" cy="830997"/>
          </a:xfrm>
          <a:prstGeom prst="rect">
            <a:avLst/>
          </a:prstGeom>
        </p:spPr>
        <p:txBody>
          <a:bodyPr wrap="square">
            <a:spAutoFit/>
          </a:bodyPr>
          <a:lstStyle/>
          <a:p>
            <a:r>
              <a:rPr lang="zh-CN" altLang="zh-CN" sz="1600" dirty="0" smtClean="0"/>
              <a:t>美国地质调查局</a:t>
            </a:r>
            <a:r>
              <a:rPr lang="zh-CN" altLang="zh-CN" sz="1600" dirty="0"/>
              <a:t>（</a:t>
            </a:r>
            <a:r>
              <a:rPr lang="en-US" altLang="zh-CN" sz="1600" dirty="0"/>
              <a:t>USGS</a:t>
            </a:r>
            <a:r>
              <a:rPr lang="zh-CN" altLang="zh-CN" sz="1600" dirty="0"/>
              <a:t>）启动了</a:t>
            </a:r>
            <a:r>
              <a:rPr lang="en-US" altLang="zh-CN" sz="1600" dirty="0"/>
              <a:t>8</a:t>
            </a:r>
            <a:r>
              <a:rPr lang="zh-CN" altLang="zh-CN" sz="1600" dirty="0"/>
              <a:t>个新的研究</a:t>
            </a:r>
            <a:r>
              <a:rPr lang="zh-CN" altLang="zh-CN" sz="1600" dirty="0" smtClean="0"/>
              <a:t>项目</a:t>
            </a:r>
            <a:r>
              <a:rPr lang="zh-CN" altLang="en-US" sz="1600" dirty="0" smtClean="0"/>
              <a:t>，</a:t>
            </a:r>
            <a:r>
              <a:rPr lang="zh-CN" altLang="zh-CN" sz="1600" dirty="0"/>
              <a:t>目标是重新评估发生在所有主要板块边界和板块内部环境的地震等级、发生频率和震级分布，以及最大震级，以改进地震预警（测）模型，并使美国的灾害评估建立在更为强大的全球数据及其分析基础之上</a:t>
            </a:r>
            <a:r>
              <a:rPr lang="zh-CN" altLang="zh-CN" sz="1600" dirty="0" smtClean="0"/>
              <a:t>。</a:t>
            </a:r>
            <a:endParaRPr lang="zh-CN" altLang="zh-CN" sz="1600" dirty="0"/>
          </a:p>
        </p:txBody>
      </p:sp>
      <p:sp>
        <p:nvSpPr>
          <p:cNvPr id="16" name="矩形 15"/>
          <p:cNvSpPr/>
          <p:nvPr/>
        </p:nvSpPr>
        <p:spPr>
          <a:xfrm>
            <a:off x="452232" y="2806018"/>
            <a:ext cx="8132303" cy="338554"/>
          </a:xfrm>
          <a:prstGeom prst="rect">
            <a:avLst/>
          </a:prstGeom>
        </p:spPr>
        <p:txBody>
          <a:bodyPr wrap="square">
            <a:spAutoFit/>
          </a:bodyPr>
          <a:lstStyle/>
          <a:p>
            <a:pPr hangingPunct="0"/>
            <a:r>
              <a:rPr lang="zh-CN" altLang="zh-CN" sz="1600" dirty="0"/>
              <a:t>高新技术和信息技术的发展，一直推动地震观测技术的进步</a:t>
            </a:r>
            <a:r>
              <a:rPr lang="zh-CN" altLang="zh-CN" sz="1600" dirty="0" smtClean="0"/>
              <a:t>。</a:t>
            </a:r>
            <a:endParaRPr lang="en-US" altLang="zh-CN" sz="1600" dirty="0"/>
          </a:p>
        </p:txBody>
      </p:sp>
      <p:sp>
        <p:nvSpPr>
          <p:cNvPr id="17" name="矩形 16"/>
          <p:cNvSpPr/>
          <p:nvPr/>
        </p:nvSpPr>
        <p:spPr>
          <a:xfrm>
            <a:off x="452232" y="3337875"/>
            <a:ext cx="8132303" cy="830997"/>
          </a:xfrm>
          <a:prstGeom prst="rect">
            <a:avLst/>
          </a:prstGeom>
        </p:spPr>
        <p:txBody>
          <a:bodyPr wrap="square">
            <a:spAutoFit/>
          </a:bodyPr>
          <a:lstStyle/>
          <a:p>
            <a:pPr hangingPunct="0"/>
            <a:r>
              <a:rPr lang="zh-CN" altLang="zh-CN" sz="1600" dirty="0"/>
              <a:t>在移动互联网和物联网时代，微机电传感器（</a:t>
            </a:r>
            <a:r>
              <a:rPr lang="en-US" altLang="zh-CN" sz="1600" dirty="0"/>
              <a:t>MEMS</a:t>
            </a:r>
            <a:r>
              <a:rPr lang="zh-CN" altLang="zh-CN" sz="1600" dirty="0"/>
              <a:t>）技术和互联网智能技术使地震观测设备也遵循大数据产生的规律，即从精密到简单，从笨重到智能、从昂贵到低廉、从量少到量大</a:t>
            </a:r>
            <a:r>
              <a:rPr lang="zh-CN" altLang="zh-CN" sz="1600" dirty="0" smtClean="0"/>
              <a:t>。</a:t>
            </a:r>
            <a:endParaRPr lang="en-US" altLang="zh-CN" sz="1600" dirty="0"/>
          </a:p>
        </p:txBody>
      </p:sp>
      <p:sp>
        <p:nvSpPr>
          <p:cNvPr id="18" name="矩形 17"/>
          <p:cNvSpPr/>
          <p:nvPr/>
        </p:nvSpPr>
        <p:spPr>
          <a:xfrm>
            <a:off x="452233" y="4302222"/>
            <a:ext cx="8132302" cy="584775"/>
          </a:xfrm>
          <a:prstGeom prst="rect">
            <a:avLst/>
          </a:prstGeom>
        </p:spPr>
        <p:txBody>
          <a:bodyPr wrap="square">
            <a:spAutoFit/>
          </a:bodyPr>
          <a:lstStyle/>
          <a:p>
            <a:pPr hangingPunct="0"/>
            <a:r>
              <a:rPr lang="zh-CN" altLang="zh-CN" sz="1600" dirty="0"/>
              <a:t>这完全是适应了地震预警和烈度速报应用需求，催生了密集地震观测网，也将地震行业带进了大数据时代。</a:t>
            </a:r>
          </a:p>
        </p:txBody>
      </p:sp>
      <p:pic>
        <p:nvPicPr>
          <p:cNvPr id="19"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pic>
        <p:nvPicPr>
          <p:cNvPr id="22"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a:t>
            </a:fld>
            <a:endParaRPr lang="zh-CN" altLang="en-US" dirty="0"/>
          </a:p>
        </p:txBody>
      </p:sp>
      <p:sp>
        <p:nvSpPr>
          <p:cNvPr id="25" name="文本框 40"/>
          <p:cNvSpPr txBox="1"/>
          <p:nvPr/>
        </p:nvSpPr>
        <p:spPr>
          <a:xfrm>
            <a:off x="399253" y="933450"/>
            <a:ext cx="2802370" cy="369332"/>
          </a:xfrm>
          <a:prstGeom prst="rect">
            <a:avLst/>
          </a:prstGeom>
          <a:noFill/>
        </p:spPr>
        <p:txBody>
          <a:bodyPr wrap="none" rtlCol="0">
            <a:spAutoFit/>
          </a:bodyPr>
          <a:lstStyle/>
          <a:p>
            <a:r>
              <a:rPr lang="en-US" altLang="zh-CN" b="1" dirty="0" smtClean="0">
                <a:solidFill>
                  <a:srgbClr val="3D89BC"/>
                </a:solidFill>
              </a:rPr>
              <a:t>10.1.1</a:t>
            </a:r>
            <a:r>
              <a:rPr lang="zh-CN" altLang="en-US" b="1" dirty="0" smtClean="0">
                <a:solidFill>
                  <a:srgbClr val="3D89BC"/>
                </a:solidFill>
              </a:rPr>
              <a:t> 大数据时代和地震</a:t>
            </a:r>
            <a:endParaRPr lang="zh-CN" altLang="en-US" b="1" dirty="0">
              <a:solidFill>
                <a:srgbClr val="3D89BC"/>
              </a:solidFill>
            </a:endParaRPr>
          </a:p>
        </p:txBody>
      </p:sp>
      <p:sp>
        <p:nvSpPr>
          <p:cNvPr id="26" name="椭圆 25"/>
          <p:cNvSpPr/>
          <p:nvPr/>
        </p:nvSpPr>
        <p:spPr>
          <a:xfrm>
            <a:off x="293525" y="105118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7"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183290" cy="323165"/>
          </a:xfrm>
          <a:prstGeom prst="rect">
            <a:avLst/>
          </a:prstGeom>
          <a:noFill/>
        </p:spPr>
        <p:txBody>
          <a:bodyPr wrap="none" lIns="0" tIns="0" rIns="0" bIns="0" rtlCol="0">
            <a:spAutoFit/>
          </a:bodyPr>
          <a:lstStyle/>
          <a:p>
            <a:r>
              <a:rPr lang="en-US" altLang="zh-CN" sz="2100" b="1" spc="225" dirty="0" smtClean="0">
                <a:solidFill>
                  <a:prstClr val="white"/>
                </a:solidFill>
              </a:rPr>
              <a:t>10.3</a:t>
            </a:r>
            <a:r>
              <a:rPr lang="zh-CN" altLang="en-US" sz="2100" b="1" spc="225" dirty="0" smtClean="0">
                <a:solidFill>
                  <a:prstClr val="white"/>
                </a:solidFill>
              </a:rPr>
              <a:t>环境大数据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2" name="矩形 41"/>
          <p:cNvSpPr/>
          <p:nvPr/>
        </p:nvSpPr>
        <p:spPr>
          <a:xfrm>
            <a:off x="524727" y="1524267"/>
            <a:ext cx="2568332" cy="338554"/>
          </a:xfrm>
          <a:prstGeom prst="rect">
            <a:avLst/>
          </a:prstGeom>
        </p:spPr>
        <p:txBody>
          <a:bodyPr wrap="none">
            <a:spAutoFit/>
          </a:bodyPr>
          <a:lstStyle/>
          <a:p>
            <a:r>
              <a:rPr lang="en-US" altLang="zh-CN" sz="1600" b="1" dirty="0" smtClean="0"/>
              <a:t>4</a:t>
            </a:r>
            <a:r>
              <a:rPr lang="zh-CN" altLang="zh-CN" sz="1600" b="1" dirty="0"/>
              <a:t>．存储环境数据时的</a:t>
            </a:r>
            <a:r>
              <a:rPr lang="zh-CN" altLang="zh-CN" sz="1600" b="1" dirty="0" smtClean="0"/>
              <a:t>处理</a:t>
            </a:r>
            <a:endParaRPr lang="zh-CN" altLang="zh-CN" sz="1600" b="1" dirty="0"/>
          </a:p>
        </p:txBody>
      </p:sp>
      <p:sp>
        <p:nvSpPr>
          <p:cNvPr id="13" name="矩形 12"/>
          <p:cNvSpPr/>
          <p:nvPr/>
        </p:nvSpPr>
        <p:spPr>
          <a:xfrm>
            <a:off x="607500" y="2486710"/>
            <a:ext cx="7977033" cy="369332"/>
          </a:xfrm>
          <a:prstGeom prst="rect">
            <a:avLst/>
          </a:prstGeom>
        </p:spPr>
        <p:txBody>
          <a:bodyPr wrap="square">
            <a:spAutoFit/>
          </a:bodyPr>
          <a:lstStyle/>
          <a:p>
            <a:r>
              <a:rPr lang="zh-CN" altLang="zh-CN" dirty="0"/>
              <a:t>需要预先设定异常值判定条件，来排除这些采集到的无效环境数据。</a:t>
            </a:r>
            <a:endParaRPr lang="zh-CN" altLang="en-US" dirty="0"/>
          </a:p>
        </p:txBody>
      </p:sp>
      <p:sp>
        <p:nvSpPr>
          <p:cNvPr id="14" name="矩形 13"/>
          <p:cNvSpPr/>
          <p:nvPr/>
        </p:nvSpPr>
        <p:spPr>
          <a:xfrm>
            <a:off x="607500" y="3420160"/>
            <a:ext cx="6250499" cy="369332"/>
          </a:xfrm>
          <a:prstGeom prst="rect">
            <a:avLst/>
          </a:prstGeom>
        </p:spPr>
        <p:txBody>
          <a:bodyPr wrap="square">
            <a:spAutoFit/>
          </a:bodyPr>
          <a:lstStyle/>
          <a:p>
            <a:r>
              <a:rPr lang="zh-CN" altLang="zh-CN" dirty="0"/>
              <a:t>需要注意的是，原始环境数据值有时可能并不便于查询</a:t>
            </a:r>
            <a:endParaRPr lang="zh-CN" altLang="en-US" dirty="0"/>
          </a:p>
        </p:txBody>
      </p:sp>
      <p:sp>
        <p:nvSpPr>
          <p:cNvPr id="15" name="矩形 14"/>
          <p:cNvSpPr/>
          <p:nvPr/>
        </p:nvSpPr>
        <p:spPr>
          <a:xfrm>
            <a:off x="607501" y="4300061"/>
            <a:ext cx="7977032" cy="923330"/>
          </a:xfrm>
          <a:prstGeom prst="rect">
            <a:avLst/>
          </a:prstGeom>
        </p:spPr>
        <p:txBody>
          <a:bodyPr wrap="square">
            <a:spAutoFit/>
          </a:bodyPr>
          <a:lstStyle/>
          <a:p>
            <a:r>
              <a:rPr lang="zh-CN" altLang="zh-CN" dirty="0"/>
              <a:t>需要根据站点的经纬度来确定其所属的城市，并可以在存储原始站点数据的同时，来统计该城市所包含的所有站点数据值，并将这些统计数据也一并进行存储，以便提供城市级别的环境数据查询。</a:t>
            </a:r>
          </a:p>
        </p:txBody>
      </p:sp>
      <p:sp>
        <p:nvSpPr>
          <p:cNvPr id="45" name="矩形 4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24"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30"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40</a:t>
            </a:fld>
            <a:endParaRPr lang="zh-CN" altLang="en-US" dirty="0"/>
          </a:p>
        </p:txBody>
      </p:sp>
      <p:sp>
        <p:nvSpPr>
          <p:cNvPr id="33" name="文本框 40"/>
          <p:cNvSpPr txBox="1"/>
          <p:nvPr/>
        </p:nvSpPr>
        <p:spPr>
          <a:xfrm>
            <a:off x="399253" y="933450"/>
            <a:ext cx="3264035" cy="369332"/>
          </a:xfrm>
          <a:prstGeom prst="rect">
            <a:avLst/>
          </a:prstGeom>
          <a:noFill/>
        </p:spPr>
        <p:txBody>
          <a:bodyPr wrap="none" rtlCol="0">
            <a:spAutoFit/>
          </a:bodyPr>
          <a:lstStyle/>
          <a:p>
            <a:r>
              <a:rPr lang="en-US" altLang="zh-CN" b="1" dirty="0" smtClean="0">
                <a:solidFill>
                  <a:srgbClr val="3D89BC"/>
                </a:solidFill>
              </a:rPr>
              <a:t>10.3.3 </a:t>
            </a:r>
            <a:r>
              <a:rPr lang="zh-CN" altLang="en-US" b="1" dirty="0" smtClean="0">
                <a:solidFill>
                  <a:srgbClr val="3D89BC"/>
                </a:solidFill>
              </a:rPr>
              <a:t>环境数据的存储与处理</a:t>
            </a:r>
            <a:endParaRPr lang="zh-CN" altLang="en-US" dirty="0">
              <a:solidFill>
                <a:srgbClr val="3D89BC"/>
              </a:solidFill>
            </a:endParaRPr>
          </a:p>
        </p:txBody>
      </p:sp>
      <p:sp>
        <p:nvSpPr>
          <p:cNvPr id="35" name="椭圆 34"/>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183290" cy="323165"/>
          </a:xfrm>
          <a:prstGeom prst="rect">
            <a:avLst/>
          </a:prstGeom>
          <a:noFill/>
        </p:spPr>
        <p:txBody>
          <a:bodyPr wrap="none" lIns="0" tIns="0" rIns="0" bIns="0" rtlCol="0">
            <a:spAutoFit/>
          </a:bodyPr>
          <a:lstStyle/>
          <a:p>
            <a:r>
              <a:rPr lang="en-US" altLang="zh-CN" sz="2100" b="1" spc="225" dirty="0" smtClean="0">
                <a:solidFill>
                  <a:prstClr val="white"/>
                </a:solidFill>
              </a:rPr>
              <a:t>10.3</a:t>
            </a:r>
            <a:r>
              <a:rPr lang="zh-CN" altLang="en-US" sz="2100" b="1" spc="225" dirty="0" smtClean="0">
                <a:solidFill>
                  <a:prstClr val="white"/>
                </a:solidFill>
              </a:rPr>
              <a:t>环境大数据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矩形 52"/>
          <p:cNvSpPr/>
          <p:nvPr/>
        </p:nvSpPr>
        <p:spPr>
          <a:xfrm>
            <a:off x="524727" y="1419492"/>
            <a:ext cx="2157963" cy="338554"/>
          </a:xfrm>
          <a:prstGeom prst="rect">
            <a:avLst/>
          </a:prstGeom>
        </p:spPr>
        <p:txBody>
          <a:bodyPr wrap="none">
            <a:spAutoFit/>
          </a:bodyPr>
          <a:lstStyle/>
          <a:p>
            <a:r>
              <a:rPr lang="en-US" altLang="zh-CN" sz="1600" b="1" dirty="0"/>
              <a:t>1</a:t>
            </a:r>
            <a:r>
              <a:rPr lang="zh-CN" altLang="zh-CN" sz="1600" b="1" dirty="0"/>
              <a:t>．环境数据服务接口</a:t>
            </a:r>
          </a:p>
        </p:txBody>
      </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3" name="组合 2"/>
          <p:cNvGrpSpPr/>
          <p:nvPr/>
        </p:nvGrpSpPr>
        <p:grpSpPr>
          <a:xfrm>
            <a:off x="1216784" y="1974851"/>
            <a:ext cx="5411787" cy="2167514"/>
            <a:chOff x="1169988" y="2165350"/>
            <a:chExt cx="9821862" cy="3933825"/>
          </a:xfrm>
        </p:grpSpPr>
        <p:sp>
          <p:nvSpPr>
            <p:cNvPr id="27" name="矩形 26"/>
            <p:cNvSpPr/>
            <p:nvPr/>
          </p:nvSpPr>
          <p:spPr>
            <a:xfrm>
              <a:off x="1169988" y="2165350"/>
              <a:ext cx="3321050" cy="1054100"/>
            </a:xfrm>
            <a:prstGeom prst="rect">
              <a:avLst/>
            </a:prstGeom>
            <a:solidFill>
              <a:schemeClr val="bg1">
                <a:alpha val="49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28" name="矩形 27"/>
            <p:cNvSpPr/>
            <p:nvPr/>
          </p:nvSpPr>
          <p:spPr>
            <a:xfrm>
              <a:off x="4779963" y="2165350"/>
              <a:ext cx="6211887" cy="1054100"/>
            </a:xfrm>
            <a:prstGeom prst="rect">
              <a:avLst/>
            </a:prstGeom>
            <a:solidFill>
              <a:schemeClr val="bg1">
                <a:alpha val="49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0" name="矩形 29"/>
            <p:cNvSpPr/>
            <p:nvPr/>
          </p:nvSpPr>
          <p:spPr>
            <a:xfrm>
              <a:off x="1169988" y="3535363"/>
              <a:ext cx="2338387" cy="1228725"/>
            </a:xfrm>
            <a:prstGeom prst="rect">
              <a:avLst/>
            </a:prstGeom>
            <a:solidFill>
              <a:schemeClr val="bg1">
                <a:alpha val="49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1" name="矩形 30"/>
            <p:cNvSpPr/>
            <p:nvPr/>
          </p:nvSpPr>
          <p:spPr>
            <a:xfrm>
              <a:off x="3757613" y="3535363"/>
              <a:ext cx="4816475" cy="1228725"/>
            </a:xfrm>
            <a:prstGeom prst="rect">
              <a:avLst/>
            </a:prstGeom>
            <a:solidFill>
              <a:schemeClr val="bg1">
                <a:alpha val="49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2" name="矩形 31"/>
            <p:cNvSpPr/>
            <p:nvPr/>
          </p:nvSpPr>
          <p:spPr>
            <a:xfrm>
              <a:off x="1169988" y="5080000"/>
              <a:ext cx="2338387" cy="1019175"/>
            </a:xfrm>
            <a:prstGeom prst="rect">
              <a:avLst/>
            </a:prstGeom>
            <a:solidFill>
              <a:schemeClr val="bg1">
                <a:alpha val="49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3" name="矩形 32"/>
            <p:cNvSpPr/>
            <p:nvPr/>
          </p:nvSpPr>
          <p:spPr>
            <a:xfrm>
              <a:off x="3757613" y="5080000"/>
              <a:ext cx="4816475" cy="1019175"/>
            </a:xfrm>
            <a:prstGeom prst="rect">
              <a:avLst/>
            </a:prstGeom>
            <a:solidFill>
              <a:schemeClr val="bg1">
                <a:alpha val="49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5" name="矩形 34"/>
            <p:cNvSpPr/>
            <p:nvPr/>
          </p:nvSpPr>
          <p:spPr>
            <a:xfrm>
              <a:off x="8901113" y="3535363"/>
              <a:ext cx="2082800" cy="2563812"/>
            </a:xfrm>
            <a:prstGeom prst="rect">
              <a:avLst/>
            </a:prstGeom>
            <a:solidFill>
              <a:schemeClr val="bg1">
                <a:alpha val="49000"/>
              </a:schemeClr>
            </a:solidFill>
            <a:ln>
              <a:solidFill>
                <a:schemeClr val="bg1"/>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pic>
          <p:nvPicPr>
            <p:cNvPr id="36" name="图片 6" descr="source_1.png"/>
            <p:cNvPicPr>
              <a:picLocks noChangeAspect="1"/>
            </p:cNvPicPr>
            <p:nvPr/>
          </p:nvPicPr>
          <p:blipFill>
            <a:blip r:embed="rId3">
              <a:extLst>
                <a:ext uri="{28A0092B-C50C-407E-A947-70E740481C1C}">
                  <a14:useLocalDpi xmlns:a14="http://schemas.microsoft.com/office/drawing/2010/main" val="0"/>
                </a:ext>
              </a:extLst>
            </a:blip>
            <a:srcRect t="3629"/>
            <a:stretch>
              <a:fillRect/>
            </a:stretch>
          </p:blipFill>
          <p:spPr bwMode="auto">
            <a:xfrm>
              <a:off x="1263650" y="3625850"/>
              <a:ext cx="2144713" cy="104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图片 7" descr="source_2.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268413" y="2271713"/>
              <a:ext cx="3125787" cy="83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8" descr="source_3.png"/>
            <p:cNvPicPr>
              <a:picLocks noChangeAspect="1"/>
            </p:cNvPicPr>
            <p:nvPr/>
          </p:nvPicPr>
          <p:blipFill>
            <a:blip r:embed="rId5">
              <a:extLst>
                <a:ext uri="{28A0092B-C50C-407E-A947-70E740481C1C}">
                  <a14:useLocalDpi xmlns:a14="http://schemas.microsoft.com/office/drawing/2010/main" val="0"/>
                </a:ext>
              </a:extLst>
            </a:blip>
            <a:srcRect t="2351" b="9148"/>
            <a:stretch>
              <a:fillRect/>
            </a:stretch>
          </p:blipFill>
          <p:spPr bwMode="auto">
            <a:xfrm>
              <a:off x="3876675" y="3625850"/>
              <a:ext cx="4618038" cy="106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图片 9" descr="source_4.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63650" y="5172075"/>
              <a:ext cx="2157413"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10" descr="source_5.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887913" y="2266950"/>
              <a:ext cx="6002337"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图片 11" descr="source_6.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007475" y="3625850"/>
              <a:ext cx="1882775"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0800" y="5194300"/>
              <a:ext cx="4619625" cy="80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9218" name="图片 64"/>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4000"/>
                    </a14:imgEffect>
                  </a14:imgLayer>
                </a14:imgProps>
              </a:ext>
              <a:ext uri="{28A0092B-C50C-407E-A947-70E740481C1C}">
                <a14:useLocalDpi xmlns:a14="http://schemas.microsoft.com/office/drawing/2010/main" val="0"/>
              </a:ext>
            </a:extLst>
          </a:blip>
          <a:srcRect/>
          <a:stretch>
            <a:fillRect/>
          </a:stretch>
        </p:blipFill>
        <p:spPr bwMode="auto">
          <a:xfrm>
            <a:off x="1059737" y="1874196"/>
            <a:ext cx="6522164" cy="3863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3"/>
          <p:cNvSpPr/>
          <p:nvPr/>
        </p:nvSpPr>
        <p:spPr>
          <a:xfrm>
            <a:off x="2919026" y="5737896"/>
            <a:ext cx="2648481" cy="261610"/>
          </a:xfrm>
          <a:prstGeom prst="rect">
            <a:avLst/>
          </a:prstGeom>
        </p:spPr>
        <p:txBody>
          <a:bodyPr wrap="none">
            <a:spAutoFit/>
          </a:bodyPr>
          <a:lstStyle/>
          <a:p>
            <a:pPr algn="ctr"/>
            <a:r>
              <a:rPr lang="zh-CN" altLang="zh-CN" sz="1100" b="1" dirty="0"/>
              <a:t>图</a:t>
            </a:r>
            <a:r>
              <a:rPr lang="en-US" altLang="zh-CN" sz="1100" b="1" dirty="0"/>
              <a:t>10-24  </a:t>
            </a:r>
            <a:r>
              <a:rPr lang="zh-CN" altLang="zh-CN" sz="1100" b="1" dirty="0"/>
              <a:t>环境云—环境大数据服务平台</a:t>
            </a:r>
          </a:p>
        </p:txBody>
      </p:sp>
      <p:pic>
        <p:nvPicPr>
          <p:cNvPr id="42" name="27 Imagen"/>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45"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47" name="Imagen 27">
            <a:hlinkClick r:id="" action="ppaction://hlinkshowjump?jump=nextslide"/>
          </p:cNvPr>
          <p:cNvPicPr>
            <a:picLocks noChangeAspect="1" noChangeArrowheads="1"/>
          </p:cNvPicPr>
          <p:nvPr/>
        </p:nvPicPr>
        <p:blipFill>
          <a:blip r:embed="rId1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magen 28">
            <a:hlinkClick r:id="" action="ppaction://hlinkshowjump?jump=previousslide"/>
          </p:cNvPr>
          <p:cNvPicPr>
            <a:picLocks noChangeAspect="1" noChangeArrowheads="1"/>
          </p:cNvPicPr>
          <p:nvPr/>
        </p:nvPicPr>
        <p:blipFill>
          <a:blip r:embed="rId1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41</a:t>
            </a:fld>
            <a:endParaRPr lang="zh-CN" altLang="en-US" dirty="0"/>
          </a:p>
        </p:txBody>
      </p:sp>
      <p:sp>
        <p:nvSpPr>
          <p:cNvPr id="50" name="文本框 40"/>
          <p:cNvSpPr txBox="1"/>
          <p:nvPr/>
        </p:nvSpPr>
        <p:spPr>
          <a:xfrm>
            <a:off x="399253" y="933450"/>
            <a:ext cx="2571538" cy="369332"/>
          </a:xfrm>
          <a:prstGeom prst="rect">
            <a:avLst/>
          </a:prstGeom>
          <a:noFill/>
        </p:spPr>
        <p:txBody>
          <a:bodyPr wrap="none" rtlCol="0">
            <a:spAutoFit/>
          </a:bodyPr>
          <a:lstStyle/>
          <a:p>
            <a:r>
              <a:rPr lang="en-US" altLang="zh-CN" b="1" dirty="0" smtClean="0">
                <a:solidFill>
                  <a:srgbClr val="3D89BC"/>
                </a:solidFill>
              </a:rPr>
              <a:t>10.3.4 </a:t>
            </a:r>
            <a:r>
              <a:rPr lang="zh-CN" altLang="en-US" b="1" dirty="0" smtClean="0">
                <a:solidFill>
                  <a:srgbClr val="3D89BC"/>
                </a:solidFill>
              </a:rPr>
              <a:t>环境数据的应用</a:t>
            </a:r>
            <a:endParaRPr lang="zh-CN" altLang="en-US" dirty="0">
              <a:solidFill>
                <a:srgbClr val="3D89BC"/>
              </a:solidFill>
            </a:endParaRPr>
          </a:p>
        </p:txBody>
      </p:sp>
      <p:sp>
        <p:nvSpPr>
          <p:cNvPr id="51" name="椭圆 50"/>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fade">
                                      <p:cBhvr>
                                        <p:cTn id="7" dur="500"/>
                                        <p:tgtEl>
                                          <p:spTgt spid="921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183290" cy="323165"/>
          </a:xfrm>
          <a:prstGeom prst="rect">
            <a:avLst/>
          </a:prstGeom>
          <a:noFill/>
        </p:spPr>
        <p:txBody>
          <a:bodyPr wrap="none" lIns="0" tIns="0" rIns="0" bIns="0" rtlCol="0">
            <a:spAutoFit/>
          </a:bodyPr>
          <a:lstStyle/>
          <a:p>
            <a:r>
              <a:rPr lang="en-US" altLang="zh-CN" sz="2100" b="1" spc="225" dirty="0" smtClean="0">
                <a:solidFill>
                  <a:prstClr val="white"/>
                </a:solidFill>
              </a:rPr>
              <a:t>10.3</a:t>
            </a:r>
            <a:r>
              <a:rPr lang="zh-CN" altLang="en-US" sz="2100" b="1" spc="225" dirty="0" smtClean="0">
                <a:solidFill>
                  <a:prstClr val="white"/>
                </a:solidFill>
              </a:rPr>
              <a:t>环境大数据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矩形 52"/>
          <p:cNvSpPr/>
          <p:nvPr/>
        </p:nvSpPr>
        <p:spPr>
          <a:xfrm>
            <a:off x="524727" y="1429017"/>
            <a:ext cx="1946367" cy="338554"/>
          </a:xfrm>
          <a:prstGeom prst="rect">
            <a:avLst/>
          </a:prstGeom>
        </p:spPr>
        <p:txBody>
          <a:bodyPr wrap="none">
            <a:spAutoFit/>
          </a:bodyPr>
          <a:lstStyle/>
          <a:p>
            <a:r>
              <a:rPr lang="en-US" altLang="zh-CN" sz="1600" b="1" dirty="0"/>
              <a:t>2</a:t>
            </a:r>
            <a:r>
              <a:rPr lang="zh-CN" altLang="zh-CN" sz="1600" b="1" dirty="0"/>
              <a:t>．环境数据可视化</a:t>
            </a:r>
          </a:p>
        </p:txBody>
      </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9218"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24727" y="1928276"/>
            <a:ext cx="7962900" cy="38266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27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7"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18" name="Imagen 27">
            <a:hlinkClick r:id="" action="ppaction://hlinkshowjump?jump=next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8">
            <a:hlinkClick r:id="" action="ppaction://hlinkshowjump?jump=previous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42</a:t>
            </a:fld>
            <a:endParaRPr lang="zh-CN" altLang="en-US" dirty="0"/>
          </a:p>
        </p:txBody>
      </p:sp>
      <p:sp>
        <p:nvSpPr>
          <p:cNvPr id="28" name="文本框 40"/>
          <p:cNvSpPr txBox="1"/>
          <p:nvPr/>
        </p:nvSpPr>
        <p:spPr>
          <a:xfrm>
            <a:off x="399253" y="933450"/>
            <a:ext cx="2571538" cy="369332"/>
          </a:xfrm>
          <a:prstGeom prst="rect">
            <a:avLst/>
          </a:prstGeom>
          <a:noFill/>
        </p:spPr>
        <p:txBody>
          <a:bodyPr wrap="none" rtlCol="0">
            <a:spAutoFit/>
          </a:bodyPr>
          <a:lstStyle/>
          <a:p>
            <a:r>
              <a:rPr lang="en-US" altLang="zh-CN" b="1" dirty="0" smtClean="0">
                <a:solidFill>
                  <a:srgbClr val="3D89BC"/>
                </a:solidFill>
              </a:rPr>
              <a:t>10.3.4 </a:t>
            </a:r>
            <a:r>
              <a:rPr lang="zh-CN" altLang="en-US" b="1" dirty="0" smtClean="0">
                <a:solidFill>
                  <a:srgbClr val="3D89BC"/>
                </a:solidFill>
              </a:rPr>
              <a:t>环境数据的应用</a:t>
            </a:r>
            <a:endParaRPr lang="zh-CN" altLang="en-US" dirty="0">
              <a:solidFill>
                <a:srgbClr val="3D89BC"/>
              </a:solidFill>
            </a:endParaRPr>
          </a:p>
        </p:txBody>
      </p:sp>
      <p:sp>
        <p:nvSpPr>
          <p:cNvPr id="30" name="椭圆 29"/>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183290" cy="323165"/>
          </a:xfrm>
          <a:prstGeom prst="rect">
            <a:avLst/>
          </a:prstGeom>
          <a:noFill/>
        </p:spPr>
        <p:txBody>
          <a:bodyPr wrap="none" lIns="0" tIns="0" rIns="0" bIns="0" rtlCol="0">
            <a:spAutoFit/>
          </a:bodyPr>
          <a:lstStyle/>
          <a:p>
            <a:r>
              <a:rPr lang="en-US" altLang="zh-CN" sz="2100" b="1" spc="225" dirty="0" smtClean="0">
                <a:solidFill>
                  <a:prstClr val="white"/>
                </a:solidFill>
              </a:rPr>
              <a:t>10.3</a:t>
            </a:r>
            <a:r>
              <a:rPr lang="zh-CN" altLang="en-US" sz="2100" b="1" spc="225" dirty="0" smtClean="0">
                <a:solidFill>
                  <a:prstClr val="white"/>
                </a:solidFill>
              </a:rPr>
              <a:t>环境大数据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矩形 52"/>
          <p:cNvSpPr/>
          <p:nvPr/>
        </p:nvSpPr>
        <p:spPr>
          <a:xfrm>
            <a:off x="524727" y="1286142"/>
            <a:ext cx="1747594" cy="338554"/>
          </a:xfrm>
          <a:prstGeom prst="rect">
            <a:avLst/>
          </a:prstGeom>
        </p:spPr>
        <p:txBody>
          <a:bodyPr wrap="none">
            <a:spAutoFit/>
          </a:bodyPr>
          <a:lstStyle/>
          <a:p>
            <a:r>
              <a:rPr lang="en-US" altLang="zh-CN" sz="1600" b="1" dirty="0"/>
              <a:t>3</a:t>
            </a:r>
            <a:r>
              <a:rPr lang="zh-CN" altLang="zh-CN" sz="1600" b="1" dirty="0"/>
              <a:t>．环境数据聚合</a:t>
            </a:r>
          </a:p>
        </p:txBody>
      </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49" y="1624696"/>
            <a:ext cx="807720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918" y="1615171"/>
            <a:ext cx="8493661" cy="4498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27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19" name="Imagen 27">
            <a:hlinkClick r:id="" action="ppaction://hlinkshowjump?jump=next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n 28">
            <a:hlinkClick r:id="" action="ppaction://hlinkshowjump?jump=previous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43</a:t>
            </a:fld>
            <a:endParaRPr lang="zh-CN" altLang="en-US" dirty="0"/>
          </a:p>
        </p:txBody>
      </p:sp>
      <p:sp>
        <p:nvSpPr>
          <p:cNvPr id="30" name="文本框 40"/>
          <p:cNvSpPr txBox="1"/>
          <p:nvPr/>
        </p:nvSpPr>
        <p:spPr>
          <a:xfrm>
            <a:off x="399253" y="933450"/>
            <a:ext cx="2571538" cy="369332"/>
          </a:xfrm>
          <a:prstGeom prst="rect">
            <a:avLst/>
          </a:prstGeom>
          <a:noFill/>
        </p:spPr>
        <p:txBody>
          <a:bodyPr wrap="none" rtlCol="0">
            <a:spAutoFit/>
          </a:bodyPr>
          <a:lstStyle/>
          <a:p>
            <a:r>
              <a:rPr lang="en-US" altLang="zh-CN" b="1" dirty="0" smtClean="0">
                <a:solidFill>
                  <a:srgbClr val="3D89BC"/>
                </a:solidFill>
              </a:rPr>
              <a:t>10.3.4 </a:t>
            </a:r>
            <a:r>
              <a:rPr lang="zh-CN" altLang="en-US" b="1" dirty="0" smtClean="0">
                <a:solidFill>
                  <a:srgbClr val="3D89BC"/>
                </a:solidFill>
              </a:rPr>
              <a:t>环境数据的应用</a:t>
            </a:r>
            <a:endParaRPr lang="zh-CN" altLang="en-US" dirty="0">
              <a:solidFill>
                <a:srgbClr val="3D89BC"/>
              </a:solidFill>
            </a:endParaRPr>
          </a:p>
        </p:txBody>
      </p:sp>
      <p:sp>
        <p:nvSpPr>
          <p:cNvPr id="31" name="椭圆 30"/>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3"/>
                                        </p:tgtEl>
                                        <p:attrNameLst>
                                          <p:attrName>style.visibility</p:attrName>
                                        </p:attrNameLst>
                                      </p:cBhvr>
                                      <p:to>
                                        <p:strVal val="visible"/>
                                      </p:to>
                                    </p:set>
                                    <p:animEffect transition="in" filter="fade">
                                      <p:cBhvr>
                                        <p:cTn id="7" dur="500"/>
                                        <p:tgtEl>
                                          <p:spTgt spid="102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183290" cy="323165"/>
          </a:xfrm>
          <a:prstGeom prst="rect">
            <a:avLst/>
          </a:prstGeom>
          <a:noFill/>
        </p:spPr>
        <p:txBody>
          <a:bodyPr wrap="none" lIns="0" tIns="0" rIns="0" bIns="0" rtlCol="0">
            <a:spAutoFit/>
          </a:bodyPr>
          <a:lstStyle/>
          <a:p>
            <a:r>
              <a:rPr lang="en-US" altLang="zh-CN" sz="2100" b="1" spc="225" dirty="0" smtClean="0">
                <a:solidFill>
                  <a:prstClr val="white"/>
                </a:solidFill>
              </a:rPr>
              <a:t>10.3</a:t>
            </a:r>
            <a:r>
              <a:rPr lang="zh-CN" altLang="en-US" sz="2100" b="1" spc="225" dirty="0" smtClean="0">
                <a:solidFill>
                  <a:prstClr val="white"/>
                </a:solidFill>
              </a:rPr>
              <a:t>环境大数据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53" name="矩形 52"/>
          <p:cNvSpPr/>
          <p:nvPr/>
        </p:nvSpPr>
        <p:spPr>
          <a:xfrm>
            <a:off x="524727" y="1381392"/>
            <a:ext cx="2561920" cy="338554"/>
          </a:xfrm>
          <a:prstGeom prst="rect">
            <a:avLst/>
          </a:prstGeom>
        </p:spPr>
        <p:txBody>
          <a:bodyPr wrap="none">
            <a:spAutoFit/>
          </a:bodyPr>
          <a:lstStyle/>
          <a:p>
            <a:r>
              <a:rPr lang="en-US" altLang="zh-CN" sz="1600" b="1" dirty="0"/>
              <a:t>4</a:t>
            </a:r>
            <a:r>
              <a:rPr lang="zh-CN" altLang="zh-CN" sz="1600" b="1" dirty="0"/>
              <a:t>．环境大数据的应用价值</a:t>
            </a:r>
          </a:p>
        </p:txBody>
      </p:sp>
      <p:sp>
        <p:nvSpPr>
          <p:cNvPr id="24" name="矩形 23"/>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2" name="矩形 1"/>
          <p:cNvSpPr/>
          <p:nvPr/>
        </p:nvSpPr>
        <p:spPr>
          <a:xfrm>
            <a:off x="524727" y="1719946"/>
            <a:ext cx="8059808" cy="830997"/>
          </a:xfrm>
          <a:prstGeom prst="rect">
            <a:avLst/>
          </a:prstGeom>
        </p:spPr>
        <p:txBody>
          <a:bodyPr wrap="square">
            <a:spAutoFit/>
          </a:bodyPr>
          <a:lstStyle/>
          <a:p>
            <a:r>
              <a:rPr lang="zh-CN" altLang="zh-CN" sz="1600" dirty="0"/>
              <a:t>推动政府环保数据开放，引导更多企业、社会组织、个人、高校、科研院所、创投机构对环境保护大数据进行挖掘、分析和商业模式创新，形成“数据采集—数据开放—数据消费”的良性循环。</a:t>
            </a:r>
            <a:endParaRPr lang="zh-CN" altLang="en-US" sz="1600" dirty="0"/>
          </a:p>
        </p:txBody>
      </p:sp>
      <p:sp>
        <p:nvSpPr>
          <p:cNvPr id="3" name="矩形 2"/>
          <p:cNvSpPr/>
          <p:nvPr/>
        </p:nvSpPr>
        <p:spPr>
          <a:xfrm>
            <a:off x="524726" y="2489983"/>
            <a:ext cx="8059807" cy="584775"/>
          </a:xfrm>
          <a:prstGeom prst="rect">
            <a:avLst/>
          </a:prstGeom>
        </p:spPr>
        <p:txBody>
          <a:bodyPr wrap="square">
            <a:spAutoFit/>
          </a:bodyPr>
          <a:lstStyle/>
          <a:p>
            <a:r>
              <a:rPr lang="zh-CN" altLang="zh-CN" sz="1600" dirty="0"/>
              <a:t>通过对历史环境数据的挖掘与分析</a:t>
            </a:r>
            <a:r>
              <a:rPr lang="zh-CN" altLang="zh-CN" sz="1600" dirty="0" smtClean="0"/>
              <a:t>，</a:t>
            </a:r>
            <a:r>
              <a:rPr lang="zh-CN" altLang="zh-CN" sz="1600" dirty="0"/>
              <a:t>可以更好地建立环境数据模型，从而提高环境数据预测的准确性。可以更好地建立环境数据模型，从而提高环境数据预测的准确性。</a:t>
            </a:r>
            <a:endParaRPr lang="zh-CN" altLang="en-US" sz="1600" dirty="0"/>
          </a:p>
        </p:txBody>
      </p:sp>
      <p:sp>
        <p:nvSpPr>
          <p:cNvPr id="4" name="矩形 3"/>
          <p:cNvSpPr/>
          <p:nvPr/>
        </p:nvSpPr>
        <p:spPr>
          <a:xfrm>
            <a:off x="524725" y="3119712"/>
            <a:ext cx="8059807" cy="1323439"/>
          </a:xfrm>
          <a:prstGeom prst="rect">
            <a:avLst/>
          </a:prstGeom>
        </p:spPr>
        <p:txBody>
          <a:bodyPr wrap="square">
            <a:spAutoFit/>
          </a:bodyPr>
          <a:lstStyle/>
          <a:p>
            <a:r>
              <a:rPr lang="zh-CN" altLang="zh-CN" sz="1600" dirty="0"/>
              <a:t>此外，还可以结合环境数据和一些其他行业的数据来做综合分析，比如气象对交通的影响，关联环境数据和某些疾病发病数据可以跟踪流行病的发病趋势，环境对水利、电力、交通、农业的影响也可以通过对各种数据的时空关联来实现，针对干旱、暴雨洪涝、森林火险、冰雹、雷电等灾害性天气的气象灾害预警，为各相关行业提供有力的数据支撑，发挥环境数据应有的价值。</a:t>
            </a:r>
          </a:p>
        </p:txBody>
      </p:sp>
      <p:sp>
        <p:nvSpPr>
          <p:cNvPr id="5" name="矩形 4"/>
          <p:cNvSpPr/>
          <p:nvPr/>
        </p:nvSpPr>
        <p:spPr>
          <a:xfrm>
            <a:off x="3050161" y="5778359"/>
            <a:ext cx="2339102" cy="261610"/>
          </a:xfrm>
          <a:prstGeom prst="rect">
            <a:avLst/>
          </a:prstGeom>
        </p:spPr>
        <p:txBody>
          <a:bodyPr wrap="none">
            <a:spAutoFit/>
          </a:bodyPr>
          <a:lstStyle/>
          <a:p>
            <a:pPr algn="ctr"/>
            <a:r>
              <a:rPr lang="zh-CN" altLang="zh-CN" sz="1100" b="1" dirty="0"/>
              <a:t>图</a:t>
            </a:r>
            <a:r>
              <a:rPr lang="en-US" altLang="zh-CN" sz="1100" b="1" dirty="0"/>
              <a:t>10-26  </a:t>
            </a:r>
            <a:r>
              <a:rPr lang="zh-CN" altLang="zh-CN" sz="1100" b="1" dirty="0"/>
              <a:t>利用</a:t>
            </a:r>
            <a:r>
              <a:rPr lang="en-US" altLang="zh-CN" sz="1100" b="1" dirty="0"/>
              <a:t>LSTM</a:t>
            </a:r>
            <a:r>
              <a:rPr lang="zh-CN" altLang="zh-CN" sz="1100" b="1" dirty="0"/>
              <a:t>网络进行预测</a:t>
            </a:r>
            <a:endParaRPr lang="zh-CN" altLang="en-US" sz="1100" b="1" dirty="0"/>
          </a:p>
        </p:txBody>
      </p:sp>
      <p:pic>
        <p:nvPicPr>
          <p:cNvPr id="6" name="图片 1"/>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6000"/>
                    </a14:imgEffect>
                  </a14:imgLayer>
                </a14:imgProps>
              </a:ext>
              <a:ext uri="{28A0092B-C50C-407E-A947-70E740481C1C}">
                <a14:useLocalDpi xmlns:a14="http://schemas.microsoft.com/office/drawing/2010/main" val="0"/>
              </a:ext>
            </a:extLst>
          </a:blip>
          <a:srcRect/>
          <a:stretch>
            <a:fillRect/>
          </a:stretch>
        </p:blipFill>
        <p:spPr bwMode="auto">
          <a:xfrm>
            <a:off x="2295524" y="3074758"/>
            <a:ext cx="4109535" cy="2714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27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1"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32" name="Imagen 27">
            <a:hlinkClick r:id="" action="ppaction://hlinkshowjump?jump=next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Imagen 28">
            <a:hlinkClick r:id="" action="ppaction://hlinkshowjump?jump=previous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44</a:t>
            </a:fld>
            <a:endParaRPr lang="zh-CN" altLang="en-US" dirty="0"/>
          </a:p>
        </p:txBody>
      </p:sp>
      <p:sp>
        <p:nvSpPr>
          <p:cNvPr id="27" name="文本框 40"/>
          <p:cNvSpPr txBox="1"/>
          <p:nvPr/>
        </p:nvSpPr>
        <p:spPr>
          <a:xfrm>
            <a:off x="399253" y="933450"/>
            <a:ext cx="2571538" cy="369332"/>
          </a:xfrm>
          <a:prstGeom prst="rect">
            <a:avLst/>
          </a:prstGeom>
          <a:noFill/>
        </p:spPr>
        <p:txBody>
          <a:bodyPr wrap="none" rtlCol="0">
            <a:spAutoFit/>
          </a:bodyPr>
          <a:lstStyle/>
          <a:p>
            <a:r>
              <a:rPr lang="en-US" altLang="zh-CN" b="1" dirty="0" smtClean="0">
                <a:solidFill>
                  <a:srgbClr val="3D89BC"/>
                </a:solidFill>
              </a:rPr>
              <a:t>10.3.4 </a:t>
            </a:r>
            <a:r>
              <a:rPr lang="zh-CN" altLang="en-US" b="1" dirty="0" smtClean="0">
                <a:solidFill>
                  <a:srgbClr val="3D89BC"/>
                </a:solidFill>
              </a:rPr>
              <a:t>环境数据的应用</a:t>
            </a:r>
            <a:endParaRPr lang="zh-CN" altLang="en-US" dirty="0">
              <a:solidFill>
                <a:srgbClr val="3D89BC"/>
              </a:solidFill>
            </a:endParaRPr>
          </a:p>
        </p:txBody>
      </p:sp>
      <p:sp>
        <p:nvSpPr>
          <p:cNvPr id="36" name="椭圆 35"/>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0" nodeType="clickEffect">
                                  <p:stCondLst>
                                    <p:cond delay="0"/>
                                  </p:stCondLst>
                                  <p:childTnLst>
                                    <p:animEffect transition="out" filter="fad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6"/>
                                        </p:tgtEl>
                                      </p:cBhvr>
                                    </p:animEffect>
                                    <p:set>
                                      <p:cBhvr>
                                        <p:cTn id="23" dur="1" fill="hold">
                                          <p:stCondLst>
                                            <p:cond delay="499"/>
                                          </p:stCondLst>
                                        </p:cTn>
                                        <p:tgtEl>
                                          <p:spTgt spid="6"/>
                                        </p:tgtEl>
                                        <p:attrNameLst>
                                          <p:attrName>style.visibility</p:attrName>
                                        </p:attrNameLst>
                                      </p:cBhvr>
                                      <p:to>
                                        <p:strVal val="hidden"/>
                                      </p:to>
                                    </p:set>
                                  </p:childTnLst>
                                </p:cTn>
                              </p:par>
                              <p:par>
                                <p:cTn id="24" presetID="10" presetClass="exit" presetSubtype="0" fill="hold" grpId="1" nodeType="withEffect">
                                  <p:stCondLst>
                                    <p:cond delay="0"/>
                                  </p:stCondLst>
                                  <p:childTnLst>
                                    <p:animEffect transition="out" filter="fade">
                                      <p:cBhvr>
                                        <p:cTn id="25" dur="500"/>
                                        <p:tgtEl>
                                          <p:spTgt spid="5"/>
                                        </p:tgtEl>
                                      </p:cBhvr>
                                    </p:animEffect>
                                    <p:set>
                                      <p:cBhvr>
                                        <p:cTn id="26" dur="1" fill="hold">
                                          <p:stCondLst>
                                            <p:cond delay="499"/>
                                          </p:stCondLst>
                                        </p:cTn>
                                        <p:tgtEl>
                                          <p:spTgt spid="5"/>
                                        </p:tgtEl>
                                        <p:attrNameLst>
                                          <p:attrName>style.visibility</p:attrName>
                                        </p:attrNameLst>
                                      </p:cBhvr>
                                      <p:to>
                                        <p:strVal val="hidden"/>
                                      </p:to>
                                    </p:set>
                                  </p:childTnLst>
                                </p:cTn>
                              </p:par>
                              <p:par>
                                <p:cTn id="27" presetID="10" presetClass="entr" presetSubtype="0"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5" grpId="0"/>
      <p:bldP spid="5"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组合 37"/>
          <p:cNvGrpSpPr/>
          <p:nvPr/>
        </p:nvGrpSpPr>
        <p:grpSpPr>
          <a:xfrm>
            <a:off x="1754534" y="3635636"/>
            <a:ext cx="5682567" cy="515203"/>
            <a:chOff x="1754534" y="2233231"/>
            <a:chExt cx="5682567" cy="515203"/>
          </a:xfrm>
        </p:grpSpPr>
        <p:sp>
          <p:nvSpPr>
            <p:cNvPr id="39" name="圆角矩形 38"/>
            <p:cNvSpPr/>
            <p:nvPr/>
          </p:nvSpPr>
          <p:spPr>
            <a:xfrm>
              <a:off x="1754534" y="2233231"/>
              <a:ext cx="5682567" cy="515203"/>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0" name="矩形 39"/>
            <p:cNvSpPr/>
            <p:nvPr/>
          </p:nvSpPr>
          <p:spPr>
            <a:xfrm>
              <a:off x="1830555" y="2264925"/>
              <a:ext cx="2624244" cy="41549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10.3</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环境大数据</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1754534" y="2942882"/>
            <a:ext cx="5682567" cy="515203"/>
            <a:chOff x="1754534" y="2233231"/>
            <a:chExt cx="5682567" cy="515203"/>
          </a:xfrm>
        </p:grpSpPr>
        <p:sp>
          <p:nvSpPr>
            <p:cNvPr id="45" name="圆角矩形 44"/>
            <p:cNvSpPr/>
            <p:nvPr/>
          </p:nvSpPr>
          <p:spPr>
            <a:xfrm>
              <a:off x="1754534" y="2233231"/>
              <a:ext cx="5682567" cy="515203"/>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30555" y="2264925"/>
              <a:ext cx="2624244" cy="41549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10.2</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交通大数据</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551520"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姊妹篇，剖析大数据核心技术和实战应用</a:t>
            </a:r>
            <a:endParaRPr lang="zh-CN" altLang="en-US" sz="1350" dirty="0">
              <a:solidFill>
                <a:schemeClr val="bg1"/>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61" name="组合 60"/>
          <p:cNvGrpSpPr/>
          <p:nvPr/>
        </p:nvGrpSpPr>
        <p:grpSpPr>
          <a:xfrm>
            <a:off x="1754534" y="2233231"/>
            <a:ext cx="5682567" cy="515203"/>
            <a:chOff x="1754534" y="2233231"/>
            <a:chExt cx="5682567" cy="515203"/>
          </a:xfrm>
        </p:grpSpPr>
        <p:sp>
          <p:nvSpPr>
            <p:cNvPr id="62" name="圆角矩形 61"/>
            <p:cNvSpPr/>
            <p:nvPr/>
          </p:nvSpPr>
          <p:spPr>
            <a:xfrm>
              <a:off x="1754534" y="2233231"/>
              <a:ext cx="5682567" cy="515203"/>
            </a:xfrm>
            <a:prstGeom prst="roundRect">
              <a:avLst>
                <a:gd name="adj" fmla="val 20658"/>
              </a:avLst>
            </a:prstGeom>
            <a:solidFill>
              <a:schemeClr val="bg2"/>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3" name="矩形 62"/>
            <p:cNvSpPr/>
            <p:nvPr/>
          </p:nvSpPr>
          <p:spPr>
            <a:xfrm>
              <a:off x="1830555" y="2264925"/>
              <a:ext cx="2624244" cy="41549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10.1</a:t>
              </a:r>
              <a:r>
                <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rPr>
                <a:t>　</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地震大数据</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9" name="组合 78"/>
          <p:cNvGrpSpPr/>
          <p:nvPr/>
        </p:nvGrpSpPr>
        <p:grpSpPr>
          <a:xfrm>
            <a:off x="1754534" y="4336652"/>
            <a:ext cx="5682567" cy="515263"/>
            <a:chOff x="1754534" y="4291030"/>
            <a:chExt cx="5682567" cy="515263"/>
          </a:xfrm>
        </p:grpSpPr>
        <p:sp>
          <p:nvSpPr>
            <p:cNvPr id="80" name="圆角矩形 79"/>
            <p:cNvSpPr/>
            <p:nvPr/>
          </p:nvSpPr>
          <p:spPr>
            <a:xfrm>
              <a:off x="1754534" y="4291030"/>
              <a:ext cx="5682567" cy="51526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1" name="矩形 80"/>
            <p:cNvSpPr/>
            <p:nvPr/>
          </p:nvSpPr>
          <p:spPr>
            <a:xfrm>
              <a:off x="1829083" y="4339912"/>
              <a:ext cx="2624244" cy="415498"/>
            </a:xfrm>
            <a:prstGeom prst="rect">
              <a:avLst/>
            </a:prstGeom>
          </p:spPr>
          <p:txBody>
            <a:bodyPr wrap="squar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10.4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警务大数据</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2" name="组合 81"/>
          <p:cNvGrpSpPr/>
          <p:nvPr/>
        </p:nvGrpSpPr>
        <p:grpSpPr>
          <a:xfrm>
            <a:off x="1765366" y="5037811"/>
            <a:ext cx="5682567" cy="515263"/>
            <a:chOff x="1765366" y="5037811"/>
            <a:chExt cx="5682567" cy="515263"/>
          </a:xfrm>
        </p:grpSpPr>
        <p:sp>
          <p:nvSpPr>
            <p:cNvPr id="83" name="圆角矩形 82"/>
            <p:cNvSpPr/>
            <p:nvPr/>
          </p:nvSpPr>
          <p:spPr>
            <a:xfrm>
              <a:off x="1765366" y="5037811"/>
              <a:ext cx="5682567" cy="515263"/>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4" name="矩形 83"/>
            <p:cNvSpPr/>
            <p:nvPr/>
          </p:nvSpPr>
          <p:spPr>
            <a:xfrm>
              <a:off x="1834841" y="5090644"/>
              <a:ext cx="779497" cy="415498"/>
            </a:xfrm>
            <a:prstGeom prst="rect">
              <a:avLst/>
            </a:prstGeom>
          </p:spPr>
          <p:txBody>
            <a:bodyPr wrap="square">
              <a:spAutoFit/>
            </a:bodyPr>
            <a:lstStyle/>
            <a:p>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习题</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8" name="组合 87"/>
          <p:cNvGrpSpPr/>
          <p:nvPr/>
        </p:nvGrpSpPr>
        <p:grpSpPr>
          <a:xfrm>
            <a:off x="690257" y="966177"/>
            <a:ext cx="7832784" cy="781050"/>
            <a:chOff x="2788580" y="1152524"/>
            <a:chExt cx="3730770" cy="781050"/>
          </a:xfrm>
        </p:grpSpPr>
        <p:grpSp>
          <p:nvGrpSpPr>
            <p:cNvPr id="89" name="组合 88"/>
            <p:cNvGrpSpPr/>
            <p:nvPr/>
          </p:nvGrpSpPr>
          <p:grpSpPr>
            <a:xfrm>
              <a:off x="2788580" y="1152524"/>
              <a:ext cx="3730770" cy="781050"/>
              <a:chOff x="3725790" y="847725"/>
              <a:chExt cx="3730770" cy="781050"/>
            </a:xfrm>
          </p:grpSpPr>
          <p:grpSp>
            <p:nvGrpSpPr>
              <p:cNvPr id="91" name="组合 90"/>
              <p:cNvGrpSpPr/>
              <p:nvPr/>
            </p:nvGrpSpPr>
            <p:grpSpPr>
              <a:xfrm>
                <a:off x="3725790" y="1019175"/>
                <a:ext cx="627135" cy="609600"/>
                <a:chOff x="3725790" y="1019175"/>
                <a:chExt cx="627135" cy="609600"/>
              </a:xfrm>
            </p:grpSpPr>
            <p:sp>
              <p:nvSpPr>
                <p:cNvPr id="96" name="任意多边形 95"/>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7" name="直角三角形 96"/>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2" name="组合 91"/>
              <p:cNvGrpSpPr/>
              <p:nvPr/>
            </p:nvGrpSpPr>
            <p:grpSpPr>
              <a:xfrm flipH="1">
                <a:off x="6829425" y="1019175"/>
                <a:ext cx="627135" cy="609600"/>
                <a:chOff x="3725790" y="1019175"/>
                <a:chExt cx="627135" cy="609600"/>
              </a:xfrm>
            </p:grpSpPr>
            <p:sp>
              <p:nvSpPr>
                <p:cNvPr id="94" name="任意多边形 93"/>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5" name="直角三角形 94"/>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3" name="矩形 92"/>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0" name="文本框 14"/>
            <p:cNvSpPr txBox="1"/>
            <p:nvPr/>
          </p:nvSpPr>
          <p:spPr>
            <a:xfrm>
              <a:off x="3758394" y="1169836"/>
              <a:ext cx="1627200" cy="523220"/>
            </a:xfrm>
            <a:prstGeom prst="rect">
              <a:avLst/>
            </a:prstGeom>
            <a:noFill/>
          </p:spPr>
          <p:txBody>
            <a:bodyPr wrap="none" rtlCol="0">
              <a:spAutoFit/>
            </a:bodyPr>
            <a:lstStyle/>
            <a:p>
              <a:pPr algn="ctr"/>
              <a:r>
                <a:rPr lang="zh-CN" altLang="en-US" sz="2800" dirty="0" smtClean="0">
                  <a:solidFill>
                    <a:schemeClr val="accent4"/>
                  </a:solidFill>
                </a:rPr>
                <a:t>第十章　行业大数据</a:t>
              </a:r>
              <a:endParaRPr lang="zh-CN" altLang="en-US" sz="2800" dirty="0">
                <a:solidFill>
                  <a:schemeClr val="accent4"/>
                </a:solidFill>
              </a:endParaRPr>
            </a:p>
          </p:txBody>
        </p:sp>
      </p:grpSp>
      <p:grpSp>
        <p:nvGrpSpPr>
          <p:cNvPr id="31" name="组合 30"/>
          <p:cNvGrpSpPr/>
          <p:nvPr/>
        </p:nvGrpSpPr>
        <p:grpSpPr>
          <a:xfrm>
            <a:off x="1754534" y="4336652"/>
            <a:ext cx="5682567" cy="515264"/>
            <a:chOff x="1754534" y="2910882"/>
            <a:chExt cx="5682567" cy="515264"/>
          </a:xfrm>
        </p:grpSpPr>
        <p:sp>
          <p:nvSpPr>
            <p:cNvPr id="34" name="圆角矩形 33"/>
            <p:cNvSpPr/>
            <p:nvPr/>
          </p:nvSpPr>
          <p:spPr>
            <a:xfrm>
              <a:off x="1754534" y="2910882"/>
              <a:ext cx="5682567" cy="51526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7" name="矩形 36"/>
            <p:cNvSpPr/>
            <p:nvPr/>
          </p:nvSpPr>
          <p:spPr>
            <a:xfrm>
              <a:off x="1829083" y="2959761"/>
              <a:ext cx="2624244" cy="415498"/>
            </a:xfrm>
            <a:prstGeom prst="rect">
              <a:avLst/>
            </a:prstGeom>
          </p:spPr>
          <p:txBody>
            <a:bodyPr wrap="squar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10.4</a:t>
              </a:r>
              <a:r>
                <a:rPr lang="zh-CN" altLang="en-US" sz="2100" spc="225" dirty="0" smtClean="0">
                  <a:solidFill>
                    <a:schemeClr val="bg1"/>
                  </a:solidFill>
                  <a:latin typeface="微软雅黑" panose="020B0503020204020204" pitchFamily="34" charset="-122"/>
                  <a:ea typeface="微软雅黑" panose="020B0503020204020204" pitchFamily="34" charset="-122"/>
                </a:rPr>
                <a:t>　警务大数据</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grpSp>
      <p:pic>
        <p:nvPicPr>
          <p:cNvPr id="41" name="27 Imagen"/>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43"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47" name="Imagen 27">
            <a:hlinkClick r:id="" action="ppaction://hlinkshowjump?jump=next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Imagen 28">
            <a:hlinkClick r:id="" action="ppaction://hlinkshowjump?jump=previousslide"/>
          </p:cNvPr>
          <p:cNvPicPr>
            <a:picLocks noChangeAspect="1" noChangeArrowheads="1"/>
          </p:cNvPicPr>
          <p:nvPr/>
        </p:nvPicPr>
        <p:blipFill>
          <a:blip r:embed="rId3"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45</a:t>
            </a:fld>
            <a:endParaRPr lang="zh-CN" alt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183290" cy="323165"/>
          </a:xfrm>
          <a:prstGeom prst="rect">
            <a:avLst/>
          </a:prstGeom>
          <a:noFill/>
        </p:spPr>
        <p:txBody>
          <a:bodyPr wrap="none" lIns="0" tIns="0" rIns="0" bIns="0" rtlCol="0">
            <a:spAutoFit/>
          </a:bodyPr>
          <a:lstStyle/>
          <a:p>
            <a:r>
              <a:rPr lang="en-US" altLang="zh-CN" sz="2100" b="1" spc="225" dirty="0" smtClean="0">
                <a:solidFill>
                  <a:prstClr val="white"/>
                </a:solidFill>
              </a:rPr>
              <a:t>10.4</a:t>
            </a:r>
            <a:r>
              <a:rPr lang="zh-CN" altLang="en-US" sz="2100" b="1" spc="225" dirty="0" smtClean="0">
                <a:solidFill>
                  <a:prstClr val="white"/>
                </a:solidFill>
              </a:rPr>
              <a:t>警务大数据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508957" y="1889403"/>
            <a:ext cx="7977035" cy="3554819"/>
          </a:xfrm>
          <a:prstGeom prst="rect">
            <a:avLst/>
          </a:prstGeom>
        </p:spPr>
        <p:txBody>
          <a:bodyPr wrap="square">
            <a:spAutoFit/>
          </a:bodyPr>
          <a:lstStyle/>
          <a:p>
            <a:r>
              <a:rPr lang="zh-CN" altLang="zh-CN" sz="1500" dirty="0" smtClean="0"/>
              <a:t>通过</a:t>
            </a:r>
            <a:r>
              <a:rPr lang="zh-CN" altLang="zh-CN" sz="1500" dirty="0"/>
              <a:t>对警务大数据的建设，使我国各级公安机关可以真正地围绕以应用驱动为根本导向、以基础设施建设为关键支撑、以大数据综合应用为发展龙头、以自主创新为重要途径、以信息安全为主要保障的业务目标，深化开展公安警务大数据应用的建设工作</a:t>
            </a:r>
            <a:r>
              <a:rPr lang="zh-CN" altLang="zh-CN" sz="1500" dirty="0" smtClean="0"/>
              <a:t>。</a:t>
            </a:r>
            <a:endParaRPr lang="en-US" altLang="zh-CN" sz="1500" dirty="0" smtClean="0"/>
          </a:p>
          <a:p>
            <a:endParaRPr lang="en-US" altLang="zh-CN" sz="1500" dirty="0" smtClean="0"/>
          </a:p>
          <a:p>
            <a:endParaRPr lang="en-US" altLang="zh-CN" sz="1500" dirty="0" smtClean="0"/>
          </a:p>
          <a:p>
            <a:r>
              <a:rPr lang="zh-CN" altLang="zh-CN" sz="1500" dirty="0" smtClean="0"/>
              <a:t>大</a:t>
            </a:r>
            <a:r>
              <a:rPr lang="zh-CN" altLang="zh-CN" sz="1500" dirty="0"/>
              <a:t>数据时代警务新模式是以互联网、物联网、云计算、智能引擎、视频技术、数据挖掘等为技术支撑，以公安信息化为核心，通过互联化、物联化、智能化的方式，促进公安系统各个功能模块高度集成、协调运作，实现警务信息“强度整合、高度共享、深度应用”之目标的警务发展新理念和新模式，标志着公安信息化正在走向数字化、网络化、智能化的高度融合。</a:t>
            </a:r>
            <a:endParaRPr lang="en-US" altLang="zh-CN" sz="1500" dirty="0"/>
          </a:p>
          <a:p>
            <a:endParaRPr lang="en-US" altLang="zh-CN" sz="1500" dirty="0" smtClean="0"/>
          </a:p>
          <a:p>
            <a:endParaRPr lang="en-US" altLang="zh-CN" sz="1500" dirty="0"/>
          </a:p>
          <a:p>
            <a:r>
              <a:rPr lang="zh-CN" altLang="zh-CN" sz="1500" dirty="0"/>
              <a:t>运用先进信息技术手段，全面感测、分析、整合警务运行中的各项关键信息，通过对社会各个方面各个层次的公安需求做出明确、快速、高效、灵活的智能响应，为公安工作提供高效的警务管理手段和拓展便民服务的新空间。</a:t>
            </a:r>
          </a:p>
          <a:p>
            <a:endParaRPr lang="zh-CN" altLang="zh-CN" sz="1500" dirty="0"/>
          </a:p>
        </p:txBody>
      </p:sp>
      <p:pic>
        <p:nvPicPr>
          <p:cNvPr id="15"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7"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18"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46</a:t>
            </a:fld>
            <a:endParaRPr lang="zh-CN" altLang="en-US" dirty="0"/>
          </a:p>
        </p:txBody>
      </p:sp>
      <p:sp>
        <p:nvSpPr>
          <p:cNvPr id="27" name="文本框 40"/>
          <p:cNvSpPr txBox="1"/>
          <p:nvPr/>
        </p:nvSpPr>
        <p:spPr>
          <a:xfrm>
            <a:off x="399253" y="933450"/>
            <a:ext cx="3264035" cy="369332"/>
          </a:xfrm>
          <a:prstGeom prst="rect">
            <a:avLst/>
          </a:prstGeom>
          <a:noFill/>
        </p:spPr>
        <p:txBody>
          <a:bodyPr wrap="none" rtlCol="0">
            <a:spAutoFit/>
          </a:bodyPr>
          <a:lstStyle/>
          <a:p>
            <a:r>
              <a:rPr lang="en-US" altLang="zh-CN" b="1" dirty="0" smtClean="0">
                <a:solidFill>
                  <a:srgbClr val="3D89BC"/>
                </a:solidFill>
              </a:rPr>
              <a:t>10.4.1 </a:t>
            </a:r>
            <a:r>
              <a:rPr lang="zh-CN" altLang="en-US" b="1" dirty="0" smtClean="0">
                <a:solidFill>
                  <a:srgbClr val="3D89BC"/>
                </a:solidFill>
              </a:rPr>
              <a:t>大数据时代警务新模式</a:t>
            </a:r>
            <a:endParaRPr lang="zh-CN" altLang="en-US" dirty="0">
              <a:solidFill>
                <a:srgbClr val="3D89BC"/>
              </a:solidFill>
            </a:endParaRPr>
          </a:p>
        </p:txBody>
      </p:sp>
      <p:sp>
        <p:nvSpPr>
          <p:cNvPr id="28" name="椭圆 27"/>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183290" cy="323165"/>
          </a:xfrm>
          <a:prstGeom prst="rect">
            <a:avLst/>
          </a:prstGeom>
          <a:noFill/>
        </p:spPr>
        <p:txBody>
          <a:bodyPr wrap="none" lIns="0" tIns="0" rIns="0" bIns="0" rtlCol="0">
            <a:spAutoFit/>
          </a:bodyPr>
          <a:lstStyle/>
          <a:p>
            <a:r>
              <a:rPr lang="en-US" altLang="zh-CN" sz="2100" b="1" spc="225" dirty="0" smtClean="0">
                <a:solidFill>
                  <a:prstClr val="white"/>
                </a:solidFill>
              </a:rPr>
              <a:t>10.4</a:t>
            </a:r>
            <a:r>
              <a:rPr lang="zh-CN" altLang="en-US" sz="2100" b="1" spc="225" dirty="0" smtClean="0">
                <a:solidFill>
                  <a:prstClr val="white"/>
                </a:solidFill>
              </a:rPr>
              <a:t>警务大数据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6" name="组合 5"/>
          <p:cNvGrpSpPr/>
          <p:nvPr/>
        </p:nvGrpSpPr>
        <p:grpSpPr>
          <a:xfrm>
            <a:off x="2790790" y="1742414"/>
            <a:ext cx="2887506" cy="2924946"/>
            <a:chOff x="2733721" y="2323774"/>
            <a:chExt cx="2432903" cy="2464449"/>
          </a:xfrm>
        </p:grpSpPr>
        <p:grpSp>
          <p:nvGrpSpPr>
            <p:cNvPr id="4" name="组合 3"/>
            <p:cNvGrpSpPr/>
            <p:nvPr/>
          </p:nvGrpSpPr>
          <p:grpSpPr>
            <a:xfrm>
              <a:off x="2823169" y="2323774"/>
              <a:ext cx="2310303" cy="2200289"/>
              <a:chOff x="2823169" y="2323774"/>
              <a:chExt cx="2310303" cy="2200289"/>
            </a:xfrm>
          </p:grpSpPr>
          <p:sp>
            <p:nvSpPr>
              <p:cNvPr id="14" name="正五边形 13"/>
              <p:cNvSpPr/>
              <p:nvPr/>
            </p:nvSpPr>
            <p:spPr>
              <a:xfrm>
                <a:off x="2823169" y="2323774"/>
                <a:ext cx="2310303" cy="2200289"/>
              </a:xfrm>
              <a:prstGeom prst="pentagon">
                <a:avLst/>
              </a:prstGeom>
              <a:solidFill>
                <a:schemeClr val="bg1">
                  <a:lumMod val="95000"/>
                </a:schemeClr>
              </a:solidFill>
              <a:ln w="28575">
                <a:solidFill>
                  <a:schemeClr val="accent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正五边形 1"/>
              <p:cNvSpPr/>
              <p:nvPr/>
            </p:nvSpPr>
            <p:spPr>
              <a:xfrm>
                <a:off x="3160441" y="2644986"/>
                <a:ext cx="1635760" cy="1557867"/>
              </a:xfrm>
              <a:prstGeom prst="pentagon">
                <a:avLst/>
              </a:prstGeom>
              <a:solidFill>
                <a:srgbClr val="3D89BC"/>
              </a:solidFill>
              <a:ln w="28575">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 name="椭圆 2"/>
            <p:cNvSpPr/>
            <p:nvPr/>
          </p:nvSpPr>
          <p:spPr>
            <a:xfrm>
              <a:off x="4307840" y="2429802"/>
              <a:ext cx="528320" cy="528320"/>
            </a:xfrm>
            <a:prstGeom prst="ellipse">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D89BC"/>
                  </a:solidFill>
                  <a:effectLst>
                    <a:outerShdw blurRad="38100" dist="38100" dir="2700000" algn="tl">
                      <a:srgbClr val="000000">
                        <a:alpha val="43137"/>
                      </a:srgbClr>
                    </a:outerShdw>
                  </a:effectLst>
                </a:rPr>
                <a:t>2</a:t>
              </a:r>
              <a:endParaRPr lang="zh-CN" altLang="en-US" sz="2400" b="1" dirty="0">
                <a:solidFill>
                  <a:srgbClr val="3D89BC"/>
                </a:solidFill>
                <a:effectLst>
                  <a:outerShdw blurRad="38100" dist="38100" dir="2700000" algn="tl">
                    <a:srgbClr val="000000">
                      <a:alpha val="43137"/>
                    </a:srgbClr>
                  </a:outerShdw>
                </a:effectLst>
              </a:endParaRPr>
            </a:p>
          </p:txBody>
        </p:sp>
        <p:sp>
          <p:nvSpPr>
            <p:cNvPr id="16" name="椭圆 15"/>
            <p:cNvSpPr/>
            <p:nvPr/>
          </p:nvSpPr>
          <p:spPr>
            <a:xfrm>
              <a:off x="3107112" y="2429802"/>
              <a:ext cx="528320" cy="528320"/>
            </a:xfrm>
            <a:prstGeom prst="ellipse">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smtClean="0">
                  <a:solidFill>
                    <a:srgbClr val="3D89BC"/>
                  </a:solidFill>
                  <a:effectLst>
                    <a:outerShdw blurRad="38100" dist="38100" dir="2700000" algn="tl">
                      <a:srgbClr val="000000">
                        <a:alpha val="43137"/>
                      </a:srgbClr>
                    </a:outerShdw>
                  </a:effectLst>
                </a:rPr>
                <a:t>1</a:t>
              </a:r>
              <a:endParaRPr lang="zh-CN" altLang="en-US" sz="2400" b="1" dirty="0">
                <a:solidFill>
                  <a:srgbClr val="3D89BC"/>
                </a:solidFill>
                <a:effectLst>
                  <a:outerShdw blurRad="38100" dist="38100" dir="2700000" algn="tl">
                    <a:srgbClr val="000000">
                      <a:alpha val="43137"/>
                    </a:srgbClr>
                  </a:outerShdw>
                </a:effectLst>
              </a:endParaRPr>
            </a:p>
          </p:txBody>
        </p:sp>
        <p:sp>
          <p:nvSpPr>
            <p:cNvPr id="17" name="椭圆 16"/>
            <p:cNvSpPr/>
            <p:nvPr/>
          </p:nvSpPr>
          <p:spPr>
            <a:xfrm>
              <a:off x="2733721" y="3631027"/>
              <a:ext cx="528320" cy="528320"/>
            </a:xfrm>
            <a:prstGeom prst="ellipse">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D89BC"/>
                  </a:solidFill>
                  <a:effectLst>
                    <a:outerShdw blurRad="38100" dist="38100" dir="2700000" algn="tl">
                      <a:srgbClr val="000000">
                        <a:alpha val="43137"/>
                      </a:srgbClr>
                    </a:outerShdw>
                  </a:effectLst>
                </a:rPr>
                <a:t>3</a:t>
              </a:r>
              <a:endParaRPr lang="zh-CN" altLang="en-US" sz="2400" b="1" dirty="0">
                <a:solidFill>
                  <a:srgbClr val="3D89BC"/>
                </a:solidFill>
                <a:effectLst>
                  <a:outerShdw blurRad="38100" dist="38100" dir="2700000" algn="tl">
                    <a:srgbClr val="000000">
                      <a:alpha val="43137"/>
                    </a:srgbClr>
                  </a:outerShdw>
                </a:effectLst>
              </a:endParaRPr>
            </a:p>
          </p:txBody>
        </p:sp>
        <p:sp>
          <p:nvSpPr>
            <p:cNvPr id="18" name="椭圆 17"/>
            <p:cNvSpPr/>
            <p:nvPr/>
          </p:nvSpPr>
          <p:spPr>
            <a:xfrm>
              <a:off x="4638304" y="3631027"/>
              <a:ext cx="528320" cy="528320"/>
            </a:xfrm>
            <a:prstGeom prst="ellipse">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D89BC"/>
                  </a:solidFill>
                  <a:effectLst>
                    <a:outerShdw blurRad="38100" dist="38100" dir="2700000" algn="tl">
                      <a:srgbClr val="000000">
                        <a:alpha val="43137"/>
                      </a:srgbClr>
                    </a:outerShdw>
                  </a:effectLst>
                </a:rPr>
                <a:t>4</a:t>
              </a:r>
              <a:endParaRPr lang="zh-CN" altLang="en-US" sz="2400" b="1" dirty="0">
                <a:solidFill>
                  <a:srgbClr val="3D89BC"/>
                </a:solidFill>
                <a:effectLst>
                  <a:outerShdw blurRad="38100" dist="38100" dir="2700000" algn="tl">
                    <a:srgbClr val="000000">
                      <a:alpha val="43137"/>
                    </a:srgbClr>
                  </a:outerShdw>
                </a:effectLst>
              </a:endParaRPr>
            </a:p>
          </p:txBody>
        </p:sp>
        <p:sp>
          <p:nvSpPr>
            <p:cNvPr id="19" name="椭圆 18"/>
            <p:cNvSpPr/>
            <p:nvPr/>
          </p:nvSpPr>
          <p:spPr>
            <a:xfrm>
              <a:off x="3714160" y="4259903"/>
              <a:ext cx="528320" cy="528320"/>
            </a:xfrm>
            <a:prstGeom prst="ellipse">
              <a:avLst/>
            </a:prstGeom>
            <a:solidFill>
              <a:schemeClr val="bg1">
                <a:lumMod val="95000"/>
              </a:schemeClr>
            </a:solidFill>
            <a:ln>
              <a:solidFill>
                <a:schemeClr val="bg1"/>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b="1" dirty="0">
                  <a:solidFill>
                    <a:srgbClr val="3D89BC"/>
                  </a:solidFill>
                  <a:effectLst>
                    <a:outerShdw blurRad="38100" dist="38100" dir="2700000" algn="tl">
                      <a:srgbClr val="000000">
                        <a:alpha val="43137"/>
                      </a:srgbClr>
                    </a:outerShdw>
                  </a:effectLst>
                </a:rPr>
                <a:t>5</a:t>
              </a:r>
              <a:endParaRPr lang="zh-CN" altLang="en-US" sz="2400" b="1" dirty="0">
                <a:solidFill>
                  <a:srgbClr val="3D89BC"/>
                </a:solidFill>
                <a:effectLst>
                  <a:outerShdw blurRad="38100" dist="38100" dir="2700000" algn="tl">
                    <a:srgbClr val="000000">
                      <a:alpha val="43137"/>
                    </a:srgbClr>
                  </a:outerShdw>
                </a:effectLst>
              </a:endParaRPr>
            </a:p>
          </p:txBody>
        </p:sp>
      </p:grpSp>
      <p:sp>
        <p:nvSpPr>
          <p:cNvPr id="7" name="矩形 6"/>
          <p:cNvSpPr/>
          <p:nvPr/>
        </p:nvSpPr>
        <p:spPr>
          <a:xfrm>
            <a:off x="640080" y="1870653"/>
            <a:ext cx="2184400" cy="523220"/>
          </a:xfrm>
          <a:prstGeom prst="rect">
            <a:avLst/>
          </a:prstGeom>
        </p:spPr>
        <p:txBody>
          <a:bodyPr wrap="square">
            <a:spAutoFit/>
          </a:bodyPr>
          <a:lstStyle/>
          <a:p>
            <a:r>
              <a:rPr lang="zh-CN" altLang="zh-CN" sz="1400" b="1" dirty="0">
                <a:solidFill>
                  <a:srgbClr val="3D89BC"/>
                </a:solidFill>
              </a:rPr>
              <a:t>警务大数据应用是公安数据得以共享的根本动力</a:t>
            </a:r>
            <a:endParaRPr lang="zh-CN" altLang="en-US" sz="1400" b="1" dirty="0">
              <a:solidFill>
                <a:srgbClr val="3D89BC"/>
              </a:solidFill>
            </a:endParaRPr>
          </a:p>
        </p:txBody>
      </p:sp>
      <p:sp>
        <p:nvSpPr>
          <p:cNvPr id="10" name="矩形 9"/>
          <p:cNvSpPr/>
          <p:nvPr/>
        </p:nvSpPr>
        <p:spPr>
          <a:xfrm>
            <a:off x="6114660" y="1870653"/>
            <a:ext cx="2184400" cy="523220"/>
          </a:xfrm>
          <a:prstGeom prst="rect">
            <a:avLst/>
          </a:prstGeom>
        </p:spPr>
        <p:txBody>
          <a:bodyPr wrap="square">
            <a:spAutoFit/>
          </a:bodyPr>
          <a:lstStyle/>
          <a:p>
            <a:r>
              <a:rPr lang="zh-CN" altLang="zh-CN" sz="1400" b="1" dirty="0">
                <a:solidFill>
                  <a:srgbClr val="3D89BC"/>
                </a:solidFill>
              </a:rPr>
              <a:t>警务大数据应用是应对高科技犯罪的迫切需要</a:t>
            </a:r>
            <a:endParaRPr lang="zh-CN" altLang="en-US" sz="1400" b="1" dirty="0">
              <a:solidFill>
                <a:srgbClr val="3D89BC"/>
              </a:solidFill>
            </a:endParaRPr>
          </a:p>
        </p:txBody>
      </p:sp>
      <p:sp>
        <p:nvSpPr>
          <p:cNvPr id="11" name="矩形 10"/>
          <p:cNvSpPr/>
          <p:nvPr/>
        </p:nvSpPr>
        <p:spPr>
          <a:xfrm>
            <a:off x="416560" y="3397755"/>
            <a:ext cx="2184400" cy="523220"/>
          </a:xfrm>
          <a:prstGeom prst="rect">
            <a:avLst/>
          </a:prstGeom>
        </p:spPr>
        <p:txBody>
          <a:bodyPr wrap="square">
            <a:spAutoFit/>
          </a:bodyPr>
          <a:lstStyle/>
          <a:p>
            <a:r>
              <a:rPr lang="zh-CN" altLang="zh-CN" sz="1400" b="1" dirty="0">
                <a:solidFill>
                  <a:srgbClr val="3D89BC"/>
                </a:solidFill>
              </a:rPr>
              <a:t>警务大数据应用是增强公安情报洞察力的重要手段</a:t>
            </a:r>
            <a:endParaRPr lang="zh-CN" altLang="en-US" sz="1400" b="1" dirty="0">
              <a:solidFill>
                <a:srgbClr val="3D89BC"/>
              </a:solidFill>
            </a:endParaRPr>
          </a:p>
        </p:txBody>
      </p:sp>
      <p:sp>
        <p:nvSpPr>
          <p:cNvPr id="12" name="矩形 11"/>
          <p:cNvSpPr/>
          <p:nvPr/>
        </p:nvSpPr>
        <p:spPr>
          <a:xfrm>
            <a:off x="6116320" y="3397755"/>
            <a:ext cx="2374230" cy="523220"/>
          </a:xfrm>
          <a:prstGeom prst="rect">
            <a:avLst/>
          </a:prstGeom>
        </p:spPr>
        <p:txBody>
          <a:bodyPr wrap="square">
            <a:spAutoFit/>
          </a:bodyPr>
          <a:lstStyle/>
          <a:p>
            <a:r>
              <a:rPr lang="zh-CN" altLang="zh-CN" sz="1400" b="1" dirty="0">
                <a:solidFill>
                  <a:srgbClr val="3D89BC"/>
                </a:solidFill>
              </a:rPr>
              <a:t>警务大数据应用是预防犯罪维护社会稳定的有效方法</a:t>
            </a:r>
            <a:endParaRPr lang="zh-CN" altLang="en-US" sz="1400" b="1" dirty="0">
              <a:solidFill>
                <a:srgbClr val="3D89BC"/>
              </a:solidFill>
            </a:endParaRPr>
          </a:p>
        </p:txBody>
      </p:sp>
      <p:sp>
        <p:nvSpPr>
          <p:cNvPr id="13" name="矩形 12"/>
          <p:cNvSpPr/>
          <p:nvPr/>
        </p:nvSpPr>
        <p:spPr>
          <a:xfrm>
            <a:off x="4232390" y="4866299"/>
            <a:ext cx="2184400" cy="523220"/>
          </a:xfrm>
          <a:prstGeom prst="rect">
            <a:avLst/>
          </a:prstGeom>
        </p:spPr>
        <p:txBody>
          <a:bodyPr wrap="square">
            <a:spAutoFit/>
          </a:bodyPr>
          <a:lstStyle/>
          <a:p>
            <a:r>
              <a:rPr lang="zh-CN" altLang="zh-CN" sz="1400" b="1" dirty="0">
                <a:solidFill>
                  <a:srgbClr val="3D89BC"/>
                </a:solidFill>
              </a:rPr>
              <a:t>警务大数据的应用是增强社会治理能力的重要支撑</a:t>
            </a:r>
            <a:endParaRPr lang="zh-CN" altLang="en-US" sz="1400" b="1" dirty="0">
              <a:solidFill>
                <a:srgbClr val="3D89BC"/>
              </a:solidFill>
            </a:endParaRPr>
          </a:p>
        </p:txBody>
      </p:sp>
      <p:cxnSp>
        <p:nvCxnSpPr>
          <p:cNvPr id="24" name="直接连接符 23"/>
          <p:cNvCxnSpPr/>
          <p:nvPr/>
        </p:nvCxnSpPr>
        <p:spPr>
          <a:xfrm>
            <a:off x="530745" y="2478994"/>
            <a:ext cx="2184400"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456370" y="2409144"/>
            <a:ext cx="160020" cy="1600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3" name="直接连接符 32"/>
          <p:cNvCxnSpPr>
            <a:stCxn id="16" idx="2"/>
          </p:cNvCxnSpPr>
          <p:nvPr/>
        </p:nvCxnSpPr>
        <p:spPr>
          <a:xfrm flipH="1">
            <a:off x="2715145" y="2181774"/>
            <a:ext cx="518806" cy="29722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35" name="椭圆 34"/>
          <p:cNvSpPr/>
          <p:nvPr/>
        </p:nvSpPr>
        <p:spPr>
          <a:xfrm>
            <a:off x="446650" y="4040320"/>
            <a:ext cx="160020" cy="1600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6" name="直接连接符 35"/>
          <p:cNvCxnSpPr/>
          <p:nvPr/>
        </p:nvCxnSpPr>
        <p:spPr>
          <a:xfrm>
            <a:off x="530745" y="4120330"/>
            <a:ext cx="1887335"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37" name="椭圆 36"/>
          <p:cNvSpPr/>
          <p:nvPr/>
        </p:nvSpPr>
        <p:spPr>
          <a:xfrm>
            <a:off x="8308780" y="2407828"/>
            <a:ext cx="160020" cy="1600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p:cNvSpPr/>
          <p:nvPr/>
        </p:nvSpPr>
        <p:spPr>
          <a:xfrm>
            <a:off x="8268140" y="4024214"/>
            <a:ext cx="160020" cy="1600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39" name="直接连接符 38"/>
          <p:cNvCxnSpPr/>
          <p:nvPr/>
        </p:nvCxnSpPr>
        <p:spPr>
          <a:xfrm>
            <a:off x="6155300" y="2489154"/>
            <a:ext cx="2184400"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6124380" y="4105540"/>
            <a:ext cx="2184400"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42" name="直接连接符 41"/>
          <p:cNvCxnSpPr>
            <a:stCxn id="17" idx="3"/>
          </p:cNvCxnSpPr>
          <p:nvPr/>
        </p:nvCxnSpPr>
        <p:spPr>
          <a:xfrm flipH="1">
            <a:off x="2448560" y="3829147"/>
            <a:ext cx="434058" cy="275493"/>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47" name="直接连接符 46"/>
          <p:cNvCxnSpPr>
            <a:endCxn id="3" idx="6"/>
          </p:cNvCxnSpPr>
          <p:nvPr/>
        </p:nvCxnSpPr>
        <p:spPr>
          <a:xfrm flipH="1" flipV="1">
            <a:off x="5286083" y="2181774"/>
            <a:ext cx="838297" cy="30738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48" name="直接连接符 47"/>
          <p:cNvCxnSpPr>
            <a:endCxn id="18" idx="5"/>
          </p:cNvCxnSpPr>
          <p:nvPr/>
        </p:nvCxnSpPr>
        <p:spPr>
          <a:xfrm flipH="1" flipV="1">
            <a:off x="5586468" y="3829147"/>
            <a:ext cx="529852" cy="275493"/>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52" name="椭圆 51"/>
          <p:cNvSpPr/>
          <p:nvPr/>
        </p:nvSpPr>
        <p:spPr>
          <a:xfrm>
            <a:off x="6290217" y="5428473"/>
            <a:ext cx="160020" cy="1600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53" name="直接连接符 52"/>
          <p:cNvCxnSpPr/>
          <p:nvPr/>
        </p:nvCxnSpPr>
        <p:spPr>
          <a:xfrm>
            <a:off x="4232390" y="5509799"/>
            <a:ext cx="2098467" cy="0"/>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flipV="1">
            <a:off x="4232390" y="4667361"/>
            <a:ext cx="0" cy="841122"/>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sp>
        <p:nvSpPr>
          <p:cNvPr id="57" name="矩形 56"/>
          <p:cNvSpPr/>
          <p:nvPr/>
        </p:nvSpPr>
        <p:spPr>
          <a:xfrm>
            <a:off x="3175750" y="2817294"/>
            <a:ext cx="2184400" cy="461665"/>
          </a:xfrm>
          <a:prstGeom prst="rect">
            <a:avLst/>
          </a:prstGeom>
        </p:spPr>
        <p:txBody>
          <a:bodyPr wrap="square">
            <a:spAutoFit/>
          </a:bodyPr>
          <a:lstStyle/>
          <a:p>
            <a:pPr algn="ctr"/>
            <a:r>
              <a:rPr lang="zh-CN" altLang="en-US" sz="2400" b="1" dirty="0" smtClean="0">
                <a:solidFill>
                  <a:schemeClr val="bg1"/>
                </a:solidFill>
                <a:effectLst>
                  <a:outerShdw blurRad="38100" dist="38100" dir="2700000" algn="tl">
                    <a:srgbClr val="000000">
                      <a:alpha val="43137"/>
                    </a:srgbClr>
                  </a:outerShdw>
                </a:effectLst>
              </a:rPr>
              <a:t>应用价值</a:t>
            </a:r>
            <a:endParaRPr lang="zh-CN" altLang="en-US" sz="2400" b="1" dirty="0">
              <a:solidFill>
                <a:schemeClr val="bg1"/>
              </a:solidFill>
              <a:effectLst>
                <a:outerShdw blurRad="38100" dist="38100" dir="2700000" algn="tl">
                  <a:srgbClr val="000000">
                    <a:alpha val="43137"/>
                  </a:srgbClr>
                </a:outerShdw>
              </a:effectLst>
            </a:endParaRPr>
          </a:p>
        </p:txBody>
      </p:sp>
      <p:pic>
        <p:nvPicPr>
          <p:cNvPr id="43"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49"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50"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47</a:t>
            </a:fld>
            <a:endParaRPr lang="zh-CN" altLang="en-US" dirty="0"/>
          </a:p>
        </p:txBody>
      </p:sp>
      <p:sp>
        <p:nvSpPr>
          <p:cNvPr id="56" name="文本框 40"/>
          <p:cNvSpPr txBox="1"/>
          <p:nvPr/>
        </p:nvSpPr>
        <p:spPr>
          <a:xfrm>
            <a:off x="399253" y="933450"/>
            <a:ext cx="3033203" cy="369332"/>
          </a:xfrm>
          <a:prstGeom prst="rect">
            <a:avLst/>
          </a:prstGeom>
          <a:noFill/>
        </p:spPr>
        <p:txBody>
          <a:bodyPr wrap="none" rtlCol="0">
            <a:spAutoFit/>
          </a:bodyPr>
          <a:lstStyle/>
          <a:p>
            <a:r>
              <a:rPr lang="en-US" altLang="zh-CN" b="1" dirty="0" smtClean="0">
                <a:solidFill>
                  <a:srgbClr val="3D89BC"/>
                </a:solidFill>
              </a:rPr>
              <a:t>10.4.2 </a:t>
            </a:r>
            <a:r>
              <a:rPr lang="zh-CN" altLang="en-US" b="1" dirty="0" smtClean="0">
                <a:solidFill>
                  <a:srgbClr val="3D89BC"/>
                </a:solidFill>
              </a:rPr>
              <a:t>警务大数据应用价值</a:t>
            </a:r>
            <a:endParaRPr lang="zh-CN" altLang="en-US" dirty="0">
              <a:solidFill>
                <a:srgbClr val="3D89BC"/>
              </a:solidFill>
            </a:endParaRPr>
          </a:p>
        </p:txBody>
      </p:sp>
      <p:sp>
        <p:nvSpPr>
          <p:cNvPr id="58" name="椭圆 57"/>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183290" cy="323165"/>
          </a:xfrm>
          <a:prstGeom prst="rect">
            <a:avLst/>
          </a:prstGeom>
          <a:noFill/>
        </p:spPr>
        <p:txBody>
          <a:bodyPr wrap="none" lIns="0" tIns="0" rIns="0" bIns="0" rtlCol="0">
            <a:spAutoFit/>
          </a:bodyPr>
          <a:lstStyle/>
          <a:p>
            <a:r>
              <a:rPr lang="en-US" altLang="zh-CN" sz="2100" b="1" spc="225" dirty="0" smtClean="0">
                <a:solidFill>
                  <a:prstClr val="white"/>
                </a:solidFill>
              </a:rPr>
              <a:t>10.4</a:t>
            </a:r>
            <a:r>
              <a:rPr lang="zh-CN" altLang="en-US" sz="2100" b="1" spc="225" dirty="0" smtClean="0">
                <a:solidFill>
                  <a:prstClr val="white"/>
                </a:solidFill>
              </a:rPr>
              <a:t>警务大数据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3" name="矩形 42"/>
          <p:cNvSpPr/>
          <p:nvPr/>
        </p:nvSpPr>
        <p:spPr>
          <a:xfrm>
            <a:off x="524727" y="1552842"/>
            <a:ext cx="1747594" cy="338554"/>
          </a:xfrm>
          <a:prstGeom prst="rect">
            <a:avLst/>
          </a:prstGeom>
        </p:spPr>
        <p:txBody>
          <a:bodyPr wrap="none">
            <a:spAutoFit/>
          </a:bodyPr>
          <a:lstStyle/>
          <a:p>
            <a:r>
              <a:rPr lang="en-US" altLang="zh-CN" sz="1600" b="1" dirty="0" smtClean="0"/>
              <a:t>1</a:t>
            </a:r>
            <a:r>
              <a:rPr lang="zh-CN" altLang="zh-CN" sz="1600" b="1" dirty="0" smtClean="0"/>
              <a:t>．</a:t>
            </a:r>
            <a:r>
              <a:rPr lang="zh-CN" altLang="zh-CN" sz="1600" b="1" dirty="0"/>
              <a:t>基本建设要求</a:t>
            </a:r>
          </a:p>
        </p:txBody>
      </p:sp>
      <p:sp>
        <p:nvSpPr>
          <p:cNvPr id="28" name="椭圆 27"/>
          <p:cNvSpPr/>
          <p:nvPr/>
        </p:nvSpPr>
        <p:spPr>
          <a:xfrm>
            <a:off x="3169920" y="4439920"/>
            <a:ext cx="2570480" cy="1005840"/>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b="1" dirty="0" smtClean="0"/>
              <a:t>基本要求</a:t>
            </a:r>
            <a:endParaRPr lang="zh-CN" altLang="en-US" b="1" dirty="0"/>
          </a:p>
        </p:txBody>
      </p:sp>
      <p:cxnSp>
        <p:nvCxnSpPr>
          <p:cNvPr id="31" name="直接箭头连接符 30"/>
          <p:cNvCxnSpPr/>
          <p:nvPr/>
        </p:nvCxnSpPr>
        <p:spPr>
          <a:xfrm flipH="1" flipV="1">
            <a:off x="4003040" y="3295378"/>
            <a:ext cx="284481" cy="1144542"/>
          </a:xfrm>
          <a:prstGeom prst="straightConnector1">
            <a:avLst/>
          </a:prstGeom>
          <a:ln w="19050">
            <a:solidFill>
              <a:srgbClr val="3D89BC"/>
            </a:solidFill>
            <a:tailEnd type="arrow"/>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flipV="1">
            <a:off x="4668520" y="3295378"/>
            <a:ext cx="472440" cy="1144542"/>
          </a:xfrm>
          <a:prstGeom prst="straightConnector1">
            <a:avLst/>
          </a:prstGeom>
          <a:ln w="19050">
            <a:solidFill>
              <a:srgbClr val="3D89BC"/>
            </a:solidFill>
            <a:tailEnd type="arrow"/>
          </a:ln>
        </p:spPr>
        <p:style>
          <a:lnRef idx="1">
            <a:schemeClr val="accent1"/>
          </a:lnRef>
          <a:fillRef idx="0">
            <a:schemeClr val="accent1"/>
          </a:fillRef>
          <a:effectRef idx="0">
            <a:schemeClr val="accent1"/>
          </a:effectRef>
          <a:fontRef idx="minor">
            <a:schemeClr val="tx1"/>
          </a:fontRef>
        </p:style>
      </p:cxnSp>
      <p:cxnSp>
        <p:nvCxnSpPr>
          <p:cNvPr id="56" name="直接箭头连接符 55"/>
          <p:cNvCxnSpPr>
            <a:endCxn id="74" idx="5"/>
          </p:cNvCxnSpPr>
          <p:nvPr/>
        </p:nvCxnSpPr>
        <p:spPr>
          <a:xfrm flipH="1" flipV="1">
            <a:off x="2940748" y="3479173"/>
            <a:ext cx="934080" cy="1113148"/>
          </a:xfrm>
          <a:prstGeom prst="straightConnector1">
            <a:avLst/>
          </a:prstGeom>
          <a:ln w="19050">
            <a:solidFill>
              <a:srgbClr val="3D89BC"/>
            </a:solidFill>
            <a:tailEnd type="arrow"/>
          </a:ln>
        </p:spPr>
        <p:style>
          <a:lnRef idx="1">
            <a:schemeClr val="accent1"/>
          </a:lnRef>
          <a:fillRef idx="0">
            <a:schemeClr val="accent1"/>
          </a:fillRef>
          <a:effectRef idx="0">
            <a:schemeClr val="accent1"/>
          </a:effectRef>
          <a:fontRef idx="minor">
            <a:schemeClr val="tx1"/>
          </a:fontRef>
        </p:style>
      </p:cxnSp>
      <p:cxnSp>
        <p:nvCxnSpPr>
          <p:cNvPr id="58" name="直接箭头连接符 57"/>
          <p:cNvCxnSpPr/>
          <p:nvPr/>
        </p:nvCxnSpPr>
        <p:spPr>
          <a:xfrm flipH="1" flipV="1">
            <a:off x="2107973" y="4035747"/>
            <a:ext cx="1458254" cy="648014"/>
          </a:xfrm>
          <a:prstGeom prst="straightConnector1">
            <a:avLst/>
          </a:prstGeom>
          <a:ln w="19050">
            <a:solidFill>
              <a:srgbClr val="3D89BC"/>
            </a:solidFill>
            <a:tailEnd type="arrow"/>
          </a:ln>
        </p:spPr>
        <p:style>
          <a:lnRef idx="1">
            <a:schemeClr val="accent1"/>
          </a:lnRef>
          <a:fillRef idx="0">
            <a:schemeClr val="accent1"/>
          </a:fillRef>
          <a:effectRef idx="0">
            <a:schemeClr val="accent1"/>
          </a:effectRef>
          <a:fontRef idx="minor">
            <a:schemeClr val="tx1"/>
          </a:fontRef>
        </p:style>
      </p:cxnSp>
      <p:cxnSp>
        <p:nvCxnSpPr>
          <p:cNvPr id="67" name="直接箭头连接符 66"/>
          <p:cNvCxnSpPr>
            <a:endCxn id="77" idx="3"/>
          </p:cNvCxnSpPr>
          <p:nvPr/>
        </p:nvCxnSpPr>
        <p:spPr>
          <a:xfrm flipV="1">
            <a:off x="5059680" y="3479173"/>
            <a:ext cx="1122262" cy="1113147"/>
          </a:xfrm>
          <a:prstGeom prst="straightConnector1">
            <a:avLst/>
          </a:prstGeom>
          <a:ln w="19050">
            <a:solidFill>
              <a:srgbClr val="3D89BC"/>
            </a:solidFill>
            <a:tailEnd type="arrow"/>
          </a:ln>
        </p:spPr>
        <p:style>
          <a:lnRef idx="1">
            <a:schemeClr val="accent1"/>
          </a:lnRef>
          <a:fillRef idx="0">
            <a:schemeClr val="accent1"/>
          </a:fillRef>
          <a:effectRef idx="0">
            <a:schemeClr val="accent1"/>
          </a:effectRef>
          <a:fontRef idx="minor">
            <a:schemeClr val="tx1"/>
          </a:fontRef>
        </p:style>
      </p:cxnSp>
      <p:cxnSp>
        <p:nvCxnSpPr>
          <p:cNvPr id="71" name="直接箭头连接符 70"/>
          <p:cNvCxnSpPr/>
          <p:nvPr/>
        </p:nvCxnSpPr>
        <p:spPr>
          <a:xfrm flipV="1">
            <a:off x="5486400" y="4013200"/>
            <a:ext cx="1818640" cy="731520"/>
          </a:xfrm>
          <a:prstGeom prst="straightConnector1">
            <a:avLst/>
          </a:prstGeom>
          <a:ln w="19050">
            <a:solidFill>
              <a:srgbClr val="3D89BC"/>
            </a:solidFill>
            <a:tailEnd type="arrow"/>
          </a:ln>
        </p:spPr>
        <p:style>
          <a:lnRef idx="1">
            <a:schemeClr val="accent1"/>
          </a:lnRef>
          <a:fillRef idx="0">
            <a:schemeClr val="accent1"/>
          </a:fillRef>
          <a:effectRef idx="0">
            <a:schemeClr val="accent1"/>
          </a:effectRef>
          <a:fontRef idx="minor">
            <a:schemeClr val="tx1"/>
          </a:fontRef>
        </p:style>
      </p:cxnSp>
      <p:sp>
        <p:nvSpPr>
          <p:cNvPr id="73" name="椭圆 72"/>
          <p:cNvSpPr/>
          <p:nvPr/>
        </p:nvSpPr>
        <p:spPr>
          <a:xfrm>
            <a:off x="1501911" y="3567929"/>
            <a:ext cx="606062" cy="606062"/>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effectLst>
                  <a:outerShdw blurRad="38100" dist="38100" dir="2700000" algn="tl">
                    <a:srgbClr val="000000">
                      <a:alpha val="43137"/>
                    </a:srgbClr>
                  </a:outerShdw>
                </a:effectLst>
              </a:rPr>
              <a:t>1</a:t>
            </a:r>
            <a:endParaRPr lang="zh-CN" altLang="en-US" sz="2000" b="1" dirty="0">
              <a:effectLst>
                <a:outerShdw blurRad="38100" dist="38100" dir="2700000" algn="tl">
                  <a:srgbClr val="000000">
                    <a:alpha val="43137"/>
                  </a:srgbClr>
                </a:outerShdw>
              </a:effectLst>
            </a:endParaRPr>
          </a:p>
        </p:txBody>
      </p:sp>
      <p:sp>
        <p:nvSpPr>
          <p:cNvPr id="74" name="椭圆 73"/>
          <p:cNvSpPr/>
          <p:nvPr/>
        </p:nvSpPr>
        <p:spPr>
          <a:xfrm>
            <a:off x="2423442" y="2961867"/>
            <a:ext cx="606062" cy="606062"/>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effectLst>
                  <a:outerShdw blurRad="38100" dist="38100" dir="2700000" algn="tl">
                    <a:srgbClr val="000000">
                      <a:alpha val="43137"/>
                    </a:srgbClr>
                  </a:outerShdw>
                </a:effectLst>
              </a:rPr>
              <a:t>2</a:t>
            </a:r>
            <a:endParaRPr lang="zh-CN" altLang="en-US" sz="2000" b="1" dirty="0">
              <a:effectLst>
                <a:outerShdw blurRad="38100" dist="38100" dir="2700000" algn="tl">
                  <a:srgbClr val="000000">
                    <a:alpha val="43137"/>
                  </a:srgbClr>
                </a:outerShdw>
              </a:effectLst>
            </a:endParaRPr>
          </a:p>
        </p:txBody>
      </p:sp>
      <p:sp>
        <p:nvSpPr>
          <p:cNvPr id="75" name="椭圆 74"/>
          <p:cNvSpPr/>
          <p:nvPr/>
        </p:nvSpPr>
        <p:spPr>
          <a:xfrm>
            <a:off x="3623874" y="2689316"/>
            <a:ext cx="606062" cy="606062"/>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effectLst>
                  <a:outerShdw blurRad="38100" dist="38100" dir="2700000" algn="tl">
                    <a:srgbClr val="000000">
                      <a:alpha val="43137"/>
                    </a:srgbClr>
                  </a:outerShdw>
                </a:effectLst>
              </a:rPr>
              <a:t>3</a:t>
            </a:r>
            <a:endParaRPr lang="zh-CN" altLang="en-US" sz="2000" b="1" dirty="0">
              <a:effectLst>
                <a:outerShdw blurRad="38100" dist="38100" dir="2700000" algn="tl">
                  <a:srgbClr val="000000">
                    <a:alpha val="43137"/>
                  </a:srgbClr>
                </a:outerShdw>
              </a:effectLst>
            </a:endParaRPr>
          </a:p>
        </p:txBody>
      </p:sp>
      <p:sp>
        <p:nvSpPr>
          <p:cNvPr id="76" name="椭圆 75"/>
          <p:cNvSpPr/>
          <p:nvPr/>
        </p:nvSpPr>
        <p:spPr>
          <a:xfrm>
            <a:off x="4909049" y="2689316"/>
            <a:ext cx="606062" cy="606062"/>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effectLst>
                  <a:outerShdw blurRad="38100" dist="38100" dir="2700000" algn="tl">
                    <a:srgbClr val="000000">
                      <a:alpha val="43137"/>
                    </a:srgbClr>
                  </a:outerShdw>
                </a:effectLst>
              </a:rPr>
              <a:t>4</a:t>
            </a:r>
            <a:endParaRPr lang="zh-CN" altLang="en-US" sz="2000" b="1" dirty="0">
              <a:effectLst>
                <a:outerShdw blurRad="38100" dist="38100" dir="2700000" algn="tl">
                  <a:srgbClr val="000000">
                    <a:alpha val="43137"/>
                  </a:srgbClr>
                </a:outerShdw>
              </a:effectLst>
            </a:endParaRPr>
          </a:p>
        </p:txBody>
      </p:sp>
      <p:sp>
        <p:nvSpPr>
          <p:cNvPr id="77" name="椭圆 76"/>
          <p:cNvSpPr/>
          <p:nvPr/>
        </p:nvSpPr>
        <p:spPr>
          <a:xfrm>
            <a:off x="6093186" y="2961867"/>
            <a:ext cx="606062" cy="606062"/>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effectLst>
                  <a:outerShdw blurRad="38100" dist="38100" dir="2700000" algn="tl">
                    <a:srgbClr val="000000">
                      <a:alpha val="43137"/>
                    </a:srgbClr>
                  </a:outerShdw>
                </a:effectLst>
              </a:rPr>
              <a:t>5</a:t>
            </a:r>
            <a:endParaRPr lang="zh-CN" altLang="en-US" sz="2000" b="1" dirty="0">
              <a:effectLst>
                <a:outerShdw blurRad="38100" dist="38100" dir="2700000" algn="tl">
                  <a:srgbClr val="000000">
                    <a:alpha val="43137"/>
                  </a:srgbClr>
                </a:outerShdw>
              </a:effectLst>
            </a:endParaRPr>
          </a:p>
        </p:txBody>
      </p:sp>
      <p:sp>
        <p:nvSpPr>
          <p:cNvPr id="78" name="椭圆 77"/>
          <p:cNvSpPr/>
          <p:nvPr/>
        </p:nvSpPr>
        <p:spPr>
          <a:xfrm>
            <a:off x="7306035" y="3567929"/>
            <a:ext cx="606062" cy="606062"/>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effectLst>
                  <a:outerShdw blurRad="38100" dist="38100" dir="2700000" algn="tl">
                    <a:srgbClr val="000000">
                      <a:alpha val="43137"/>
                    </a:srgbClr>
                  </a:outerShdw>
                </a:effectLst>
              </a:rPr>
              <a:t>6</a:t>
            </a:r>
            <a:endParaRPr lang="zh-CN" altLang="en-US" sz="2000" b="1" dirty="0">
              <a:effectLst>
                <a:outerShdw blurRad="38100" dist="38100" dir="2700000" algn="tl">
                  <a:srgbClr val="000000">
                    <a:alpha val="43137"/>
                  </a:srgbClr>
                </a:outerShdw>
              </a:effectLst>
            </a:endParaRPr>
          </a:p>
        </p:txBody>
      </p:sp>
      <p:sp>
        <p:nvSpPr>
          <p:cNvPr id="90" name="矩形 89"/>
          <p:cNvSpPr/>
          <p:nvPr/>
        </p:nvSpPr>
        <p:spPr>
          <a:xfrm>
            <a:off x="660174" y="3171396"/>
            <a:ext cx="1683474" cy="307777"/>
          </a:xfrm>
          <a:prstGeom prst="rect">
            <a:avLst/>
          </a:prstGeom>
        </p:spPr>
        <p:txBody>
          <a:bodyPr wrap="none">
            <a:spAutoFit/>
          </a:bodyPr>
          <a:lstStyle/>
          <a:p>
            <a:r>
              <a:rPr lang="en-US" altLang="zh-CN" sz="1400" b="1" dirty="0">
                <a:solidFill>
                  <a:srgbClr val="3D89BC"/>
                </a:solidFill>
              </a:rPr>
              <a:t>PB</a:t>
            </a:r>
            <a:r>
              <a:rPr lang="zh-CN" altLang="zh-CN" sz="1400" b="1" dirty="0">
                <a:solidFill>
                  <a:srgbClr val="3D89BC"/>
                </a:solidFill>
              </a:rPr>
              <a:t>级数据存储管理</a:t>
            </a:r>
            <a:endParaRPr lang="zh-CN" altLang="en-US" sz="1400" b="1" dirty="0">
              <a:solidFill>
                <a:srgbClr val="3D89BC"/>
              </a:solidFill>
            </a:endParaRPr>
          </a:p>
        </p:txBody>
      </p:sp>
      <p:sp>
        <p:nvSpPr>
          <p:cNvPr id="91" name="矩形 90"/>
          <p:cNvSpPr/>
          <p:nvPr/>
        </p:nvSpPr>
        <p:spPr>
          <a:xfrm>
            <a:off x="1121780" y="2616794"/>
            <a:ext cx="2159566" cy="307777"/>
          </a:xfrm>
          <a:prstGeom prst="rect">
            <a:avLst/>
          </a:prstGeom>
        </p:spPr>
        <p:txBody>
          <a:bodyPr wrap="none">
            <a:spAutoFit/>
          </a:bodyPr>
          <a:lstStyle/>
          <a:p>
            <a:r>
              <a:rPr lang="zh-CN" altLang="zh-CN" sz="1400" b="1" dirty="0">
                <a:solidFill>
                  <a:srgbClr val="3D89BC"/>
                </a:solidFill>
              </a:rPr>
              <a:t>多种数据类型与协议支持</a:t>
            </a:r>
            <a:endParaRPr lang="zh-CN" altLang="en-US" sz="1400" b="1" dirty="0">
              <a:solidFill>
                <a:srgbClr val="3D89BC"/>
              </a:solidFill>
            </a:endParaRPr>
          </a:p>
        </p:txBody>
      </p:sp>
      <p:sp>
        <p:nvSpPr>
          <p:cNvPr id="92" name="矩形 91"/>
          <p:cNvSpPr/>
          <p:nvPr/>
        </p:nvSpPr>
        <p:spPr>
          <a:xfrm>
            <a:off x="2879454" y="2227648"/>
            <a:ext cx="1620957" cy="307777"/>
          </a:xfrm>
          <a:prstGeom prst="rect">
            <a:avLst/>
          </a:prstGeom>
        </p:spPr>
        <p:txBody>
          <a:bodyPr wrap="none">
            <a:spAutoFit/>
          </a:bodyPr>
          <a:lstStyle/>
          <a:p>
            <a:r>
              <a:rPr lang="zh-CN" altLang="zh-CN" sz="1400" b="1" dirty="0">
                <a:solidFill>
                  <a:srgbClr val="3D89BC"/>
                </a:solidFill>
              </a:rPr>
              <a:t>高质量的数据整合</a:t>
            </a:r>
            <a:endParaRPr lang="zh-CN" altLang="en-US" sz="1400" b="1" dirty="0">
              <a:solidFill>
                <a:srgbClr val="3D89BC"/>
              </a:solidFill>
            </a:endParaRPr>
          </a:p>
        </p:txBody>
      </p:sp>
      <p:sp>
        <p:nvSpPr>
          <p:cNvPr id="93" name="矩形 92"/>
          <p:cNvSpPr/>
          <p:nvPr/>
        </p:nvSpPr>
        <p:spPr>
          <a:xfrm>
            <a:off x="4654396" y="2227647"/>
            <a:ext cx="1800493" cy="307777"/>
          </a:xfrm>
          <a:prstGeom prst="rect">
            <a:avLst/>
          </a:prstGeom>
        </p:spPr>
        <p:txBody>
          <a:bodyPr wrap="none">
            <a:spAutoFit/>
          </a:bodyPr>
          <a:lstStyle/>
          <a:p>
            <a:r>
              <a:rPr lang="zh-CN" altLang="zh-CN" sz="1400" b="1" dirty="0">
                <a:solidFill>
                  <a:srgbClr val="3D89BC"/>
                </a:solidFill>
              </a:rPr>
              <a:t>高效的数据分析能力</a:t>
            </a:r>
            <a:endParaRPr lang="zh-CN" altLang="en-US" sz="1400" b="1" dirty="0">
              <a:solidFill>
                <a:srgbClr val="3D89BC"/>
              </a:solidFill>
            </a:endParaRPr>
          </a:p>
        </p:txBody>
      </p:sp>
      <p:sp>
        <p:nvSpPr>
          <p:cNvPr id="94" name="矩形 93"/>
          <p:cNvSpPr/>
          <p:nvPr/>
        </p:nvSpPr>
        <p:spPr>
          <a:xfrm>
            <a:off x="5863620" y="2616793"/>
            <a:ext cx="1441420" cy="307777"/>
          </a:xfrm>
          <a:prstGeom prst="rect">
            <a:avLst/>
          </a:prstGeom>
        </p:spPr>
        <p:txBody>
          <a:bodyPr wrap="none">
            <a:spAutoFit/>
          </a:bodyPr>
          <a:lstStyle/>
          <a:p>
            <a:r>
              <a:rPr lang="zh-CN" altLang="zh-CN" sz="1400" b="1" dirty="0">
                <a:solidFill>
                  <a:srgbClr val="3D89BC"/>
                </a:solidFill>
              </a:rPr>
              <a:t>可管理和开放性</a:t>
            </a:r>
            <a:endParaRPr lang="zh-CN" altLang="en-US" sz="1400" b="1" dirty="0">
              <a:solidFill>
                <a:srgbClr val="3D89BC"/>
              </a:solidFill>
            </a:endParaRPr>
          </a:p>
        </p:txBody>
      </p:sp>
      <p:sp>
        <p:nvSpPr>
          <p:cNvPr id="95" name="矩形 94"/>
          <p:cNvSpPr/>
          <p:nvPr/>
        </p:nvSpPr>
        <p:spPr>
          <a:xfrm>
            <a:off x="7187098" y="3171395"/>
            <a:ext cx="902811" cy="307777"/>
          </a:xfrm>
          <a:prstGeom prst="rect">
            <a:avLst/>
          </a:prstGeom>
        </p:spPr>
        <p:txBody>
          <a:bodyPr wrap="none">
            <a:spAutoFit/>
          </a:bodyPr>
          <a:lstStyle/>
          <a:p>
            <a:r>
              <a:rPr lang="zh-CN" altLang="zh-CN" sz="1400" b="1" dirty="0">
                <a:solidFill>
                  <a:srgbClr val="3D89BC"/>
                </a:solidFill>
              </a:rPr>
              <a:t>安全可靠</a:t>
            </a:r>
            <a:endParaRPr lang="zh-CN" altLang="en-US" sz="1400" b="1" dirty="0">
              <a:solidFill>
                <a:srgbClr val="3D89BC"/>
              </a:solidFill>
            </a:endParaRPr>
          </a:p>
        </p:txBody>
      </p:sp>
      <p:pic>
        <p:nvPicPr>
          <p:cNvPr id="33"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6"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37"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48</a:t>
            </a:fld>
            <a:endParaRPr lang="zh-CN" altLang="en-US" dirty="0"/>
          </a:p>
        </p:txBody>
      </p:sp>
      <p:sp>
        <p:nvSpPr>
          <p:cNvPr id="40" name="文本框 40"/>
          <p:cNvSpPr txBox="1"/>
          <p:nvPr/>
        </p:nvSpPr>
        <p:spPr>
          <a:xfrm>
            <a:off x="399253" y="933450"/>
            <a:ext cx="3494867" cy="369332"/>
          </a:xfrm>
          <a:prstGeom prst="rect">
            <a:avLst/>
          </a:prstGeom>
          <a:noFill/>
        </p:spPr>
        <p:txBody>
          <a:bodyPr wrap="none" rtlCol="0">
            <a:spAutoFit/>
          </a:bodyPr>
          <a:lstStyle/>
          <a:p>
            <a:r>
              <a:rPr lang="en-US" altLang="zh-CN" b="1" dirty="0" smtClean="0">
                <a:solidFill>
                  <a:srgbClr val="3D89BC"/>
                </a:solidFill>
              </a:rPr>
              <a:t>10.4.3 </a:t>
            </a:r>
            <a:r>
              <a:rPr lang="zh-CN" altLang="en-US" b="1" dirty="0" smtClean="0">
                <a:solidFill>
                  <a:srgbClr val="3D89BC"/>
                </a:solidFill>
              </a:rPr>
              <a:t>如何开展警务大数据研发</a:t>
            </a:r>
            <a:endParaRPr lang="zh-CN" altLang="en-US" dirty="0">
              <a:solidFill>
                <a:srgbClr val="3D89BC"/>
              </a:solidFill>
            </a:endParaRPr>
          </a:p>
        </p:txBody>
      </p:sp>
      <p:sp>
        <p:nvSpPr>
          <p:cNvPr id="41" name="椭圆 40"/>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183290" cy="323165"/>
          </a:xfrm>
          <a:prstGeom prst="rect">
            <a:avLst/>
          </a:prstGeom>
          <a:noFill/>
        </p:spPr>
        <p:txBody>
          <a:bodyPr wrap="none" lIns="0" tIns="0" rIns="0" bIns="0" rtlCol="0">
            <a:spAutoFit/>
          </a:bodyPr>
          <a:lstStyle/>
          <a:p>
            <a:r>
              <a:rPr lang="en-US" altLang="zh-CN" sz="2100" b="1" spc="225" dirty="0" smtClean="0">
                <a:solidFill>
                  <a:prstClr val="white"/>
                </a:solidFill>
              </a:rPr>
              <a:t>10.4</a:t>
            </a:r>
            <a:r>
              <a:rPr lang="zh-CN" altLang="en-US" sz="2100" b="1" spc="225" dirty="0" smtClean="0">
                <a:solidFill>
                  <a:prstClr val="white"/>
                </a:solidFill>
              </a:rPr>
              <a:t>警务大数据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3" name="矩形 42"/>
          <p:cNvSpPr/>
          <p:nvPr/>
        </p:nvSpPr>
        <p:spPr>
          <a:xfrm>
            <a:off x="524727" y="1381392"/>
            <a:ext cx="1747594" cy="338554"/>
          </a:xfrm>
          <a:prstGeom prst="rect">
            <a:avLst/>
          </a:prstGeom>
        </p:spPr>
        <p:txBody>
          <a:bodyPr wrap="none">
            <a:spAutoFit/>
          </a:bodyPr>
          <a:lstStyle/>
          <a:p>
            <a:r>
              <a:rPr lang="en-US" altLang="zh-CN" sz="1600" b="1" dirty="0" smtClean="0"/>
              <a:t>2</a:t>
            </a:r>
            <a:r>
              <a:rPr lang="zh-CN" altLang="zh-CN" sz="1600" b="1" dirty="0"/>
              <a:t>．系统架构规划</a:t>
            </a:r>
          </a:p>
        </p:txBody>
      </p:sp>
      <p:pic>
        <p:nvPicPr>
          <p:cNvPr id="11266" name="Picture 2" descr="t10-27"/>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2114550" y="1742421"/>
            <a:ext cx="4652010" cy="4119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3267044" y="5826986"/>
            <a:ext cx="2214068" cy="261610"/>
          </a:xfrm>
          <a:prstGeom prst="rect">
            <a:avLst/>
          </a:prstGeom>
        </p:spPr>
        <p:txBody>
          <a:bodyPr wrap="none">
            <a:spAutoFit/>
          </a:bodyPr>
          <a:lstStyle/>
          <a:p>
            <a:pPr algn="ctr"/>
            <a:r>
              <a:rPr lang="zh-CN" altLang="zh-CN" sz="1100" b="1" dirty="0"/>
              <a:t>图</a:t>
            </a:r>
            <a:r>
              <a:rPr lang="en-US" altLang="zh-CN" sz="1100" b="1" dirty="0"/>
              <a:t>10-27  </a:t>
            </a:r>
            <a:r>
              <a:rPr lang="zh-CN" altLang="zh-CN" sz="1100" b="1" dirty="0"/>
              <a:t>警务大数据系统架构图</a:t>
            </a:r>
            <a:endParaRPr lang="zh-CN" altLang="en-US" sz="1100" b="1" dirty="0"/>
          </a:p>
        </p:txBody>
      </p:sp>
      <p:pic>
        <p:nvPicPr>
          <p:cNvPr id="16" name="27 Imagen"/>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19" name="Imagen 27">
            <a:hlinkClick r:id="" action="ppaction://hlinkshowjump?jump=next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Imagen 28">
            <a:hlinkClick r:id="" action="ppaction://hlinkshowjump?jump=previousslide"/>
          </p:cNvPr>
          <p:cNvPicPr>
            <a:picLocks noChangeAspect="1" noChangeArrowheads="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49</a:t>
            </a:fld>
            <a:endParaRPr lang="zh-CN" altLang="en-US" dirty="0"/>
          </a:p>
        </p:txBody>
      </p:sp>
      <p:sp>
        <p:nvSpPr>
          <p:cNvPr id="28" name="文本框 40"/>
          <p:cNvSpPr txBox="1"/>
          <p:nvPr/>
        </p:nvSpPr>
        <p:spPr>
          <a:xfrm>
            <a:off x="399253" y="933450"/>
            <a:ext cx="3494867" cy="369332"/>
          </a:xfrm>
          <a:prstGeom prst="rect">
            <a:avLst/>
          </a:prstGeom>
          <a:noFill/>
        </p:spPr>
        <p:txBody>
          <a:bodyPr wrap="none" rtlCol="0">
            <a:spAutoFit/>
          </a:bodyPr>
          <a:lstStyle/>
          <a:p>
            <a:r>
              <a:rPr lang="en-US" altLang="zh-CN" b="1" dirty="0" smtClean="0">
                <a:solidFill>
                  <a:srgbClr val="3D89BC"/>
                </a:solidFill>
              </a:rPr>
              <a:t>10.4.3 </a:t>
            </a:r>
            <a:r>
              <a:rPr lang="zh-CN" altLang="en-US" b="1" dirty="0" smtClean="0">
                <a:solidFill>
                  <a:srgbClr val="3D89BC"/>
                </a:solidFill>
              </a:rPr>
              <a:t>如何开展警务大数据研发</a:t>
            </a:r>
            <a:endParaRPr lang="zh-CN" altLang="en-US" dirty="0">
              <a:solidFill>
                <a:srgbClr val="3D89BC"/>
              </a:solidFill>
            </a:endParaRPr>
          </a:p>
        </p:txBody>
      </p:sp>
      <p:sp>
        <p:nvSpPr>
          <p:cNvPr id="30" name="椭圆 29"/>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51"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52" name="文本框 6"/>
          <p:cNvSpPr txBox="1"/>
          <p:nvPr/>
        </p:nvSpPr>
        <p:spPr>
          <a:xfrm>
            <a:off x="452232" y="173917"/>
            <a:ext cx="2367956" cy="415498"/>
          </a:xfrm>
          <a:prstGeom prst="rect">
            <a:avLst/>
          </a:prstGeom>
          <a:noFill/>
        </p:spPr>
        <p:txBody>
          <a:bodyPr wrap="none" rtlCol="0">
            <a:spAutoFit/>
          </a:bodyPr>
          <a:lstStyle/>
          <a:p>
            <a:r>
              <a:rPr lang="en-US" altLang="zh-CN" sz="2100" b="1" spc="225" dirty="0" smtClean="0">
                <a:solidFill>
                  <a:prstClr val="white"/>
                </a:solidFill>
              </a:rPr>
              <a:t>10.1</a:t>
            </a:r>
            <a:r>
              <a:rPr lang="zh-CN" altLang="en-US" sz="2100" b="1" spc="225" dirty="0" smtClean="0">
                <a:solidFill>
                  <a:prstClr val="white"/>
                </a:solidFill>
              </a:rPr>
              <a:t>地震大数据</a:t>
            </a:r>
            <a:endParaRPr lang="zh-CN" altLang="en-US" sz="2100" b="1" spc="225" dirty="0">
              <a:solidFill>
                <a:prstClr val="white"/>
              </a:solidFill>
            </a:endParaRPr>
          </a:p>
        </p:txBody>
      </p:sp>
      <p:sp>
        <p:nvSpPr>
          <p:cNvPr id="8" name="矩形 7"/>
          <p:cNvSpPr/>
          <p:nvPr/>
        </p:nvSpPr>
        <p:spPr>
          <a:xfrm>
            <a:off x="524727" y="1409967"/>
            <a:ext cx="1747594" cy="338554"/>
          </a:xfrm>
          <a:prstGeom prst="rect">
            <a:avLst/>
          </a:prstGeom>
        </p:spPr>
        <p:txBody>
          <a:bodyPr wrap="none">
            <a:spAutoFit/>
          </a:bodyPr>
          <a:lstStyle/>
          <a:p>
            <a:r>
              <a:rPr lang="en-US" altLang="zh-CN" sz="1600" b="1" dirty="0"/>
              <a:t>1</a:t>
            </a:r>
            <a:r>
              <a:rPr lang="zh-CN" altLang="zh-CN" sz="1600" b="1" dirty="0"/>
              <a:t>．地震烈度速报</a:t>
            </a:r>
          </a:p>
        </p:txBody>
      </p:sp>
      <p:sp>
        <p:nvSpPr>
          <p:cNvPr id="10" name="矩形 9"/>
          <p:cNvSpPr/>
          <p:nvPr/>
        </p:nvSpPr>
        <p:spPr>
          <a:xfrm>
            <a:off x="856549" y="1938234"/>
            <a:ext cx="1415772" cy="338554"/>
          </a:xfrm>
          <a:prstGeom prst="rect">
            <a:avLst/>
          </a:prstGeom>
          <a:solidFill>
            <a:srgbClr val="3D89BC"/>
          </a:solidFill>
        </p:spPr>
        <p:txBody>
          <a:bodyPr wrap="none">
            <a:spAutoFit/>
          </a:bodyPr>
          <a:lstStyle/>
          <a:p>
            <a:r>
              <a:rPr lang="zh-CN" altLang="zh-CN" sz="1600" b="1" dirty="0">
                <a:solidFill>
                  <a:schemeClr val="bg1"/>
                </a:solidFill>
              </a:rPr>
              <a:t>汶川特大地震</a:t>
            </a:r>
            <a:endParaRPr lang="zh-CN" altLang="en-US" sz="1600" b="1" dirty="0">
              <a:solidFill>
                <a:schemeClr val="bg1"/>
              </a:solidFill>
            </a:endParaRPr>
          </a:p>
        </p:txBody>
      </p:sp>
      <p:sp>
        <p:nvSpPr>
          <p:cNvPr id="12" name="矩形 11"/>
          <p:cNvSpPr/>
          <p:nvPr/>
        </p:nvSpPr>
        <p:spPr>
          <a:xfrm>
            <a:off x="3332447" y="1938234"/>
            <a:ext cx="1415772" cy="338554"/>
          </a:xfrm>
          <a:prstGeom prst="rect">
            <a:avLst/>
          </a:prstGeom>
          <a:solidFill>
            <a:srgbClr val="3D89BC"/>
          </a:solidFill>
        </p:spPr>
        <p:txBody>
          <a:bodyPr wrap="none">
            <a:spAutoFit/>
          </a:bodyPr>
          <a:lstStyle/>
          <a:p>
            <a:r>
              <a:rPr lang="zh-CN" altLang="zh-CN" sz="1600" b="1" dirty="0">
                <a:solidFill>
                  <a:schemeClr val="bg1"/>
                </a:solidFill>
              </a:rPr>
              <a:t>地震烈度速报</a:t>
            </a:r>
            <a:endParaRPr lang="zh-CN" altLang="en-US" sz="1600" b="1" dirty="0">
              <a:solidFill>
                <a:schemeClr val="bg1"/>
              </a:solidFill>
            </a:endParaRPr>
          </a:p>
        </p:txBody>
      </p:sp>
      <p:sp>
        <p:nvSpPr>
          <p:cNvPr id="13" name="矩形 12"/>
          <p:cNvSpPr/>
          <p:nvPr/>
        </p:nvSpPr>
        <p:spPr>
          <a:xfrm>
            <a:off x="856549" y="2361188"/>
            <a:ext cx="6885364" cy="338554"/>
          </a:xfrm>
          <a:prstGeom prst="rect">
            <a:avLst/>
          </a:prstGeom>
        </p:spPr>
        <p:txBody>
          <a:bodyPr wrap="square">
            <a:spAutoFit/>
          </a:bodyPr>
          <a:lstStyle/>
          <a:p>
            <a:r>
              <a:rPr lang="zh-CN" altLang="zh-CN" sz="1600" dirty="0" smtClean="0"/>
              <a:t>烈度</a:t>
            </a:r>
            <a:r>
              <a:rPr lang="zh-CN" altLang="zh-CN" sz="1600" dirty="0"/>
              <a:t>速报就是在破坏性地震发生时能够快速给出不同地区的烈度分布情况</a:t>
            </a:r>
            <a:r>
              <a:rPr lang="zh-CN" altLang="zh-CN" sz="1600" dirty="0" smtClean="0"/>
              <a:t>。</a:t>
            </a:r>
            <a:endParaRPr lang="zh-CN" altLang="en-US" sz="1600" dirty="0"/>
          </a:p>
        </p:txBody>
      </p:sp>
      <p:sp>
        <p:nvSpPr>
          <p:cNvPr id="14" name="矩形 13"/>
          <p:cNvSpPr/>
          <p:nvPr/>
        </p:nvSpPr>
        <p:spPr>
          <a:xfrm>
            <a:off x="5808345" y="1938234"/>
            <a:ext cx="2291012" cy="338554"/>
          </a:xfrm>
          <a:prstGeom prst="rect">
            <a:avLst/>
          </a:prstGeom>
          <a:solidFill>
            <a:srgbClr val="3D89BC"/>
          </a:solidFill>
        </p:spPr>
        <p:txBody>
          <a:bodyPr wrap="none">
            <a:spAutoFit/>
          </a:bodyPr>
          <a:lstStyle/>
          <a:p>
            <a:r>
              <a:rPr lang="zh-CN" altLang="zh-CN" sz="1600" b="1" dirty="0">
                <a:solidFill>
                  <a:schemeClr val="bg1"/>
                </a:solidFill>
              </a:rPr>
              <a:t>震动图（</a:t>
            </a:r>
            <a:r>
              <a:rPr lang="en-US" altLang="zh-CN" sz="1600" b="1" dirty="0" err="1">
                <a:solidFill>
                  <a:schemeClr val="bg1"/>
                </a:solidFill>
              </a:rPr>
              <a:t>ShakeMap</a:t>
            </a:r>
            <a:r>
              <a:rPr lang="zh-CN" altLang="zh-CN" sz="1600" b="1" dirty="0">
                <a:solidFill>
                  <a:schemeClr val="bg1"/>
                </a:solidFill>
              </a:rPr>
              <a:t>）</a:t>
            </a:r>
            <a:endParaRPr lang="zh-CN" altLang="en-US" sz="1600" b="1" dirty="0">
              <a:solidFill>
                <a:schemeClr val="bg1"/>
              </a:solidFill>
            </a:endParaRPr>
          </a:p>
        </p:txBody>
      </p:sp>
      <p:pic>
        <p:nvPicPr>
          <p:cNvPr id="1026" name="Picture 2" descr="图10-1（1）修"/>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610" y="2792833"/>
            <a:ext cx="5435154" cy="29077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7" name="Picture 3" descr="图10-1（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6360759" y="2792833"/>
            <a:ext cx="1817076" cy="2898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6" descr="说明: 20131214131032395-14130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34129" y="2802355"/>
            <a:ext cx="3519502" cy="2898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右箭头 14"/>
          <p:cNvSpPr/>
          <p:nvPr/>
        </p:nvSpPr>
        <p:spPr>
          <a:xfrm>
            <a:off x="2434129" y="2015178"/>
            <a:ext cx="736510" cy="18466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右箭头 20"/>
          <p:cNvSpPr/>
          <p:nvPr/>
        </p:nvSpPr>
        <p:spPr>
          <a:xfrm>
            <a:off x="4910027" y="2015178"/>
            <a:ext cx="736510" cy="184666"/>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2852501" y="5753882"/>
            <a:ext cx="2563522" cy="261610"/>
          </a:xfrm>
          <a:prstGeom prst="rect">
            <a:avLst/>
          </a:prstGeom>
        </p:spPr>
        <p:txBody>
          <a:bodyPr wrap="none">
            <a:spAutoFit/>
          </a:bodyPr>
          <a:lstStyle/>
          <a:p>
            <a:r>
              <a:rPr lang="zh-CN" altLang="zh-CN" sz="1100" b="1" dirty="0"/>
              <a:t>图</a:t>
            </a:r>
            <a:r>
              <a:rPr lang="en-US" altLang="zh-CN" sz="1100" b="1" dirty="0"/>
              <a:t>10-1  </a:t>
            </a:r>
            <a:r>
              <a:rPr lang="zh-CN" altLang="zh-CN" sz="1100" b="1" dirty="0"/>
              <a:t>山西地震台网的观测烈度速报</a:t>
            </a:r>
            <a:endParaRPr lang="zh-CN" altLang="en-US" sz="1100" b="1" dirty="0"/>
          </a:p>
        </p:txBody>
      </p:sp>
      <p:sp>
        <p:nvSpPr>
          <p:cNvPr id="17" name="矩形 16"/>
          <p:cNvSpPr/>
          <p:nvPr/>
        </p:nvSpPr>
        <p:spPr>
          <a:xfrm>
            <a:off x="1810510" y="5754208"/>
            <a:ext cx="5891842" cy="261610"/>
          </a:xfrm>
          <a:prstGeom prst="rect">
            <a:avLst/>
          </a:prstGeom>
        </p:spPr>
        <p:txBody>
          <a:bodyPr wrap="square">
            <a:spAutoFit/>
          </a:bodyPr>
          <a:lstStyle/>
          <a:p>
            <a:r>
              <a:rPr lang="zh-CN" altLang="zh-CN" sz="1100" b="1" dirty="0"/>
              <a:t>图</a:t>
            </a:r>
            <a:r>
              <a:rPr lang="en-US" altLang="zh-CN" sz="1100" b="1" dirty="0"/>
              <a:t>10-2  2013</a:t>
            </a:r>
            <a:r>
              <a:rPr lang="zh-CN" altLang="zh-CN" sz="1100" b="1" dirty="0"/>
              <a:t>年</a:t>
            </a:r>
            <a:r>
              <a:rPr lang="en-US" altLang="zh-CN" sz="1100" b="1" dirty="0"/>
              <a:t>12</a:t>
            </a:r>
            <a:r>
              <a:rPr lang="zh-CN" altLang="zh-CN" sz="1100" b="1" dirty="0"/>
              <a:t>月</a:t>
            </a:r>
            <a:r>
              <a:rPr lang="en-US" altLang="zh-CN" sz="1100" b="1" dirty="0"/>
              <a:t>14</a:t>
            </a:r>
            <a:r>
              <a:rPr lang="zh-CN" altLang="zh-CN" sz="1100" b="1" dirty="0"/>
              <a:t>日</a:t>
            </a:r>
            <a:r>
              <a:rPr lang="en-US" altLang="zh-CN" sz="1100" b="1" dirty="0"/>
              <a:t>12</a:t>
            </a:r>
            <a:r>
              <a:rPr lang="zh-CN" altLang="zh-CN" sz="1100" b="1" dirty="0"/>
              <a:t>时</a:t>
            </a:r>
            <a:r>
              <a:rPr lang="en-US" altLang="zh-CN" sz="1100" b="1" dirty="0"/>
              <a:t>06</a:t>
            </a:r>
            <a:r>
              <a:rPr lang="zh-CN" altLang="zh-CN" sz="1100" b="1" dirty="0"/>
              <a:t>分日本千叶近海</a:t>
            </a:r>
            <a:r>
              <a:rPr lang="en-US" altLang="zh-CN" sz="1100" b="1" dirty="0"/>
              <a:t>5.5</a:t>
            </a:r>
            <a:r>
              <a:rPr lang="zh-CN" altLang="zh-CN" sz="1100" b="1" dirty="0"/>
              <a:t>级地震烈度速报</a:t>
            </a:r>
            <a:r>
              <a:rPr lang="zh-CN" altLang="zh-CN" sz="1100" b="1" dirty="0" smtClean="0"/>
              <a:t>图</a:t>
            </a:r>
            <a:endParaRPr lang="zh-CN" altLang="en-US" sz="1100" b="1" dirty="0"/>
          </a:p>
        </p:txBody>
      </p:sp>
      <p:pic>
        <p:nvPicPr>
          <p:cNvPr id="24" name="27 Imagen"/>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pic>
        <p:nvPicPr>
          <p:cNvPr id="27" name="Imagen 27">
            <a:hlinkClick r:id="" action="ppaction://hlinkshowjump?jump=nextslide"/>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Imagen 28">
            <a:hlinkClick r:id="" action="ppaction://hlinkshowjump?jump=previousslide"/>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a:t>
            </a:fld>
            <a:endParaRPr lang="zh-CN" altLang="en-US" dirty="0"/>
          </a:p>
        </p:txBody>
      </p:sp>
      <p:sp>
        <p:nvSpPr>
          <p:cNvPr id="30" name="文本框 40"/>
          <p:cNvSpPr txBox="1"/>
          <p:nvPr/>
        </p:nvSpPr>
        <p:spPr>
          <a:xfrm>
            <a:off x="399253" y="933450"/>
            <a:ext cx="4879862" cy="369332"/>
          </a:xfrm>
          <a:prstGeom prst="rect">
            <a:avLst/>
          </a:prstGeom>
          <a:noFill/>
        </p:spPr>
        <p:txBody>
          <a:bodyPr wrap="none" rtlCol="0">
            <a:spAutoFit/>
          </a:bodyPr>
          <a:lstStyle/>
          <a:p>
            <a:r>
              <a:rPr lang="en-US" altLang="zh-CN" b="1" dirty="0" smtClean="0">
                <a:solidFill>
                  <a:srgbClr val="3D89BC"/>
                </a:solidFill>
              </a:rPr>
              <a:t>10.1.2 </a:t>
            </a:r>
            <a:r>
              <a:rPr lang="zh-CN" altLang="zh-CN" b="1" dirty="0">
                <a:solidFill>
                  <a:srgbClr val="3D89BC"/>
                </a:solidFill>
              </a:rPr>
              <a:t>密集地震观测网将地震带进大数据时代</a:t>
            </a:r>
            <a:endParaRPr lang="zh-CN" altLang="en-US" b="1" dirty="0">
              <a:solidFill>
                <a:srgbClr val="3D89BC"/>
              </a:solidFill>
            </a:endParaRPr>
          </a:p>
        </p:txBody>
      </p:sp>
      <p:sp>
        <p:nvSpPr>
          <p:cNvPr id="31" name="椭圆 30"/>
          <p:cNvSpPr/>
          <p:nvPr/>
        </p:nvSpPr>
        <p:spPr>
          <a:xfrm>
            <a:off x="293525" y="105118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2"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500"/>
                                        <p:tgtEl>
                                          <p:spTgt spid="21"/>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fade">
                                      <p:cBhvr>
                                        <p:cTn id="33" dur="500"/>
                                        <p:tgtEl>
                                          <p:spTgt spid="1026"/>
                                        </p:tgtEl>
                                      </p:cBhvr>
                                    </p:animEffect>
                                  </p:childTnLst>
                                </p:cTn>
                              </p:par>
                            </p:childTnLst>
                          </p:cTn>
                        </p:par>
                        <p:par>
                          <p:cTn id="34" fill="hold">
                            <p:stCondLst>
                              <p:cond delay="500"/>
                            </p:stCondLst>
                            <p:childTnLst>
                              <p:par>
                                <p:cTn id="35" presetID="10" presetClass="entr" presetSubtype="0" fill="hold" nodeType="afterEffect">
                                  <p:stCondLst>
                                    <p:cond delay="0"/>
                                  </p:stCondLst>
                                  <p:childTnLst>
                                    <p:set>
                                      <p:cBhvr>
                                        <p:cTn id="36" dur="1" fill="hold">
                                          <p:stCondLst>
                                            <p:cond delay="0"/>
                                          </p:stCondLst>
                                        </p:cTn>
                                        <p:tgtEl>
                                          <p:spTgt spid="1027"/>
                                        </p:tgtEl>
                                        <p:attrNameLst>
                                          <p:attrName>style.visibility</p:attrName>
                                        </p:attrNameLst>
                                      </p:cBhvr>
                                      <p:to>
                                        <p:strVal val="visible"/>
                                      </p:to>
                                    </p:set>
                                    <p:animEffect transition="in" filter="fade">
                                      <p:cBhvr>
                                        <p:cTn id="37" dur="500"/>
                                        <p:tgtEl>
                                          <p:spTgt spid="1027"/>
                                        </p:tgtEl>
                                      </p:cBhvr>
                                    </p:animEffect>
                                  </p:childTnLst>
                                </p:cTn>
                              </p:par>
                            </p:childTnLst>
                          </p:cTn>
                        </p:par>
                        <p:par>
                          <p:cTn id="38" fill="hold">
                            <p:stCondLst>
                              <p:cond delay="1000"/>
                            </p:stCondLst>
                            <p:childTnLst>
                              <p:par>
                                <p:cTn id="39" presetID="10" presetClass="entr" presetSubtype="0" fill="hold" grpId="1" nodeType="after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026"/>
                                        </p:tgtEl>
                                      </p:cBhvr>
                                    </p:animEffect>
                                    <p:set>
                                      <p:cBhvr>
                                        <p:cTn id="46" dur="1" fill="hold">
                                          <p:stCondLst>
                                            <p:cond delay="499"/>
                                          </p:stCondLst>
                                        </p:cTn>
                                        <p:tgtEl>
                                          <p:spTgt spid="1026"/>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500"/>
                                        <p:tgtEl>
                                          <p:spTgt spid="1027"/>
                                        </p:tgtEl>
                                      </p:cBhvr>
                                    </p:animEffect>
                                    <p:set>
                                      <p:cBhvr>
                                        <p:cTn id="49" dur="1" fill="hold">
                                          <p:stCondLst>
                                            <p:cond delay="499"/>
                                          </p:stCondLst>
                                        </p:cTn>
                                        <p:tgtEl>
                                          <p:spTgt spid="1027"/>
                                        </p:tgtEl>
                                        <p:attrNameLst>
                                          <p:attrName>style.visibility</p:attrName>
                                        </p:attrNameLst>
                                      </p:cBhvr>
                                      <p:to>
                                        <p:strVal val="hidden"/>
                                      </p:to>
                                    </p:set>
                                  </p:childTnLst>
                                </p:cTn>
                              </p:par>
                              <p:par>
                                <p:cTn id="50" presetID="10" presetClass="exit" presetSubtype="0" fill="hold" grpId="0" nodeType="withEffect">
                                  <p:stCondLst>
                                    <p:cond delay="0"/>
                                  </p:stCondLst>
                                  <p:childTnLst>
                                    <p:animEffect transition="out" filter="fade">
                                      <p:cBhvr>
                                        <p:cTn id="51" dur="500"/>
                                        <p:tgtEl>
                                          <p:spTgt spid="16"/>
                                        </p:tgtEl>
                                      </p:cBhvr>
                                    </p:animEffect>
                                    <p:set>
                                      <p:cBhvr>
                                        <p:cTn id="52" dur="1" fill="hold">
                                          <p:stCondLst>
                                            <p:cond delay="499"/>
                                          </p:stCondLst>
                                        </p:cTn>
                                        <p:tgtEl>
                                          <p:spTgt spid="16"/>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028"/>
                                        </p:tgtEl>
                                        <p:attrNameLst>
                                          <p:attrName>style.visibility</p:attrName>
                                        </p:attrNameLst>
                                      </p:cBhvr>
                                      <p:to>
                                        <p:strVal val="visible"/>
                                      </p:to>
                                    </p:set>
                                    <p:animEffect transition="in" filter="fade">
                                      <p:cBhvr>
                                        <p:cTn id="57" dur="500"/>
                                        <p:tgtEl>
                                          <p:spTgt spid="1028"/>
                                        </p:tgtEl>
                                      </p:cBhvr>
                                    </p:animEffect>
                                  </p:childTnLst>
                                </p:cTn>
                              </p:par>
                            </p:childTnLst>
                          </p:cTn>
                        </p:par>
                        <p:par>
                          <p:cTn id="58" fill="hold">
                            <p:stCondLst>
                              <p:cond delay="500"/>
                            </p:stCondLst>
                            <p:childTnLst>
                              <p:par>
                                <p:cTn id="59" presetID="10" presetClass="entr" presetSubtype="0"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3" grpId="0"/>
      <p:bldP spid="14" grpId="0" animBg="1"/>
      <p:bldP spid="15" grpId="0" animBg="1"/>
      <p:bldP spid="21" grpId="0" animBg="1"/>
      <p:bldP spid="16" grpId="0"/>
      <p:bldP spid="16" grpId="1"/>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183290" cy="323165"/>
          </a:xfrm>
          <a:prstGeom prst="rect">
            <a:avLst/>
          </a:prstGeom>
          <a:noFill/>
        </p:spPr>
        <p:txBody>
          <a:bodyPr wrap="none" lIns="0" tIns="0" rIns="0" bIns="0" rtlCol="0">
            <a:spAutoFit/>
          </a:bodyPr>
          <a:lstStyle/>
          <a:p>
            <a:r>
              <a:rPr lang="en-US" altLang="zh-CN" sz="2100" b="1" spc="225" dirty="0" smtClean="0">
                <a:solidFill>
                  <a:prstClr val="white"/>
                </a:solidFill>
              </a:rPr>
              <a:t>10.4</a:t>
            </a:r>
            <a:r>
              <a:rPr lang="zh-CN" altLang="en-US" sz="2100" b="1" spc="225" dirty="0" smtClean="0">
                <a:solidFill>
                  <a:prstClr val="white"/>
                </a:solidFill>
              </a:rPr>
              <a:t>警务大数据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3" name="矩形 42"/>
          <p:cNvSpPr/>
          <p:nvPr/>
        </p:nvSpPr>
        <p:spPr>
          <a:xfrm>
            <a:off x="524727" y="1467117"/>
            <a:ext cx="2773516" cy="338554"/>
          </a:xfrm>
          <a:prstGeom prst="rect">
            <a:avLst/>
          </a:prstGeom>
        </p:spPr>
        <p:txBody>
          <a:bodyPr wrap="none">
            <a:spAutoFit/>
          </a:bodyPr>
          <a:lstStyle/>
          <a:p>
            <a:r>
              <a:rPr lang="en-US" altLang="zh-CN" sz="1600" b="1" dirty="0" smtClean="0"/>
              <a:t>3</a:t>
            </a:r>
            <a:r>
              <a:rPr lang="zh-CN" altLang="zh-CN" sz="1600" b="1" dirty="0"/>
              <a:t>．常用数据挖掘方法的应用</a:t>
            </a:r>
          </a:p>
        </p:txBody>
      </p:sp>
      <p:sp>
        <p:nvSpPr>
          <p:cNvPr id="36" name="矩形 35"/>
          <p:cNvSpPr/>
          <p:nvPr/>
        </p:nvSpPr>
        <p:spPr>
          <a:xfrm>
            <a:off x="2113679" y="2082800"/>
            <a:ext cx="6258161" cy="53848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schemeClr val="bg1"/>
              </a:solidFill>
              <a:effectLst>
                <a:outerShdw blurRad="38100" dist="38100" dir="2700000" algn="tl">
                  <a:srgbClr val="000000">
                    <a:alpha val="43137"/>
                  </a:srgbClr>
                </a:outerShdw>
              </a:effectLst>
            </a:endParaRPr>
          </a:p>
        </p:txBody>
      </p:sp>
      <p:sp>
        <p:nvSpPr>
          <p:cNvPr id="37" name="矩形 36"/>
          <p:cNvSpPr/>
          <p:nvPr/>
        </p:nvSpPr>
        <p:spPr>
          <a:xfrm>
            <a:off x="2113679" y="3075093"/>
            <a:ext cx="6258161" cy="53848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schemeClr val="bg1"/>
              </a:solidFill>
              <a:effectLst>
                <a:outerShdw blurRad="38100" dist="38100" dir="2700000" algn="tl">
                  <a:srgbClr val="000000">
                    <a:alpha val="43137"/>
                  </a:srgbClr>
                </a:outerShdw>
              </a:effectLst>
            </a:endParaRPr>
          </a:p>
        </p:txBody>
      </p:sp>
      <p:sp>
        <p:nvSpPr>
          <p:cNvPr id="38" name="矩形 37"/>
          <p:cNvSpPr/>
          <p:nvPr/>
        </p:nvSpPr>
        <p:spPr>
          <a:xfrm>
            <a:off x="2113679" y="4067386"/>
            <a:ext cx="6258161" cy="53848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schemeClr val="bg1"/>
              </a:solidFill>
              <a:effectLst>
                <a:outerShdw blurRad="38100" dist="38100" dir="2700000" algn="tl">
                  <a:srgbClr val="000000">
                    <a:alpha val="43137"/>
                  </a:srgbClr>
                </a:outerShdw>
              </a:effectLst>
            </a:endParaRPr>
          </a:p>
        </p:txBody>
      </p:sp>
      <p:sp>
        <p:nvSpPr>
          <p:cNvPr id="39" name="矩形 38"/>
          <p:cNvSpPr/>
          <p:nvPr/>
        </p:nvSpPr>
        <p:spPr>
          <a:xfrm>
            <a:off x="2113679" y="5140960"/>
            <a:ext cx="6258161" cy="53848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b="1">
              <a:solidFill>
                <a:schemeClr val="bg1"/>
              </a:solidFill>
              <a:effectLst>
                <a:outerShdw blurRad="38100" dist="38100" dir="2700000" algn="tl">
                  <a:srgbClr val="000000">
                    <a:alpha val="43137"/>
                  </a:srgbClr>
                </a:outerShdw>
              </a:effectLst>
            </a:endParaRPr>
          </a:p>
        </p:txBody>
      </p:sp>
      <p:grpSp>
        <p:nvGrpSpPr>
          <p:cNvPr id="40" name="组合 39"/>
          <p:cNvGrpSpPr/>
          <p:nvPr/>
        </p:nvGrpSpPr>
        <p:grpSpPr>
          <a:xfrm>
            <a:off x="668516" y="2082800"/>
            <a:ext cx="1068817" cy="538480"/>
            <a:chOff x="504381" y="1818640"/>
            <a:chExt cx="1314233" cy="538480"/>
          </a:xfrm>
          <a:solidFill>
            <a:srgbClr val="3D89BC"/>
          </a:solidFill>
        </p:grpSpPr>
        <p:sp>
          <p:nvSpPr>
            <p:cNvPr id="41" name="矩形 40"/>
            <p:cNvSpPr/>
            <p:nvPr/>
          </p:nvSpPr>
          <p:spPr>
            <a:xfrm>
              <a:off x="504381" y="1818640"/>
              <a:ext cx="1314233" cy="5384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ffectLst>
                  <a:outerShdw blurRad="38100" dist="38100" dir="2700000" algn="tl">
                    <a:srgbClr val="000000">
                      <a:alpha val="43137"/>
                    </a:srgbClr>
                  </a:outerShdw>
                </a:effectLst>
              </a:endParaRPr>
            </a:p>
          </p:txBody>
        </p:sp>
        <p:sp>
          <p:nvSpPr>
            <p:cNvPr id="42" name="矩形 41"/>
            <p:cNvSpPr/>
            <p:nvPr/>
          </p:nvSpPr>
          <p:spPr>
            <a:xfrm>
              <a:off x="658794" y="1918603"/>
              <a:ext cx="1005403" cy="338554"/>
            </a:xfrm>
            <a:prstGeom prst="rect">
              <a:avLst/>
            </a:prstGeom>
            <a:grpFill/>
          </p:spPr>
          <p:txBody>
            <a:bodyPr wrap="none">
              <a:spAutoFit/>
            </a:bodyPr>
            <a:lstStyle/>
            <a:p>
              <a:pPr algn="ctr"/>
              <a:r>
                <a:rPr lang="zh-CN" altLang="zh-CN" sz="1600" b="1" dirty="0">
                  <a:solidFill>
                    <a:schemeClr val="bg1"/>
                  </a:solidFill>
                  <a:effectLst>
                    <a:outerShdw blurRad="38100" dist="38100" dir="2700000" algn="tl">
                      <a:srgbClr val="000000">
                        <a:alpha val="43137"/>
                      </a:srgbClr>
                    </a:outerShdw>
                  </a:effectLst>
                </a:rPr>
                <a:t>分类分析</a:t>
              </a:r>
              <a:endParaRPr lang="zh-CN" altLang="en-US" sz="1600" b="1" dirty="0">
                <a:solidFill>
                  <a:schemeClr val="bg1"/>
                </a:solidFill>
                <a:effectLst>
                  <a:outerShdw blurRad="38100" dist="38100" dir="2700000" algn="tl">
                    <a:srgbClr val="000000">
                      <a:alpha val="43137"/>
                    </a:srgbClr>
                  </a:outerShdw>
                </a:effectLst>
              </a:endParaRPr>
            </a:p>
          </p:txBody>
        </p:sp>
      </p:grpSp>
      <p:grpSp>
        <p:nvGrpSpPr>
          <p:cNvPr id="44" name="组合 43"/>
          <p:cNvGrpSpPr/>
          <p:nvPr/>
        </p:nvGrpSpPr>
        <p:grpSpPr>
          <a:xfrm>
            <a:off x="668516" y="3075093"/>
            <a:ext cx="1068817" cy="538480"/>
            <a:chOff x="504381" y="2892213"/>
            <a:chExt cx="1314233" cy="538480"/>
          </a:xfrm>
          <a:solidFill>
            <a:srgbClr val="3D89BC"/>
          </a:solidFill>
        </p:grpSpPr>
        <p:sp>
          <p:nvSpPr>
            <p:cNvPr id="47" name="矩形 46"/>
            <p:cNvSpPr/>
            <p:nvPr/>
          </p:nvSpPr>
          <p:spPr>
            <a:xfrm>
              <a:off x="504381" y="2892213"/>
              <a:ext cx="1314233" cy="5384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ffectLst>
                  <a:outerShdw blurRad="38100" dist="38100" dir="2700000" algn="tl">
                    <a:srgbClr val="000000">
                      <a:alpha val="43137"/>
                    </a:srgbClr>
                  </a:outerShdw>
                </a:effectLst>
              </a:endParaRPr>
            </a:p>
          </p:txBody>
        </p:sp>
        <p:sp>
          <p:nvSpPr>
            <p:cNvPr id="48" name="矩形 47"/>
            <p:cNvSpPr/>
            <p:nvPr/>
          </p:nvSpPr>
          <p:spPr>
            <a:xfrm>
              <a:off x="658794" y="2992176"/>
              <a:ext cx="1005403" cy="338554"/>
            </a:xfrm>
            <a:prstGeom prst="rect">
              <a:avLst/>
            </a:prstGeom>
            <a:grpFill/>
          </p:spPr>
          <p:txBody>
            <a:bodyPr wrap="none">
              <a:spAutoFit/>
            </a:bodyPr>
            <a:lstStyle/>
            <a:p>
              <a:pPr algn="ctr"/>
              <a:r>
                <a:rPr lang="zh-CN" altLang="zh-CN" sz="1600" b="1" dirty="0">
                  <a:solidFill>
                    <a:schemeClr val="bg1"/>
                  </a:solidFill>
                  <a:effectLst>
                    <a:outerShdw blurRad="38100" dist="38100" dir="2700000" algn="tl">
                      <a:srgbClr val="000000">
                        <a:alpha val="43137"/>
                      </a:srgbClr>
                    </a:outerShdw>
                  </a:effectLst>
                </a:rPr>
                <a:t>回归分析</a:t>
              </a:r>
              <a:endParaRPr lang="zh-CN" altLang="en-US" sz="1600" b="1" dirty="0">
                <a:solidFill>
                  <a:schemeClr val="bg1"/>
                </a:solidFill>
                <a:effectLst>
                  <a:outerShdw blurRad="38100" dist="38100" dir="2700000" algn="tl">
                    <a:srgbClr val="000000">
                      <a:alpha val="43137"/>
                    </a:srgbClr>
                  </a:outerShdw>
                </a:effectLst>
              </a:endParaRPr>
            </a:p>
          </p:txBody>
        </p:sp>
      </p:grpSp>
      <p:grpSp>
        <p:nvGrpSpPr>
          <p:cNvPr id="49" name="组合 48"/>
          <p:cNvGrpSpPr/>
          <p:nvPr/>
        </p:nvGrpSpPr>
        <p:grpSpPr>
          <a:xfrm>
            <a:off x="668516" y="4067386"/>
            <a:ext cx="1068817" cy="538480"/>
            <a:chOff x="504381" y="3965786"/>
            <a:chExt cx="1314233" cy="538480"/>
          </a:xfrm>
          <a:solidFill>
            <a:srgbClr val="3D89BC"/>
          </a:solidFill>
        </p:grpSpPr>
        <p:sp>
          <p:nvSpPr>
            <p:cNvPr id="50" name="矩形 49"/>
            <p:cNvSpPr/>
            <p:nvPr/>
          </p:nvSpPr>
          <p:spPr>
            <a:xfrm>
              <a:off x="504381" y="3965786"/>
              <a:ext cx="1314233" cy="5384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ffectLst>
                  <a:outerShdw blurRad="38100" dist="38100" dir="2700000" algn="tl">
                    <a:srgbClr val="000000">
                      <a:alpha val="43137"/>
                    </a:srgbClr>
                  </a:outerShdw>
                </a:effectLst>
              </a:endParaRPr>
            </a:p>
          </p:txBody>
        </p:sp>
        <p:sp>
          <p:nvSpPr>
            <p:cNvPr id="51" name="矩形 50"/>
            <p:cNvSpPr/>
            <p:nvPr/>
          </p:nvSpPr>
          <p:spPr>
            <a:xfrm>
              <a:off x="658794" y="4065749"/>
              <a:ext cx="1005403" cy="338554"/>
            </a:xfrm>
            <a:prstGeom prst="rect">
              <a:avLst/>
            </a:prstGeom>
            <a:grpFill/>
          </p:spPr>
          <p:txBody>
            <a:bodyPr wrap="none">
              <a:spAutoFit/>
            </a:bodyPr>
            <a:lstStyle/>
            <a:p>
              <a:pPr algn="ctr"/>
              <a:r>
                <a:rPr lang="zh-CN" altLang="zh-CN" sz="1600" b="1" dirty="0">
                  <a:solidFill>
                    <a:schemeClr val="bg1"/>
                  </a:solidFill>
                  <a:effectLst>
                    <a:outerShdw blurRad="38100" dist="38100" dir="2700000" algn="tl">
                      <a:srgbClr val="000000">
                        <a:alpha val="43137"/>
                      </a:srgbClr>
                    </a:outerShdw>
                  </a:effectLst>
                </a:rPr>
                <a:t>聚类分析</a:t>
              </a:r>
              <a:endParaRPr lang="zh-CN" altLang="en-US" sz="1600" b="1" dirty="0">
                <a:solidFill>
                  <a:schemeClr val="bg1"/>
                </a:solidFill>
                <a:effectLst>
                  <a:outerShdw blurRad="38100" dist="38100" dir="2700000" algn="tl">
                    <a:srgbClr val="000000">
                      <a:alpha val="43137"/>
                    </a:srgbClr>
                  </a:outerShdw>
                </a:effectLst>
              </a:endParaRPr>
            </a:p>
          </p:txBody>
        </p:sp>
      </p:grpSp>
      <p:grpSp>
        <p:nvGrpSpPr>
          <p:cNvPr id="52" name="组合 51"/>
          <p:cNvGrpSpPr/>
          <p:nvPr/>
        </p:nvGrpSpPr>
        <p:grpSpPr>
          <a:xfrm>
            <a:off x="668516" y="5140960"/>
            <a:ext cx="1068817" cy="538480"/>
            <a:chOff x="504381" y="5039360"/>
            <a:chExt cx="1314233" cy="538480"/>
          </a:xfrm>
          <a:solidFill>
            <a:srgbClr val="3D89BC"/>
          </a:solidFill>
        </p:grpSpPr>
        <p:sp>
          <p:nvSpPr>
            <p:cNvPr id="53" name="矩形 52"/>
            <p:cNvSpPr/>
            <p:nvPr/>
          </p:nvSpPr>
          <p:spPr>
            <a:xfrm>
              <a:off x="504381" y="5039360"/>
              <a:ext cx="1314233" cy="5384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a:solidFill>
                  <a:schemeClr val="bg1"/>
                </a:solidFill>
                <a:effectLst>
                  <a:outerShdw blurRad="38100" dist="38100" dir="2700000" algn="tl">
                    <a:srgbClr val="000000">
                      <a:alpha val="43137"/>
                    </a:srgbClr>
                  </a:outerShdw>
                </a:effectLst>
              </a:endParaRPr>
            </a:p>
          </p:txBody>
        </p:sp>
        <p:sp>
          <p:nvSpPr>
            <p:cNvPr id="54" name="矩形 53"/>
            <p:cNvSpPr/>
            <p:nvPr/>
          </p:nvSpPr>
          <p:spPr>
            <a:xfrm>
              <a:off x="658794" y="5139323"/>
              <a:ext cx="1005403" cy="338554"/>
            </a:xfrm>
            <a:prstGeom prst="rect">
              <a:avLst/>
            </a:prstGeom>
            <a:grpFill/>
          </p:spPr>
          <p:txBody>
            <a:bodyPr wrap="none">
              <a:spAutoFit/>
            </a:bodyPr>
            <a:lstStyle/>
            <a:p>
              <a:pPr algn="ctr"/>
              <a:r>
                <a:rPr lang="zh-CN" altLang="zh-CN" sz="1600" b="1" dirty="0">
                  <a:solidFill>
                    <a:schemeClr val="bg1"/>
                  </a:solidFill>
                  <a:effectLst>
                    <a:outerShdw blurRad="38100" dist="38100" dir="2700000" algn="tl">
                      <a:srgbClr val="000000">
                        <a:alpha val="43137"/>
                      </a:srgbClr>
                    </a:outerShdw>
                  </a:effectLst>
                </a:rPr>
                <a:t>关联分析</a:t>
              </a:r>
              <a:endParaRPr lang="zh-CN" altLang="en-US" sz="1600" b="1" dirty="0">
                <a:solidFill>
                  <a:schemeClr val="bg1"/>
                </a:solidFill>
                <a:effectLst>
                  <a:outerShdw blurRad="38100" dist="38100" dir="2700000" algn="tl">
                    <a:srgbClr val="000000">
                      <a:alpha val="43137"/>
                    </a:srgbClr>
                  </a:outerShdw>
                </a:effectLst>
              </a:endParaRPr>
            </a:p>
          </p:txBody>
        </p:sp>
      </p:grpSp>
      <p:sp>
        <p:nvSpPr>
          <p:cNvPr id="55" name="矩形 54"/>
          <p:cNvSpPr/>
          <p:nvPr/>
        </p:nvSpPr>
        <p:spPr>
          <a:xfrm>
            <a:off x="2265679" y="2213243"/>
            <a:ext cx="6450935" cy="307777"/>
          </a:xfrm>
          <a:prstGeom prst="rect">
            <a:avLst/>
          </a:prstGeom>
        </p:spPr>
        <p:txBody>
          <a:bodyPr wrap="square">
            <a:spAutoFit/>
          </a:bodyPr>
          <a:lstStyle/>
          <a:p>
            <a:r>
              <a:rPr lang="zh-CN" altLang="zh-CN" sz="1400" b="1" dirty="0">
                <a:solidFill>
                  <a:schemeClr val="bg1"/>
                </a:solidFill>
                <a:effectLst>
                  <a:outerShdw blurRad="38100" dist="38100" dir="2700000" algn="tl">
                    <a:srgbClr val="000000">
                      <a:alpha val="43137"/>
                    </a:srgbClr>
                  </a:outerShdw>
                </a:effectLst>
              </a:rPr>
              <a:t>根据一定的分类准则将具有不同特征的数据划分到不同类别的过程</a:t>
            </a:r>
            <a:endParaRPr lang="zh-CN" altLang="en-US" sz="1400" b="1" dirty="0">
              <a:solidFill>
                <a:schemeClr val="bg1"/>
              </a:solidFill>
              <a:effectLst>
                <a:outerShdw blurRad="38100" dist="38100" dir="2700000" algn="tl">
                  <a:srgbClr val="000000">
                    <a:alpha val="43137"/>
                  </a:srgbClr>
                </a:outerShdw>
              </a:effectLst>
            </a:endParaRPr>
          </a:p>
        </p:txBody>
      </p:sp>
      <p:sp>
        <p:nvSpPr>
          <p:cNvPr id="56" name="矩形 55"/>
          <p:cNvSpPr/>
          <p:nvPr/>
        </p:nvSpPr>
        <p:spPr>
          <a:xfrm>
            <a:off x="2265679" y="3082425"/>
            <a:ext cx="6197601" cy="523220"/>
          </a:xfrm>
          <a:prstGeom prst="rect">
            <a:avLst/>
          </a:prstGeom>
        </p:spPr>
        <p:txBody>
          <a:bodyPr wrap="square">
            <a:spAutoFit/>
          </a:bodyPr>
          <a:lstStyle/>
          <a:p>
            <a:r>
              <a:rPr lang="zh-CN" altLang="zh-CN" sz="1400" b="1" dirty="0">
                <a:solidFill>
                  <a:schemeClr val="bg1"/>
                </a:solidFill>
                <a:effectLst>
                  <a:outerShdw blurRad="38100" dist="38100" dir="2700000" algn="tl">
                    <a:srgbClr val="000000">
                      <a:alpha val="43137"/>
                    </a:srgbClr>
                  </a:outerShdw>
                </a:effectLst>
              </a:rPr>
              <a:t>通过对自变量和因变量做一定的相关性分析，由此建立回归方程，用以预测变量的依赖</a:t>
            </a:r>
            <a:r>
              <a:rPr lang="zh-CN" altLang="zh-CN" sz="1400" b="1" dirty="0" smtClean="0">
                <a:solidFill>
                  <a:schemeClr val="bg1"/>
                </a:solidFill>
                <a:effectLst>
                  <a:outerShdw blurRad="38100" dist="38100" dir="2700000" algn="tl">
                    <a:srgbClr val="000000">
                      <a:alpha val="43137"/>
                    </a:srgbClr>
                  </a:outerShdw>
                </a:effectLst>
              </a:rPr>
              <a:t>关系</a:t>
            </a:r>
            <a:endParaRPr lang="zh-CN" altLang="en-US" sz="1400" b="1" dirty="0">
              <a:solidFill>
                <a:schemeClr val="bg1"/>
              </a:solidFill>
              <a:effectLst>
                <a:outerShdw blurRad="38100" dist="38100" dir="2700000" algn="tl">
                  <a:srgbClr val="000000">
                    <a:alpha val="43137"/>
                  </a:srgbClr>
                </a:outerShdw>
              </a:effectLst>
            </a:endParaRPr>
          </a:p>
        </p:txBody>
      </p:sp>
      <p:sp>
        <p:nvSpPr>
          <p:cNvPr id="57" name="矩形 56"/>
          <p:cNvSpPr/>
          <p:nvPr/>
        </p:nvSpPr>
        <p:spPr>
          <a:xfrm>
            <a:off x="2265678" y="4074718"/>
            <a:ext cx="6197601" cy="523220"/>
          </a:xfrm>
          <a:prstGeom prst="rect">
            <a:avLst/>
          </a:prstGeom>
        </p:spPr>
        <p:txBody>
          <a:bodyPr wrap="square">
            <a:spAutoFit/>
          </a:bodyPr>
          <a:lstStyle/>
          <a:p>
            <a:r>
              <a:rPr lang="zh-CN" altLang="zh-CN" sz="1400" b="1" dirty="0">
                <a:solidFill>
                  <a:schemeClr val="bg1"/>
                </a:solidFill>
                <a:effectLst>
                  <a:outerShdw blurRad="38100" dist="38100" dir="2700000" algn="tl">
                    <a:srgbClr val="000000">
                      <a:alpha val="43137"/>
                    </a:srgbClr>
                  </a:outerShdw>
                </a:effectLst>
              </a:rPr>
              <a:t>不同于分类分析，聚类分析没有先验知识，一般是将一堆看似毫无规则的数据根据某种特征进行划分，不同属性的数据分到不同的组</a:t>
            </a:r>
            <a:endParaRPr lang="zh-CN" altLang="en-US" sz="1400" b="1" dirty="0">
              <a:solidFill>
                <a:schemeClr val="bg1"/>
              </a:solidFill>
              <a:effectLst>
                <a:outerShdw blurRad="38100" dist="38100" dir="2700000" algn="tl">
                  <a:srgbClr val="000000">
                    <a:alpha val="43137"/>
                  </a:srgbClr>
                </a:outerShdw>
              </a:effectLst>
            </a:endParaRPr>
          </a:p>
        </p:txBody>
      </p:sp>
      <p:sp>
        <p:nvSpPr>
          <p:cNvPr id="58" name="矩形 57"/>
          <p:cNvSpPr/>
          <p:nvPr/>
        </p:nvSpPr>
        <p:spPr>
          <a:xfrm>
            <a:off x="2265679" y="5261243"/>
            <a:ext cx="6197600" cy="307777"/>
          </a:xfrm>
          <a:prstGeom prst="rect">
            <a:avLst/>
          </a:prstGeom>
        </p:spPr>
        <p:txBody>
          <a:bodyPr wrap="square">
            <a:spAutoFit/>
          </a:bodyPr>
          <a:lstStyle/>
          <a:p>
            <a:r>
              <a:rPr lang="zh-CN" altLang="zh-CN" sz="1400" b="1" dirty="0">
                <a:solidFill>
                  <a:schemeClr val="bg1"/>
                </a:solidFill>
                <a:effectLst>
                  <a:outerShdw blurRad="38100" dist="38100" dir="2700000" algn="tl">
                    <a:srgbClr val="000000">
                      <a:alpha val="43137"/>
                    </a:srgbClr>
                  </a:outerShdw>
                </a:effectLst>
              </a:rPr>
              <a:t>用于在大量杂乱无章的数据中寻找有价值数据间的相关关系</a:t>
            </a:r>
            <a:endParaRPr lang="zh-CN" altLang="en-US" sz="1400" b="1" dirty="0">
              <a:solidFill>
                <a:schemeClr val="bg1"/>
              </a:solidFill>
              <a:effectLst>
                <a:outerShdw blurRad="38100" dist="38100" dir="2700000" algn="tl">
                  <a:srgbClr val="000000">
                    <a:alpha val="43137"/>
                  </a:srgbClr>
                </a:outerShdw>
              </a:effectLst>
            </a:endParaRPr>
          </a:p>
        </p:txBody>
      </p:sp>
      <p:pic>
        <p:nvPicPr>
          <p:cNvPr id="35"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6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6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50</a:t>
            </a:fld>
            <a:endParaRPr lang="zh-CN" altLang="en-US" dirty="0"/>
          </a:p>
        </p:txBody>
      </p:sp>
      <p:sp>
        <p:nvSpPr>
          <p:cNvPr id="64" name="文本框 40"/>
          <p:cNvSpPr txBox="1"/>
          <p:nvPr/>
        </p:nvSpPr>
        <p:spPr>
          <a:xfrm>
            <a:off x="399253" y="933450"/>
            <a:ext cx="3494867" cy="369332"/>
          </a:xfrm>
          <a:prstGeom prst="rect">
            <a:avLst/>
          </a:prstGeom>
          <a:noFill/>
        </p:spPr>
        <p:txBody>
          <a:bodyPr wrap="none" rtlCol="0">
            <a:spAutoFit/>
          </a:bodyPr>
          <a:lstStyle/>
          <a:p>
            <a:r>
              <a:rPr lang="en-US" altLang="zh-CN" b="1" dirty="0" smtClean="0">
                <a:solidFill>
                  <a:srgbClr val="3D89BC"/>
                </a:solidFill>
              </a:rPr>
              <a:t>10.4.3 </a:t>
            </a:r>
            <a:r>
              <a:rPr lang="zh-CN" altLang="en-US" b="1" dirty="0" smtClean="0">
                <a:solidFill>
                  <a:srgbClr val="3D89BC"/>
                </a:solidFill>
              </a:rPr>
              <a:t>如何开展警务大数据研发</a:t>
            </a:r>
            <a:endParaRPr lang="zh-CN" altLang="en-US" dirty="0">
              <a:solidFill>
                <a:srgbClr val="3D89BC"/>
              </a:solidFill>
            </a:endParaRPr>
          </a:p>
        </p:txBody>
      </p:sp>
      <p:sp>
        <p:nvSpPr>
          <p:cNvPr id="65" name="椭圆 64"/>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183290" cy="323165"/>
          </a:xfrm>
          <a:prstGeom prst="rect">
            <a:avLst/>
          </a:prstGeom>
          <a:noFill/>
        </p:spPr>
        <p:txBody>
          <a:bodyPr wrap="none" lIns="0" tIns="0" rIns="0" bIns="0" rtlCol="0">
            <a:spAutoFit/>
          </a:bodyPr>
          <a:lstStyle/>
          <a:p>
            <a:r>
              <a:rPr lang="en-US" altLang="zh-CN" sz="2100" b="1" spc="225" dirty="0" smtClean="0">
                <a:solidFill>
                  <a:prstClr val="white"/>
                </a:solidFill>
              </a:rPr>
              <a:t>10.4</a:t>
            </a:r>
            <a:r>
              <a:rPr lang="zh-CN" altLang="en-US" sz="2100" b="1" spc="225" dirty="0" smtClean="0">
                <a:solidFill>
                  <a:prstClr val="white"/>
                </a:solidFill>
              </a:rPr>
              <a:t>警务大数据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43" name="矩形 42"/>
          <p:cNvSpPr/>
          <p:nvPr/>
        </p:nvSpPr>
        <p:spPr>
          <a:xfrm>
            <a:off x="524727" y="1419492"/>
            <a:ext cx="2363147" cy="338554"/>
          </a:xfrm>
          <a:prstGeom prst="rect">
            <a:avLst/>
          </a:prstGeom>
        </p:spPr>
        <p:txBody>
          <a:bodyPr wrap="none">
            <a:spAutoFit/>
          </a:bodyPr>
          <a:lstStyle/>
          <a:p>
            <a:r>
              <a:rPr lang="en-US" altLang="zh-CN" sz="1600" b="1" dirty="0" smtClean="0"/>
              <a:t>4</a:t>
            </a:r>
            <a:r>
              <a:rPr lang="zh-CN" altLang="zh-CN" sz="1600" b="1" dirty="0"/>
              <a:t>．技术难点与突破方向</a:t>
            </a:r>
          </a:p>
        </p:txBody>
      </p:sp>
      <p:sp>
        <p:nvSpPr>
          <p:cNvPr id="18" name="圆角矩形 17"/>
          <p:cNvSpPr/>
          <p:nvPr/>
        </p:nvSpPr>
        <p:spPr>
          <a:xfrm>
            <a:off x="896276" y="1914525"/>
            <a:ext cx="2999450" cy="3762376"/>
          </a:xfrm>
          <a:prstGeom prst="roundRect">
            <a:avLst>
              <a:gd name="adj" fmla="val 465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5" name="五边形 34"/>
          <p:cNvSpPr/>
          <p:nvPr/>
        </p:nvSpPr>
        <p:spPr>
          <a:xfrm>
            <a:off x="763075" y="2182495"/>
            <a:ext cx="2775780" cy="579755"/>
          </a:xfrm>
          <a:prstGeom prst="homePlat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直角三角形 37"/>
          <p:cNvSpPr/>
          <p:nvPr/>
        </p:nvSpPr>
        <p:spPr>
          <a:xfrm rot="16200000">
            <a:off x="765294" y="2045637"/>
            <a:ext cx="134638" cy="139077"/>
          </a:xfrm>
          <a:prstGeom prst="rtTriangl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圆角矩形 41"/>
          <p:cNvSpPr/>
          <p:nvPr/>
        </p:nvSpPr>
        <p:spPr>
          <a:xfrm>
            <a:off x="4658651" y="1914525"/>
            <a:ext cx="2999450" cy="3762376"/>
          </a:xfrm>
          <a:prstGeom prst="roundRect">
            <a:avLst>
              <a:gd name="adj" fmla="val 4653"/>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4" name="五边形 43"/>
          <p:cNvSpPr/>
          <p:nvPr/>
        </p:nvSpPr>
        <p:spPr>
          <a:xfrm>
            <a:off x="4525450" y="2182495"/>
            <a:ext cx="2775780" cy="579755"/>
          </a:xfrm>
          <a:prstGeom prst="homePlat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直角三角形 46"/>
          <p:cNvSpPr/>
          <p:nvPr/>
        </p:nvSpPr>
        <p:spPr>
          <a:xfrm rot="16200000">
            <a:off x="4527669" y="2045637"/>
            <a:ext cx="134638" cy="139077"/>
          </a:xfrm>
          <a:prstGeom prst="rtTriangl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p:nvSpPr>
        <p:spPr>
          <a:xfrm>
            <a:off x="1020102" y="2208589"/>
            <a:ext cx="2170773" cy="553998"/>
          </a:xfrm>
          <a:prstGeom prst="rect">
            <a:avLst/>
          </a:prstGeom>
        </p:spPr>
        <p:txBody>
          <a:bodyPr wrap="square">
            <a:spAutoFit/>
          </a:bodyPr>
          <a:lstStyle/>
          <a:p>
            <a:r>
              <a:rPr lang="zh-CN" altLang="zh-CN" sz="1500" b="1" dirty="0" smtClean="0">
                <a:solidFill>
                  <a:schemeClr val="bg1"/>
                </a:solidFill>
                <a:effectLst>
                  <a:outerShdw blurRad="38100" dist="38100" dir="2700000" algn="tl">
                    <a:srgbClr val="000000">
                      <a:alpha val="43137"/>
                    </a:srgbClr>
                  </a:outerShdw>
                </a:effectLst>
              </a:rPr>
              <a:t>如何</a:t>
            </a:r>
            <a:r>
              <a:rPr lang="zh-CN" altLang="zh-CN" sz="1500" b="1" dirty="0">
                <a:solidFill>
                  <a:schemeClr val="bg1"/>
                </a:solidFill>
                <a:effectLst>
                  <a:outerShdw blurRad="38100" dist="38100" dir="2700000" algn="tl">
                    <a:srgbClr val="000000">
                      <a:alpha val="43137"/>
                    </a:srgbClr>
                  </a:outerShdw>
                </a:effectLst>
              </a:rPr>
              <a:t>从非结构化的数据中提取结构化的</a:t>
            </a:r>
            <a:r>
              <a:rPr lang="zh-CN" altLang="zh-CN" sz="1500" b="1" dirty="0" smtClean="0">
                <a:solidFill>
                  <a:schemeClr val="bg1"/>
                </a:solidFill>
                <a:effectLst>
                  <a:outerShdw blurRad="38100" dist="38100" dir="2700000" algn="tl">
                    <a:srgbClr val="000000">
                      <a:alpha val="43137"/>
                    </a:srgbClr>
                  </a:outerShdw>
                </a:effectLst>
              </a:rPr>
              <a:t>数据</a:t>
            </a:r>
            <a:endParaRPr lang="zh-CN" altLang="en-US" sz="1500" b="1" dirty="0">
              <a:solidFill>
                <a:schemeClr val="bg1"/>
              </a:solidFill>
              <a:effectLst>
                <a:outerShdw blurRad="38100" dist="38100" dir="2700000" algn="tl">
                  <a:srgbClr val="000000">
                    <a:alpha val="43137"/>
                  </a:srgbClr>
                </a:outerShdw>
              </a:effectLst>
            </a:endParaRPr>
          </a:p>
        </p:txBody>
      </p:sp>
      <p:sp>
        <p:nvSpPr>
          <p:cNvPr id="39" name="矩形 38"/>
          <p:cNvSpPr/>
          <p:nvPr/>
        </p:nvSpPr>
        <p:spPr>
          <a:xfrm>
            <a:off x="4743450" y="2205671"/>
            <a:ext cx="2300630" cy="553998"/>
          </a:xfrm>
          <a:prstGeom prst="rect">
            <a:avLst/>
          </a:prstGeom>
        </p:spPr>
        <p:txBody>
          <a:bodyPr wrap="none">
            <a:spAutoFit/>
          </a:bodyPr>
          <a:lstStyle/>
          <a:p>
            <a:r>
              <a:rPr lang="zh-CN" altLang="zh-CN" sz="1500" b="1" dirty="0">
                <a:solidFill>
                  <a:schemeClr val="bg1"/>
                </a:solidFill>
                <a:effectLst>
                  <a:outerShdw blurRad="38100" dist="38100" dir="2700000" algn="tl">
                    <a:srgbClr val="000000">
                      <a:alpha val="43137"/>
                    </a:srgbClr>
                  </a:outerShdw>
                </a:effectLst>
              </a:rPr>
              <a:t>寻找这些数据之间的</a:t>
            </a:r>
            <a:r>
              <a:rPr lang="zh-CN" altLang="zh-CN" sz="1500" b="1" dirty="0" smtClean="0">
                <a:solidFill>
                  <a:schemeClr val="bg1"/>
                </a:solidFill>
                <a:effectLst>
                  <a:outerShdw blurRad="38100" dist="38100" dir="2700000" algn="tl">
                    <a:srgbClr val="000000">
                      <a:alpha val="43137"/>
                    </a:srgbClr>
                  </a:outerShdw>
                </a:effectLst>
              </a:rPr>
              <a:t>关联</a:t>
            </a:r>
            <a:endParaRPr lang="en-US" altLang="zh-CN" sz="1500" b="1" dirty="0" smtClean="0">
              <a:solidFill>
                <a:schemeClr val="bg1"/>
              </a:solidFill>
              <a:effectLst>
                <a:outerShdw blurRad="38100" dist="38100" dir="2700000" algn="tl">
                  <a:srgbClr val="000000">
                    <a:alpha val="43137"/>
                  </a:srgbClr>
                </a:outerShdw>
              </a:effectLst>
            </a:endParaRPr>
          </a:p>
          <a:p>
            <a:r>
              <a:rPr lang="zh-CN" altLang="zh-CN" sz="1500" b="1" dirty="0" smtClean="0">
                <a:solidFill>
                  <a:schemeClr val="bg1"/>
                </a:solidFill>
                <a:effectLst>
                  <a:outerShdw blurRad="38100" dist="38100" dir="2700000" algn="tl">
                    <a:srgbClr val="000000">
                      <a:alpha val="43137"/>
                    </a:srgbClr>
                  </a:outerShdw>
                </a:effectLst>
              </a:rPr>
              <a:t>和</a:t>
            </a:r>
            <a:r>
              <a:rPr lang="zh-CN" altLang="zh-CN" sz="1500" b="1" dirty="0">
                <a:solidFill>
                  <a:schemeClr val="bg1"/>
                </a:solidFill>
                <a:effectLst>
                  <a:outerShdw blurRad="38100" dist="38100" dir="2700000" algn="tl">
                    <a:srgbClr val="000000">
                      <a:alpha val="43137"/>
                    </a:srgbClr>
                  </a:outerShdw>
                </a:effectLst>
              </a:rPr>
              <a:t>价值</a:t>
            </a:r>
            <a:endParaRPr lang="zh-CN" altLang="en-US" sz="1500" b="1" dirty="0">
              <a:solidFill>
                <a:schemeClr val="bg1"/>
              </a:solidFill>
              <a:effectLst>
                <a:outerShdw blurRad="38100" dist="38100" dir="2700000" algn="tl">
                  <a:srgbClr val="000000">
                    <a:alpha val="43137"/>
                  </a:srgbClr>
                </a:outerShdw>
              </a:effectLst>
            </a:endParaRPr>
          </a:p>
        </p:txBody>
      </p:sp>
      <p:sp>
        <p:nvSpPr>
          <p:cNvPr id="40" name="矩形 39"/>
          <p:cNvSpPr/>
          <p:nvPr/>
        </p:nvSpPr>
        <p:spPr>
          <a:xfrm>
            <a:off x="1123950" y="3304312"/>
            <a:ext cx="2378920" cy="1815882"/>
          </a:xfrm>
          <a:prstGeom prst="rect">
            <a:avLst/>
          </a:prstGeom>
        </p:spPr>
        <p:txBody>
          <a:bodyPr wrap="square">
            <a:spAutoFit/>
          </a:bodyPr>
          <a:lstStyle/>
          <a:p>
            <a:r>
              <a:rPr lang="zh-CN" altLang="zh-CN" sz="1400" b="1" dirty="0">
                <a:solidFill>
                  <a:schemeClr val="bg1"/>
                </a:solidFill>
                <a:effectLst>
                  <a:outerShdw blurRad="38100" dist="38100" dir="2700000" algn="tl">
                    <a:srgbClr val="000000">
                      <a:alpha val="43137"/>
                    </a:srgbClr>
                  </a:outerShdw>
                </a:effectLst>
              </a:rPr>
              <a:t>目前，公安的数据很多涉及到视频数据，而视频数据本身是不能够被结构化的数据，也就不能被计算机直接所处理。所以未来摆在技术人员面前的课题是如何把视频数据转换成计算机能够处理的结构化或者半结构化数据。</a:t>
            </a:r>
          </a:p>
        </p:txBody>
      </p:sp>
      <p:sp>
        <p:nvSpPr>
          <p:cNvPr id="41" name="矩形 40"/>
          <p:cNvSpPr/>
          <p:nvPr/>
        </p:nvSpPr>
        <p:spPr>
          <a:xfrm>
            <a:off x="4968916" y="3304312"/>
            <a:ext cx="2378920" cy="1815882"/>
          </a:xfrm>
          <a:prstGeom prst="rect">
            <a:avLst/>
          </a:prstGeom>
        </p:spPr>
        <p:txBody>
          <a:bodyPr wrap="square">
            <a:spAutoFit/>
          </a:bodyPr>
          <a:lstStyle/>
          <a:p>
            <a:r>
              <a:rPr lang="zh-CN" altLang="zh-CN" sz="1400" b="1" dirty="0">
                <a:solidFill>
                  <a:schemeClr val="bg1"/>
                </a:solidFill>
                <a:effectLst>
                  <a:outerShdw blurRad="38100" dist="38100" dir="2700000" algn="tl">
                    <a:srgbClr val="000000">
                      <a:alpha val="43137"/>
                    </a:srgbClr>
                  </a:outerShdw>
                </a:effectLst>
              </a:rPr>
              <a:t>在技术需要攻克的难题就是能不能把这些数据通过相应的工具模块，通过大数据技术把原来被忽视的数据信息关联起来，找到或提取这些数据之间的相关性，为案件的侦破和方案决策提供科学的数据依据。</a:t>
            </a:r>
          </a:p>
        </p:txBody>
      </p:sp>
      <p:pic>
        <p:nvPicPr>
          <p:cNvPr id="24"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8"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30"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51</a:t>
            </a:fld>
            <a:endParaRPr lang="zh-CN" altLang="en-US" dirty="0"/>
          </a:p>
        </p:txBody>
      </p:sp>
      <p:sp>
        <p:nvSpPr>
          <p:cNvPr id="33" name="文本框 40"/>
          <p:cNvSpPr txBox="1"/>
          <p:nvPr/>
        </p:nvSpPr>
        <p:spPr>
          <a:xfrm>
            <a:off x="399253" y="933450"/>
            <a:ext cx="3494867" cy="369332"/>
          </a:xfrm>
          <a:prstGeom prst="rect">
            <a:avLst/>
          </a:prstGeom>
          <a:noFill/>
        </p:spPr>
        <p:txBody>
          <a:bodyPr wrap="none" rtlCol="0">
            <a:spAutoFit/>
          </a:bodyPr>
          <a:lstStyle/>
          <a:p>
            <a:r>
              <a:rPr lang="en-US" altLang="zh-CN" b="1" dirty="0" smtClean="0">
                <a:solidFill>
                  <a:srgbClr val="3D89BC"/>
                </a:solidFill>
              </a:rPr>
              <a:t>10.4.3 </a:t>
            </a:r>
            <a:r>
              <a:rPr lang="zh-CN" altLang="en-US" b="1" dirty="0" smtClean="0">
                <a:solidFill>
                  <a:srgbClr val="3D89BC"/>
                </a:solidFill>
              </a:rPr>
              <a:t>如何开展警务大数据研发</a:t>
            </a:r>
            <a:endParaRPr lang="zh-CN" altLang="en-US" dirty="0">
              <a:solidFill>
                <a:srgbClr val="3D89BC"/>
              </a:solidFill>
            </a:endParaRPr>
          </a:p>
        </p:txBody>
      </p:sp>
      <p:sp>
        <p:nvSpPr>
          <p:cNvPr id="36" name="椭圆 35"/>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183290" cy="323165"/>
          </a:xfrm>
          <a:prstGeom prst="rect">
            <a:avLst/>
          </a:prstGeom>
          <a:noFill/>
        </p:spPr>
        <p:txBody>
          <a:bodyPr wrap="none" lIns="0" tIns="0" rIns="0" bIns="0" rtlCol="0">
            <a:spAutoFit/>
          </a:bodyPr>
          <a:lstStyle/>
          <a:p>
            <a:r>
              <a:rPr lang="en-US" altLang="zh-CN" sz="2100" b="1" spc="225" dirty="0" smtClean="0">
                <a:solidFill>
                  <a:prstClr val="white"/>
                </a:solidFill>
              </a:rPr>
              <a:t>10.4</a:t>
            </a:r>
            <a:r>
              <a:rPr lang="zh-CN" altLang="en-US" sz="2100" b="1" spc="225" dirty="0" smtClean="0">
                <a:solidFill>
                  <a:prstClr val="white"/>
                </a:solidFill>
              </a:rPr>
              <a:t>警务大数据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cxnSp>
        <p:nvCxnSpPr>
          <p:cNvPr id="6" name="直接连接符 5"/>
          <p:cNvCxnSpPr/>
          <p:nvPr/>
        </p:nvCxnSpPr>
        <p:spPr>
          <a:xfrm>
            <a:off x="1076960" y="2138371"/>
            <a:ext cx="4450080" cy="0"/>
          </a:xfrm>
          <a:prstGeom prst="line">
            <a:avLst/>
          </a:prstGeom>
          <a:ln w="19050">
            <a:prstDash val="sysDot"/>
          </a:ln>
        </p:spPr>
        <p:style>
          <a:lnRef idx="1">
            <a:schemeClr val="accent1"/>
          </a:lnRef>
          <a:fillRef idx="0">
            <a:schemeClr val="accent1"/>
          </a:fillRef>
          <a:effectRef idx="0">
            <a:schemeClr val="accent1"/>
          </a:effectRef>
          <a:fontRef idx="minor">
            <a:schemeClr val="tx1"/>
          </a:fontRef>
        </p:style>
      </p:cxnSp>
      <p:sp>
        <p:nvSpPr>
          <p:cNvPr id="7" name="椭圆 6"/>
          <p:cNvSpPr/>
          <p:nvPr/>
        </p:nvSpPr>
        <p:spPr>
          <a:xfrm>
            <a:off x="1016000" y="2067251"/>
            <a:ext cx="142240" cy="14224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椭圆 23"/>
          <p:cNvSpPr/>
          <p:nvPr/>
        </p:nvSpPr>
        <p:spPr>
          <a:xfrm>
            <a:off x="4917440" y="1513531"/>
            <a:ext cx="1249680" cy="1249680"/>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000" b="1" dirty="0" smtClean="0"/>
              <a:t>应用场景</a:t>
            </a:r>
            <a:endParaRPr lang="zh-CN" altLang="en-US" sz="2000" b="1" dirty="0"/>
          </a:p>
        </p:txBody>
      </p:sp>
      <p:grpSp>
        <p:nvGrpSpPr>
          <p:cNvPr id="11" name="组合 10"/>
          <p:cNvGrpSpPr/>
          <p:nvPr/>
        </p:nvGrpSpPr>
        <p:grpSpPr>
          <a:xfrm>
            <a:off x="1463040" y="-799858"/>
            <a:ext cx="5876458" cy="5937158"/>
            <a:chOff x="1087120" y="-799858"/>
            <a:chExt cx="5876458" cy="5937158"/>
          </a:xfrm>
        </p:grpSpPr>
        <p:grpSp>
          <p:nvGrpSpPr>
            <p:cNvPr id="4" name="组合 3"/>
            <p:cNvGrpSpPr/>
            <p:nvPr/>
          </p:nvGrpSpPr>
          <p:grpSpPr>
            <a:xfrm>
              <a:off x="1087120" y="-799858"/>
              <a:ext cx="5876458" cy="5876458"/>
              <a:chOff x="885624" y="-535698"/>
              <a:chExt cx="5876458" cy="5876458"/>
            </a:xfrm>
          </p:grpSpPr>
          <p:sp>
            <p:nvSpPr>
              <p:cNvPr id="3" name="弧形 2"/>
              <p:cNvSpPr/>
              <p:nvPr/>
            </p:nvSpPr>
            <p:spPr>
              <a:xfrm rot="10800000">
                <a:off x="885624" y="-535698"/>
                <a:ext cx="5876458" cy="5876458"/>
              </a:xfrm>
              <a:prstGeom prst="arc">
                <a:avLst/>
              </a:prstGeom>
              <a:ln w="57150">
                <a:solidFill>
                  <a:srgbClr val="3D89B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8" name="弧形 17"/>
              <p:cNvSpPr/>
              <p:nvPr/>
            </p:nvSpPr>
            <p:spPr>
              <a:xfrm rot="10800000">
                <a:off x="1726406" y="305084"/>
                <a:ext cx="4194893" cy="4194893"/>
              </a:xfrm>
              <a:prstGeom prst="arc">
                <a:avLst/>
              </a:prstGeom>
              <a:ln w="57150">
                <a:solidFill>
                  <a:srgbClr val="3D89B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sp>
            <p:nvSpPr>
              <p:cNvPr id="19" name="弧形 18"/>
              <p:cNvSpPr/>
              <p:nvPr/>
            </p:nvSpPr>
            <p:spPr>
              <a:xfrm rot="10800000">
                <a:off x="2577866" y="1156544"/>
                <a:ext cx="2491974" cy="2491974"/>
              </a:xfrm>
              <a:prstGeom prst="arc">
                <a:avLst/>
              </a:prstGeom>
              <a:ln w="57150">
                <a:solidFill>
                  <a:srgbClr val="3D89B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10" name="等腰三角形 9"/>
            <p:cNvSpPr/>
            <p:nvPr/>
          </p:nvSpPr>
          <p:spPr>
            <a:xfrm rot="19812295">
              <a:off x="3890250" y="3255127"/>
              <a:ext cx="235107" cy="202678"/>
            </a:xfrm>
            <a:prstGeom prst="triangle">
              <a:avLst/>
            </a:prstGeom>
            <a:solidFill>
              <a:srgbClr val="3D89BC"/>
            </a:solid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等腰三角形 27"/>
            <p:cNvSpPr/>
            <p:nvPr/>
          </p:nvSpPr>
          <p:spPr>
            <a:xfrm rot="19812295">
              <a:off x="3890249" y="4093839"/>
              <a:ext cx="235107" cy="202678"/>
            </a:xfrm>
            <a:prstGeom prst="triangle">
              <a:avLst/>
            </a:prstGeom>
            <a:solidFill>
              <a:srgbClr val="3D89BC"/>
            </a:solid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等腰三角形 29"/>
            <p:cNvSpPr/>
            <p:nvPr/>
          </p:nvSpPr>
          <p:spPr>
            <a:xfrm rot="19812295">
              <a:off x="3890249" y="4934622"/>
              <a:ext cx="235107" cy="202678"/>
            </a:xfrm>
            <a:prstGeom prst="triangle">
              <a:avLst/>
            </a:prstGeom>
            <a:solidFill>
              <a:srgbClr val="3D89BC"/>
            </a:solid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2" name="TextBox 11"/>
          <p:cNvSpPr txBox="1"/>
          <p:nvPr/>
        </p:nvSpPr>
        <p:spPr>
          <a:xfrm>
            <a:off x="4536093" y="3061193"/>
            <a:ext cx="532518" cy="646331"/>
          </a:xfrm>
          <a:prstGeom prst="rect">
            <a:avLst/>
          </a:prstGeom>
          <a:noFill/>
        </p:spPr>
        <p:txBody>
          <a:bodyPr wrap="none" rtlCol="0">
            <a:spAutoFit/>
          </a:bodyPr>
          <a:lstStyle/>
          <a:p>
            <a:r>
              <a:rPr lang="en-US" altLang="zh-CN" sz="3600" b="1" dirty="0" smtClean="0">
                <a:solidFill>
                  <a:srgbClr val="3D89BC"/>
                </a:solidFill>
                <a:effectLst>
                  <a:outerShdw blurRad="38100" dist="38100" dir="2700000" algn="tl">
                    <a:srgbClr val="000000">
                      <a:alpha val="43137"/>
                    </a:srgbClr>
                  </a:outerShdw>
                </a:effectLst>
              </a:rPr>
              <a:t>A</a:t>
            </a:r>
            <a:endParaRPr lang="zh-CN" altLang="en-US" sz="3600" b="1" dirty="0">
              <a:solidFill>
                <a:srgbClr val="3D89BC"/>
              </a:solidFill>
              <a:effectLst>
                <a:outerShdw blurRad="38100" dist="38100" dir="2700000" algn="tl">
                  <a:srgbClr val="000000">
                    <a:alpha val="43137"/>
                  </a:srgbClr>
                </a:outerShdw>
              </a:effectLst>
            </a:endParaRPr>
          </a:p>
        </p:txBody>
      </p:sp>
      <p:sp>
        <p:nvSpPr>
          <p:cNvPr id="32" name="TextBox 31"/>
          <p:cNvSpPr txBox="1"/>
          <p:nvPr/>
        </p:nvSpPr>
        <p:spPr>
          <a:xfrm>
            <a:off x="4536093" y="3872012"/>
            <a:ext cx="500458" cy="646331"/>
          </a:xfrm>
          <a:prstGeom prst="rect">
            <a:avLst/>
          </a:prstGeom>
          <a:noFill/>
        </p:spPr>
        <p:txBody>
          <a:bodyPr wrap="none" rtlCol="0">
            <a:spAutoFit/>
          </a:bodyPr>
          <a:lstStyle/>
          <a:p>
            <a:r>
              <a:rPr lang="en-US" altLang="zh-CN" sz="3600" b="1" dirty="0" smtClean="0">
                <a:solidFill>
                  <a:srgbClr val="3D89BC"/>
                </a:solidFill>
                <a:effectLst>
                  <a:outerShdw blurRad="38100" dist="38100" dir="2700000" algn="tl">
                    <a:srgbClr val="000000">
                      <a:alpha val="43137"/>
                    </a:srgbClr>
                  </a:outerShdw>
                </a:effectLst>
              </a:rPr>
              <a:t>B</a:t>
            </a:r>
            <a:endParaRPr lang="zh-CN" altLang="en-US" sz="3600" b="1" dirty="0">
              <a:solidFill>
                <a:srgbClr val="3D89BC"/>
              </a:solidFill>
              <a:effectLst>
                <a:outerShdw blurRad="38100" dist="38100" dir="2700000" algn="tl">
                  <a:srgbClr val="000000">
                    <a:alpha val="43137"/>
                  </a:srgbClr>
                </a:outerShdw>
              </a:effectLst>
            </a:endParaRPr>
          </a:p>
        </p:txBody>
      </p:sp>
      <p:sp>
        <p:nvSpPr>
          <p:cNvPr id="33" name="TextBox 32"/>
          <p:cNvSpPr txBox="1"/>
          <p:nvPr/>
        </p:nvSpPr>
        <p:spPr>
          <a:xfrm>
            <a:off x="4536093" y="4712795"/>
            <a:ext cx="495649" cy="646331"/>
          </a:xfrm>
          <a:prstGeom prst="rect">
            <a:avLst/>
          </a:prstGeom>
          <a:noFill/>
        </p:spPr>
        <p:txBody>
          <a:bodyPr wrap="none" rtlCol="0">
            <a:spAutoFit/>
          </a:bodyPr>
          <a:lstStyle/>
          <a:p>
            <a:r>
              <a:rPr lang="en-US" altLang="zh-CN" sz="3600" b="1" dirty="0" smtClean="0">
                <a:solidFill>
                  <a:srgbClr val="3D89BC"/>
                </a:solidFill>
                <a:effectLst>
                  <a:outerShdw blurRad="38100" dist="38100" dir="2700000" algn="tl">
                    <a:srgbClr val="000000">
                      <a:alpha val="43137"/>
                    </a:srgbClr>
                  </a:outerShdw>
                </a:effectLst>
              </a:rPr>
              <a:t>C</a:t>
            </a:r>
            <a:endParaRPr lang="zh-CN" altLang="en-US" sz="3600" b="1" dirty="0">
              <a:solidFill>
                <a:srgbClr val="3D89BC"/>
              </a:solidFill>
              <a:effectLst>
                <a:outerShdw blurRad="38100" dist="38100" dir="2700000" algn="tl">
                  <a:srgbClr val="000000">
                    <a:alpha val="43137"/>
                  </a:srgbClr>
                </a:outerShdw>
              </a:effectLst>
            </a:endParaRPr>
          </a:p>
        </p:txBody>
      </p:sp>
      <p:sp>
        <p:nvSpPr>
          <p:cNvPr id="13" name="矩形 12"/>
          <p:cNvSpPr/>
          <p:nvPr/>
        </p:nvSpPr>
        <p:spPr>
          <a:xfrm>
            <a:off x="5313680" y="3091970"/>
            <a:ext cx="3159760" cy="584775"/>
          </a:xfrm>
          <a:prstGeom prst="rect">
            <a:avLst/>
          </a:prstGeom>
        </p:spPr>
        <p:txBody>
          <a:bodyPr wrap="square">
            <a:spAutoFit/>
          </a:bodyPr>
          <a:lstStyle/>
          <a:p>
            <a:r>
              <a:rPr lang="zh-CN" altLang="zh-CN" sz="1600" b="1" dirty="0">
                <a:solidFill>
                  <a:srgbClr val="3D89BC"/>
                </a:solidFill>
              </a:rPr>
              <a:t>洛杉矶警方利用基于余震预测的模型预防犯罪</a:t>
            </a:r>
            <a:endParaRPr lang="zh-CN" altLang="en-US" sz="1600" b="1" dirty="0">
              <a:solidFill>
                <a:srgbClr val="3D89BC"/>
              </a:solidFill>
            </a:endParaRPr>
          </a:p>
        </p:txBody>
      </p:sp>
      <p:sp>
        <p:nvSpPr>
          <p:cNvPr id="14" name="矩形 13"/>
          <p:cNvSpPr/>
          <p:nvPr/>
        </p:nvSpPr>
        <p:spPr>
          <a:xfrm>
            <a:off x="5313680" y="3902790"/>
            <a:ext cx="3159760" cy="584775"/>
          </a:xfrm>
          <a:prstGeom prst="rect">
            <a:avLst/>
          </a:prstGeom>
        </p:spPr>
        <p:txBody>
          <a:bodyPr wrap="square">
            <a:spAutoFit/>
          </a:bodyPr>
          <a:lstStyle/>
          <a:p>
            <a:r>
              <a:rPr lang="zh-CN" altLang="zh-CN" sz="1600" b="1" dirty="0">
                <a:solidFill>
                  <a:srgbClr val="3D89BC"/>
                </a:solidFill>
              </a:rPr>
              <a:t>纽约和圣地亚哥等城市利用大数据预测犯罪</a:t>
            </a:r>
            <a:endParaRPr lang="zh-CN" altLang="en-US" sz="1600" b="1" dirty="0">
              <a:solidFill>
                <a:srgbClr val="3D89BC"/>
              </a:solidFill>
            </a:endParaRPr>
          </a:p>
        </p:txBody>
      </p:sp>
      <p:sp>
        <p:nvSpPr>
          <p:cNvPr id="15" name="矩形 14"/>
          <p:cNvSpPr/>
          <p:nvPr/>
        </p:nvSpPr>
        <p:spPr>
          <a:xfrm>
            <a:off x="5313680" y="4866684"/>
            <a:ext cx="2646878" cy="338554"/>
          </a:xfrm>
          <a:prstGeom prst="rect">
            <a:avLst/>
          </a:prstGeom>
        </p:spPr>
        <p:txBody>
          <a:bodyPr wrap="none">
            <a:spAutoFit/>
          </a:bodyPr>
          <a:lstStyle/>
          <a:p>
            <a:r>
              <a:rPr lang="zh-CN" altLang="zh-CN" sz="1600" b="1" dirty="0">
                <a:solidFill>
                  <a:srgbClr val="3D89BC"/>
                </a:solidFill>
              </a:rPr>
              <a:t>底特律建设大数据分析系统</a:t>
            </a:r>
          </a:p>
        </p:txBody>
      </p:sp>
      <p:pic>
        <p:nvPicPr>
          <p:cNvPr id="31"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6"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37"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52</a:t>
            </a:fld>
            <a:endParaRPr lang="zh-CN" altLang="en-US" dirty="0"/>
          </a:p>
        </p:txBody>
      </p:sp>
      <p:sp>
        <p:nvSpPr>
          <p:cNvPr id="40" name="文本框 40"/>
          <p:cNvSpPr txBox="1"/>
          <p:nvPr/>
        </p:nvSpPr>
        <p:spPr>
          <a:xfrm>
            <a:off x="399253" y="933450"/>
            <a:ext cx="3033203" cy="369332"/>
          </a:xfrm>
          <a:prstGeom prst="rect">
            <a:avLst/>
          </a:prstGeom>
          <a:noFill/>
        </p:spPr>
        <p:txBody>
          <a:bodyPr wrap="none" rtlCol="0">
            <a:spAutoFit/>
          </a:bodyPr>
          <a:lstStyle/>
          <a:p>
            <a:r>
              <a:rPr lang="en-US" altLang="zh-CN" b="1" dirty="0" smtClean="0">
                <a:solidFill>
                  <a:srgbClr val="3D89BC"/>
                </a:solidFill>
              </a:rPr>
              <a:t>10.4.4 </a:t>
            </a:r>
            <a:r>
              <a:rPr lang="zh-CN" altLang="en-US" b="1" dirty="0" smtClean="0">
                <a:solidFill>
                  <a:srgbClr val="3D89BC"/>
                </a:solidFill>
              </a:rPr>
              <a:t>警务大数据应用场景</a:t>
            </a:r>
            <a:endParaRPr lang="zh-CN" altLang="en-US" dirty="0">
              <a:solidFill>
                <a:srgbClr val="3D89BC"/>
              </a:solidFill>
            </a:endParaRPr>
          </a:p>
        </p:txBody>
      </p:sp>
      <p:sp>
        <p:nvSpPr>
          <p:cNvPr id="41" name="椭圆 40"/>
          <p:cNvSpPr/>
          <p:nvPr/>
        </p:nvSpPr>
        <p:spPr>
          <a:xfrm>
            <a:off x="293525" y="1051181"/>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 y="-2439"/>
            <a:ext cx="9145786" cy="718410"/>
            <a:chOff x="-1" y="190175"/>
            <a:chExt cx="9145786" cy="525795"/>
          </a:xfrm>
        </p:grpSpPr>
        <p:sp>
          <p:nvSpPr>
            <p:cNvPr id="21" name="任意多边形 20"/>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2" name="任意多边形 21"/>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3" name="任意多边形 22"/>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25" name="矩形 24"/>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文本框 6"/>
          <p:cNvSpPr txBox="1"/>
          <p:nvPr/>
        </p:nvSpPr>
        <p:spPr>
          <a:xfrm>
            <a:off x="607500" y="177284"/>
            <a:ext cx="2183290" cy="323165"/>
          </a:xfrm>
          <a:prstGeom prst="rect">
            <a:avLst/>
          </a:prstGeom>
          <a:noFill/>
        </p:spPr>
        <p:txBody>
          <a:bodyPr wrap="none" lIns="0" tIns="0" rIns="0" bIns="0" rtlCol="0">
            <a:spAutoFit/>
          </a:bodyPr>
          <a:lstStyle/>
          <a:p>
            <a:r>
              <a:rPr lang="en-US" altLang="zh-CN" sz="2100" b="1" spc="225" dirty="0" smtClean="0">
                <a:solidFill>
                  <a:prstClr val="white"/>
                </a:solidFill>
              </a:rPr>
              <a:t>10.4</a:t>
            </a:r>
            <a:r>
              <a:rPr lang="zh-CN" altLang="en-US" sz="2100" b="1" spc="225" dirty="0" smtClean="0">
                <a:solidFill>
                  <a:prstClr val="white"/>
                </a:solidFill>
              </a:rPr>
              <a:t>警务大数据</a:t>
            </a:r>
            <a:endParaRPr lang="zh-CN" altLang="en-US" sz="2100" b="1" spc="225" dirty="0">
              <a:solidFill>
                <a:prstClr val="white"/>
              </a:solidFill>
            </a:endParaRPr>
          </a:p>
        </p:txBody>
      </p:sp>
      <p:sp>
        <p:nvSpPr>
          <p:cNvPr id="29" name="Freeform 142"/>
          <p:cNvSpPr>
            <a:spLocks noEditPoints="1"/>
          </p:cNvSpPr>
          <p:nvPr/>
        </p:nvSpPr>
        <p:spPr bwMode="auto">
          <a:xfrm>
            <a:off x="126487" y="216716"/>
            <a:ext cx="382471" cy="244300"/>
          </a:xfrm>
          <a:custGeom>
            <a:avLst/>
            <a:gdLst>
              <a:gd name="T0" fmla="*/ 108 w 128"/>
              <a:gd name="T1" fmla="*/ 26 h 88"/>
              <a:gd name="T2" fmla="*/ 75 w 128"/>
              <a:gd name="T3" fmla="*/ 0 h 88"/>
              <a:gd name="T4" fmla="*/ 46 w 128"/>
              <a:gd name="T5" fmla="*/ 15 h 88"/>
              <a:gd name="T6" fmla="*/ 34 w 128"/>
              <a:gd name="T7" fmla="*/ 11 h 88"/>
              <a:gd name="T8" fmla="*/ 15 w 128"/>
              <a:gd name="T9" fmla="*/ 30 h 88"/>
              <a:gd name="T10" fmla="*/ 16 w 128"/>
              <a:gd name="T11" fmla="*/ 35 h 88"/>
              <a:gd name="T12" fmla="*/ 0 w 128"/>
              <a:gd name="T13" fmla="*/ 61 h 88"/>
              <a:gd name="T14" fmla="*/ 27 w 128"/>
              <a:gd name="T15" fmla="*/ 88 h 88"/>
              <a:gd name="T16" fmla="*/ 96 w 128"/>
              <a:gd name="T17" fmla="*/ 88 h 88"/>
              <a:gd name="T18" fmla="*/ 128 w 128"/>
              <a:gd name="T19" fmla="*/ 56 h 88"/>
              <a:gd name="T20" fmla="*/ 108 w 128"/>
              <a:gd name="T21" fmla="*/ 26 h 88"/>
              <a:gd name="T22" fmla="*/ 44 w 128"/>
              <a:gd name="T23" fmla="*/ 50 h 88"/>
              <a:gd name="T24" fmla="*/ 66 w 128"/>
              <a:gd name="T25" fmla="*/ 28 h 88"/>
              <a:gd name="T26" fmla="*/ 80 w 128"/>
              <a:gd name="T27" fmla="*/ 32 h 88"/>
              <a:gd name="T28" fmla="*/ 84 w 128"/>
              <a:gd name="T29" fmla="*/ 28 h 88"/>
              <a:gd name="T30" fmla="*/ 84 w 128"/>
              <a:gd name="T31" fmla="*/ 42 h 88"/>
              <a:gd name="T32" fmla="*/ 70 w 128"/>
              <a:gd name="T33" fmla="*/ 42 h 88"/>
              <a:gd name="T34" fmla="*/ 75 w 128"/>
              <a:gd name="T35" fmla="*/ 37 h 88"/>
              <a:gd name="T36" fmla="*/ 72 w 128"/>
              <a:gd name="T37" fmla="*/ 36 h 88"/>
              <a:gd name="T38" fmla="*/ 66 w 128"/>
              <a:gd name="T39" fmla="*/ 35 h 88"/>
              <a:gd name="T40" fmla="*/ 60 w 128"/>
              <a:gd name="T41" fmla="*/ 36 h 88"/>
              <a:gd name="T42" fmla="*/ 55 w 128"/>
              <a:gd name="T43" fmla="*/ 39 h 88"/>
              <a:gd name="T44" fmla="*/ 52 w 128"/>
              <a:gd name="T45" fmla="*/ 44 h 88"/>
              <a:gd name="T46" fmla="*/ 51 w 128"/>
              <a:gd name="T47" fmla="*/ 50 h 88"/>
              <a:gd name="T48" fmla="*/ 51 w 128"/>
              <a:gd name="T49" fmla="*/ 54 h 88"/>
              <a:gd name="T50" fmla="*/ 44 w 128"/>
              <a:gd name="T51" fmla="*/ 54 h 88"/>
              <a:gd name="T52" fmla="*/ 44 w 128"/>
              <a:gd name="T53" fmla="*/ 50 h 88"/>
              <a:gd name="T54" fmla="*/ 66 w 128"/>
              <a:gd name="T55" fmla="*/ 73 h 88"/>
              <a:gd name="T56" fmla="*/ 53 w 128"/>
              <a:gd name="T57" fmla="*/ 68 h 88"/>
              <a:gd name="T58" fmla="*/ 49 w 128"/>
              <a:gd name="T59" fmla="*/ 73 h 88"/>
              <a:gd name="T60" fmla="*/ 49 w 128"/>
              <a:gd name="T61" fmla="*/ 59 h 88"/>
              <a:gd name="T62" fmla="*/ 62 w 128"/>
              <a:gd name="T63" fmla="*/ 59 h 88"/>
              <a:gd name="T64" fmla="*/ 58 w 128"/>
              <a:gd name="T65" fmla="*/ 64 h 88"/>
              <a:gd name="T66" fmla="*/ 60 w 128"/>
              <a:gd name="T67" fmla="*/ 65 h 88"/>
              <a:gd name="T68" fmla="*/ 66 w 128"/>
              <a:gd name="T69" fmla="*/ 66 h 88"/>
              <a:gd name="T70" fmla="*/ 72 w 128"/>
              <a:gd name="T71" fmla="*/ 65 h 88"/>
              <a:gd name="T72" fmla="*/ 77 w 128"/>
              <a:gd name="T73" fmla="*/ 61 h 88"/>
              <a:gd name="T74" fmla="*/ 81 w 128"/>
              <a:gd name="T75" fmla="*/ 57 h 88"/>
              <a:gd name="T76" fmla="*/ 82 w 128"/>
              <a:gd name="T77" fmla="*/ 50 h 88"/>
              <a:gd name="T78" fmla="*/ 81 w 128"/>
              <a:gd name="T79" fmla="*/ 47 h 88"/>
              <a:gd name="T80" fmla="*/ 89 w 128"/>
              <a:gd name="T81" fmla="*/ 47 h 88"/>
              <a:gd name="T82" fmla="*/ 89 w 128"/>
              <a:gd name="T83" fmla="*/ 50 h 88"/>
              <a:gd name="T84" fmla="*/ 66 w 128"/>
              <a:gd name="T85" fmla="*/ 7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28" h="88">
                <a:moveTo>
                  <a:pt x="108" y="26"/>
                </a:moveTo>
                <a:cubicBezTo>
                  <a:pt x="104" y="11"/>
                  <a:pt x="91" y="0"/>
                  <a:pt x="75" y="0"/>
                </a:cubicBezTo>
                <a:cubicBezTo>
                  <a:pt x="63" y="0"/>
                  <a:pt x="52" y="6"/>
                  <a:pt x="46" y="15"/>
                </a:cubicBezTo>
                <a:cubicBezTo>
                  <a:pt x="43" y="13"/>
                  <a:pt x="38" y="11"/>
                  <a:pt x="34" y="11"/>
                </a:cubicBezTo>
                <a:cubicBezTo>
                  <a:pt x="24" y="11"/>
                  <a:pt x="15" y="20"/>
                  <a:pt x="15" y="30"/>
                </a:cubicBezTo>
                <a:cubicBezTo>
                  <a:pt x="15" y="32"/>
                  <a:pt x="16" y="34"/>
                  <a:pt x="16" y="35"/>
                </a:cubicBezTo>
                <a:cubicBezTo>
                  <a:pt x="7" y="40"/>
                  <a:pt x="0" y="49"/>
                  <a:pt x="0" y="61"/>
                </a:cubicBezTo>
                <a:cubicBezTo>
                  <a:pt x="0" y="76"/>
                  <a:pt x="12" y="88"/>
                  <a:pt x="27" y="88"/>
                </a:cubicBezTo>
                <a:cubicBezTo>
                  <a:pt x="96" y="88"/>
                  <a:pt x="96" y="88"/>
                  <a:pt x="96" y="88"/>
                </a:cubicBezTo>
                <a:cubicBezTo>
                  <a:pt x="114" y="88"/>
                  <a:pt x="128" y="74"/>
                  <a:pt x="128" y="56"/>
                </a:cubicBezTo>
                <a:cubicBezTo>
                  <a:pt x="128" y="42"/>
                  <a:pt x="120" y="31"/>
                  <a:pt x="108" y="26"/>
                </a:cubicBezTo>
                <a:close/>
                <a:moveTo>
                  <a:pt x="44" y="50"/>
                </a:moveTo>
                <a:cubicBezTo>
                  <a:pt x="44" y="38"/>
                  <a:pt x="54" y="28"/>
                  <a:pt x="66" y="28"/>
                </a:cubicBezTo>
                <a:cubicBezTo>
                  <a:pt x="71" y="28"/>
                  <a:pt x="76" y="30"/>
                  <a:pt x="80" y="32"/>
                </a:cubicBezTo>
                <a:cubicBezTo>
                  <a:pt x="84" y="28"/>
                  <a:pt x="84" y="28"/>
                  <a:pt x="84" y="28"/>
                </a:cubicBezTo>
                <a:cubicBezTo>
                  <a:pt x="84" y="42"/>
                  <a:pt x="84" y="42"/>
                  <a:pt x="84" y="42"/>
                </a:cubicBezTo>
                <a:cubicBezTo>
                  <a:pt x="70" y="42"/>
                  <a:pt x="70" y="42"/>
                  <a:pt x="70" y="42"/>
                </a:cubicBezTo>
                <a:cubicBezTo>
                  <a:pt x="75" y="37"/>
                  <a:pt x="75" y="37"/>
                  <a:pt x="75" y="37"/>
                </a:cubicBezTo>
                <a:cubicBezTo>
                  <a:pt x="74" y="37"/>
                  <a:pt x="73" y="36"/>
                  <a:pt x="72" y="36"/>
                </a:cubicBezTo>
                <a:cubicBezTo>
                  <a:pt x="70" y="35"/>
                  <a:pt x="68" y="35"/>
                  <a:pt x="66" y="35"/>
                </a:cubicBezTo>
                <a:cubicBezTo>
                  <a:pt x="64" y="35"/>
                  <a:pt x="62" y="35"/>
                  <a:pt x="60" y="36"/>
                </a:cubicBezTo>
                <a:cubicBezTo>
                  <a:pt x="58" y="37"/>
                  <a:pt x="57" y="38"/>
                  <a:pt x="55" y="39"/>
                </a:cubicBezTo>
                <a:cubicBezTo>
                  <a:pt x="54" y="41"/>
                  <a:pt x="53" y="43"/>
                  <a:pt x="52" y="44"/>
                </a:cubicBezTo>
                <a:cubicBezTo>
                  <a:pt x="51" y="46"/>
                  <a:pt x="51" y="48"/>
                  <a:pt x="51" y="50"/>
                </a:cubicBezTo>
                <a:cubicBezTo>
                  <a:pt x="51" y="52"/>
                  <a:pt x="51" y="53"/>
                  <a:pt x="51" y="54"/>
                </a:cubicBezTo>
                <a:cubicBezTo>
                  <a:pt x="44" y="54"/>
                  <a:pt x="44" y="54"/>
                  <a:pt x="44" y="54"/>
                </a:cubicBezTo>
                <a:cubicBezTo>
                  <a:pt x="44" y="53"/>
                  <a:pt x="44" y="52"/>
                  <a:pt x="44" y="50"/>
                </a:cubicBezTo>
                <a:close/>
                <a:moveTo>
                  <a:pt x="66" y="73"/>
                </a:moveTo>
                <a:cubicBezTo>
                  <a:pt x="61" y="73"/>
                  <a:pt x="57" y="71"/>
                  <a:pt x="53" y="68"/>
                </a:cubicBezTo>
                <a:cubicBezTo>
                  <a:pt x="49" y="73"/>
                  <a:pt x="49" y="73"/>
                  <a:pt x="49" y="73"/>
                </a:cubicBezTo>
                <a:cubicBezTo>
                  <a:pt x="49" y="59"/>
                  <a:pt x="49" y="59"/>
                  <a:pt x="49" y="59"/>
                </a:cubicBezTo>
                <a:cubicBezTo>
                  <a:pt x="62" y="59"/>
                  <a:pt x="62" y="59"/>
                  <a:pt x="62" y="59"/>
                </a:cubicBezTo>
                <a:cubicBezTo>
                  <a:pt x="58" y="64"/>
                  <a:pt x="58" y="64"/>
                  <a:pt x="58" y="64"/>
                </a:cubicBezTo>
                <a:cubicBezTo>
                  <a:pt x="59" y="64"/>
                  <a:pt x="59" y="64"/>
                  <a:pt x="60" y="65"/>
                </a:cubicBezTo>
                <a:cubicBezTo>
                  <a:pt x="62" y="66"/>
                  <a:pt x="64" y="66"/>
                  <a:pt x="66" y="66"/>
                </a:cubicBezTo>
                <a:cubicBezTo>
                  <a:pt x="68" y="66"/>
                  <a:pt x="70" y="66"/>
                  <a:pt x="72" y="65"/>
                </a:cubicBezTo>
                <a:cubicBezTo>
                  <a:pt x="74" y="64"/>
                  <a:pt x="76" y="63"/>
                  <a:pt x="77" y="61"/>
                </a:cubicBezTo>
                <a:cubicBezTo>
                  <a:pt x="79" y="60"/>
                  <a:pt x="80" y="58"/>
                  <a:pt x="81" y="57"/>
                </a:cubicBezTo>
                <a:cubicBezTo>
                  <a:pt x="82" y="55"/>
                  <a:pt x="82" y="53"/>
                  <a:pt x="82" y="50"/>
                </a:cubicBezTo>
                <a:cubicBezTo>
                  <a:pt x="82" y="49"/>
                  <a:pt x="82" y="48"/>
                  <a:pt x="81" y="47"/>
                </a:cubicBezTo>
                <a:cubicBezTo>
                  <a:pt x="89" y="47"/>
                  <a:pt x="89" y="47"/>
                  <a:pt x="89" y="47"/>
                </a:cubicBezTo>
                <a:cubicBezTo>
                  <a:pt x="89" y="48"/>
                  <a:pt x="89" y="49"/>
                  <a:pt x="89" y="50"/>
                </a:cubicBezTo>
                <a:cubicBezTo>
                  <a:pt x="89" y="63"/>
                  <a:pt x="79" y="73"/>
                  <a:pt x="66" y="7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34"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8" name="Rectangle 2"/>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45" name="矩形 4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grpSp>
        <p:nvGrpSpPr>
          <p:cNvPr id="3" name="组合 2"/>
          <p:cNvGrpSpPr/>
          <p:nvPr/>
        </p:nvGrpSpPr>
        <p:grpSpPr>
          <a:xfrm rot="5400000">
            <a:off x="2167603" y="497577"/>
            <a:ext cx="4235067" cy="4235067"/>
            <a:chOff x="-450694" y="1803074"/>
            <a:chExt cx="4235067" cy="4235067"/>
          </a:xfrm>
        </p:grpSpPr>
        <p:sp>
          <p:nvSpPr>
            <p:cNvPr id="18" name="椭圆 17"/>
            <p:cNvSpPr/>
            <p:nvPr/>
          </p:nvSpPr>
          <p:spPr>
            <a:xfrm>
              <a:off x="829903" y="3083673"/>
              <a:ext cx="1673871" cy="1673871"/>
            </a:xfrm>
            <a:prstGeom prst="ellipse">
              <a:avLst/>
            </a:prstGeom>
            <a:solidFill>
              <a:srgbClr val="3D89BC"/>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弧形 26"/>
            <p:cNvSpPr/>
            <p:nvPr/>
          </p:nvSpPr>
          <p:spPr>
            <a:xfrm rot="2590552">
              <a:off x="-450694" y="1803074"/>
              <a:ext cx="4235067" cy="4235067"/>
            </a:xfrm>
            <a:prstGeom prst="arc">
              <a:avLst>
                <a:gd name="adj1" fmla="val 14758969"/>
                <a:gd name="adj2" fmla="val 1642995"/>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p>
          </p:txBody>
        </p:sp>
      </p:grpSp>
      <p:sp>
        <p:nvSpPr>
          <p:cNvPr id="4" name="椭圆 3"/>
          <p:cNvSpPr/>
          <p:nvPr/>
        </p:nvSpPr>
        <p:spPr>
          <a:xfrm>
            <a:off x="2005459" y="3129931"/>
            <a:ext cx="644228" cy="644228"/>
          </a:xfrm>
          <a:prstGeom prst="ellipse">
            <a:avLst/>
          </a:prstGeom>
          <a:solidFill>
            <a:srgbClr val="3D89BC"/>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28" name="椭圆 27"/>
          <p:cNvSpPr/>
          <p:nvPr/>
        </p:nvSpPr>
        <p:spPr>
          <a:xfrm>
            <a:off x="5909255" y="3129931"/>
            <a:ext cx="644228" cy="644228"/>
          </a:xfrm>
          <a:prstGeom prst="ellipse">
            <a:avLst/>
          </a:prstGeom>
          <a:solidFill>
            <a:srgbClr val="3D89BC"/>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30" name="椭圆 29"/>
          <p:cNvSpPr/>
          <p:nvPr/>
        </p:nvSpPr>
        <p:spPr>
          <a:xfrm>
            <a:off x="4950115" y="4138614"/>
            <a:ext cx="644228" cy="644228"/>
          </a:xfrm>
          <a:prstGeom prst="ellipse">
            <a:avLst/>
          </a:prstGeom>
          <a:solidFill>
            <a:srgbClr val="3D89BC"/>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sp>
        <p:nvSpPr>
          <p:cNvPr id="31" name="椭圆 30"/>
          <p:cNvSpPr/>
          <p:nvPr/>
        </p:nvSpPr>
        <p:spPr>
          <a:xfrm>
            <a:off x="2919607" y="4138614"/>
            <a:ext cx="644228" cy="644228"/>
          </a:xfrm>
          <a:prstGeom prst="ellipse">
            <a:avLst/>
          </a:prstGeom>
          <a:solidFill>
            <a:srgbClr val="3D89BC"/>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a:p>
        </p:txBody>
      </p:sp>
      <p:cxnSp>
        <p:nvCxnSpPr>
          <p:cNvPr id="6" name="直接连接符 5"/>
          <p:cNvCxnSpPr/>
          <p:nvPr/>
        </p:nvCxnSpPr>
        <p:spPr>
          <a:xfrm>
            <a:off x="4285136" y="3472822"/>
            <a:ext cx="0" cy="1255042"/>
          </a:xfrm>
          <a:prstGeom prst="line">
            <a:avLst/>
          </a:prstGeom>
          <a:ln w="190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a:xfrm>
            <a:off x="3731138" y="2430443"/>
            <a:ext cx="1107996" cy="369332"/>
          </a:xfrm>
          <a:prstGeom prst="rect">
            <a:avLst/>
          </a:prstGeom>
        </p:spPr>
        <p:txBody>
          <a:bodyPr wrap="none">
            <a:spAutoFit/>
          </a:bodyPr>
          <a:lstStyle/>
          <a:p>
            <a:pPr algn="ctr"/>
            <a:r>
              <a:rPr lang="zh-CN" altLang="zh-CN" b="1" dirty="0">
                <a:solidFill>
                  <a:schemeClr val="bg1"/>
                </a:solidFill>
                <a:effectLst>
                  <a:outerShdw blurRad="38100" dist="38100" dir="2700000" algn="tl">
                    <a:srgbClr val="000000">
                      <a:alpha val="43137"/>
                    </a:srgbClr>
                  </a:outerShdw>
                </a:effectLst>
              </a:rPr>
              <a:t>发展思路</a:t>
            </a:r>
            <a:endParaRPr lang="zh-CN" altLang="en-US" b="1" dirty="0">
              <a:solidFill>
                <a:schemeClr val="bg1"/>
              </a:solidFill>
              <a:effectLst>
                <a:outerShdw blurRad="38100" dist="38100" dir="2700000" algn="tl">
                  <a:srgbClr val="000000">
                    <a:alpha val="43137"/>
                  </a:srgbClr>
                </a:outerShdw>
              </a:effectLst>
            </a:endParaRPr>
          </a:p>
        </p:txBody>
      </p:sp>
      <p:sp>
        <p:nvSpPr>
          <p:cNvPr id="9" name="矩形 8"/>
          <p:cNvSpPr/>
          <p:nvPr/>
        </p:nvSpPr>
        <p:spPr>
          <a:xfrm>
            <a:off x="1210777" y="3972360"/>
            <a:ext cx="1438910" cy="338554"/>
          </a:xfrm>
          <a:prstGeom prst="rect">
            <a:avLst/>
          </a:prstGeom>
        </p:spPr>
        <p:txBody>
          <a:bodyPr wrap="square">
            <a:spAutoFit/>
          </a:bodyPr>
          <a:lstStyle/>
          <a:p>
            <a:pPr algn="ctr"/>
            <a:r>
              <a:rPr lang="zh-CN" altLang="zh-CN" sz="1600" b="1" dirty="0">
                <a:solidFill>
                  <a:srgbClr val="3D89BC"/>
                </a:solidFill>
              </a:rPr>
              <a:t>以应用为导向</a:t>
            </a:r>
            <a:endParaRPr lang="zh-CN" altLang="en-US" sz="1600" b="1" dirty="0">
              <a:solidFill>
                <a:srgbClr val="3D89BC"/>
              </a:solidFill>
            </a:endParaRPr>
          </a:p>
        </p:txBody>
      </p:sp>
      <p:sp>
        <p:nvSpPr>
          <p:cNvPr id="10" name="矩形 9"/>
          <p:cNvSpPr/>
          <p:nvPr/>
        </p:nvSpPr>
        <p:spPr>
          <a:xfrm>
            <a:off x="2563311" y="5009700"/>
            <a:ext cx="1356819" cy="584775"/>
          </a:xfrm>
          <a:prstGeom prst="rect">
            <a:avLst/>
          </a:prstGeom>
        </p:spPr>
        <p:txBody>
          <a:bodyPr wrap="square">
            <a:spAutoFit/>
          </a:bodyPr>
          <a:lstStyle/>
          <a:p>
            <a:pPr algn="ctr"/>
            <a:r>
              <a:rPr lang="zh-CN" altLang="zh-CN" sz="1600" b="1" dirty="0">
                <a:solidFill>
                  <a:srgbClr val="3D89BC"/>
                </a:solidFill>
              </a:rPr>
              <a:t>关于数据以及来源问题</a:t>
            </a:r>
            <a:endParaRPr lang="zh-CN" altLang="en-US" sz="1600" b="1" dirty="0">
              <a:solidFill>
                <a:srgbClr val="3D89BC"/>
              </a:solidFill>
            </a:endParaRPr>
          </a:p>
        </p:txBody>
      </p:sp>
      <p:sp>
        <p:nvSpPr>
          <p:cNvPr id="11" name="矩形 10"/>
          <p:cNvSpPr/>
          <p:nvPr/>
        </p:nvSpPr>
        <p:spPr>
          <a:xfrm>
            <a:off x="4578059" y="5009699"/>
            <a:ext cx="1388340" cy="584775"/>
          </a:xfrm>
          <a:prstGeom prst="rect">
            <a:avLst/>
          </a:prstGeom>
        </p:spPr>
        <p:txBody>
          <a:bodyPr wrap="square">
            <a:spAutoFit/>
          </a:bodyPr>
          <a:lstStyle/>
          <a:p>
            <a:pPr algn="ctr"/>
            <a:r>
              <a:rPr lang="zh-CN" altLang="zh-CN" sz="1600" b="1" dirty="0">
                <a:solidFill>
                  <a:srgbClr val="3D89BC"/>
                </a:solidFill>
              </a:rPr>
              <a:t>关于智库的共建与共享</a:t>
            </a:r>
            <a:endParaRPr lang="zh-CN" altLang="en-US" sz="1600" b="1" dirty="0">
              <a:solidFill>
                <a:srgbClr val="3D89BC"/>
              </a:solidFill>
            </a:endParaRPr>
          </a:p>
        </p:txBody>
      </p:sp>
      <p:sp>
        <p:nvSpPr>
          <p:cNvPr id="12" name="矩形 11"/>
          <p:cNvSpPr/>
          <p:nvPr/>
        </p:nvSpPr>
        <p:spPr>
          <a:xfrm>
            <a:off x="5879264" y="3972360"/>
            <a:ext cx="2007436" cy="338554"/>
          </a:xfrm>
          <a:prstGeom prst="rect">
            <a:avLst/>
          </a:prstGeom>
        </p:spPr>
        <p:txBody>
          <a:bodyPr wrap="square">
            <a:spAutoFit/>
          </a:bodyPr>
          <a:lstStyle/>
          <a:p>
            <a:pPr algn="ctr"/>
            <a:r>
              <a:rPr lang="zh-CN" altLang="zh-CN" sz="1600" b="1" dirty="0">
                <a:solidFill>
                  <a:srgbClr val="3D89BC"/>
                </a:solidFill>
              </a:rPr>
              <a:t>关于工具手段支撑</a:t>
            </a:r>
            <a:endParaRPr lang="zh-CN" altLang="en-US" sz="1600" b="1" dirty="0">
              <a:solidFill>
                <a:srgbClr val="3D89BC"/>
              </a:solidFill>
            </a:endParaRPr>
          </a:p>
        </p:txBody>
      </p:sp>
      <p:sp>
        <p:nvSpPr>
          <p:cNvPr id="33" name="Freeform 149"/>
          <p:cNvSpPr/>
          <p:nvPr/>
        </p:nvSpPr>
        <p:spPr bwMode="auto">
          <a:xfrm>
            <a:off x="6077763" y="3301420"/>
            <a:ext cx="307212" cy="301247"/>
          </a:xfrm>
          <a:custGeom>
            <a:avLst/>
            <a:gdLst>
              <a:gd name="T0" fmla="*/ 133 w 142"/>
              <a:gd name="T1" fmla="*/ 95 h 139"/>
              <a:gd name="T2" fmla="*/ 106 w 142"/>
              <a:gd name="T3" fmla="*/ 89 h 139"/>
              <a:gd name="T4" fmla="*/ 83 w 142"/>
              <a:gd name="T5" fmla="*/ 67 h 139"/>
              <a:gd name="T6" fmla="*/ 111 w 142"/>
              <a:gd name="T7" fmla="*/ 39 h 139"/>
              <a:gd name="T8" fmla="*/ 119 w 142"/>
              <a:gd name="T9" fmla="*/ 38 h 139"/>
              <a:gd name="T10" fmla="*/ 133 w 142"/>
              <a:gd name="T11" fmla="*/ 16 h 139"/>
              <a:gd name="T12" fmla="*/ 125 w 142"/>
              <a:gd name="T13" fmla="*/ 9 h 139"/>
              <a:gd name="T14" fmla="*/ 104 w 142"/>
              <a:gd name="T15" fmla="*/ 23 h 139"/>
              <a:gd name="T16" fmla="*/ 103 w 142"/>
              <a:gd name="T17" fmla="*/ 30 h 139"/>
              <a:gd name="T18" fmla="*/ 75 w 142"/>
              <a:gd name="T19" fmla="*/ 58 h 139"/>
              <a:gd name="T20" fmla="*/ 51 w 142"/>
              <a:gd name="T21" fmla="*/ 34 h 139"/>
              <a:gd name="T22" fmla="*/ 45 w 142"/>
              <a:gd name="T23" fmla="*/ 7 h 139"/>
              <a:gd name="T24" fmla="*/ 29 w 142"/>
              <a:gd name="T25" fmla="*/ 0 h 139"/>
              <a:gd name="T26" fmla="*/ 39 w 142"/>
              <a:gd name="T27" fmla="*/ 10 h 139"/>
              <a:gd name="T28" fmla="*/ 35 w 142"/>
              <a:gd name="T29" fmla="*/ 27 h 139"/>
              <a:gd name="T30" fmla="*/ 18 w 142"/>
              <a:gd name="T31" fmla="*/ 32 h 139"/>
              <a:gd name="T32" fmla="*/ 3 w 142"/>
              <a:gd name="T33" fmla="*/ 17 h 139"/>
              <a:gd name="T34" fmla="*/ 9 w 142"/>
              <a:gd name="T35" fmla="*/ 43 h 139"/>
              <a:gd name="T36" fmla="*/ 37 w 142"/>
              <a:gd name="T37" fmla="*/ 48 h 139"/>
              <a:gd name="T38" fmla="*/ 58 w 142"/>
              <a:gd name="T39" fmla="*/ 70 h 139"/>
              <a:gd name="T40" fmla="*/ 12 w 142"/>
              <a:gd name="T41" fmla="*/ 115 h 139"/>
              <a:gd name="T42" fmla="*/ 12 w 142"/>
              <a:gd name="T43" fmla="*/ 129 h 139"/>
              <a:gd name="T44" fmla="*/ 13 w 142"/>
              <a:gd name="T45" fmla="*/ 130 h 139"/>
              <a:gd name="T46" fmla="*/ 26 w 142"/>
              <a:gd name="T47" fmla="*/ 130 h 139"/>
              <a:gd name="T48" fmla="*/ 72 w 142"/>
              <a:gd name="T49" fmla="*/ 84 h 139"/>
              <a:gd name="T50" fmla="*/ 92 w 142"/>
              <a:gd name="T51" fmla="*/ 103 h 139"/>
              <a:gd name="T52" fmla="*/ 97 w 142"/>
              <a:gd name="T53" fmla="*/ 131 h 139"/>
              <a:gd name="T54" fmla="*/ 119 w 142"/>
              <a:gd name="T55" fmla="*/ 138 h 139"/>
              <a:gd name="T56" fmla="*/ 105 w 142"/>
              <a:gd name="T57" fmla="*/ 124 h 139"/>
              <a:gd name="T58" fmla="*/ 109 w 142"/>
              <a:gd name="T59" fmla="*/ 110 h 139"/>
              <a:gd name="T60" fmla="*/ 123 w 142"/>
              <a:gd name="T61" fmla="*/ 106 h 139"/>
              <a:gd name="T62" fmla="*/ 139 w 142"/>
              <a:gd name="T63" fmla="*/ 122 h 139"/>
              <a:gd name="T64" fmla="*/ 133 w 142"/>
              <a:gd name="T65" fmla="*/ 95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42" h="139">
                <a:moveTo>
                  <a:pt x="133" y="95"/>
                </a:moveTo>
                <a:cubicBezTo>
                  <a:pt x="126" y="87"/>
                  <a:pt x="115" y="86"/>
                  <a:pt x="106" y="89"/>
                </a:cubicBezTo>
                <a:cubicBezTo>
                  <a:pt x="83" y="67"/>
                  <a:pt x="83" y="67"/>
                  <a:pt x="83" y="67"/>
                </a:cubicBezTo>
                <a:cubicBezTo>
                  <a:pt x="111" y="39"/>
                  <a:pt x="111" y="39"/>
                  <a:pt x="111" y="39"/>
                </a:cubicBezTo>
                <a:cubicBezTo>
                  <a:pt x="119" y="38"/>
                  <a:pt x="119" y="38"/>
                  <a:pt x="119" y="38"/>
                </a:cubicBezTo>
                <a:cubicBezTo>
                  <a:pt x="133" y="16"/>
                  <a:pt x="133" y="16"/>
                  <a:pt x="133" y="16"/>
                </a:cubicBezTo>
                <a:cubicBezTo>
                  <a:pt x="125" y="9"/>
                  <a:pt x="125" y="9"/>
                  <a:pt x="125" y="9"/>
                </a:cubicBezTo>
                <a:cubicBezTo>
                  <a:pt x="104" y="23"/>
                  <a:pt x="104" y="23"/>
                  <a:pt x="104" y="23"/>
                </a:cubicBezTo>
                <a:cubicBezTo>
                  <a:pt x="103" y="30"/>
                  <a:pt x="103" y="30"/>
                  <a:pt x="103" y="30"/>
                </a:cubicBezTo>
                <a:cubicBezTo>
                  <a:pt x="75" y="58"/>
                  <a:pt x="75" y="58"/>
                  <a:pt x="75" y="58"/>
                </a:cubicBezTo>
                <a:cubicBezTo>
                  <a:pt x="51" y="34"/>
                  <a:pt x="51" y="34"/>
                  <a:pt x="51" y="34"/>
                </a:cubicBezTo>
                <a:cubicBezTo>
                  <a:pt x="54" y="25"/>
                  <a:pt x="52" y="14"/>
                  <a:pt x="45" y="7"/>
                </a:cubicBezTo>
                <a:cubicBezTo>
                  <a:pt x="41" y="2"/>
                  <a:pt x="35" y="0"/>
                  <a:pt x="29" y="0"/>
                </a:cubicBezTo>
                <a:cubicBezTo>
                  <a:pt x="39" y="10"/>
                  <a:pt x="39" y="10"/>
                  <a:pt x="39" y="10"/>
                </a:cubicBezTo>
                <a:cubicBezTo>
                  <a:pt x="35" y="27"/>
                  <a:pt x="35" y="27"/>
                  <a:pt x="35" y="27"/>
                </a:cubicBezTo>
                <a:cubicBezTo>
                  <a:pt x="18" y="32"/>
                  <a:pt x="18" y="32"/>
                  <a:pt x="18" y="32"/>
                </a:cubicBezTo>
                <a:cubicBezTo>
                  <a:pt x="3" y="17"/>
                  <a:pt x="3" y="17"/>
                  <a:pt x="3" y="17"/>
                </a:cubicBezTo>
                <a:cubicBezTo>
                  <a:pt x="0" y="26"/>
                  <a:pt x="3" y="36"/>
                  <a:pt x="9" y="43"/>
                </a:cubicBezTo>
                <a:cubicBezTo>
                  <a:pt x="17" y="50"/>
                  <a:pt x="28" y="52"/>
                  <a:pt x="37" y="48"/>
                </a:cubicBezTo>
                <a:cubicBezTo>
                  <a:pt x="58" y="70"/>
                  <a:pt x="58" y="70"/>
                  <a:pt x="58" y="70"/>
                </a:cubicBezTo>
                <a:cubicBezTo>
                  <a:pt x="12" y="115"/>
                  <a:pt x="12" y="115"/>
                  <a:pt x="12" y="115"/>
                </a:cubicBezTo>
                <a:cubicBezTo>
                  <a:pt x="9" y="119"/>
                  <a:pt x="9" y="125"/>
                  <a:pt x="12" y="129"/>
                </a:cubicBezTo>
                <a:cubicBezTo>
                  <a:pt x="13" y="130"/>
                  <a:pt x="13" y="130"/>
                  <a:pt x="13" y="130"/>
                </a:cubicBezTo>
                <a:cubicBezTo>
                  <a:pt x="17" y="133"/>
                  <a:pt x="23" y="133"/>
                  <a:pt x="26" y="130"/>
                </a:cubicBezTo>
                <a:cubicBezTo>
                  <a:pt x="72" y="84"/>
                  <a:pt x="72" y="84"/>
                  <a:pt x="72" y="84"/>
                </a:cubicBezTo>
                <a:cubicBezTo>
                  <a:pt x="92" y="103"/>
                  <a:pt x="92" y="103"/>
                  <a:pt x="92" y="103"/>
                </a:cubicBezTo>
                <a:cubicBezTo>
                  <a:pt x="88" y="112"/>
                  <a:pt x="90" y="123"/>
                  <a:pt x="97" y="131"/>
                </a:cubicBezTo>
                <a:cubicBezTo>
                  <a:pt x="103" y="136"/>
                  <a:pt x="111" y="139"/>
                  <a:pt x="119" y="138"/>
                </a:cubicBezTo>
                <a:cubicBezTo>
                  <a:pt x="105" y="124"/>
                  <a:pt x="105" y="124"/>
                  <a:pt x="105" y="124"/>
                </a:cubicBezTo>
                <a:cubicBezTo>
                  <a:pt x="109" y="110"/>
                  <a:pt x="109" y="110"/>
                  <a:pt x="109" y="110"/>
                </a:cubicBezTo>
                <a:cubicBezTo>
                  <a:pt x="123" y="106"/>
                  <a:pt x="123" y="106"/>
                  <a:pt x="123" y="106"/>
                </a:cubicBezTo>
                <a:cubicBezTo>
                  <a:pt x="139" y="122"/>
                  <a:pt x="139" y="122"/>
                  <a:pt x="139" y="122"/>
                </a:cubicBezTo>
                <a:cubicBezTo>
                  <a:pt x="142" y="113"/>
                  <a:pt x="140" y="102"/>
                  <a:pt x="133" y="95"/>
                </a:cubicBezTo>
                <a:close/>
              </a:path>
            </a:pathLst>
          </a:custGeom>
          <a:solidFill>
            <a:schemeClr val="bg1"/>
          </a:solidFill>
          <a:ln>
            <a:noFill/>
          </a:ln>
        </p:spPr>
        <p:txBody>
          <a:bodyPr vert="horz" wrap="square" lIns="91440" tIns="45720" rIns="91440" bIns="45720" numCol="1" anchor="t" anchorCtr="0" compatLnSpc="1"/>
          <a:lstStyle/>
          <a:p>
            <a:endParaRPr lang="en-US"/>
          </a:p>
        </p:txBody>
      </p:sp>
      <p:grpSp>
        <p:nvGrpSpPr>
          <p:cNvPr id="13" name="组合 12"/>
          <p:cNvGrpSpPr/>
          <p:nvPr/>
        </p:nvGrpSpPr>
        <p:grpSpPr>
          <a:xfrm>
            <a:off x="5082830" y="4333574"/>
            <a:ext cx="378797" cy="266948"/>
            <a:chOff x="3035966" y="4326182"/>
            <a:chExt cx="378797" cy="266948"/>
          </a:xfrm>
        </p:grpSpPr>
        <p:sp>
          <p:nvSpPr>
            <p:cNvPr id="35" name="Freeform 239"/>
            <p:cNvSpPr/>
            <p:nvPr/>
          </p:nvSpPr>
          <p:spPr bwMode="auto">
            <a:xfrm>
              <a:off x="3035966" y="4372414"/>
              <a:ext cx="363883" cy="220716"/>
            </a:xfrm>
            <a:custGeom>
              <a:avLst/>
              <a:gdLst>
                <a:gd name="T0" fmla="*/ 10 w 244"/>
                <a:gd name="T1" fmla="*/ 0 h 148"/>
                <a:gd name="T2" fmla="*/ 0 w 244"/>
                <a:gd name="T3" fmla="*/ 0 h 148"/>
                <a:gd name="T4" fmla="*/ 0 w 244"/>
                <a:gd name="T5" fmla="*/ 148 h 148"/>
                <a:gd name="T6" fmla="*/ 244 w 244"/>
                <a:gd name="T7" fmla="*/ 148 h 148"/>
                <a:gd name="T8" fmla="*/ 244 w 244"/>
                <a:gd name="T9" fmla="*/ 135 h 148"/>
                <a:gd name="T10" fmla="*/ 10 w 244"/>
                <a:gd name="T11" fmla="*/ 135 h 148"/>
                <a:gd name="T12" fmla="*/ 10 w 244"/>
                <a:gd name="T13" fmla="*/ 0 h 148"/>
              </a:gdLst>
              <a:ahLst/>
              <a:cxnLst>
                <a:cxn ang="0">
                  <a:pos x="T0" y="T1"/>
                </a:cxn>
                <a:cxn ang="0">
                  <a:pos x="T2" y="T3"/>
                </a:cxn>
                <a:cxn ang="0">
                  <a:pos x="T4" y="T5"/>
                </a:cxn>
                <a:cxn ang="0">
                  <a:pos x="T6" y="T7"/>
                </a:cxn>
                <a:cxn ang="0">
                  <a:pos x="T8" y="T9"/>
                </a:cxn>
                <a:cxn ang="0">
                  <a:pos x="T10" y="T11"/>
                </a:cxn>
                <a:cxn ang="0">
                  <a:pos x="T12" y="T13"/>
                </a:cxn>
              </a:cxnLst>
              <a:rect l="0" t="0" r="r" b="b"/>
              <a:pathLst>
                <a:path w="244" h="148">
                  <a:moveTo>
                    <a:pt x="10" y="0"/>
                  </a:moveTo>
                  <a:lnTo>
                    <a:pt x="0" y="0"/>
                  </a:lnTo>
                  <a:lnTo>
                    <a:pt x="0" y="148"/>
                  </a:lnTo>
                  <a:lnTo>
                    <a:pt x="244" y="148"/>
                  </a:lnTo>
                  <a:lnTo>
                    <a:pt x="244" y="135"/>
                  </a:lnTo>
                  <a:lnTo>
                    <a:pt x="10" y="135"/>
                  </a:lnTo>
                  <a:lnTo>
                    <a:pt x="10" y="0"/>
                  </a:ln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36" name="Freeform 240"/>
            <p:cNvSpPr/>
            <p:nvPr/>
          </p:nvSpPr>
          <p:spPr bwMode="auto">
            <a:xfrm>
              <a:off x="3065792" y="4326182"/>
              <a:ext cx="170011" cy="222208"/>
            </a:xfrm>
            <a:custGeom>
              <a:avLst/>
              <a:gdLst>
                <a:gd name="T0" fmla="*/ 78 w 78"/>
                <a:gd name="T1" fmla="*/ 102 h 102"/>
                <a:gd name="T2" fmla="*/ 78 w 78"/>
                <a:gd name="T3" fmla="*/ 14 h 102"/>
                <a:gd name="T4" fmla="*/ 0 w 78"/>
                <a:gd name="T5" fmla="*/ 14 h 102"/>
                <a:gd name="T6" fmla="*/ 0 w 78"/>
                <a:gd name="T7" fmla="*/ 102 h 102"/>
                <a:gd name="T8" fmla="*/ 78 w 78"/>
                <a:gd name="T9" fmla="*/ 102 h 102"/>
              </a:gdLst>
              <a:ahLst/>
              <a:cxnLst>
                <a:cxn ang="0">
                  <a:pos x="T0" y="T1"/>
                </a:cxn>
                <a:cxn ang="0">
                  <a:pos x="T2" y="T3"/>
                </a:cxn>
                <a:cxn ang="0">
                  <a:pos x="T4" y="T5"/>
                </a:cxn>
                <a:cxn ang="0">
                  <a:pos x="T6" y="T7"/>
                </a:cxn>
                <a:cxn ang="0">
                  <a:pos x="T8" y="T9"/>
                </a:cxn>
              </a:cxnLst>
              <a:rect l="0" t="0" r="r" b="b"/>
              <a:pathLst>
                <a:path w="78" h="102">
                  <a:moveTo>
                    <a:pt x="78" y="102"/>
                  </a:moveTo>
                  <a:cubicBezTo>
                    <a:pt x="78" y="73"/>
                    <a:pt x="78" y="43"/>
                    <a:pt x="78" y="14"/>
                  </a:cubicBezTo>
                  <a:cubicBezTo>
                    <a:pt x="54" y="0"/>
                    <a:pt x="24" y="0"/>
                    <a:pt x="0" y="14"/>
                  </a:cubicBezTo>
                  <a:cubicBezTo>
                    <a:pt x="0" y="43"/>
                    <a:pt x="0" y="73"/>
                    <a:pt x="0" y="102"/>
                  </a:cubicBezTo>
                  <a:cubicBezTo>
                    <a:pt x="24" y="89"/>
                    <a:pt x="54" y="89"/>
                    <a:pt x="78" y="102"/>
                  </a:cubicBez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37" name="Freeform 241"/>
            <p:cNvSpPr/>
            <p:nvPr/>
          </p:nvSpPr>
          <p:spPr bwMode="auto">
            <a:xfrm>
              <a:off x="3073249" y="4536459"/>
              <a:ext cx="158080" cy="26844"/>
            </a:xfrm>
            <a:custGeom>
              <a:avLst/>
              <a:gdLst>
                <a:gd name="T0" fmla="*/ 0 w 73"/>
                <a:gd name="T1" fmla="*/ 12 h 12"/>
                <a:gd name="T2" fmla="*/ 73 w 73"/>
                <a:gd name="T3" fmla="*/ 12 h 12"/>
                <a:gd name="T4" fmla="*/ 0 w 73"/>
                <a:gd name="T5" fmla="*/ 12 h 12"/>
              </a:gdLst>
              <a:ahLst/>
              <a:cxnLst>
                <a:cxn ang="0">
                  <a:pos x="T0" y="T1"/>
                </a:cxn>
                <a:cxn ang="0">
                  <a:pos x="T2" y="T3"/>
                </a:cxn>
                <a:cxn ang="0">
                  <a:pos x="T4" y="T5"/>
                </a:cxn>
              </a:cxnLst>
              <a:rect l="0" t="0" r="r" b="b"/>
              <a:pathLst>
                <a:path w="73" h="12">
                  <a:moveTo>
                    <a:pt x="0" y="12"/>
                  </a:moveTo>
                  <a:cubicBezTo>
                    <a:pt x="23" y="7"/>
                    <a:pt x="49" y="7"/>
                    <a:pt x="73" y="12"/>
                  </a:cubicBezTo>
                  <a:cubicBezTo>
                    <a:pt x="50" y="0"/>
                    <a:pt x="23" y="0"/>
                    <a:pt x="0" y="12"/>
                  </a:cubicBez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38" name="Freeform 242"/>
            <p:cNvSpPr/>
            <p:nvPr/>
          </p:nvSpPr>
          <p:spPr bwMode="auto">
            <a:xfrm>
              <a:off x="3256682" y="4536459"/>
              <a:ext cx="158080" cy="26844"/>
            </a:xfrm>
            <a:custGeom>
              <a:avLst/>
              <a:gdLst>
                <a:gd name="T0" fmla="*/ 0 w 73"/>
                <a:gd name="T1" fmla="*/ 12 h 12"/>
                <a:gd name="T2" fmla="*/ 73 w 73"/>
                <a:gd name="T3" fmla="*/ 12 h 12"/>
                <a:gd name="T4" fmla="*/ 0 w 73"/>
                <a:gd name="T5" fmla="*/ 12 h 12"/>
              </a:gdLst>
              <a:ahLst/>
              <a:cxnLst>
                <a:cxn ang="0">
                  <a:pos x="T0" y="T1"/>
                </a:cxn>
                <a:cxn ang="0">
                  <a:pos x="T2" y="T3"/>
                </a:cxn>
                <a:cxn ang="0">
                  <a:pos x="T4" y="T5"/>
                </a:cxn>
              </a:cxnLst>
              <a:rect l="0" t="0" r="r" b="b"/>
              <a:pathLst>
                <a:path w="73" h="12">
                  <a:moveTo>
                    <a:pt x="0" y="12"/>
                  </a:moveTo>
                  <a:cubicBezTo>
                    <a:pt x="24" y="7"/>
                    <a:pt x="49" y="7"/>
                    <a:pt x="73" y="12"/>
                  </a:cubicBezTo>
                  <a:cubicBezTo>
                    <a:pt x="50" y="0"/>
                    <a:pt x="23" y="0"/>
                    <a:pt x="0" y="12"/>
                  </a:cubicBezTo>
                  <a:close/>
                </a:path>
              </a:pathLst>
            </a:custGeom>
            <a:solidFill>
              <a:schemeClr val="bg1"/>
            </a:solidFill>
            <a:ln>
              <a:noFill/>
            </a:ln>
          </p:spPr>
          <p:txBody>
            <a:bodyPr vert="horz" wrap="square" lIns="91440" tIns="45720" rIns="91440" bIns="45720" numCol="1" anchor="t" anchorCtr="0" compatLnSpc="1"/>
            <a:lstStyle/>
            <a:p>
              <a:endParaRPr lang="en-US"/>
            </a:p>
          </p:txBody>
        </p:sp>
        <p:sp>
          <p:nvSpPr>
            <p:cNvPr id="39" name="Freeform 243"/>
            <p:cNvSpPr/>
            <p:nvPr/>
          </p:nvSpPr>
          <p:spPr bwMode="auto">
            <a:xfrm>
              <a:off x="3246243" y="4326182"/>
              <a:ext cx="168520" cy="222208"/>
            </a:xfrm>
            <a:custGeom>
              <a:avLst/>
              <a:gdLst>
                <a:gd name="T0" fmla="*/ 78 w 78"/>
                <a:gd name="T1" fmla="*/ 102 h 102"/>
                <a:gd name="T2" fmla="*/ 78 w 78"/>
                <a:gd name="T3" fmla="*/ 14 h 102"/>
                <a:gd name="T4" fmla="*/ 0 w 78"/>
                <a:gd name="T5" fmla="*/ 14 h 102"/>
                <a:gd name="T6" fmla="*/ 0 w 78"/>
                <a:gd name="T7" fmla="*/ 102 h 102"/>
                <a:gd name="T8" fmla="*/ 78 w 78"/>
                <a:gd name="T9" fmla="*/ 102 h 102"/>
              </a:gdLst>
              <a:ahLst/>
              <a:cxnLst>
                <a:cxn ang="0">
                  <a:pos x="T0" y="T1"/>
                </a:cxn>
                <a:cxn ang="0">
                  <a:pos x="T2" y="T3"/>
                </a:cxn>
                <a:cxn ang="0">
                  <a:pos x="T4" y="T5"/>
                </a:cxn>
                <a:cxn ang="0">
                  <a:pos x="T6" y="T7"/>
                </a:cxn>
                <a:cxn ang="0">
                  <a:pos x="T8" y="T9"/>
                </a:cxn>
              </a:cxnLst>
              <a:rect l="0" t="0" r="r" b="b"/>
              <a:pathLst>
                <a:path w="78" h="102">
                  <a:moveTo>
                    <a:pt x="78" y="102"/>
                  </a:moveTo>
                  <a:cubicBezTo>
                    <a:pt x="78" y="73"/>
                    <a:pt x="78" y="43"/>
                    <a:pt x="78" y="14"/>
                  </a:cubicBezTo>
                  <a:cubicBezTo>
                    <a:pt x="54" y="0"/>
                    <a:pt x="24" y="0"/>
                    <a:pt x="0" y="14"/>
                  </a:cubicBezTo>
                  <a:cubicBezTo>
                    <a:pt x="0" y="43"/>
                    <a:pt x="0" y="73"/>
                    <a:pt x="0" y="102"/>
                  </a:cubicBezTo>
                  <a:cubicBezTo>
                    <a:pt x="24" y="89"/>
                    <a:pt x="54" y="89"/>
                    <a:pt x="78" y="102"/>
                  </a:cubicBezTo>
                  <a:close/>
                </a:path>
              </a:pathLst>
            </a:custGeom>
            <a:solidFill>
              <a:schemeClr val="bg1"/>
            </a:solidFill>
            <a:ln>
              <a:noFill/>
            </a:ln>
          </p:spPr>
          <p:txBody>
            <a:bodyPr vert="horz" wrap="square" lIns="91440" tIns="45720" rIns="91440" bIns="45720" numCol="1" anchor="t" anchorCtr="0" compatLnSpc="1"/>
            <a:lstStyle/>
            <a:p>
              <a:endParaRPr lang="en-US"/>
            </a:p>
          </p:txBody>
        </p:sp>
      </p:grpSp>
      <p:grpSp>
        <p:nvGrpSpPr>
          <p:cNvPr id="41" name="组合 40"/>
          <p:cNvGrpSpPr/>
          <p:nvPr/>
        </p:nvGrpSpPr>
        <p:grpSpPr>
          <a:xfrm>
            <a:off x="3013158" y="4261253"/>
            <a:ext cx="464917" cy="382267"/>
            <a:chOff x="5108575" y="3992563"/>
            <a:chExt cx="428625" cy="352426"/>
          </a:xfrm>
          <a:solidFill>
            <a:schemeClr val="bg1"/>
          </a:solidFill>
        </p:grpSpPr>
        <p:sp>
          <p:nvSpPr>
            <p:cNvPr id="42" name="Freeform 223"/>
            <p:cNvSpPr/>
            <p:nvPr/>
          </p:nvSpPr>
          <p:spPr bwMode="auto">
            <a:xfrm>
              <a:off x="5108575" y="3998913"/>
              <a:ext cx="201613" cy="106363"/>
            </a:xfrm>
            <a:custGeom>
              <a:avLst/>
              <a:gdLst>
                <a:gd name="T0" fmla="*/ 127 w 127"/>
                <a:gd name="T1" fmla="*/ 30 h 67"/>
                <a:gd name="T2" fmla="*/ 93 w 127"/>
                <a:gd name="T3" fmla="*/ 0 h 67"/>
                <a:gd name="T4" fmla="*/ 0 w 127"/>
                <a:gd name="T5" fmla="*/ 36 h 67"/>
                <a:gd name="T6" fmla="*/ 35 w 127"/>
                <a:gd name="T7" fmla="*/ 67 h 67"/>
                <a:gd name="T8" fmla="*/ 127 w 127"/>
                <a:gd name="T9" fmla="*/ 30 h 67"/>
              </a:gdLst>
              <a:ahLst/>
              <a:cxnLst>
                <a:cxn ang="0">
                  <a:pos x="T0" y="T1"/>
                </a:cxn>
                <a:cxn ang="0">
                  <a:pos x="T2" y="T3"/>
                </a:cxn>
                <a:cxn ang="0">
                  <a:pos x="T4" y="T5"/>
                </a:cxn>
                <a:cxn ang="0">
                  <a:pos x="T6" y="T7"/>
                </a:cxn>
                <a:cxn ang="0">
                  <a:pos x="T8" y="T9"/>
                </a:cxn>
              </a:cxnLst>
              <a:rect l="0" t="0" r="r" b="b"/>
              <a:pathLst>
                <a:path w="127" h="67">
                  <a:moveTo>
                    <a:pt x="127" y="30"/>
                  </a:moveTo>
                  <a:lnTo>
                    <a:pt x="93" y="0"/>
                  </a:lnTo>
                  <a:lnTo>
                    <a:pt x="0" y="36"/>
                  </a:lnTo>
                  <a:lnTo>
                    <a:pt x="35" y="67"/>
                  </a:lnTo>
                  <a:lnTo>
                    <a:pt x="127" y="3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4" name="Freeform 224"/>
            <p:cNvSpPr/>
            <p:nvPr/>
          </p:nvSpPr>
          <p:spPr bwMode="auto">
            <a:xfrm>
              <a:off x="5324475" y="4168776"/>
              <a:ext cx="147638" cy="176213"/>
            </a:xfrm>
            <a:custGeom>
              <a:avLst/>
              <a:gdLst>
                <a:gd name="T0" fmla="*/ 0 w 93"/>
                <a:gd name="T1" fmla="*/ 0 h 111"/>
                <a:gd name="T2" fmla="*/ 0 w 93"/>
                <a:gd name="T3" fmla="*/ 111 h 111"/>
                <a:gd name="T4" fmla="*/ 93 w 93"/>
                <a:gd name="T5" fmla="*/ 73 h 111"/>
                <a:gd name="T6" fmla="*/ 93 w 93"/>
                <a:gd name="T7" fmla="*/ 15 h 111"/>
                <a:gd name="T8" fmla="*/ 41 w 93"/>
                <a:gd name="T9" fmla="*/ 37 h 111"/>
                <a:gd name="T10" fmla="*/ 0 w 93"/>
                <a:gd name="T11" fmla="*/ 0 h 111"/>
              </a:gdLst>
              <a:ahLst/>
              <a:cxnLst>
                <a:cxn ang="0">
                  <a:pos x="T0" y="T1"/>
                </a:cxn>
                <a:cxn ang="0">
                  <a:pos x="T2" y="T3"/>
                </a:cxn>
                <a:cxn ang="0">
                  <a:pos x="T4" y="T5"/>
                </a:cxn>
                <a:cxn ang="0">
                  <a:pos x="T6" y="T7"/>
                </a:cxn>
                <a:cxn ang="0">
                  <a:pos x="T8" y="T9"/>
                </a:cxn>
                <a:cxn ang="0">
                  <a:pos x="T10" y="T11"/>
                </a:cxn>
              </a:cxnLst>
              <a:rect l="0" t="0" r="r" b="b"/>
              <a:pathLst>
                <a:path w="93" h="111">
                  <a:moveTo>
                    <a:pt x="0" y="0"/>
                  </a:moveTo>
                  <a:lnTo>
                    <a:pt x="0" y="111"/>
                  </a:lnTo>
                  <a:lnTo>
                    <a:pt x="93" y="73"/>
                  </a:lnTo>
                  <a:lnTo>
                    <a:pt x="93" y="15"/>
                  </a:lnTo>
                  <a:lnTo>
                    <a:pt x="41" y="37"/>
                  </a:lnTo>
                  <a:lnTo>
                    <a:pt x="0"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7" name="Freeform 225"/>
            <p:cNvSpPr/>
            <p:nvPr/>
          </p:nvSpPr>
          <p:spPr bwMode="auto">
            <a:xfrm>
              <a:off x="5334000" y="4110038"/>
              <a:ext cx="203200" cy="104775"/>
            </a:xfrm>
            <a:custGeom>
              <a:avLst/>
              <a:gdLst>
                <a:gd name="T0" fmla="*/ 0 w 128"/>
                <a:gd name="T1" fmla="*/ 36 h 66"/>
                <a:gd name="T2" fmla="*/ 36 w 128"/>
                <a:gd name="T3" fmla="*/ 66 h 66"/>
                <a:gd name="T4" fmla="*/ 128 w 128"/>
                <a:gd name="T5" fmla="*/ 29 h 66"/>
                <a:gd name="T6" fmla="*/ 93 w 128"/>
                <a:gd name="T7" fmla="*/ 0 h 66"/>
                <a:gd name="T8" fmla="*/ 0 w 128"/>
                <a:gd name="T9" fmla="*/ 36 h 66"/>
              </a:gdLst>
              <a:ahLst/>
              <a:cxnLst>
                <a:cxn ang="0">
                  <a:pos x="T0" y="T1"/>
                </a:cxn>
                <a:cxn ang="0">
                  <a:pos x="T2" y="T3"/>
                </a:cxn>
                <a:cxn ang="0">
                  <a:pos x="T4" y="T5"/>
                </a:cxn>
                <a:cxn ang="0">
                  <a:pos x="T6" y="T7"/>
                </a:cxn>
                <a:cxn ang="0">
                  <a:pos x="T8" y="T9"/>
                </a:cxn>
              </a:cxnLst>
              <a:rect l="0" t="0" r="r" b="b"/>
              <a:pathLst>
                <a:path w="128" h="66">
                  <a:moveTo>
                    <a:pt x="0" y="36"/>
                  </a:moveTo>
                  <a:lnTo>
                    <a:pt x="36" y="66"/>
                  </a:lnTo>
                  <a:lnTo>
                    <a:pt x="128" y="29"/>
                  </a:lnTo>
                  <a:lnTo>
                    <a:pt x="93" y="0"/>
                  </a:lnTo>
                  <a:lnTo>
                    <a:pt x="0"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8" name="Freeform 226"/>
            <p:cNvSpPr/>
            <p:nvPr/>
          </p:nvSpPr>
          <p:spPr bwMode="auto">
            <a:xfrm>
              <a:off x="5319713" y="3992563"/>
              <a:ext cx="203200" cy="109538"/>
            </a:xfrm>
            <a:custGeom>
              <a:avLst/>
              <a:gdLst>
                <a:gd name="T0" fmla="*/ 128 w 128"/>
                <a:gd name="T1" fmla="*/ 36 h 69"/>
                <a:gd name="T2" fmla="*/ 35 w 128"/>
                <a:gd name="T3" fmla="*/ 0 h 69"/>
                <a:gd name="T4" fmla="*/ 0 w 128"/>
                <a:gd name="T5" fmla="*/ 32 h 69"/>
                <a:gd name="T6" fmla="*/ 93 w 128"/>
                <a:gd name="T7" fmla="*/ 69 h 69"/>
                <a:gd name="T8" fmla="*/ 128 w 128"/>
                <a:gd name="T9" fmla="*/ 36 h 69"/>
              </a:gdLst>
              <a:ahLst/>
              <a:cxnLst>
                <a:cxn ang="0">
                  <a:pos x="T0" y="T1"/>
                </a:cxn>
                <a:cxn ang="0">
                  <a:pos x="T2" y="T3"/>
                </a:cxn>
                <a:cxn ang="0">
                  <a:pos x="T4" y="T5"/>
                </a:cxn>
                <a:cxn ang="0">
                  <a:pos x="T6" y="T7"/>
                </a:cxn>
                <a:cxn ang="0">
                  <a:pos x="T8" y="T9"/>
                </a:cxn>
              </a:cxnLst>
              <a:rect l="0" t="0" r="r" b="b"/>
              <a:pathLst>
                <a:path w="128" h="69">
                  <a:moveTo>
                    <a:pt x="128" y="36"/>
                  </a:moveTo>
                  <a:lnTo>
                    <a:pt x="35" y="0"/>
                  </a:lnTo>
                  <a:lnTo>
                    <a:pt x="0" y="32"/>
                  </a:lnTo>
                  <a:lnTo>
                    <a:pt x="93" y="69"/>
                  </a:lnTo>
                  <a:lnTo>
                    <a:pt x="128"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49" name="Freeform 227"/>
            <p:cNvSpPr/>
            <p:nvPr/>
          </p:nvSpPr>
          <p:spPr bwMode="auto">
            <a:xfrm>
              <a:off x="5165725" y="4181476"/>
              <a:ext cx="147638" cy="163513"/>
            </a:xfrm>
            <a:custGeom>
              <a:avLst/>
              <a:gdLst>
                <a:gd name="T0" fmla="*/ 0 w 93"/>
                <a:gd name="T1" fmla="*/ 11 h 103"/>
                <a:gd name="T2" fmla="*/ 0 w 93"/>
                <a:gd name="T3" fmla="*/ 65 h 103"/>
                <a:gd name="T4" fmla="*/ 93 w 93"/>
                <a:gd name="T5" fmla="*/ 103 h 103"/>
                <a:gd name="T6" fmla="*/ 93 w 93"/>
                <a:gd name="T7" fmla="*/ 0 h 103"/>
                <a:gd name="T8" fmla="*/ 57 w 93"/>
                <a:gd name="T9" fmla="*/ 34 h 103"/>
                <a:gd name="T10" fmla="*/ 0 w 93"/>
                <a:gd name="T11" fmla="*/ 11 h 103"/>
              </a:gdLst>
              <a:ahLst/>
              <a:cxnLst>
                <a:cxn ang="0">
                  <a:pos x="T0" y="T1"/>
                </a:cxn>
                <a:cxn ang="0">
                  <a:pos x="T2" y="T3"/>
                </a:cxn>
                <a:cxn ang="0">
                  <a:pos x="T4" y="T5"/>
                </a:cxn>
                <a:cxn ang="0">
                  <a:pos x="T6" y="T7"/>
                </a:cxn>
                <a:cxn ang="0">
                  <a:pos x="T8" y="T9"/>
                </a:cxn>
                <a:cxn ang="0">
                  <a:pos x="T10" y="T11"/>
                </a:cxn>
              </a:cxnLst>
              <a:rect l="0" t="0" r="r" b="b"/>
              <a:pathLst>
                <a:path w="93" h="103">
                  <a:moveTo>
                    <a:pt x="0" y="11"/>
                  </a:moveTo>
                  <a:lnTo>
                    <a:pt x="0" y="65"/>
                  </a:lnTo>
                  <a:lnTo>
                    <a:pt x="93" y="103"/>
                  </a:lnTo>
                  <a:lnTo>
                    <a:pt x="93" y="0"/>
                  </a:lnTo>
                  <a:lnTo>
                    <a:pt x="57" y="34"/>
                  </a:lnTo>
                  <a:lnTo>
                    <a:pt x="0" y="11"/>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0" name="Freeform 228"/>
            <p:cNvSpPr/>
            <p:nvPr/>
          </p:nvSpPr>
          <p:spPr bwMode="auto">
            <a:xfrm>
              <a:off x="5108575" y="4114801"/>
              <a:ext cx="200025" cy="109538"/>
            </a:xfrm>
            <a:custGeom>
              <a:avLst/>
              <a:gdLst>
                <a:gd name="T0" fmla="*/ 126 w 126"/>
                <a:gd name="T1" fmla="*/ 36 h 69"/>
                <a:gd name="T2" fmla="*/ 33 w 126"/>
                <a:gd name="T3" fmla="*/ 0 h 69"/>
                <a:gd name="T4" fmla="*/ 0 w 126"/>
                <a:gd name="T5" fmla="*/ 31 h 69"/>
                <a:gd name="T6" fmla="*/ 91 w 126"/>
                <a:gd name="T7" fmla="*/ 69 h 69"/>
                <a:gd name="T8" fmla="*/ 126 w 126"/>
                <a:gd name="T9" fmla="*/ 36 h 69"/>
              </a:gdLst>
              <a:ahLst/>
              <a:cxnLst>
                <a:cxn ang="0">
                  <a:pos x="T0" y="T1"/>
                </a:cxn>
                <a:cxn ang="0">
                  <a:pos x="T2" y="T3"/>
                </a:cxn>
                <a:cxn ang="0">
                  <a:pos x="T4" y="T5"/>
                </a:cxn>
                <a:cxn ang="0">
                  <a:pos x="T6" y="T7"/>
                </a:cxn>
                <a:cxn ang="0">
                  <a:pos x="T8" y="T9"/>
                </a:cxn>
              </a:cxnLst>
              <a:rect l="0" t="0" r="r" b="b"/>
              <a:pathLst>
                <a:path w="126" h="69">
                  <a:moveTo>
                    <a:pt x="126" y="36"/>
                  </a:moveTo>
                  <a:lnTo>
                    <a:pt x="33" y="0"/>
                  </a:lnTo>
                  <a:lnTo>
                    <a:pt x="0" y="31"/>
                  </a:lnTo>
                  <a:lnTo>
                    <a:pt x="91" y="69"/>
                  </a:lnTo>
                  <a:lnTo>
                    <a:pt x="126" y="3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grpSp>
        <p:nvGrpSpPr>
          <p:cNvPr id="51" name="组合 50"/>
          <p:cNvGrpSpPr/>
          <p:nvPr/>
        </p:nvGrpSpPr>
        <p:grpSpPr>
          <a:xfrm>
            <a:off x="2173966" y="3319216"/>
            <a:ext cx="307214" cy="307212"/>
            <a:chOff x="11121822" y="1145785"/>
            <a:chExt cx="307214" cy="307212"/>
          </a:xfrm>
          <a:solidFill>
            <a:schemeClr val="bg1"/>
          </a:solidFill>
        </p:grpSpPr>
        <p:sp>
          <p:nvSpPr>
            <p:cNvPr id="52" name="Freeform 140"/>
            <p:cNvSpPr>
              <a:spLocks noEditPoints="1"/>
            </p:cNvSpPr>
            <p:nvPr/>
          </p:nvSpPr>
          <p:spPr bwMode="auto">
            <a:xfrm>
              <a:off x="11121822" y="1211403"/>
              <a:ext cx="241594" cy="241594"/>
            </a:xfrm>
            <a:custGeom>
              <a:avLst/>
              <a:gdLst>
                <a:gd name="T0" fmla="*/ 103 w 112"/>
                <a:gd name="T1" fmla="*/ 47 h 112"/>
                <a:gd name="T2" fmla="*/ 106 w 112"/>
                <a:gd name="T3" fmla="*/ 36 h 112"/>
                <a:gd name="T4" fmla="*/ 102 w 112"/>
                <a:gd name="T5" fmla="*/ 22 h 112"/>
                <a:gd name="T6" fmla="*/ 92 w 112"/>
                <a:gd name="T7" fmla="*/ 25 h 112"/>
                <a:gd name="T8" fmla="*/ 90 w 112"/>
                <a:gd name="T9" fmla="*/ 14 h 112"/>
                <a:gd name="T10" fmla="*/ 79 w 112"/>
                <a:gd name="T11" fmla="*/ 4 h 112"/>
                <a:gd name="T12" fmla="*/ 71 w 112"/>
                <a:gd name="T13" fmla="*/ 11 h 112"/>
                <a:gd name="T14" fmla="*/ 64 w 112"/>
                <a:gd name="T15" fmla="*/ 3 h 112"/>
                <a:gd name="T16" fmla="*/ 50 w 112"/>
                <a:gd name="T17" fmla="*/ 0 h 112"/>
                <a:gd name="T18" fmla="*/ 47 w 112"/>
                <a:gd name="T19" fmla="*/ 10 h 112"/>
                <a:gd name="T20" fmla="*/ 37 w 112"/>
                <a:gd name="T21" fmla="*/ 6 h 112"/>
                <a:gd name="T22" fmla="*/ 23 w 112"/>
                <a:gd name="T23" fmla="*/ 11 h 112"/>
                <a:gd name="T24" fmla="*/ 25 w 112"/>
                <a:gd name="T25" fmla="*/ 20 h 112"/>
                <a:gd name="T26" fmla="*/ 14 w 112"/>
                <a:gd name="T27" fmla="*/ 22 h 112"/>
                <a:gd name="T28" fmla="*/ 5 w 112"/>
                <a:gd name="T29" fmla="*/ 33 h 112"/>
                <a:gd name="T30" fmla="*/ 12 w 112"/>
                <a:gd name="T31" fmla="*/ 41 h 112"/>
                <a:gd name="T32" fmla="*/ 3 w 112"/>
                <a:gd name="T33" fmla="*/ 48 h 112"/>
                <a:gd name="T34" fmla="*/ 0 w 112"/>
                <a:gd name="T35" fmla="*/ 62 h 112"/>
                <a:gd name="T36" fmla="*/ 10 w 112"/>
                <a:gd name="T37" fmla="*/ 65 h 112"/>
                <a:gd name="T38" fmla="*/ 6 w 112"/>
                <a:gd name="T39" fmla="*/ 75 h 112"/>
                <a:gd name="T40" fmla="*/ 11 w 112"/>
                <a:gd name="T41" fmla="*/ 89 h 112"/>
                <a:gd name="T42" fmla="*/ 21 w 112"/>
                <a:gd name="T43" fmla="*/ 87 h 112"/>
                <a:gd name="T44" fmla="*/ 23 w 112"/>
                <a:gd name="T45" fmla="*/ 98 h 112"/>
                <a:gd name="T46" fmla="*/ 34 w 112"/>
                <a:gd name="T47" fmla="*/ 108 h 112"/>
                <a:gd name="T48" fmla="*/ 41 w 112"/>
                <a:gd name="T49" fmla="*/ 101 h 112"/>
                <a:gd name="T50" fmla="*/ 48 w 112"/>
                <a:gd name="T51" fmla="*/ 109 h 112"/>
                <a:gd name="T52" fmla="*/ 63 w 112"/>
                <a:gd name="T53" fmla="*/ 112 h 112"/>
                <a:gd name="T54" fmla="*/ 66 w 112"/>
                <a:gd name="T55" fmla="*/ 102 h 112"/>
                <a:gd name="T56" fmla="*/ 76 w 112"/>
                <a:gd name="T57" fmla="*/ 106 h 112"/>
                <a:gd name="T58" fmla="*/ 90 w 112"/>
                <a:gd name="T59" fmla="*/ 101 h 112"/>
                <a:gd name="T60" fmla="*/ 88 w 112"/>
                <a:gd name="T61" fmla="*/ 91 h 112"/>
                <a:gd name="T62" fmla="*/ 98 w 112"/>
                <a:gd name="T63" fmla="*/ 89 h 112"/>
                <a:gd name="T64" fmla="*/ 108 w 112"/>
                <a:gd name="T65" fmla="*/ 78 h 112"/>
                <a:gd name="T66" fmla="*/ 101 w 112"/>
                <a:gd name="T67" fmla="*/ 71 h 112"/>
                <a:gd name="T68" fmla="*/ 110 w 112"/>
                <a:gd name="T69" fmla="*/ 64 h 112"/>
                <a:gd name="T70" fmla="*/ 112 w 112"/>
                <a:gd name="T71" fmla="*/ 49 h 112"/>
                <a:gd name="T72" fmla="*/ 56 w 112"/>
                <a:gd name="T73" fmla="*/ 86 h 112"/>
                <a:gd name="T74" fmla="*/ 56 w 112"/>
                <a:gd name="T75" fmla="*/ 26 h 112"/>
                <a:gd name="T76" fmla="*/ 56 w 112"/>
                <a:gd name="T77" fmla="*/ 8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12" h="112">
                  <a:moveTo>
                    <a:pt x="110" y="47"/>
                  </a:moveTo>
                  <a:cubicBezTo>
                    <a:pt x="103" y="47"/>
                    <a:pt x="103" y="47"/>
                    <a:pt x="103" y="47"/>
                  </a:cubicBezTo>
                  <a:cubicBezTo>
                    <a:pt x="102" y="44"/>
                    <a:pt x="101" y="42"/>
                    <a:pt x="101" y="39"/>
                  </a:cubicBezTo>
                  <a:cubicBezTo>
                    <a:pt x="106" y="36"/>
                    <a:pt x="106" y="36"/>
                    <a:pt x="106" y="36"/>
                  </a:cubicBezTo>
                  <a:cubicBezTo>
                    <a:pt x="108" y="35"/>
                    <a:pt x="108" y="34"/>
                    <a:pt x="107" y="32"/>
                  </a:cubicBezTo>
                  <a:cubicBezTo>
                    <a:pt x="102" y="22"/>
                    <a:pt x="102" y="22"/>
                    <a:pt x="102" y="22"/>
                  </a:cubicBezTo>
                  <a:cubicBezTo>
                    <a:pt x="101" y="21"/>
                    <a:pt x="99" y="20"/>
                    <a:pt x="98" y="21"/>
                  </a:cubicBezTo>
                  <a:cubicBezTo>
                    <a:pt x="92" y="25"/>
                    <a:pt x="92" y="25"/>
                    <a:pt x="92" y="25"/>
                  </a:cubicBezTo>
                  <a:cubicBezTo>
                    <a:pt x="90" y="23"/>
                    <a:pt x="88" y="21"/>
                    <a:pt x="87" y="20"/>
                  </a:cubicBezTo>
                  <a:cubicBezTo>
                    <a:pt x="90" y="14"/>
                    <a:pt x="90" y="14"/>
                    <a:pt x="90" y="14"/>
                  </a:cubicBezTo>
                  <a:cubicBezTo>
                    <a:pt x="91" y="12"/>
                    <a:pt x="90" y="11"/>
                    <a:pt x="89" y="10"/>
                  </a:cubicBezTo>
                  <a:cubicBezTo>
                    <a:pt x="79" y="4"/>
                    <a:pt x="79" y="4"/>
                    <a:pt x="79" y="4"/>
                  </a:cubicBezTo>
                  <a:cubicBezTo>
                    <a:pt x="77" y="3"/>
                    <a:pt x="76" y="4"/>
                    <a:pt x="75" y="5"/>
                  </a:cubicBezTo>
                  <a:cubicBezTo>
                    <a:pt x="71" y="11"/>
                    <a:pt x="71" y="11"/>
                    <a:pt x="71" y="11"/>
                  </a:cubicBezTo>
                  <a:cubicBezTo>
                    <a:pt x="69" y="10"/>
                    <a:pt x="67" y="10"/>
                    <a:pt x="64" y="9"/>
                  </a:cubicBezTo>
                  <a:cubicBezTo>
                    <a:pt x="64" y="3"/>
                    <a:pt x="64" y="3"/>
                    <a:pt x="64" y="3"/>
                  </a:cubicBezTo>
                  <a:cubicBezTo>
                    <a:pt x="64" y="1"/>
                    <a:pt x="63" y="0"/>
                    <a:pt x="61" y="0"/>
                  </a:cubicBezTo>
                  <a:cubicBezTo>
                    <a:pt x="50" y="0"/>
                    <a:pt x="50" y="0"/>
                    <a:pt x="50" y="0"/>
                  </a:cubicBezTo>
                  <a:cubicBezTo>
                    <a:pt x="48" y="0"/>
                    <a:pt x="47" y="1"/>
                    <a:pt x="47" y="3"/>
                  </a:cubicBezTo>
                  <a:cubicBezTo>
                    <a:pt x="47" y="10"/>
                    <a:pt x="47" y="10"/>
                    <a:pt x="47" y="10"/>
                  </a:cubicBezTo>
                  <a:cubicBezTo>
                    <a:pt x="45" y="10"/>
                    <a:pt x="42" y="11"/>
                    <a:pt x="40" y="12"/>
                  </a:cubicBezTo>
                  <a:cubicBezTo>
                    <a:pt x="37" y="6"/>
                    <a:pt x="37" y="6"/>
                    <a:pt x="37" y="6"/>
                  </a:cubicBezTo>
                  <a:cubicBezTo>
                    <a:pt x="36" y="4"/>
                    <a:pt x="34" y="4"/>
                    <a:pt x="33" y="5"/>
                  </a:cubicBezTo>
                  <a:cubicBezTo>
                    <a:pt x="23" y="11"/>
                    <a:pt x="23" y="11"/>
                    <a:pt x="23" y="11"/>
                  </a:cubicBezTo>
                  <a:cubicBezTo>
                    <a:pt x="21" y="11"/>
                    <a:pt x="21" y="13"/>
                    <a:pt x="22" y="14"/>
                  </a:cubicBezTo>
                  <a:cubicBezTo>
                    <a:pt x="25" y="20"/>
                    <a:pt x="25" y="20"/>
                    <a:pt x="25" y="20"/>
                  </a:cubicBezTo>
                  <a:cubicBezTo>
                    <a:pt x="23" y="22"/>
                    <a:pt x="22" y="24"/>
                    <a:pt x="20" y="26"/>
                  </a:cubicBezTo>
                  <a:cubicBezTo>
                    <a:pt x="14" y="22"/>
                    <a:pt x="14" y="22"/>
                    <a:pt x="14" y="22"/>
                  </a:cubicBezTo>
                  <a:cubicBezTo>
                    <a:pt x="13" y="22"/>
                    <a:pt x="11" y="22"/>
                    <a:pt x="10" y="23"/>
                  </a:cubicBezTo>
                  <a:cubicBezTo>
                    <a:pt x="5" y="33"/>
                    <a:pt x="5" y="33"/>
                    <a:pt x="5" y="33"/>
                  </a:cubicBezTo>
                  <a:cubicBezTo>
                    <a:pt x="4" y="35"/>
                    <a:pt x="4" y="36"/>
                    <a:pt x="6" y="37"/>
                  </a:cubicBezTo>
                  <a:cubicBezTo>
                    <a:pt x="12" y="41"/>
                    <a:pt x="12" y="41"/>
                    <a:pt x="12" y="41"/>
                  </a:cubicBezTo>
                  <a:cubicBezTo>
                    <a:pt x="11" y="43"/>
                    <a:pt x="10" y="45"/>
                    <a:pt x="10" y="48"/>
                  </a:cubicBezTo>
                  <a:cubicBezTo>
                    <a:pt x="3" y="48"/>
                    <a:pt x="3" y="48"/>
                    <a:pt x="3" y="48"/>
                  </a:cubicBezTo>
                  <a:cubicBezTo>
                    <a:pt x="2" y="48"/>
                    <a:pt x="0" y="49"/>
                    <a:pt x="0" y="51"/>
                  </a:cubicBezTo>
                  <a:cubicBezTo>
                    <a:pt x="0" y="62"/>
                    <a:pt x="0" y="62"/>
                    <a:pt x="0" y="62"/>
                  </a:cubicBezTo>
                  <a:cubicBezTo>
                    <a:pt x="0" y="64"/>
                    <a:pt x="2" y="65"/>
                    <a:pt x="3" y="65"/>
                  </a:cubicBezTo>
                  <a:cubicBezTo>
                    <a:pt x="10" y="65"/>
                    <a:pt x="10" y="65"/>
                    <a:pt x="10" y="65"/>
                  </a:cubicBezTo>
                  <a:cubicBezTo>
                    <a:pt x="11" y="68"/>
                    <a:pt x="11" y="70"/>
                    <a:pt x="12" y="72"/>
                  </a:cubicBezTo>
                  <a:cubicBezTo>
                    <a:pt x="6" y="75"/>
                    <a:pt x="6" y="75"/>
                    <a:pt x="6" y="75"/>
                  </a:cubicBezTo>
                  <a:cubicBezTo>
                    <a:pt x="5" y="76"/>
                    <a:pt x="5" y="78"/>
                    <a:pt x="5" y="79"/>
                  </a:cubicBezTo>
                  <a:cubicBezTo>
                    <a:pt x="11" y="89"/>
                    <a:pt x="11" y="89"/>
                    <a:pt x="11" y="89"/>
                  </a:cubicBezTo>
                  <a:cubicBezTo>
                    <a:pt x="12" y="91"/>
                    <a:pt x="14" y="91"/>
                    <a:pt x="15" y="90"/>
                  </a:cubicBezTo>
                  <a:cubicBezTo>
                    <a:pt x="21" y="87"/>
                    <a:pt x="21" y="87"/>
                    <a:pt x="21" y="87"/>
                  </a:cubicBezTo>
                  <a:cubicBezTo>
                    <a:pt x="23" y="89"/>
                    <a:pt x="24" y="91"/>
                    <a:pt x="26" y="92"/>
                  </a:cubicBezTo>
                  <a:cubicBezTo>
                    <a:pt x="23" y="98"/>
                    <a:pt x="23" y="98"/>
                    <a:pt x="23" y="98"/>
                  </a:cubicBezTo>
                  <a:cubicBezTo>
                    <a:pt x="22" y="99"/>
                    <a:pt x="23" y="101"/>
                    <a:pt x="24" y="102"/>
                  </a:cubicBezTo>
                  <a:cubicBezTo>
                    <a:pt x="34" y="108"/>
                    <a:pt x="34" y="108"/>
                    <a:pt x="34" y="108"/>
                  </a:cubicBezTo>
                  <a:cubicBezTo>
                    <a:pt x="35" y="108"/>
                    <a:pt x="37" y="108"/>
                    <a:pt x="38" y="106"/>
                  </a:cubicBezTo>
                  <a:cubicBezTo>
                    <a:pt x="41" y="101"/>
                    <a:pt x="41" y="101"/>
                    <a:pt x="41" y="101"/>
                  </a:cubicBezTo>
                  <a:cubicBezTo>
                    <a:pt x="44" y="101"/>
                    <a:pt x="46" y="102"/>
                    <a:pt x="48" y="102"/>
                  </a:cubicBezTo>
                  <a:cubicBezTo>
                    <a:pt x="48" y="109"/>
                    <a:pt x="48" y="109"/>
                    <a:pt x="48" y="109"/>
                  </a:cubicBezTo>
                  <a:cubicBezTo>
                    <a:pt x="48" y="111"/>
                    <a:pt x="50" y="112"/>
                    <a:pt x="51" y="112"/>
                  </a:cubicBezTo>
                  <a:cubicBezTo>
                    <a:pt x="63" y="112"/>
                    <a:pt x="63" y="112"/>
                    <a:pt x="63" y="112"/>
                  </a:cubicBezTo>
                  <a:cubicBezTo>
                    <a:pt x="64" y="112"/>
                    <a:pt x="66" y="111"/>
                    <a:pt x="66" y="109"/>
                  </a:cubicBezTo>
                  <a:cubicBezTo>
                    <a:pt x="66" y="102"/>
                    <a:pt x="66" y="102"/>
                    <a:pt x="66" y="102"/>
                  </a:cubicBezTo>
                  <a:cubicBezTo>
                    <a:pt x="68" y="102"/>
                    <a:pt x="70" y="101"/>
                    <a:pt x="73" y="100"/>
                  </a:cubicBezTo>
                  <a:cubicBezTo>
                    <a:pt x="76" y="106"/>
                    <a:pt x="76" y="106"/>
                    <a:pt x="76" y="106"/>
                  </a:cubicBezTo>
                  <a:cubicBezTo>
                    <a:pt x="77" y="107"/>
                    <a:pt x="79" y="108"/>
                    <a:pt x="80" y="107"/>
                  </a:cubicBezTo>
                  <a:cubicBezTo>
                    <a:pt x="90" y="101"/>
                    <a:pt x="90" y="101"/>
                    <a:pt x="90" y="101"/>
                  </a:cubicBezTo>
                  <a:cubicBezTo>
                    <a:pt x="91" y="100"/>
                    <a:pt x="92" y="99"/>
                    <a:pt x="91" y="97"/>
                  </a:cubicBezTo>
                  <a:cubicBezTo>
                    <a:pt x="88" y="91"/>
                    <a:pt x="88" y="91"/>
                    <a:pt x="88" y="91"/>
                  </a:cubicBezTo>
                  <a:cubicBezTo>
                    <a:pt x="89" y="90"/>
                    <a:pt x="91" y="88"/>
                    <a:pt x="93" y="86"/>
                  </a:cubicBezTo>
                  <a:cubicBezTo>
                    <a:pt x="98" y="89"/>
                    <a:pt x="98" y="89"/>
                    <a:pt x="98" y="89"/>
                  </a:cubicBezTo>
                  <a:cubicBezTo>
                    <a:pt x="100" y="90"/>
                    <a:pt x="102" y="90"/>
                    <a:pt x="102" y="88"/>
                  </a:cubicBezTo>
                  <a:cubicBezTo>
                    <a:pt x="108" y="78"/>
                    <a:pt x="108" y="78"/>
                    <a:pt x="108" y="78"/>
                  </a:cubicBezTo>
                  <a:cubicBezTo>
                    <a:pt x="109" y="77"/>
                    <a:pt x="108" y="75"/>
                    <a:pt x="107" y="74"/>
                  </a:cubicBezTo>
                  <a:cubicBezTo>
                    <a:pt x="101" y="71"/>
                    <a:pt x="101" y="71"/>
                    <a:pt x="101" y="71"/>
                  </a:cubicBezTo>
                  <a:cubicBezTo>
                    <a:pt x="102" y="69"/>
                    <a:pt x="102" y="66"/>
                    <a:pt x="103" y="64"/>
                  </a:cubicBezTo>
                  <a:cubicBezTo>
                    <a:pt x="110" y="64"/>
                    <a:pt x="110" y="64"/>
                    <a:pt x="110" y="64"/>
                  </a:cubicBezTo>
                  <a:cubicBezTo>
                    <a:pt x="111" y="64"/>
                    <a:pt x="112" y="63"/>
                    <a:pt x="112" y="61"/>
                  </a:cubicBezTo>
                  <a:cubicBezTo>
                    <a:pt x="112" y="49"/>
                    <a:pt x="112" y="49"/>
                    <a:pt x="112" y="49"/>
                  </a:cubicBezTo>
                  <a:cubicBezTo>
                    <a:pt x="112" y="48"/>
                    <a:pt x="111" y="47"/>
                    <a:pt x="110" y="47"/>
                  </a:cubicBezTo>
                  <a:close/>
                  <a:moveTo>
                    <a:pt x="56" y="86"/>
                  </a:moveTo>
                  <a:cubicBezTo>
                    <a:pt x="40" y="86"/>
                    <a:pt x="26" y="72"/>
                    <a:pt x="26" y="56"/>
                  </a:cubicBezTo>
                  <a:cubicBezTo>
                    <a:pt x="26" y="39"/>
                    <a:pt x="40" y="26"/>
                    <a:pt x="56" y="26"/>
                  </a:cubicBezTo>
                  <a:cubicBezTo>
                    <a:pt x="73" y="26"/>
                    <a:pt x="86" y="39"/>
                    <a:pt x="86" y="56"/>
                  </a:cubicBezTo>
                  <a:cubicBezTo>
                    <a:pt x="86" y="72"/>
                    <a:pt x="73" y="86"/>
                    <a:pt x="56" y="8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sp>
          <p:nvSpPr>
            <p:cNvPr id="53" name="Freeform 141"/>
            <p:cNvSpPr>
              <a:spLocks noEditPoints="1"/>
            </p:cNvSpPr>
            <p:nvPr/>
          </p:nvSpPr>
          <p:spPr bwMode="auto">
            <a:xfrm>
              <a:off x="11317186" y="1145785"/>
              <a:ext cx="111850" cy="113341"/>
            </a:xfrm>
            <a:custGeom>
              <a:avLst/>
              <a:gdLst>
                <a:gd name="T0" fmla="*/ 48 w 52"/>
                <a:gd name="T1" fmla="*/ 23 h 52"/>
                <a:gd name="T2" fmla="*/ 50 w 52"/>
                <a:gd name="T3" fmla="*/ 17 h 52"/>
                <a:gd name="T4" fmla="*/ 48 w 52"/>
                <a:gd name="T5" fmla="*/ 11 h 52"/>
                <a:gd name="T6" fmla="*/ 44 w 52"/>
                <a:gd name="T7" fmla="*/ 12 h 52"/>
                <a:gd name="T8" fmla="*/ 42 w 52"/>
                <a:gd name="T9" fmla="*/ 6 h 52"/>
                <a:gd name="T10" fmla="*/ 38 w 52"/>
                <a:gd name="T11" fmla="*/ 2 h 52"/>
                <a:gd name="T12" fmla="*/ 34 w 52"/>
                <a:gd name="T13" fmla="*/ 5 h 52"/>
                <a:gd name="T14" fmla="*/ 30 w 52"/>
                <a:gd name="T15" fmla="*/ 1 h 52"/>
                <a:gd name="T16" fmla="*/ 24 w 52"/>
                <a:gd name="T17" fmla="*/ 0 h 52"/>
                <a:gd name="T18" fmla="*/ 23 w 52"/>
                <a:gd name="T19" fmla="*/ 4 h 52"/>
                <a:gd name="T20" fmla="*/ 17 w 52"/>
                <a:gd name="T21" fmla="*/ 2 h 52"/>
                <a:gd name="T22" fmla="*/ 11 w 52"/>
                <a:gd name="T23" fmla="*/ 4 h 52"/>
                <a:gd name="T24" fmla="*/ 12 w 52"/>
                <a:gd name="T25" fmla="*/ 8 h 52"/>
                <a:gd name="T26" fmla="*/ 6 w 52"/>
                <a:gd name="T27" fmla="*/ 10 h 52"/>
                <a:gd name="T28" fmla="*/ 2 w 52"/>
                <a:gd name="T29" fmla="*/ 14 h 52"/>
                <a:gd name="T30" fmla="*/ 6 w 52"/>
                <a:gd name="T31" fmla="*/ 18 h 52"/>
                <a:gd name="T32" fmla="*/ 1 w 52"/>
                <a:gd name="T33" fmla="*/ 22 h 52"/>
                <a:gd name="T34" fmla="*/ 0 w 52"/>
                <a:gd name="T35" fmla="*/ 28 h 52"/>
                <a:gd name="T36" fmla="*/ 4 w 52"/>
                <a:gd name="T37" fmla="*/ 29 h 52"/>
                <a:gd name="T38" fmla="*/ 2 w 52"/>
                <a:gd name="T39" fmla="*/ 35 h 52"/>
                <a:gd name="T40" fmla="*/ 4 w 52"/>
                <a:gd name="T41" fmla="*/ 41 h 52"/>
                <a:gd name="T42" fmla="*/ 9 w 52"/>
                <a:gd name="T43" fmla="*/ 40 h 52"/>
                <a:gd name="T44" fmla="*/ 10 w 52"/>
                <a:gd name="T45" fmla="*/ 46 h 52"/>
                <a:gd name="T46" fmla="*/ 15 w 52"/>
                <a:gd name="T47" fmla="*/ 50 h 52"/>
                <a:gd name="T48" fmla="*/ 18 w 52"/>
                <a:gd name="T49" fmla="*/ 47 h 52"/>
                <a:gd name="T50" fmla="*/ 22 w 52"/>
                <a:gd name="T51" fmla="*/ 51 h 52"/>
                <a:gd name="T52" fmla="*/ 28 w 52"/>
                <a:gd name="T53" fmla="*/ 52 h 52"/>
                <a:gd name="T54" fmla="*/ 29 w 52"/>
                <a:gd name="T55" fmla="*/ 48 h 52"/>
                <a:gd name="T56" fmla="*/ 35 w 52"/>
                <a:gd name="T57" fmla="*/ 50 h 52"/>
                <a:gd name="T58" fmla="*/ 41 w 52"/>
                <a:gd name="T59" fmla="*/ 48 h 52"/>
                <a:gd name="T60" fmla="*/ 40 w 52"/>
                <a:gd name="T61" fmla="*/ 43 h 52"/>
                <a:gd name="T62" fmla="*/ 46 w 52"/>
                <a:gd name="T63" fmla="*/ 42 h 52"/>
                <a:gd name="T64" fmla="*/ 50 w 52"/>
                <a:gd name="T65" fmla="*/ 37 h 52"/>
                <a:gd name="T66" fmla="*/ 47 w 52"/>
                <a:gd name="T67" fmla="*/ 34 h 52"/>
                <a:gd name="T68" fmla="*/ 51 w 52"/>
                <a:gd name="T69" fmla="*/ 30 h 52"/>
                <a:gd name="T70" fmla="*/ 52 w 52"/>
                <a:gd name="T71" fmla="*/ 24 h 52"/>
                <a:gd name="T72" fmla="*/ 26 w 52"/>
                <a:gd name="T73" fmla="*/ 40 h 52"/>
                <a:gd name="T74" fmla="*/ 26 w 52"/>
                <a:gd name="T75" fmla="*/ 12 h 52"/>
                <a:gd name="T76" fmla="*/ 26 w 52"/>
                <a:gd name="T77" fmla="*/ 4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2" h="52">
                  <a:moveTo>
                    <a:pt x="51" y="23"/>
                  </a:moveTo>
                  <a:cubicBezTo>
                    <a:pt x="48" y="23"/>
                    <a:pt x="48" y="23"/>
                    <a:pt x="48" y="23"/>
                  </a:cubicBezTo>
                  <a:cubicBezTo>
                    <a:pt x="48" y="21"/>
                    <a:pt x="48" y="20"/>
                    <a:pt x="47" y="18"/>
                  </a:cubicBezTo>
                  <a:cubicBezTo>
                    <a:pt x="50" y="17"/>
                    <a:pt x="50" y="17"/>
                    <a:pt x="50" y="17"/>
                  </a:cubicBezTo>
                  <a:cubicBezTo>
                    <a:pt x="50" y="16"/>
                    <a:pt x="51" y="16"/>
                    <a:pt x="50" y="15"/>
                  </a:cubicBezTo>
                  <a:cubicBezTo>
                    <a:pt x="48" y="11"/>
                    <a:pt x="48" y="11"/>
                    <a:pt x="48" y="11"/>
                  </a:cubicBezTo>
                  <a:cubicBezTo>
                    <a:pt x="48" y="10"/>
                    <a:pt x="47" y="10"/>
                    <a:pt x="46" y="11"/>
                  </a:cubicBezTo>
                  <a:cubicBezTo>
                    <a:pt x="44" y="12"/>
                    <a:pt x="44" y="12"/>
                    <a:pt x="44" y="12"/>
                  </a:cubicBezTo>
                  <a:cubicBezTo>
                    <a:pt x="43" y="11"/>
                    <a:pt x="42" y="10"/>
                    <a:pt x="40" y="9"/>
                  </a:cubicBezTo>
                  <a:cubicBezTo>
                    <a:pt x="42" y="6"/>
                    <a:pt x="42" y="6"/>
                    <a:pt x="42" y="6"/>
                  </a:cubicBezTo>
                  <a:cubicBezTo>
                    <a:pt x="42" y="6"/>
                    <a:pt x="42" y="5"/>
                    <a:pt x="42" y="4"/>
                  </a:cubicBezTo>
                  <a:cubicBezTo>
                    <a:pt x="38" y="2"/>
                    <a:pt x="38" y="2"/>
                    <a:pt x="38" y="2"/>
                  </a:cubicBezTo>
                  <a:cubicBezTo>
                    <a:pt x="37" y="2"/>
                    <a:pt x="36" y="2"/>
                    <a:pt x="36" y="3"/>
                  </a:cubicBezTo>
                  <a:cubicBezTo>
                    <a:pt x="34" y="5"/>
                    <a:pt x="34" y="5"/>
                    <a:pt x="34" y="5"/>
                  </a:cubicBezTo>
                  <a:cubicBezTo>
                    <a:pt x="33" y="5"/>
                    <a:pt x="32" y="4"/>
                    <a:pt x="30" y="4"/>
                  </a:cubicBezTo>
                  <a:cubicBezTo>
                    <a:pt x="30" y="1"/>
                    <a:pt x="30" y="1"/>
                    <a:pt x="30" y="1"/>
                  </a:cubicBezTo>
                  <a:cubicBezTo>
                    <a:pt x="30" y="0"/>
                    <a:pt x="29" y="0"/>
                    <a:pt x="29" y="0"/>
                  </a:cubicBezTo>
                  <a:cubicBezTo>
                    <a:pt x="24" y="0"/>
                    <a:pt x="24" y="0"/>
                    <a:pt x="24" y="0"/>
                  </a:cubicBezTo>
                  <a:cubicBezTo>
                    <a:pt x="24" y="0"/>
                    <a:pt x="23" y="0"/>
                    <a:pt x="23" y="1"/>
                  </a:cubicBezTo>
                  <a:cubicBezTo>
                    <a:pt x="23" y="4"/>
                    <a:pt x="23" y="4"/>
                    <a:pt x="23" y="4"/>
                  </a:cubicBezTo>
                  <a:cubicBezTo>
                    <a:pt x="21" y="4"/>
                    <a:pt x="20" y="5"/>
                    <a:pt x="19" y="5"/>
                  </a:cubicBezTo>
                  <a:cubicBezTo>
                    <a:pt x="17" y="2"/>
                    <a:pt x="17" y="2"/>
                    <a:pt x="17" y="2"/>
                  </a:cubicBezTo>
                  <a:cubicBezTo>
                    <a:pt x="17" y="2"/>
                    <a:pt x="16" y="1"/>
                    <a:pt x="15" y="2"/>
                  </a:cubicBezTo>
                  <a:cubicBezTo>
                    <a:pt x="11" y="4"/>
                    <a:pt x="11" y="4"/>
                    <a:pt x="11" y="4"/>
                  </a:cubicBezTo>
                  <a:cubicBezTo>
                    <a:pt x="11" y="4"/>
                    <a:pt x="11" y="5"/>
                    <a:pt x="11" y="6"/>
                  </a:cubicBezTo>
                  <a:cubicBezTo>
                    <a:pt x="12" y="8"/>
                    <a:pt x="12" y="8"/>
                    <a:pt x="12" y="8"/>
                  </a:cubicBezTo>
                  <a:cubicBezTo>
                    <a:pt x="11" y="9"/>
                    <a:pt x="10" y="10"/>
                    <a:pt x="9" y="12"/>
                  </a:cubicBezTo>
                  <a:cubicBezTo>
                    <a:pt x="6" y="10"/>
                    <a:pt x="6" y="10"/>
                    <a:pt x="6" y="10"/>
                  </a:cubicBezTo>
                  <a:cubicBezTo>
                    <a:pt x="6" y="10"/>
                    <a:pt x="5" y="10"/>
                    <a:pt x="5" y="10"/>
                  </a:cubicBezTo>
                  <a:cubicBezTo>
                    <a:pt x="2" y="14"/>
                    <a:pt x="2" y="14"/>
                    <a:pt x="2" y="14"/>
                  </a:cubicBezTo>
                  <a:cubicBezTo>
                    <a:pt x="2" y="15"/>
                    <a:pt x="2" y="16"/>
                    <a:pt x="3" y="16"/>
                  </a:cubicBezTo>
                  <a:cubicBezTo>
                    <a:pt x="6" y="18"/>
                    <a:pt x="6" y="18"/>
                    <a:pt x="6" y="18"/>
                  </a:cubicBezTo>
                  <a:cubicBezTo>
                    <a:pt x="5" y="19"/>
                    <a:pt x="5" y="21"/>
                    <a:pt x="4" y="22"/>
                  </a:cubicBezTo>
                  <a:cubicBezTo>
                    <a:pt x="1" y="22"/>
                    <a:pt x="1" y="22"/>
                    <a:pt x="1" y="22"/>
                  </a:cubicBezTo>
                  <a:cubicBezTo>
                    <a:pt x="0" y="22"/>
                    <a:pt x="0" y="23"/>
                    <a:pt x="0" y="23"/>
                  </a:cubicBezTo>
                  <a:cubicBezTo>
                    <a:pt x="0" y="28"/>
                    <a:pt x="0" y="28"/>
                    <a:pt x="0" y="28"/>
                  </a:cubicBezTo>
                  <a:cubicBezTo>
                    <a:pt x="0" y="29"/>
                    <a:pt x="0" y="29"/>
                    <a:pt x="1" y="29"/>
                  </a:cubicBezTo>
                  <a:cubicBezTo>
                    <a:pt x="4" y="29"/>
                    <a:pt x="4" y="29"/>
                    <a:pt x="4" y="29"/>
                  </a:cubicBezTo>
                  <a:cubicBezTo>
                    <a:pt x="4" y="31"/>
                    <a:pt x="5" y="32"/>
                    <a:pt x="5" y="34"/>
                  </a:cubicBezTo>
                  <a:cubicBezTo>
                    <a:pt x="2" y="35"/>
                    <a:pt x="2" y="35"/>
                    <a:pt x="2" y="35"/>
                  </a:cubicBezTo>
                  <a:cubicBezTo>
                    <a:pt x="2" y="36"/>
                    <a:pt x="2" y="36"/>
                    <a:pt x="2" y="37"/>
                  </a:cubicBezTo>
                  <a:cubicBezTo>
                    <a:pt x="4" y="41"/>
                    <a:pt x="4" y="41"/>
                    <a:pt x="4" y="41"/>
                  </a:cubicBezTo>
                  <a:cubicBezTo>
                    <a:pt x="5" y="41"/>
                    <a:pt x="5" y="42"/>
                    <a:pt x="6" y="41"/>
                  </a:cubicBezTo>
                  <a:cubicBezTo>
                    <a:pt x="9" y="40"/>
                    <a:pt x="9" y="40"/>
                    <a:pt x="9" y="40"/>
                  </a:cubicBezTo>
                  <a:cubicBezTo>
                    <a:pt x="10" y="41"/>
                    <a:pt x="11" y="42"/>
                    <a:pt x="12" y="43"/>
                  </a:cubicBezTo>
                  <a:cubicBezTo>
                    <a:pt x="10" y="46"/>
                    <a:pt x="10" y="46"/>
                    <a:pt x="10" y="46"/>
                  </a:cubicBezTo>
                  <a:cubicBezTo>
                    <a:pt x="10" y="46"/>
                    <a:pt x="10" y="47"/>
                    <a:pt x="11" y="47"/>
                  </a:cubicBezTo>
                  <a:cubicBezTo>
                    <a:pt x="15" y="50"/>
                    <a:pt x="15" y="50"/>
                    <a:pt x="15" y="50"/>
                  </a:cubicBezTo>
                  <a:cubicBezTo>
                    <a:pt x="15" y="50"/>
                    <a:pt x="16" y="50"/>
                    <a:pt x="16" y="49"/>
                  </a:cubicBezTo>
                  <a:cubicBezTo>
                    <a:pt x="18" y="47"/>
                    <a:pt x="18" y="47"/>
                    <a:pt x="18" y="47"/>
                  </a:cubicBezTo>
                  <a:cubicBezTo>
                    <a:pt x="19" y="47"/>
                    <a:pt x="21" y="48"/>
                    <a:pt x="22" y="48"/>
                  </a:cubicBezTo>
                  <a:cubicBezTo>
                    <a:pt x="22" y="51"/>
                    <a:pt x="22" y="51"/>
                    <a:pt x="22" y="51"/>
                  </a:cubicBezTo>
                  <a:cubicBezTo>
                    <a:pt x="22" y="52"/>
                    <a:pt x="23" y="52"/>
                    <a:pt x="24" y="52"/>
                  </a:cubicBezTo>
                  <a:cubicBezTo>
                    <a:pt x="28" y="52"/>
                    <a:pt x="28" y="52"/>
                    <a:pt x="28" y="52"/>
                  </a:cubicBezTo>
                  <a:cubicBezTo>
                    <a:pt x="29" y="52"/>
                    <a:pt x="29" y="52"/>
                    <a:pt x="29" y="51"/>
                  </a:cubicBezTo>
                  <a:cubicBezTo>
                    <a:pt x="29" y="48"/>
                    <a:pt x="29" y="48"/>
                    <a:pt x="29" y="48"/>
                  </a:cubicBezTo>
                  <a:cubicBezTo>
                    <a:pt x="31" y="48"/>
                    <a:pt x="32" y="47"/>
                    <a:pt x="34" y="47"/>
                  </a:cubicBezTo>
                  <a:cubicBezTo>
                    <a:pt x="35" y="50"/>
                    <a:pt x="35" y="50"/>
                    <a:pt x="35" y="50"/>
                  </a:cubicBezTo>
                  <a:cubicBezTo>
                    <a:pt x="36" y="50"/>
                    <a:pt x="36" y="50"/>
                    <a:pt x="37" y="50"/>
                  </a:cubicBezTo>
                  <a:cubicBezTo>
                    <a:pt x="41" y="48"/>
                    <a:pt x="41" y="48"/>
                    <a:pt x="41" y="48"/>
                  </a:cubicBezTo>
                  <a:cubicBezTo>
                    <a:pt x="42" y="47"/>
                    <a:pt x="42" y="47"/>
                    <a:pt x="41" y="46"/>
                  </a:cubicBezTo>
                  <a:cubicBezTo>
                    <a:pt x="40" y="43"/>
                    <a:pt x="40" y="43"/>
                    <a:pt x="40" y="43"/>
                  </a:cubicBezTo>
                  <a:cubicBezTo>
                    <a:pt x="41" y="42"/>
                    <a:pt x="42" y="41"/>
                    <a:pt x="43" y="40"/>
                  </a:cubicBezTo>
                  <a:cubicBezTo>
                    <a:pt x="46" y="42"/>
                    <a:pt x="46" y="42"/>
                    <a:pt x="46" y="42"/>
                  </a:cubicBezTo>
                  <a:cubicBezTo>
                    <a:pt x="47" y="42"/>
                    <a:pt x="47" y="42"/>
                    <a:pt x="48" y="41"/>
                  </a:cubicBezTo>
                  <a:cubicBezTo>
                    <a:pt x="50" y="37"/>
                    <a:pt x="50" y="37"/>
                    <a:pt x="50" y="37"/>
                  </a:cubicBezTo>
                  <a:cubicBezTo>
                    <a:pt x="50" y="37"/>
                    <a:pt x="50" y="36"/>
                    <a:pt x="50" y="36"/>
                  </a:cubicBezTo>
                  <a:cubicBezTo>
                    <a:pt x="47" y="34"/>
                    <a:pt x="47" y="34"/>
                    <a:pt x="47" y="34"/>
                  </a:cubicBezTo>
                  <a:cubicBezTo>
                    <a:pt x="47" y="33"/>
                    <a:pt x="48" y="31"/>
                    <a:pt x="48" y="30"/>
                  </a:cubicBezTo>
                  <a:cubicBezTo>
                    <a:pt x="51" y="30"/>
                    <a:pt x="51" y="30"/>
                    <a:pt x="51" y="30"/>
                  </a:cubicBezTo>
                  <a:cubicBezTo>
                    <a:pt x="52" y="30"/>
                    <a:pt x="52" y="29"/>
                    <a:pt x="52" y="29"/>
                  </a:cubicBezTo>
                  <a:cubicBezTo>
                    <a:pt x="52" y="24"/>
                    <a:pt x="52" y="24"/>
                    <a:pt x="52" y="24"/>
                  </a:cubicBezTo>
                  <a:cubicBezTo>
                    <a:pt x="52" y="23"/>
                    <a:pt x="52" y="23"/>
                    <a:pt x="51" y="23"/>
                  </a:cubicBezTo>
                  <a:close/>
                  <a:moveTo>
                    <a:pt x="26" y="40"/>
                  </a:moveTo>
                  <a:cubicBezTo>
                    <a:pt x="18" y="40"/>
                    <a:pt x="12" y="34"/>
                    <a:pt x="12" y="26"/>
                  </a:cubicBezTo>
                  <a:cubicBezTo>
                    <a:pt x="12" y="18"/>
                    <a:pt x="18" y="12"/>
                    <a:pt x="26" y="12"/>
                  </a:cubicBezTo>
                  <a:cubicBezTo>
                    <a:pt x="34" y="12"/>
                    <a:pt x="40" y="18"/>
                    <a:pt x="40" y="26"/>
                  </a:cubicBezTo>
                  <a:cubicBezTo>
                    <a:pt x="40" y="34"/>
                    <a:pt x="34" y="40"/>
                    <a:pt x="26" y="4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en-US"/>
            </a:p>
          </p:txBody>
        </p:sp>
      </p:grpSp>
      <p:pic>
        <p:nvPicPr>
          <p:cNvPr id="43"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55"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56"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53</a:t>
            </a:fld>
            <a:endParaRPr lang="zh-CN" altLang="en-US" dirty="0"/>
          </a:p>
        </p:txBody>
      </p:sp>
      <p:sp>
        <p:nvSpPr>
          <p:cNvPr id="59" name="文本框 40"/>
          <p:cNvSpPr txBox="1"/>
          <p:nvPr/>
        </p:nvSpPr>
        <p:spPr>
          <a:xfrm>
            <a:off x="399253" y="933450"/>
            <a:ext cx="3033203" cy="369332"/>
          </a:xfrm>
          <a:prstGeom prst="rect">
            <a:avLst/>
          </a:prstGeom>
          <a:noFill/>
        </p:spPr>
        <p:txBody>
          <a:bodyPr wrap="none" rtlCol="0">
            <a:spAutoFit/>
          </a:bodyPr>
          <a:lstStyle/>
          <a:p>
            <a:r>
              <a:rPr lang="en-US" altLang="zh-CN" b="1" dirty="0" smtClean="0">
                <a:solidFill>
                  <a:srgbClr val="3D89BC"/>
                </a:solidFill>
              </a:rPr>
              <a:t>10.4.5 </a:t>
            </a:r>
            <a:r>
              <a:rPr lang="zh-CN" altLang="en-US" b="1" dirty="0" smtClean="0">
                <a:solidFill>
                  <a:srgbClr val="3D89BC"/>
                </a:solidFill>
              </a:rPr>
              <a:t>警务大数据发展思路</a:t>
            </a:r>
            <a:endParaRPr lang="zh-CN" altLang="en-US" dirty="0">
              <a:solidFill>
                <a:srgbClr val="3D89BC"/>
              </a:solidFill>
            </a:endParaRPr>
          </a:p>
        </p:txBody>
      </p:sp>
      <p:sp>
        <p:nvSpPr>
          <p:cNvPr id="60" name="椭圆 59"/>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14288" y="-22224"/>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678" name="图片 677"/>
          <p:cNvPicPr>
            <a:picLocks noChangeAspect="1"/>
          </p:cNvPicPr>
          <p:nvPr/>
        </p:nvPicPr>
        <p:blipFill rotWithShape="1">
          <a:blip r:embed="rId2"/>
          <a:srcRect l="19090" t="21720" r="16280" b="22029"/>
          <a:stretch>
            <a:fillRect/>
          </a:stretch>
        </p:blipFill>
        <p:spPr>
          <a:xfrm>
            <a:off x="-38100" y="-22225"/>
            <a:ext cx="9201150" cy="6829426"/>
          </a:xfrm>
          <a:prstGeom prst="rect">
            <a:avLst/>
          </a:prstGeom>
        </p:spPr>
      </p:pic>
      <p:sp>
        <p:nvSpPr>
          <p:cNvPr id="5" name="矩形 4"/>
          <p:cNvSpPr/>
          <p:nvPr/>
        </p:nvSpPr>
        <p:spPr>
          <a:xfrm>
            <a:off x="745230" y="1662560"/>
            <a:ext cx="7684396" cy="4745915"/>
          </a:xfrm>
          <a:prstGeom prst="rect">
            <a:avLst/>
          </a:prstGeom>
        </p:spPr>
        <p:txBody>
          <a:bodyPr wrap="square">
            <a:spAutoFit/>
          </a:bodyPr>
          <a:lstStyle/>
          <a:p>
            <a:pPr>
              <a:lnSpc>
                <a:spcPct val="120000"/>
              </a:lnSpc>
            </a:pPr>
            <a:r>
              <a:rPr lang="en-US" altLang="zh-CN" sz="2100" spc="225" dirty="0" smtClean="0">
                <a:solidFill>
                  <a:prstClr val="white"/>
                </a:solidFill>
              </a:rPr>
              <a:t>1</a:t>
            </a:r>
            <a:r>
              <a:rPr lang="zh-CN" altLang="zh-CN" sz="2100" spc="225" dirty="0">
                <a:solidFill>
                  <a:prstClr val="white"/>
                </a:solidFill>
              </a:rPr>
              <a:t>．简述密集地震观测网的组成。</a:t>
            </a:r>
          </a:p>
          <a:p>
            <a:pPr>
              <a:lnSpc>
                <a:spcPct val="120000"/>
              </a:lnSpc>
            </a:pPr>
            <a:r>
              <a:rPr lang="en-US" altLang="zh-CN" sz="2100" spc="225" dirty="0">
                <a:solidFill>
                  <a:prstClr val="white"/>
                </a:solidFill>
              </a:rPr>
              <a:t>2</a:t>
            </a:r>
            <a:r>
              <a:rPr lang="zh-CN" altLang="zh-CN" sz="2100" spc="225" dirty="0">
                <a:solidFill>
                  <a:prstClr val="white"/>
                </a:solidFill>
              </a:rPr>
              <a:t>．如何从地震大数据中找关联性？</a:t>
            </a:r>
          </a:p>
          <a:p>
            <a:pPr>
              <a:lnSpc>
                <a:spcPct val="120000"/>
              </a:lnSpc>
            </a:pPr>
            <a:r>
              <a:rPr lang="en-US" altLang="zh-CN" sz="2100" spc="225" dirty="0">
                <a:solidFill>
                  <a:prstClr val="white"/>
                </a:solidFill>
              </a:rPr>
              <a:t>3</a:t>
            </a:r>
            <a:r>
              <a:rPr lang="zh-CN" altLang="zh-CN" sz="2100" spc="225" dirty="0">
                <a:solidFill>
                  <a:prstClr val="white"/>
                </a:solidFill>
              </a:rPr>
              <a:t>．简述对异常活动的剧烈程度的参量公式的理解。</a:t>
            </a:r>
          </a:p>
          <a:p>
            <a:pPr>
              <a:lnSpc>
                <a:spcPct val="120000"/>
              </a:lnSpc>
            </a:pPr>
            <a:r>
              <a:rPr lang="en-US" altLang="zh-CN" sz="2100" spc="225" dirty="0">
                <a:solidFill>
                  <a:prstClr val="white"/>
                </a:solidFill>
              </a:rPr>
              <a:t>4</a:t>
            </a:r>
            <a:r>
              <a:rPr lang="zh-CN" altLang="zh-CN" sz="2100" spc="225" dirty="0">
                <a:solidFill>
                  <a:prstClr val="white"/>
                </a:solidFill>
              </a:rPr>
              <a:t>．大数据从哪几个方面推进地震新模式和新业态？</a:t>
            </a:r>
          </a:p>
          <a:p>
            <a:pPr>
              <a:lnSpc>
                <a:spcPct val="120000"/>
              </a:lnSpc>
            </a:pPr>
            <a:r>
              <a:rPr lang="en-US" altLang="zh-CN" sz="2100" spc="225" dirty="0">
                <a:solidFill>
                  <a:prstClr val="white"/>
                </a:solidFill>
              </a:rPr>
              <a:t>5</a:t>
            </a:r>
            <a:r>
              <a:rPr lang="zh-CN" altLang="zh-CN" sz="2100" spc="225" dirty="0">
                <a:solidFill>
                  <a:prstClr val="white"/>
                </a:solidFill>
              </a:rPr>
              <a:t>．大数据为智慧交通带来的意义有哪些？</a:t>
            </a:r>
          </a:p>
          <a:p>
            <a:pPr>
              <a:lnSpc>
                <a:spcPct val="120000"/>
              </a:lnSpc>
            </a:pPr>
            <a:r>
              <a:rPr lang="en-US" altLang="zh-CN" sz="2100" spc="225" dirty="0">
                <a:solidFill>
                  <a:prstClr val="white"/>
                </a:solidFill>
              </a:rPr>
              <a:t>6</a:t>
            </a:r>
            <a:r>
              <a:rPr lang="zh-CN" altLang="zh-CN" sz="2100" spc="225" dirty="0">
                <a:solidFill>
                  <a:prstClr val="white"/>
                </a:solidFill>
              </a:rPr>
              <a:t>．应用于交通行业的数据挖掘技术有哪些？</a:t>
            </a:r>
          </a:p>
          <a:p>
            <a:pPr>
              <a:lnSpc>
                <a:spcPct val="120000"/>
              </a:lnSpc>
            </a:pPr>
            <a:r>
              <a:rPr lang="en-US" altLang="zh-CN" sz="2100" spc="225" dirty="0">
                <a:solidFill>
                  <a:prstClr val="white"/>
                </a:solidFill>
              </a:rPr>
              <a:t>7</a:t>
            </a:r>
            <a:r>
              <a:rPr lang="zh-CN" altLang="zh-CN" sz="2100" spc="225" dirty="0">
                <a:solidFill>
                  <a:prstClr val="white"/>
                </a:solidFill>
              </a:rPr>
              <a:t>．数据挖掘的系统模型</a:t>
            </a:r>
            <a:r>
              <a:rPr lang="en-US" altLang="zh-CN" sz="2100" spc="225" dirty="0">
                <a:solidFill>
                  <a:prstClr val="white"/>
                </a:solidFill>
              </a:rPr>
              <a:t>3</a:t>
            </a:r>
            <a:r>
              <a:rPr lang="zh-CN" altLang="zh-CN" sz="2100" spc="225" dirty="0">
                <a:solidFill>
                  <a:prstClr val="white"/>
                </a:solidFill>
              </a:rPr>
              <a:t>个主要阶段分别是什么？</a:t>
            </a:r>
          </a:p>
          <a:p>
            <a:pPr>
              <a:lnSpc>
                <a:spcPct val="120000"/>
              </a:lnSpc>
            </a:pPr>
            <a:r>
              <a:rPr lang="en-US" altLang="zh-CN" sz="2100" spc="225" dirty="0">
                <a:solidFill>
                  <a:prstClr val="white"/>
                </a:solidFill>
              </a:rPr>
              <a:t>8</a:t>
            </a:r>
            <a:r>
              <a:rPr lang="zh-CN" altLang="zh-CN" sz="2100" spc="225" dirty="0">
                <a:solidFill>
                  <a:prstClr val="white"/>
                </a:solidFill>
              </a:rPr>
              <a:t>．简述交通拥堵算法的模型的构建过程。</a:t>
            </a:r>
          </a:p>
          <a:p>
            <a:pPr>
              <a:lnSpc>
                <a:spcPct val="120000"/>
              </a:lnSpc>
            </a:pPr>
            <a:r>
              <a:rPr lang="en-US" altLang="zh-CN" sz="2100" spc="225" dirty="0">
                <a:solidFill>
                  <a:prstClr val="white"/>
                </a:solidFill>
              </a:rPr>
              <a:t>9</a:t>
            </a:r>
            <a:r>
              <a:rPr lang="zh-CN" altLang="zh-CN" sz="2100" spc="225" dirty="0">
                <a:solidFill>
                  <a:prstClr val="white"/>
                </a:solidFill>
              </a:rPr>
              <a:t>．常用的环境数据可以分为哪几大类？</a:t>
            </a:r>
          </a:p>
          <a:p>
            <a:pPr>
              <a:lnSpc>
                <a:spcPct val="120000"/>
              </a:lnSpc>
            </a:pPr>
            <a:r>
              <a:rPr lang="en-US" altLang="zh-CN" sz="2100" spc="225" dirty="0">
                <a:solidFill>
                  <a:prstClr val="white"/>
                </a:solidFill>
              </a:rPr>
              <a:t>10</a:t>
            </a:r>
            <a:r>
              <a:rPr lang="zh-CN" altLang="zh-CN" sz="2100" spc="225" dirty="0">
                <a:solidFill>
                  <a:prstClr val="white"/>
                </a:solidFill>
              </a:rPr>
              <a:t>．环境数据的来源包括哪些方面？</a:t>
            </a:r>
          </a:p>
          <a:p>
            <a:pPr>
              <a:lnSpc>
                <a:spcPct val="120000"/>
              </a:lnSpc>
            </a:pPr>
            <a:r>
              <a:rPr lang="en-US" altLang="zh-CN" sz="2100" spc="225" dirty="0">
                <a:solidFill>
                  <a:prstClr val="white"/>
                </a:solidFill>
              </a:rPr>
              <a:t>11</a:t>
            </a:r>
            <a:r>
              <a:rPr lang="zh-CN" altLang="zh-CN" sz="2100" spc="225" dirty="0">
                <a:solidFill>
                  <a:prstClr val="white"/>
                </a:solidFill>
              </a:rPr>
              <a:t>．应采用何种存储策略存储环境数据？</a:t>
            </a:r>
          </a:p>
          <a:p>
            <a:pPr>
              <a:lnSpc>
                <a:spcPct val="120000"/>
              </a:lnSpc>
            </a:pPr>
            <a:r>
              <a:rPr lang="en-US" altLang="zh-CN" sz="2100" spc="225" dirty="0">
                <a:solidFill>
                  <a:prstClr val="white"/>
                </a:solidFill>
              </a:rPr>
              <a:t>12</a:t>
            </a:r>
            <a:r>
              <a:rPr lang="zh-CN" altLang="zh-CN" sz="2100" spc="225" dirty="0">
                <a:solidFill>
                  <a:prstClr val="white"/>
                </a:solidFill>
              </a:rPr>
              <a:t>．应采用何种方式实现环境数据可视化？</a:t>
            </a:r>
          </a:p>
        </p:txBody>
      </p:sp>
      <p:grpSp>
        <p:nvGrpSpPr>
          <p:cNvPr id="2" name="组合 1"/>
          <p:cNvGrpSpPr/>
          <p:nvPr/>
        </p:nvGrpSpPr>
        <p:grpSpPr>
          <a:xfrm>
            <a:off x="564072" y="598637"/>
            <a:ext cx="1569660" cy="684322"/>
            <a:chOff x="564072" y="1012685"/>
            <a:chExt cx="1569660" cy="684322"/>
          </a:xfrm>
        </p:grpSpPr>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64073" y="1697007"/>
              <a:ext cx="951479"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hlinkClick r:id="rId2"/>
          </p:cNvPr>
          <p:cNvPicPr>
            <a:picLocks noChangeAspect="1"/>
          </p:cNvPicPr>
          <p:nvPr/>
        </p:nvPicPr>
        <p:blipFill rotWithShape="1">
          <a:blip r:embed="rId3" cstate="print">
            <a:extLst>
              <a:ext uri="{28A0092B-C50C-407E-A947-70E740481C1C}">
                <a14:useLocalDpi xmlns:a14="http://schemas.microsoft.com/office/drawing/2010/main" val="0"/>
              </a:ext>
            </a:extLst>
          </a:blip>
          <a:srcRect l="14310" t="25164" r="18985" b="27845"/>
          <a:stretch>
            <a:fillRect/>
          </a:stretch>
        </p:blipFill>
        <p:spPr>
          <a:xfrm>
            <a:off x="2949815" y="105594"/>
            <a:ext cx="3190395" cy="1030405"/>
          </a:xfrm>
          <a:prstGeom prst="rect">
            <a:avLst/>
          </a:prstGeom>
        </p:spPr>
      </p:pic>
      <p:pic>
        <p:nvPicPr>
          <p:cNvPr id="7" name="图片 6">
            <a:hlinkClick r:id="rId2"/>
          </p:cNvPr>
          <p:cNvPicPr>
            <a:picLocks noChangeAspect="1"/>
          </p:cNvPicPr>
          <p:nvPr/>
        </p:nvPicPr>
        <p:blipFill>
          <a:blip r:embed="rId4"/>
          <a:stretch>
            <a:fillRect/>
          </a:stretch>
        </p:blipFill>
        <p:spPr>
          <a:xfrm>
            <a:off x="619605" y="1729185"/>
            <a:ext cx="7850816" cy="4875938"/>
          </a:xfrm>
          <a:prstGeom prst="rect">
            <a:avLst/>
          </a:prstGeom>
        </p:spPr>
      </p:pic>
      <p:sp>
        <p:nvSpPr>
          <p:cNvPr id="8" name="矩形 7">
            <a:hlinkClick r:id="rId2"/>
          </p:cNvPr>
          <p:cNvSpPr/>
          <p:nvPr/>
        </p:nvSpPr>
        <p:spPr>
          <a:xfrm>
            <a:off x="1931580" y="1232537"/>
            <a:ext cx="5226866" cy="400110"/>
          </a:xfrm>
          <a:prstGeom prst="rect">
            <a:avLst/>
          </a:prstGeom>
          <a:solidFill>
            <a:schemeClr val="tx1">
              <a:lumMod val="75000"/>
              <a:lumOff val="25000"/>
            </a:schemeClr>
          </a:solidFill>
        </p:spPr>
        <p:txBody>
          <a:bodyPr wrap="square">
            <a:spAutoFit/>
          </a:bodyPr>
          <a:lstStyle/>
          <a:p>
            <a:pPr algn="dist"/>
            <a:r>
              <a:rPr lang="zh-CN" altLang="en-US" sz="2000" spc="300" dirty="0">
                <a:solidFill>
                  <a:prstClr val="white"/>
                </a:solidFill>
              </a:rPr>
              <a:t>百度排名首位的大数据资料和交流中心</a:t>
            </a:r>
          </a:p>
        </p:txBody>
      </p:sp>
    </p:spTree>
    <p:extLst>
      <p:ext uri="{BB962C8B-B14F-4D97-AF65-F5344CB8AC3E}">
        <p14:creationId xmlns:p14="http://schemas.microsoft.com/office/powerpoint/2010/main" val="3175716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76500" y="0"/>
            <a:ext cx="3676650" cy="1225550"/>
          </a:xfrm>
          <a:prstGeom prst="rect">
            <a:avLst/>
          </a:prstGeom>
        </p:spPr>
      </p:pic>
      <p:pic>
        <p:nvPicPr>
          <p:cNvPr id="6" name="图片 5">
            <a:hlinkClick r:id="rId2"/>
          </p:cNvPr>
          <p:cNvPicPr>
            <a:picLocks noChangeAspect="1"/>
          </p:cNvPicPr>
          <p:nvPr/>
        </p:nvPicPr>
        <p:blipFill>
          <a:blip r:embed="rId4"/>
          <a:stretch>
            <a:fillRect/>
          </a:stretch>
        </p:blipFill>
        <p:spPr>
          <a:xfrm>
            <a:off x="673100" y="1717675"/>
            <a:ext cx="7743825" cy="4668602"/>
          </a:xfrm>
          <a:prstGeom prst="rect">
            <a:avLst/>
          </a:prstGeom>
        </p:spPr>
      </p:pic>
      <p:sp>
        <p:nvSpPr>
          <p:cNvPr id="8" name="矩形 7">
            <a:hlinkClick r:id="rId2"/>
          </p:cNvPr>
          <p:cNvSpPr/>
          <p:nvPr/>
        </p:nvSpPr>
        <p:spPr>
          <a:xfrm>
            <a:off x="1783535" y="1232537"/>
            <a:ext cx="5522956" cy="400110"/>
          </a:xfrm>
          <a:prstGeom prst="rect">
            <a:avLst/>
          </a:prstGeom>
          <a:solidFill>
            <a:schemeClr val="tx1">
              <a:lumMod val="75000"/>
              <a:lumOff val="25000"/>
            </a:schemeClr>
          </a:solidFill>
        </p:spPr>
        <p:txBody>
          <a:bodyPr wrap="square">
            <a:spAutoFit/>
          </a:bodyPr>
          <a:lstStyle/>
          <a:p>
            <a:pPr algn="dist"/>
            <a:r>
              <a:rPr lang="zh-CN" altLang="en-US" sz="2000" spc="300" dirty="0">
                <a:solidFill>
                  <a:prstClr val="white"/>
                </a:solidFill>
              </a:rPr>
              <a:t>百度排名首位的云计算资料和交流中心</a:t>
            </a:r>
          </a:p>
        </p:txBody>
      </p:sp>
    </p:spTree>
    <p:extLst>
      <p:ext uri="{BB962C8B-B14F-4D97-AF65-F5344CB8AC3E}">
        <p14:creationId xmlns:p14="http://schemas.microsoft.com/office/powerpoint/2010/main" val="3550226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hlinkClick r:id="rId2"/>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62830" y="220610"/>
            <a:ext cx="3618339" cy="1461667"/>
          </a:xfrm>
          <a:prstGeom prst="rect">
            <a:avLst/>
          </a:prstGeom>
        </p:spPr>
      </p:pic>
      <p:pic>
        <p:nvPicPr>
          <p:cNvPr id="1026" name="Picture 2">
            <a:hlinkClick r:id="rId2"/>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485900"/>
            <a:ext cx="9144000" cy="5372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635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hlinkClick r:id="rId2"/>
          </p:cNvPr>
          <p:cNvPicPr>
            <a:picLocks noChangeAspect="1"/>
          </p:cNvPicPr>
          <p:nvPr/>
        </p:nvPicPr>
        <p:blipFill rotWithShape="1">
          <a:blip r:embed="rId3" cstate="print">
            <a:extLst>
              <a:ext uri="{28A0092B-C50C-407E-A947-70E740481C1C}">
                <a14:useLocalDpi xmlns:a14="http://schemas.microsoft.com/office/drawing/2010/main" val="0"/>
              </a:ext>
            </a:extLst>
          </a:blip>
          <a:srcRect t="11434" b="17500"/>
          <a:stretch>
            <a:fillRect/>
          </a:stretch>
        </p:blipFill>
        <p:spPr>
          <a:xfrm>
            <a:off x="2904501" y="206032"/>
            <a:ext cx="3334998" cy="1162163"/>
          </a:xfrm>
          <a:prstGeom prst="rect">
            <a:avLst/>
          </a:prstGeom>
        </p:spPr>
      </p:pic>
      <p:pic>
        <p:nvPicPr>
          <p:cNvPr id="1026" name="Picture 2" descr="C:\Users\admin\Pictures\环境云.PNG">
            <a:hlinkClick r:id="rId2"/>
          </p:cNvPr>
          <p:cNvPicPr>
            <a:picLocks noChangeAspect="1" noChangeArrowheads="1"/>
          </p:cNvPicPr>
          <p:nvPr/>
        </p:nvPicPr>
        <p:blipFill>
          <a:blip r:embed="rId4"/>
          <a:srcRect/>
          <a:stretch>
            <a:fillRect/>
          </a:stretch>
        </p:blipFill>
        <p:spPr bwMode="auto">
          <a:xfrm>
            <a:off x="1" y="1320801"/>
            <a:ext cx="9144000" cy="5549900"/>
          </a:xfrm>
          <a:prstGeom prst="rect">
            <a:avLst/>
          </a:prstGeom>
          <a:noFill/>
        </p:spPr>
      </p:pic>
    </p:spTree>
    <p:extLst>
      <p:ext uri="{BB962C8B-B14F-4D97-AF65-F5344CB8AC3E}">
        <p14:creationId xmlns:p14="http://schemas.microsoft.com/office/powerpoint/2010/main" val="869549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hlinkClick r:id="rId3"/>
          </p:cNvPr>
          <p:cNvSpPr txBox="1"/>
          <p:nvPr/>
        </p:nvSpPr>
        <p:spPr>
          <a:xfrm>
            <a:off x="323848" y="467919"/>
            <a:ext cx="8196037" cy="769441"/>
          </a:xfrm>
          <a:prstGeom prst="rect">
            <a:avLst/>
          </a:prstGeom>
          <a:noFill/>
        </p:spPr>
        <p:txBody>
          <a:bodyPr wrap="square" rtlCol="0">
            <a:spAutoFit/>
          </a:bodyPr>
          <a:lstStyle/>
          <a:p>
            <a:r>
              <a:rPr lang="en-US" altLang="zh-CN" sz="4400" b="1" dirty="0" err="1" smtClean="0">
                <a:effectLst>
                  <a:outerShdw dist="38100" dir="5400000" algn="t" rotWithShape="0">
                    <a:prstClr val="black">
                      <a:alpha val="16000"/>
                    </a:prstClr>
                  </a:outerShdw>
                </a:effectLst>
              </a:rPr>
              <a:t>BDRack</a:t>
            </a:r>
            <a:r>
              <a:rPr lang="zh-CN" altLang="en-US" sz="4400" b="1" dirty="0" smtClean="0">
                <a:solidFill>
                  <a:prstClr val="black">
                    <a:lumMod val="75000"/>
                    <a:lumOff val="25000"/>
                  </a:prstClr>
                </a:solidFill>
                <a:effectLst>
                  <a:outerShdw dist="38100" dir="5400000" algn="t" rotWithShape="0">
                    <a:prstClr val="black">
                      <a:alpha val="16000"/>
                    </a:prstClr>
                  </a:outerShdw>
                </a:effectLst>
              </a:rPr>
              <a:t>大数据实验一体机</a:t>
            </a:r>
            <a:endParaRPr lang="en-US" altLang="zh-CN" sz="4400" b="1" dirty="0" smtClean="0">
              <a:solidFill>
                <a:prstClr val="black">
                  <a:lumMod val="75000"/>
                  <a:lumOff val="25000"/>
                </a:prstClr>
              </a:solidFill>
              <a:effectLst>
                <a:outerShdw dist="38100" dir="5400000" algn="t" rotWithShape="0">
                  <a:prstClr val="black">
                    <a:alpha val="16000"/>
                  </a:prstClr>
                </a:outerShdw>
              </a:effectLst>
            </a:endParaRPr>
          </a:p>
        </p:txBody>
      </p:sp>
      <p:sp>
        <p:nvSpPr>
          <p:cNvPr id="13" name="文本框 12">
            <a:hlinkClick r:id="rId3"/>
          </p:cNvPr>
          <p:cNvSpPr txBox="1"/>
          <p:nvPr/>
        </p:nvSpPr>
        <p:spPr>
          <a:xfrm>
            <a:off x="1816100" y="1291593"/>
            <a:ext cx="7327900" cy="1200329"/>
          </a:xfrm>
          <a:prstGeom prst="rect">
            <a:avLst/>
          </a:prstGeom>
          <a:noFill/>
        </p:spPr>
        <p:txBody>
          <a:bodyPr wrap="square" rtlCol="0">
            <a:spAutoFit/>
          </a:bodyPr>
          <a:lstStyle/>
          <a:p>
            <a:r>
              <a:rPr lang="zh-CN" altLang="en-US" sz="2400" dirty="0" smtClean="0">
                <a:solidFill>
                  <a:prstClr val="black">
                    <a:lumMod val="65000"/>
                    <a:lumOff val="35000"/>
                  </a:prstClr>
                </a:solidFill>
              </a:rPr>
              <a:t>虚拟出百套集群，并行开展大数据实验</a:t>
            </a:r>
            <a:endParaRPr lang="en-US" altLang="zh-CN" sz="2400" dirty="0" smtClean="0">
              <a:solidFill>
                <a:prstClr val="black">
                  <a:lumMod val="65000"/>
                  <a:lumOff val="35000"/>
                </a:prstClr>
              </a:solidFill>
            </a:endParaRPr>
          </a:p>
          <a:p>
            <a:r>
              <a:rPr lang="zh-CN" altLang="en-US" sz="2400" dirty="0" smtClean="0">
                <a:solidFill>
                  <a:prstClr val="black">
                    <a:lumMod val="65000"/>
                    <a:lumOff val="35000"/>
                  </a:prstClr>
                </a:solidFill>
              </a:rPr>
              <a:t>预装各种流行云计算和大数据平台</a:t>
            </a:r>
            <a:endParaRPr lang="en-US" altLang="zh-CN" sz="2400" dirty="0" smtClean="0">
              <a:solidFill>
                <a:prstClr val="black">
                  <a:lumMod val="65000"/>
                  <a:lumOff val="35000"/>
                </a:prstClr>
              </a:solidFill>
            </a:endParaRPr>
          </a:p>
          <a:p>
            <a:r>
              <a:rPr lang="zh-CN" altLang="en-US" sz="2400" dirty="0" smtClean="0">
                <a:solidFill>
                  <a:prstClr val="black">
                    <a:lumMod val="65000"/>
                    <a:lumOff val="35000"/>
                  </a:prstClr>
                </a:solidFill>
              </a:rPr>
              <a:t>提供配套实验教程、课件、</a:t>
            </a:r>
            <a:r>
              <a:rPr lang="en-US" altLang="zh-CN" sz="2400" dirty="0" smtClean="0">
                <a:solidFill>
                  <a:prstClr val="black">
                    <a:lumMod val="65000"/>
                    <a:lumOff val="35000"/>
                  </a:prstClr>
                </a:solidFill>
              </a:rPr>
              <a:t>PPT</a:t>
            </a:r>
            <a:r>
              <a:rPr lang="zh-CN" altLang="en-US" sz="2400" dirty="0" smtClean="0">
                <a:solidFill>
                  <a:prstClr val="black">
                    <a:lumMod val="65000"/>
                    <a:lumOff val="35000"/>
                  </a:prstClr>
                </a:solidFill>
              </a:rPr>
              <a:t>和培训</a:t>
            </a:r>
            <a:endParaRPr lang="en-US" altLang="zh-CN" sz="2400" dirty="0" smtClean="0">
              <a:solidFill>
                <a:prstClr val="black">
                  <a:lumMod val="65000"/>
                  <a:lumOff val="35000"/>
                </a:prstClr>
              </a:solidFill>
            </a:endParaRPr>
          </a:p>
        </p:txBody>
      </p:sp>
      <p:pic>
        <p:nvPicPr>
          <p:cNvPr id="25" name="图片 24" descr="20161212160249252.jpg"/>
          <p:cNvPicPr>
            <a:picLocks noChangeAspect="1"/>
          </p:cNvPicPr>
          <p:nvPr/>
        </p:nvPicPr>
        <p:blipFill>
          <a:blip r:embed="rId4">
            <a:extLst>
              <a:ext uri="{BEBA8EAE-BF5A-486C-A8C5-ECC9F3942E4B}">
                <a14:imgProps xmlns:a14="http://schemas.microsoft.com/office/drawing/2010/main">
                  <a14:imgLayer r:embed="rId5">
                    <a14:imgEffect>
                      <a14:brightnessContrast bright="-5000"/>
                    </a14:imgEffect>
                  </a14:imgLayer>
                </a14:imgProps>
              </a:ext>
            </a:extLst>
          </a:blip>
          <a:stretch>
            <a:fillRect/>
          </a:stretch>
        </p:blipFill>
        <p:spPr>
          <a:xfrm>
            <a:off x="0" y="2560071"/>
            <a:ext cx="9144000" cy="4582657"/>
          </a:xfrm>
          <a:prstGeom prst="rect">
            <a:avLst/>
          </a:prstGeom>
        </p:spPr>
      </p:pic>
    </p:spTree>
    <p:extLst>
      <p:ext uri="{BB962C8B-B14F-4D97-AF65-F5344CB8AC3E}">
        <p14:creationId xmlns:p14="http://schemas.microsoft.com/office/powerpoint/2010/main" val="12742111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51"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52" name="文本框 6"/>
          <p:cNvSpPr txBox="1"/>
          <p:nvPr/>
        </p:nvSpPr>
        <p:spPr>
          <a:xfrm>
            <a:off x="452232" y="173917"/>
            <a:ext cx="2367956" cy="415498"/>
          </a:xfrm>
          <a:prstGeom prst="rect">
            <a:avLst/>
          </a:prstGeom>
          <a:noFill/>
        </p:spPr>
        <p:txBody>
          <a:bodyPr wrap="none" rtlCol="0">
            <a:spAutoFit/>
          </a:bodyPr>
          <a:lstStyle/>
          <a:p>
            <a:r>
              <a:rPr lang="en-US" altLang="zh-CN" sz="2100" b="1" spc="225" dirty="0" smtClean="0">
                <a:solidFill>
                  <a:prstClr val="white"/>
                </a:solidFill>
              </a:rPr>
              <a:t>10.1</a:t>
            </a:r>
            <a:r>
              <a:rPr lang="zh-CN" altLang="en-US" sz="2100" b="1" spc="225" dirty="0" smtClean="0">
                <a:solidFill>
                  <a:prstClr val="white"/>
                </a:solidFill>
              </a:rPr>
              <a:t>地震大数据</a:t>
            </a:r>
            <a:endParaRPr lang="zh-CN" altLang="en-US" sz="2100" b="1" spc="225" dirty="0">
              <a:solidFill>
                <a:prstClr val="white"/>
              </a:solidFill>
            </a:endParaRPr>
          </a:p>
        </p:txBody>
      </p:sp>
      <p:sp>
        <p:nvSpPr>
          <p:cNvPr id="8" name="矩形 7"/>
          <p:cNvSpPr/>
          <p:nvPr/>
        </p:nvSpPr>
        <p:spPr>
          <a:xfrm>
            <a:off x="524727" y="1333767"/>
            <a:ext cx="1337226" cy="338554"/>
          </a:xfrm>
          <a:prstGeom prst="rect">
            <a:avLst/>
          </a:prstGeom>
        </p:spPr>
        <p:txBody>
          <a:bodyPr wrap="none">
            <a:spAutoFit/>
          </a:bodyPr>
          <a:lstStyle/>
          <a:p>
            <a:r>
              <a:rPr lang="en-US" altLang="zh-CN" sz="1600" b="1" dirty="0" smtClean="0"/>
              <a:t>2</a:t>
            </a:r>
            <a:r>
              <a:rPr lang="zh-CN" altLang="zh-CN" sz="1600" b="1" dirty="0" smtClean="0"/>
              <a:t>．</a:t>
            </a:r>
            <a:r>
              <a:rPr lang="zh-CN" altLang="en-US" sz="1600" b="1" dirty="0" smtClean="0"/>
              <a:t>地震预警</a:t>
            </a:r>
            <a:endParaRPr lang="zh-CN" altLang="zh-CN" sz="1600" b="1" dirty="0"/>
          </a:p>
        </p:txBody>
      </p:sp>
      <p:sp>
        <p:nvSpPr>
          <p:cNvPr id="18" name="矩形 17"/>
          <p:cNvSpPr/>
          <p:nvPr/>
        </p:nvSpPr>
        <p:spPr>
          <a:xfrm>
            <a:off x="1152263" y="1747189"/>
            <a:ext cx="1519957" cy="584775"/>
          </a:xfrm>
          <a:prstGeom prst="rect">
            <a:avLst/>
          </a:prstGeom>
          <a:solidFill>
            <a:srgbClr val="3D89BC"/>
          </a:solidFill>
        </p:spPr>
        <p:txBody>
          <a:bodyPr wrap="square">
            <a:spAutoFit/>
          </a:bodyPr>
          <a:lstStyle/>
          <a:p>
            <a:pPr algn="ctr"/>
            <a:r>
              <a:rPr lang="zh-CN" altLang="zh-CN" sz="1600" b="1" dirty="0">
                <a:solidFill>
                  <a:schemeClr val="bg1"/>
                </a:solidFill>
              </a:rPr>
              <a:t>汶川地</a:t>
            </a:r>
            <a:r>
              <a:rPr lang="zh-CN" altLang="zh-CN" sz="1600" b="1" dirty="0" smtClean="0">
                <a:solidFill>
                  <a:schemeClr val="bg1"/>
                </a:solidFill>
              </a:rPr>
              <a:t>震</a:t>
            </a:r>
            <a:endParaRPr lang="en-US" altLang="zh-CN" sz="1600" b="1" dirty="0" smtClean="0">
              <a:solidFill>
                <a:schemeClr val="bg1"/>
              </a:solidFill>
            </a:endParaRPr>
          </a:p>
          <a:p>
            <a:pPr algn="ctr"/>
            <a:r>
              <a:rPr lang="zh-CN" altLang="zh-CN" sz="1600" b="1" dirty="0" smtClean="0">
                <a:solidFill>
                  <a:schemeClr val="bg1"/>
                </a:solidFill>
              </a:rPr>
              <a:t>日本</a:t>
            </a:r>
            <a:r>
              <a:rPr lang="en-US" altLang="zh-CN" sz="1600" b="1" dirty="0">
                <a:solidFill>
                  <a:schemeClr val="bg1"/>
                </a:solidFill>
              </a:rPr>
              <a:t>3</a:t>
            </a:r>
            <a:r>
              <a:rPr lang="zh-CN" altLang="zh-CN" sz="1600" b="1" dirty="0">
                <a:solidFill>
                  <a:schemeClr val="bg1"/>
                </a:solidFill>
              </a:rPr>
              <a:t>·</a:t>
            </a:r>
            <a:r>
              <a:rPr lang="en-US" altLang="zh-CN" sz="1600" b="1" dirty="0">
                <a:solidFill>
                  <a:schemeClr val="bg1"/>
                </a:solidFill>
              </a:rPr>
              <a:t>11</a:t>
            </a:r>
            <a:r>
              <a:rPr lang="zh-CN" altLang="zh-CN" sz="1600" b="1" dirty="0" smtClean="0">
                <a:solidFill>
                  <a:schemeClr val="bg1"/>
                </a:solidFill>
              </a:rPr>
              <a:t>地震</a:t>
            </a:r>
            <a:endParaRPr lang="zh-CN" altLang="en-US" sz="1600" b="1" dirty="0">
              <a:solidFill>
                <a:schemeClr val="bg1"/>
              </a:solidFill>
            </a:endParaRPr>
          </a:p>
        </p:txBody>
      </p:sp>
      <p:sp>
        <p:nvSpPr>
          <p:cNvPr id="20" name="矩形 19"/>
          <p:cNvSpPr/>
          <p:nvPr/>
        </p:nvSpPr>
        <p:spPr>
          <a:xfrm>
            <a:off x="3807251" y="1762524"/>
            <a:ext cx="3671816" cy="584775"/>
          </a:xfrm>
          <a:prstGeom prst="rect">
            <a:avLst/>
          </a:prstGeom>
          <a:solidFill>
            <a:srgbClr val="3D89BC"/>
          </a:solidFill>
        </p:spPr>
        <p:txBody>
          <a:bodyPr wrap="square">
            <a:spAutoFit/>
          </a:bodyPr>
          <a:lstStyle/>
          <a:p>
            <a:pPr algn="ctr"/>
            <a:r>
              <a:rPr lang="zh-CN" altLang="zh-CN" sz="1600" b="1" dirty="0">
                <a:solidFill>
                  <a:schemeClr val="bg1"/>
                </a:solidFill>
              </a:rPr>
              <a:t>“</a:t>
            </a:r>
            <a:r>
              <a:rPr lang="en-US" altLang="zh-CN" sz="1600" b="1" dirty="0">
                <a:solidFill>
                  <a:schemeClr val="bg1"/>
                </a:solidFill>
              </a:rPr>
              <a:t>Earthquake Early Warning</a:t>
            </a:r>
            <a:r>
              <a:rPr lang="zh-CN" altLang="zh-CN" sz="1600" b="1" dirty="0" smtClean="0">
                <a:solidFill>
                  <a:schemeClr val="bg1"/>
                </a:solidFill>
              </a:rPr>
              <a:t>” </a:t>
            </a:r>
            <a:r>
              <a:rPr lang="zh-CN" altLang="zh-CN" sz="1600" b="1" dirty="0">
                <a:solidFill>
                  <a:schemeClr val="bg1"/>
                </a:solidFill>
              </a:rPr>
              <a:t>“地震报警或地震警报”</a:t>
            </a:r>
            <a:endParaRPr lang="zh-CN" altLang="en-US" sz="1600" b="1" dirty="0">
              <a:solidFill>
                <a:schemeClr val="bg1"/>
              </a:solidFill>
            </a:endParaRPr>
          </a:p>
        </p:txBody>
      </p:sp>
      <p:sp>
        <p:nvSpPr>
          <p:cNvPr id="25" name="右箭头 24"/>
          <p:cNvSpPr/>
          <p:nvPr/>
        </p:nvSpPr>
        <p:spPr>
          <a:xfrm>
            <a:off x="3014246" y="1844950"/>
            <a:ext cx="457200" cy="389251"/>
          </a:xfrm>
          <a:prstGeom prst="rightArrow">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1" name="组合 30"/>
          <p:cNvGrpSpPr/>
          <p:nvPr/>
        </p:nvGrpSpPr>
        <p:grpSpPr>
          <a:xfrm>
            <a:off x="5295775" y="5200512"/>
            <a:ext cx="2433198" cy="776452"/>
            <a:chOff x="5295775" y="4596764"/>
            <a:chExt cx="2433198" cy="776452"/>
          </a:xfrm>
        </p:grpSpPr>
        <p:sp>
          <p:nvSpPr>
            <p:cNvPr id="32" name="矩形 31"/>
            <p:cNvSpPr/>
            <p:nvPr/>
          </p:nvSpPr>
          <p:spPr>
            <a:xfrm>
              <a:off x="5295775" y="4734801"/>
              <a:ext cx="2433198" cy="5802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5489151" y="4711212"/>
              <a:ext cx="992579" cy="548548"/>
            </a:xfrm>
            <a:prstGeom prst="rect">
              <a:avLst/>
            </a:prstGeom>
            <a:noFill/>
          </p:spPr>
          <p:txBody>
            <a:bodyPr wrap="none" rtlCol="0">
              <a:spAutoFit/>
            </a:bodyPr>
            <a:lstStyle/>
            <a:p>
              <a:pPr>
                <a:lnSpc>
                  <a:spcPct val="150000"/>
                </a:lnSpc>
              </a:pPr>
              <a:r>
                <a:rPr lang="zh-CN" altLang="en-US" sz="1050" b="1" dirty="0" smtClean="0">
                  <a:latin typeface="微软雅黑" panose="020B0503020204020204" pitchFamily="34" charset="-122"/>
                  <a:ea typeface="微软雅黑" panose="020B0503020204020204" pitchFamily="34" charset="-122"/>
                </a:rPr>
                <a:t>用户采取措施</a:t>
              </a:r>
              <a:endParaRPr lang="en-US" altLang="zh-CN" sz="1050" b="1" dirty="0" smtClean="0">
                <a:latin typeface="微软雅黑" panose="020B0503020204020204" pitchFamily="34" charset="-122"/>
                <a:ea typeface="微软雅黑" panose="020B0503020204020204" pitchFamily="34" charset="-122"/>
              </a:endParaRPr>
            </a:p>
            <a:p>
              <a:pPr>
                <a:lnSpc>
                  <a:spcPct val="150000"/>
                </a:lnSpc>
              </a:pPr>
              <a:r>
                <a:rPr lang="zh-CN" altLang="en-US" sz="1050" b="1" dirty="0" smtClean="0">
                  <a:latin typeface="微软雅黑" panose="020B0503020204020204" pitchFamily="34" charset="-122"/>
                  <a:ea typeface="微软雅黑" panose="020B0503020204020204" pitchFamily="34" charset="-122"/>
                </a:rPr>
                <a:t>居民避难</a:t>
              </a:r>
              <a:endParaRPr lang="zh-CN" altLang="en-US" sz="1050" b="1" dirty="0">
                <a:latin typeface="微软雅黑" panose="020B0503020204020204" pitchFamily="34" charset="-122"/>
                <a:ea typeface="微软雅黑" panose="020B0503020204020204" pitchFamily="34" charset="-122"/>
              </a:endParaRPr>
            </a:p>
          </p:txBody>
        </p:sp>
        <p:pic>
          <p:nvPicPr>
            <p:cNvPr id="34" name="Picture 5" descr="C:\Users\laoyao\Desktop\6eaa273ea92a3969097c30889cfd6d72.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3404"/>
            <a:stretch>
              <a:fillRect/>
            </a:stretch>
          </p:blipFill>
          <p:spPr bwMode="auto">
            <a:xfrm>
              <a:off x="6560519" y="4596764"/>
              <a:ext cx="1051050" cy="77645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4"/>
          <p:cNvGrpSpPr/>
          <p:nvPr/>
        </p:nvGrpSpPr>
        <p:grpSpPr>
          <a:xfrm>
            <a:off x="5295774" y="4230230"/>
            <a:ext cx="3452690" cy="976884"/>
            <a:chOff x="5295774" y="3626482"/>
            <a:chExt cx="3452690" cy="976884"/>
          </a:xfrm>
        </p:grpSpPr>
        <p:sp>
          <p:nvSpPr>
            <p:cNvPr id="36" name="矩形 35"/>
            <p:cNvSpPr/>
            <p:nvPr/>
          </p:nvSpPr>
          <p:spPr>
            <a:xfrm>
              <a:off x="5295774" y="3905817"/>
              <a:ext cx="3099736" cy="5802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TextBox 36"/>
            <p:cNvSpPr txBox="1"/>
            <p:nvPr/>
          </p:nvSpPr>
          <p:spPr>
            <a:xfrm>
              <a:off x="5489151" y="3882228"/>
              <a:ext cx="1531188" cy="548548"/>
            </a:xfrm>
            <a:prstGeom prst="rect">
              <a:avLst/>
            </a:prstGeom>
            <a:noFill/>
          </p:spPr>
          <p:txBody>
            <a:bodyPr wrap="none" rtlCol="0">
              <a:spAutoFit/>
            </a:bodyPr>
            <a:lstStyle/>
            <a:p>
              <a:pPr>
                <a:lnSpc>
                  <a:spcPct val="150000"/>
                </a:lnSpc>
              </a:pPr>
              <a:r>
                <a:rPr lang="zh-CN" altLang="en-US" sz="1050" b="1" dirty="0" smtClean="0">
                  <a:latin typeface="微软雅黑" panose="020B0503020204020204" pitchFamily="34" charset="-122"/>
                  <a:ea typeface="微软雅黑" panose="020B0503020204020204" pitchFamily="34" charset="-122"/>
                </a:rPr>
                <a:t>个人终端、地震报警设</a:t>
              </a:r>
              <a:endParaRPr lang="en-US" altLang="zh-CN" sz="1050" b="1" dirty="0" smtClean="0">
                <a:latin typeface="微软雅黑" panose="020B0503020204020204" pitchFamily="34" charset="-122"/>
                <a:ea typeface="微软雅黑" panose="020B0503020204020204" pitchFamily="34" charset="-122"/>
              </a:endParaRPr>
            </a:p>
            <a:p>
              <a:pPr>
                <a:lnSpc>
                  <a:spcPct val="150000"/>
                </a:lnSpc>
              </a:pPr>
              <a:r>
                <a:rPr lang="zh-CN" altLang="en-US" sz="1050" b="1" dirty="0" smtClean="0">
                  <a:latin typeface="微软雅黑" panose="020B0503020204020204" pitchFamily="34" charset="-122"/>
                  <a:ea typeface="微软雅黑" panose="020B0503020204020204" pitchFamily="34" charset="-122"/>
                </a:rPr>
                <a:t>备收到地震预警信息</a:t>
              </a:r>
              <a:endParaRPr lang="zh-CN" altLang="en-US" sz="1050" b="1" dirty="0">
                <a:latin typeface="微软雅黑" panose="020B0503020204020204" pitchFamily="34" charset="-122"/>
                <a:ea typeface="微软雅黑" panose="020B0503020204020204" pitchFamily="34" charset="-122"/>
              </a:endParaRPr>
            </a:p>
          </p:txBody>
        </p:sp>
        <p:pic>
          <p:nvPicPr>
            <p:cNvPr id="38" name="Picture 4" descr="C:\Users\laoyao\Desktop\45893e5f6f96ea837e4515c6583dad7f.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91406" y="3626482"/>
              <a:ext cx="1057058" cy="87366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E:\工作文件\企业资料\pm25.90.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41698" y="3833333"/>
              <a:ext cx="1191542" cy="7700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0" name="组合 39"/>
          <p:cNvGrpSpPr/>
          <p:nvPr/>
        </p:nvGrpSpPr>
        <p:grpSpPr>
          <a:xfrm>
            <a:off x="5295775" y="3240660"/>
            <a:ext cx="2433198" cy="1003502"/>
            <a:chOff x="5295775" y="2636912"/>
            <a:chExt cx="2433198" cy="1003502"/>
          </a:xfrm>
        </p:grpSpPr>
        <p:sp>
          <p:nvSpPr>
            <p:cNvPr id="41" name="矩形 40"/>
            <p:cNvSpPr/>
            <p:nvPr/>
          </p:nvSpPr>
          <p:spPr>
            <a:xfrm>
              <a:off x="5295775" y="3059961"/>
              <a:ext cx="2433198" cy="5802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 name="Picture 3" descr="C:\Users\laoyao\Desktop\ced16682e44305b6ff03a176ce3f1f7b.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6725471" y="2636912"/>
              <a:ext cx="1003502" cy="1003502"/>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p:cNvSpPr txBox="1"/>
            <p:nvPr/>
          </p:nvSpPr>
          <p:spPr>
            <a:xfrm>
              <a:off x="5489151" y="3036372"/>
              <a:ext cx="1261884" cy="548548"/>
            </a:xfrm>
            <a:prstGeom prst="rect">
              <a:avLst/>
            </a:prstGeom>
            <a:noFill/>
          </p:spPr>
          <p:txBody>
            <a:bodyPr wrap="none" rtlCol="0">
              <a:spAutoFit/>
            </a:bodyPr>
            <a:lstStyle/>
            <a:p>
              <a:pPr>
                <a:lnSpc>
                  <a:spcPct val="150000"/>
                </a:lnSpc>
              </a:pPr>
              <a:r>
                <a:rPr lang="zh-CN" altLang="en-US" sz="1050" b="1" dirty="0" smtClean="0">
                  <a:latin typeface="微软雅黑" panose="020B0503020204020204" pitchFamily="34" charset="-122"/>
                  <a:ea typeface="微软雅黑" panose="020B0503020204020204" pitchFamily="34" charset="-122"/>
                </a:rPr>
                <a:t>公共通信发布地震</a:t>
              </a:r>
              <a:endParaRPr lang="en-US" altLang="zh-CN" sz="1050" b="1" dirty="0" smtClean="0">
                <a:latin typeface="微软雅黑" panose="020B0503020204020204" pitchFamily="34" charset="-122"/>
                <a:ea typeface="微软雅黑" panose="020B0503020204020204" pitchFamily="34" charset="-122"/>
              </a:endParaRPr>
            </a:p>
            <a:p>
              <a:pPr>
                <a:lnSpc>
                  <a:spcPct val="150000"/>
                </a:lnSpc>
              </a:pPr>
              <a:r>
                <a:rPr lang="zh-CN" altLang="en-US" sz="1050" b="1" dirty="0" smtClean="0">
                  <a:latin typeface="微软雅黑" panose="020B0503020204020204" pitchFamily="34" charset="-122"/>
                  <a:ea typeface="微软雅黑" panose="020B0503020204020204" pitchFamily="34" charset="-122"/>
                </a:rPr>
                <a:t>预警信息</a:t>
              </a:r>
              <a:endParaRPr lang="zh-CN" altLang="en-US" sz="1050" b="1" dirty="0">
                <a:latin typeface="微软雅黑" panose="020B0503020204020204" pitchFamily="34" charset="-122"/>
                <a:ea typeface="微软雅黑" panose="020B0503020204020204" pitchFamily="34" charset="-122"/>
              </a:endParaRPr>
            </a:p>
          </p:txBody>
        </p:sp>
      </p:grpSp>
      <p:grpSp>
        <p:nvGrpSpPr>
          <p:cNvPr id="44" name="组合 43"/>
          <p:cNvGrpSpPr/>
          <p:nvPr/>
        </p:nvGrpSpPr>
        <p:grpSpPr>
          <a:xfrm>
            <a:off x="4212370" y="2427644"/>
            <a:ext cx="2684464" cy="885024"/>
            <a:chOff x="5724538" y="1823896"/>
            <a:chExt cx="2684464" cy="885024"/>
          </a:xfrm>
        </p:grpSpPr>
        <p:sp>
          <p:nvSpPr>
            <p:cNvPr id="45" name="矩形 44"/>
            <p:cNvSpPr/>
            <p:nvPr/>
          </p:nvSpPr>
          <p:spPr>
            <a:xfrm>
              <a:off x="5724538" y="2118465"/>
              <a:ext cx="2574326" cy="5802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6" name="Picture 2" descr="C:\Users\laoyao\Desktop\c6122795c4789845880df82b27eff7e8.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07440" y="1823896"/>
              <a:ext cx="1701562" cy="654573"/>
            </a:xfrm>
            <a:prstGeom prst="rect">
              <a:avLst/>
            </a:prstGeom>
            <a:noFill/>
            <a:extLst>
              <a:ext uri="{909E8E84-426E-40DD-AFC4-6F175D3DCCD1}">
                <a14:hiddenFill xmlns:a14="http://schemas.microsoft.com/office/drawing/2010/main">
                  <a:solidFill>
                    <a:srgbClr val="FFFFFF"/>
                  </a:solidFill>
                </a14:hiddenFill>
              </a:ext>
            </a:extLst>
          </p:spPr>
        </p:pic>
        <p:sp>
          <p:nvSpPr>
            <p:cNvPr id="47" name="TextBox 46"/>
            <p:cNvSpPr txBox="1"/>
            <p:nvPr/>
          </p:nvSpPr>
          <p:spPr>
            <a:xfrm>
              <a:off x="5833298" y="2131839"/>
              <a:ext cx="2339102" cy="577081"/>
            </a:xfrm>
            <a:prstGeom prst="rect">
              <a:avLst/>
            </a:prstGeom>
            <a:noFill/>
          </p:spPr>
          <p:txBody>
            <a:bodyPr wrap="none" rtlCol="0">
              <a:spAutoFit/>
            </a:bodyPr>
            <a:lstStyle/>
            <a:p>
              <a:pPr>
                <a:lnSpc>
                  <a:spcPct val="150000"/>
                </a:lnSpc>
              </a:pPr>
              <a:r>
                <a:rPr lang="zh-CN" altLang="en-US" sz="1050" b="1" dirty="0" smtClean="0">
                  <a:latin typeface="微软雅黑" panose="020B0503020204020204" pitchFamily="34" charset="-122"/>
                  <a:ea typeface="微软雅黑" panose="020B0503020204020204" pitchFamily="34" charset="-122"/>
                </a:rPr>
                <a:t>地震仪监测并</a:t>
              </a:r>
              <a:endParaRPr lang="en-US" altLang="zh-CN" sz="1050" b="1" dirty="0" smtClean="0">
                <a:latin typeface="微软雅黑" panose="020B0503020204020204" pitchFamily="34" charset="-122"/>
                <a:ea typeface="微软雅黑" panose="020B0503020204020204" pitchFamily="34" charset="-122"/>
              </a:endParaRPr>
            </a:p>
            <a:p>
              <a:pPr>
                <a:lnSpc>
                  <a:spcPct val="150000"/>
                </a:lnSpc>
              </a:pPr>
              <a:r>
                <a:rPr lang="zh-CN" altLang="en-US" sz="1050" b="1" dirty="0" smtClean="0">
                  <a:latin typeface="微软雅黑" panose="020B0503020204020204" pitchFamily="34" charset="-122"/>
                  <a:ea typeface="微软雅黑" panose="020B0503020204020204" pitchFamily="34" charset="-122"/>
                </a:rPr>
                <a:t>及时处理，传达至震波传达相关部门</a:t>
              </a:r>
              <a:endParaRPr lang="zh-CN" altLang="en-US" sz="1050" b="1" dirty="0">
                <a:latin typeface="微软雅黑" panose="020B0503020204020204" pitchFamily="34" charset="-122"/>
                <a:ea typeface="微软雅黑" panose="020B0503020204020204" pitchFamily="34" charset="-122"/>
              </a:endParaRPr>
            </a:p>
          </p:txBody>
        </p:sp>
      </p:grpSp>
      <p:grpSp>
        <p:nvGrpSpPr>
          <p:cNvPr id="48" name="组合 47"/>
          <p:cNvGrpSpPr/>
          <p:nvPr/>
        </p:nvGrpSpPr>
        <p:grpSpPr>
          <a:xfrm>
            <a:off x="827584" y="3150730"/>
            <a:ext cx="3888432" cy="2966159"/>
            <a:chOff x="2339752" y="2546982"/>
            <a:chExt cx="3284527" cy="2505491"/>
          </a:xfrm>
        </p:grpSpPr>
        <p:sp>
          <p:nvSpPr>
            <p:cNvPr id="49" name="六边形 280"/>
            <p:cNvSpPr/>
            <p:nvPr/>
          </p:nvSpPr>
          <p:spPr>
            <a:xfrm>
              <a:off x="4549966" y="2865074"/>
              <a:ext cx="1074313" cy="2187399"/>
            </a:xfrm>
            <a:custGeom>
              <a:avLst/>
              <a:gdLst>
                <a:gd name="connsiteX0" fmla="*/ 0 w 1710768"/>
                <a:gd name="connsiteY0" fmla="*/ 576064 h 1152128"/>
                <a:gd name="connsiteX1" fmla="*/ 288032 w 1710768"/>
                <a:gd name="connsiteY1" fmla="*/ 0 h 1152128"/>
                <a:gd name="connsiteX2" fmla="*/ 1422736 w 1710768"/>
                <a:gd name="connsiteY2" fmla="*/ 0 h 1152128"/>
                <a:gd name="connsiteX3" fmla="*/ 1710768 w 1710768"/>
                <a:gd name="connsiteY3" fmla="*/ 576064 h 1152128"/>
                <a:gd name="connsiteX4" fmla="*/ 1422736 w 1710768"/>
                <a:gd name="connsiteY4" fmla="*/ 1152128 h 1152128"/>
                <a:gd name="connsiteX5" fmla="*/ 288032 w 1710768"/>
                <a:gd name="connsiteY5" fmla="*/ 1152128 h 1152128"/>
                <a:gd name="connsiteX6" fmla="*/ 0 w 1710768"/>
                <a:gd name="connsiteY6" fmla="*/ 576064 h 1152128"/>
                <a:gd name="connsiteX0-1" fmla="*/ 0 w 1710768"/>
                <a:gd name="connsiteY0-2" fmla="*/ 576064 h 1301597"/>
                <a:gd name="connsiteX1-3" fmla="*/ 288032 w 1710768"/>
                <a:gd name="connsiteY1-4" fmla="*/ 0 h 1301597"/>
                <a:gd name="connsiteX2-5" fmla="*/ 1422736 w 1710768"/>
                <a:gd name="connsiteY2-6" fmla="*/ 0 h 1301597"/>
                <a:gd name="connsiteX3-7" fmla="*/ 1710768 w 1710768"/>
                <a:gd name="connsiteY3-8" fmla="*/ 576064 h 1301597"/>
                <a:gd name="connsiteX4-9" fmla="*/ 1106213 w 1710768"/>
                <a:gd name="connsiteY4-10" fmla="*/ 1301597 h 1301597"/>
                <a:gd name="connsiteX5-11" fmla="*/ 288032 w 1710768"/>
                <a:gd name="connsiteY5-12" fmla="*/ 1152128 h 1301597"/>
                <a:gd name="connsiteX6-13" fmla="*/ 0 w 1710768"/>
                <a:gd name="connsiteY6-14" fmla="*/ 576064 h 1301597"/>
                <a:gd name="connsiteX0-15" fmla="*/ 28492 w 1739260"/>
                <a:gd name="connsiteY0-16" fmla="*/ 576064 h 1301597"/>
                <a:gd name="connsiteX1-17" fmla="*/ 316524 w 1739260"/>
                <a:gd name="connsiteY1-18" fmla="*/ 0 h 1301597"/>
                <a:gd name="connsiteX2-19" fmla="*/ 1451228 w 1739260"/>
                <a:gd name="connsiteY2-20" fmla="*/ 0 h 1301597"/>
                <a:gd name="connsiteX3-21" fmla="*/ 1739260 w 1739260"/>
                <a:gd name="connsiteY3-22" fmla="*/ 576064 h 1301597"/>
                <a:gd name="connsiteX4-23" fmla="*/ 1134705 w 1739260"/>
                <a:gd name="connsiteY4-24" fmla="*/ 1301597 h 1301597"/>
                <a:gd name="connsiteX5-25" fmla="*/ 0 w 1739260"/>
                <a:gd name="connsiteY5-26" fmla="*/ 1125751 h 1301597"/>
                <a:gd name="connsiteX6-27" fmla="*/ 28492 w 1739260"/>
                <a:gd name="connsiteY6-28" fmla="*/ 576064 h 1301597"/>
                <a:gd name="connsiteX0-29" fmla="*/ 0 w 1895406"/>
                <a:gd name="connsiteY0-30" fmla="*/ 356257 h 1301597"/>
                <a:gd name="connsiteX1-31" fmla="*/ 472670 w 1895406"/>
                <a:gd name="connsiteY1-32" fmla="*/ 0 h 1301597"/>
                <a:gd name="connsiteX2-33" fmla="*/ 1607374 w 1895406"/>
                <a:gd name="connsiteY2-34" fmla="*/ 0 h 1301597"/>
                <a:gd name="connsiteX3-35" fmla="*/ 1895406 w 1895406"/>
                <a:gd name="connsiteY3-36" fmla="*/ 576064 h 1301597"/>
                <a:gd name="connsiteX4-37" fmla="*/ 1290851 w 1895406"/>
                <a:gd name="connsiteY4-38" fmla="*/ 1301597 h 1301597"/>
                <a:gd name="connsiteX5-39" fmla="*/ 156146 w 1895406"/>
                <a:gd name="connsiteY5-40" fmla="*/ 1125751 h 1301597"/>
                <a:gd name="connsiteX6-41" fmla="*/ 0 w 1895406"/>
                <a:gd name="connsiteY6-42" fmla="*/ 356257 h 1301597"/>
                <a:gd name="connsiteX0-43" fmla="*/ 0 w 1895406"/>
                <a:gd name="connsiteY0-44" fmla="*/ 558480 h 1503820"/>
                <a:gd name="connsiteX1-45" fmla="*/ 499047 w 1895406"/>
                <a:gd name="connsiteY1-46" fmla="*/ 0 h 1503820"/>
                <a:gd name="connsiteX2-47" fmla="*/ 1607374 w 1895406"/>
                <a:gd name="connsiteY2-48" fmla="*/ 202223 h 1503820"/>
                <a:gd name="connsiteX3-49" fmla="*/ 1895406 w 1895406"/>
                <a:gd name="connsiteY3-50" fmla="*/ 778287 h 1503820"/>
                <a:gd name="connsiteX4-51" fmla="*/ 1290851 w 1895406"/>
                <a:gd name="connsiteY4-52" fmla="*/ 1503820 h 1503820"/>
                <a:gd name="connsiteX5-53" fmla="*/ 156146 w 1895406"/>
                <a:gd name="connsiteY5-54" fmla="*/ 1327974 h 1503820"/>
                <a:gd name="connsiteX6-55" fmla="*/ 0 w 1895406"/>
                <a:gd name="connsiteY6-56" fmla="*/ 558480 h 1503820"/>
                <a:gd name="connsiteX0-57" fmla="*/ 0 w 1895406"/>
                <a:gd name="connsiteY0-58" fmla="*/ 558480 h 1503820"/>
                <a:gd name="connsiteX1-59" fmla="*/ 499047 w 1895406"/>
                <a:gd name="connsiteY1-60" fmla="*/ 0 h 1503820"/>
                <a:gd name="connsiteX2-61" fmla="*/ 1879935 w 1895406"/>
                <a:gd name="connsiteY2-62" fmla="*/ 272561 h 1503820"/>
                <a:gd name="connsiteX3-63" fmla="*/ 1895406 w 1895406"/>
                <a:gd name="connsiteY3-64" fmla="*/ 778287 h 1503820"/>
                <a:gd name="connsiteX4-65" fmla="*/ 1290851 w 1895406"/>
                <a:gd name="connsiteY4-66" fmla="*/ 1503820 h 1503820"/>
                <a:gd name="connsiteX5-67" fmla="*/ 156146 w 1895406"/>
                <a:gd name="connsiteY5-68" fmla="*/ 1327974 h 1503820"/>
                <a:gd name="connsiteX6-69" fmla="*/ 0 w 1895406"/>
                <a:gd name="connsiteY6-70" fmla="*/ 558480 h 1503820"/>
                <a:gd name="connsiteX0-71" fmla="*/ 0 w 1904199"/>
                <a:gd name="connsiteY0-72" fmla="*/ 558480 h 1503820"/>
                <a:gd name="connsiteX1-73" fmla="*/ 499047 w 1904199"/>
                <a:gd name="connsiteY1-74" fmla="*/ 0 h 1503820"/>
                <a:gd name="connsiteX2-75" fmla="*/ 1879935 w 1904199"/>
                <a:gd name="connsiteY2-76" fmla="*/ 272561 h 1503820"/>
                <a:gd name="connsiteX3-77" fmla="*/ 1904199 w 1904199"/>
                <a:gd name="connsiteY3-78" fmla="*/ 1015679 h 1503820"/>
                <a:gd name="connsiteX4-79" fmla="*/ 1290851 w 1904199"/>
                <a:gd name="connsiteY4-80" fmla="*/ 1503820 h 1503820"/>
                <a:gd name="connsiteX5-81" fmla="*/ 156146 w 1904199"/>
                <a:gd name="connsiteY5-82" fmla="*/ 1327974 h 1503820"/>
                <a:gd name="connsiteX6-83" fmla="*/ 0 w 1904199"/>
                <a:gd name="connsiteY6-84" fmla="*/ 558480 h 1503820"/>
                <a:gd name="connsiteX0-85" fmla="*/ 0 w 1904199"/>
                <a:gd name="connsiteY0-86" fmla="*/ 558480 h 1503820"/>
                <a:gd name="connsiteX1-87" fmla="*/ 499047 w 1904199"/>
                <a:gd name="connsiteY1-88" fmla="*/ 0 h 1503820"/>
                <a:gd name="connsiteX2-89" fmla="*/ 1871143 w 1904199"/>
                <a:gd name="connsiteY2-90" fmla="*/ 158261 h 1503820"/>
                <a:gd name="connsiteX3-91" fmla="*/ 1904199 w 1904199"/>
                <a:gd name="connsiteY3-92" fmla="*/ 1015679 h 1503820"/>
                <a:gd name="connsiteX4-93" fmla="*/ 1290851 w 1904199"/>
                <a:gd name="connsiteY4-94" fmla="*/ 1503820 h 1503820"/>
                <a:gd name="connsiteX5-95" fmla="*/ 156146 w 1904199"/>
                <a:gd name="connsiteY5-96" fmla="*/ 1327974 h 1503820"/>
                <a:gd name="connsiteX6-97" fmla="*/ 0 w 1904199"/>
                <a:gd name="connsiteY6-98" fmla="*/ 558480 h 1503820"/>
                <a:gd name="connsiteX0-99" fmla="*/ 0 w 1904199"/>
                <a:gd name="connsiteY0-100" fmla="*/ 584857 h 1530197"/>
                <a:gd name="connsiteX1-101" fmla="*/ 507839 w 1904199"/>
                <a:gd name="connsiteY1-102" fmla="*/ 0 h 1530197"/>
                <a:gd name="connsiteX2-103" fmla="*/ 1871143 w 1904199"/>
                <a:gd name="connsiteY2-104" fmla="*/ 184638 h 1530197"/>
                <a:gd name="connsiteX3-105" fmla="*/ 1904199 w 1904199"/>
                <a:gd name="connsiteY3-106" fmla="*/ 1042056 h 1530197"/>
                <a:gd name="connsiteX4-107" fmla="*/ 1290851 w 1904199"/>
                <a:gd name="connsiteY4-108" fmla="*/ 1530197 h 1530197"/>
                <a:gd name="connsiteX5-109" fmla="*/ 156146 w 1904199"/>
                <a:gd name="connsiteY5-110" fmla="*/ 1354351 h 1530197"/>
                <a:gd name="connsiteX6-111" fmla="*/ 0 w 1904199"/>
                <a:gd name="connsiteY6-112" fmla="*/ 584857 h 1530197"/>
                <a:gd name="connsiteX0-113" fmla="*/ 0 w 2229515"/>
                <a:gd name="connsiteY0-114" fmla="*/ 426596 h 1530197"/>
                <a:gd name="connsiteX1-115" fmla="*/ 833155 w 2229515"/>
                <a:gd name="connsiteY1-116" fmla="*/ 0 h 1530197"/>
                <a:gd name="connsiteX2-117" fmla="*/ 2196459 w 2229515"/>
                <a:gd name="connsiteY2-118" fmla="*/ 184638 h 1530197"/>
                <a:gd name="connsiteX3-119" fmla="*/ 2229515 w 2229515"/>
                <a:gd name="connsiteY3-120" fmla="*/ 1042056 h 1530197"/>
                <a:gd name="connsiteX4-121" fmla="*/ 1616167 w 2229515"/>
                <a:gd name="connsiteY4-122" fmla="*/ 1530197 h 1530197"/>
                <a:gd name="connsiteX5-123" fmla="*/ 481462 w 2229515"/>
                <a:gd name="connsiteY5-124" fmla="*/ 1354351 h 1530197"/>
                <a:gd name="connsiteX6-125" fmla="*/ 0 w 2229515"/>
                <a:gd name="connsiteY6-126" fmla="*/ 426596 h 1530197"/>
                <a:gd name="connsiteX0-127" fmla="*/ 0 w 2229515"/>
                <a:gd name="connsiteY0-128" fmla="*/ 426596 h 1530197"/>
                <a:gd name="connsiteX1-129" fmla="*/ 833155 w 2229515"/>
                <a:gd name="connsiteY1-130" fmla="*/ 0 h 1530197"/>
                <a:gd name="connsiteX2-131" fmla="*/ 2196459 w 2229515"/>
                <a:gd name="connsiteY2-132" fmla="*/ 184638 h 1530197"/>
                <a:gd name="connsiteX3-133" fmla="*/ 2229515 w 2229515"/>
                <a:gd name="connsiteY3-134" fmla="*/ 1042056 h 1530197"/>
                <a:gd name="connsiteX4-135" fmla="*/ 1616167 w 2229515"/>
                <a:gd name="connsiteY4-136" fmla="*/ 1530197 h 1530197"/>
                <a:gd name="connsiteX5-137" fmla="*/ 94600 w 2229515"/>
                <a:gd name="connsiteY5-138" fmla="*/ 1292805 h 1530197"/>
                <a:gd name="connsiteX6-139" fmla="*/ 0 w 2229515"/>
                <a:gd name="connsiteY6-140" fmla="*/ 426596 h 1530197"/>
                <a:gd name="connsiteX0-141" fmla="*/ 0 w 2229515"/>
                <a:gd name="connsiteY0-142" fmla="*/ 426596 h 1662081"/>
                <a:gd name="connsiteX1-143" fmla="*/ 833155 w 2229515"/>
                <a:gd name="connsiteY1-144" fmla="*/ 0 h 1662081"/>
                <a:gd name="connsiteX2-145" fmla="*/ 2196459 w 2229515"/>
                <a:gd name="connsiteY2-146" fmla="*/ 184638 h 1662081"/>
                <a:gd name="connsiteX3-147" fmla="*/ 2229515 w 2229515"/>
                <a:gd name="connsiteY3-148" fmla="*/ 1042056 h 1662081"/>
                <a:gd name="connsiteX4-149" fmla="*/ 1493075 w 2229515"/>
                <a:gd name="connsiteY4-150" fmla="*/ 1662081 h 1662081"/>
                <a:gd name="connsiteX5-151" fmla="*/ 94600 w 2229515"/>
                <a:gd name="connsiteY5-152" fmla="*/ 1292805 h 1662081"/>
                <a:gd name="connsiteX6-153" fmla="*/ 0 w 2229515"/>
                <a:gd name="connsiteY6-154" fmla="*/ 426596 h 1662081"/>
                <a:gd name="connsiteX0-155" fmla="*/ 0 w 2196459"/>
                <a:gd name="connsiteY0-156" fmla="*/ 426596 h 1662081"/>
                <a:gd name="connsiteX1-157" fmla="*/ 833155 w 2196459"/>
                <a:gd name="connsiteY1-158" fmla="*/ 0 h 1662081"/>
                <a:gd name="connsiteX2-159" fmla="*/ 2196459 w 2196459"/>
                <a:gd name="connsiteY2-160" fmla="*/ 184638 h 1662081"/>
                <a:gd name="connsiteX3-161" fmla="*/ 1552508 w 2196459"/>
                <a:gd name="connsiteY3-162" fmla="*/ 857418 h 1662081"/>
                <a:gd name="connsiteX4-163" fmla="*/ 1493075 w 2196459"/>
                <a:gd name="connsiteY4-164" fmla="*/ 1662081 h 1662081"/>
                <a:gd name="connsiteX5-165" fmla="*/ 94600 w 2196459"/>
                <a:gd name="connsiteY5-166" fmla="*/ 1292805 h 1662081"/>
                <a:gd name="connsiteX6-167" fmla="*/ 0 w 2196459"/>
                <a:gd name="connsiteY6-168" fmla="*/ 426596 h 1662081"/>
                <a:gd name="connsiteX0-169" fmla="*/ 0 w 2196459"/>
                <a:gd name="connsiteY0-170" fmla="*/ 426596 h 1662081"/>
                <a:gd name="connsiteX1-171" fmla="*/ 833155 w 2196459"/>
                <a:gd name="connsiteY1-172" fmla="*/ 0 h 1662081"/>
                <a:gd name="connsiteX2-173" fmla="*/ 2196459 w 2196459"/>
                <a:gd name="connsiteY2-174" fmla="*/ 184638 h 1662081"/>
                <a:gd name="connsiteX3-175" fmla="*/ 2106423 w 2196459"/>
                <a:gd name="connsiteY3-176" fmla="*/ 962926 h 1662081"/>
                <a:gd name="connsiteX4-177" fmla="*/ 1493075 w 2196459"/>
                <a:gd name="connsiteY4-178" fmla="*/ 1662081 h 1662081"/>
                <a:gd name="connsiteX5-179" fmla="*/ 94600 w 2196459"/>
                <a:gd name="connsiteY5-180" fmla="*/ 1292805 h 1662081"/>
                <a:gd name="connsiteX6-181" fmla="*/ 0 w 2196459"/>
                <a:gd name="connsiteY6-182" fmla="*/ 426596 h 1662081"/>
                <a:gd name="connsiteX0-183" fmla="*/ 0 w 2143705"/>
                <a:gd name="connsiteY0-184" fmla="*/ 426596 h 1662081"/>
                <a:gd name="connsiteX1-185" fmla="*/ 833155 w 2143705"/>
                <a:gd name="connsiteY1-186" fmla="*/ 0 h 1662081"/>
                <a:gd name="connsiteX2-187" fmla="*/ 2143705 w 2143705"/>
                <a:gd name="connsiteY2-188" fmla="*/ 211014 h 1662081"/>
                <a:gd name="connsiteX3-189" fmla="*/ 2106423 w 2143705"/>
                <a:gd name="connsiteY3-190" fmla="*/ 962926 h 1662081"/>
                <a:gd name="connsiteX4-191" fmla="*/ 1493075 w 2143705"/>
                <a:gd name="connsiteY4-192" fmla="*/ 1662081 h 1662081"/>
                <a:gd name="connsiteX5-193" fmla="*/ 94600 w 2143705"/>
                <a:gd name="connsiteY5-194" fmla="*/ 1292805 h 1662081"/>
                <a:gd name="connsiteX6-195" fmla="*/ 0 w 2143705"/>
                <a:gd name="connsiteY6-196" fmla="*/ 426596 h 1662081"/>
                <a:gd name="connsiteX0-197" fmla="*/ 0 w 2178875"/>
                <a:gd name="connsiteY0-198" fmla="*/ 409011 h 1662081"/>
                <a:gd name="connsiteX1-199" fmla="*/ 868325 w 2178875"/>
                <a:gd name="connsiteY1-200" fmla="*/ 0 h 1662081"/>
                <a:gd name="connsiteX2-201" fmla="*/ 2178875 w 2178875"/>
                <a:gd name="connsiteY2-202" fmla="*/ 211014 h 1662081"/>
                <a:gd name="connsiteX3-203" fmla="*/ 2141593 w 2178875"/>
                <a:gd name="connsiteY3-204" fmla="*/ 962926 h 1662081"/>
                <a:gd name="connsiteX4-205" fmla="*/ 1528245 w 2178875"/>
                <a:gd name="connsiteY4-206" fmla="*/ 1662081 h 1662081"/>
                <a:gd name="connsiteX5-207" fmla="*/ 129770 w 2178875"/>
                <a:gd name="connsiteY5-208" fmla="*/ 1292805 h 1662081"/>
                <a:gd name="connsiteX6-209" fmla="*/ 0 w 2178875"/>
                <a:gd name="connsiteY6-210" fmla="*/ 409011 h 1662081"/>
                <a:gd name="connsiteX0-211" fmla="*/ 0 w 2178875"/>
                <a:gd name="connsiteY0-212" fmla="*/ 197997 h 1451067"/>
                <a:gd name="connsiteX1-213" fmla="*/ 1466202 w 2178875"/>
                <a:gd name="connsiteY1-214" fmla="*/ 465993 h 1451067"/>
                <a:gd name="connsiteX2-215" fmla="*/ 2178875 w 2178875"/>
                <a:gd name="connsiteY2-216" fmla="*/ 0 h 1451067"/>
                <a:gd name="connsiteX3-217" fmla="*/ 2141593 w 2178875"/>
                <a:gd name="connsiteY3-218" fmla="*/ 751912 h 1451067"/>
                <a:gd name="connsiteX4-219" fmla="*/ 1528245 w 2178875"/>
                <a:gd name="connsiteY4-220" fmla="*/ 1451067 h 1451067"/>
                <a:gd name="connsiteX5-221" fmla="*/ 129770 w 2178875"/>
                <a:gd name="connsiteY5-222" fmla="*/ 1081791 h 1451067"/>
                <a:gd name="connsiteX6-223" fmla="*/ 0 w 2178875"/>
                <a:gd name="connsiteY6-224" fmla="*/ 197997 h 1451067"/>
                <a:gd name="connsiteX0-225" fmla="*/ 1338546 w 2049105"/>
                <a:gd name="connsiteY0-226" fmla="*/ 795874 h 1451067"/>
                <a:gd name="connsiteX1-227" fmla="*/ 1336432 w 2049105"/>
                <a:gd name="connsiteY1-228" fmla="*/ 465993 h 1451067"/>
                <a:gd name="connsiteX2-229" fmla="*/ 2049105 w 2049105"/>
                <a:gd name="connsiteY2-230" fmla="*/ 0 h 1451067"/>
                <a:gd name="connsiteX3-231" fmla="*/ 2011823 w 2049105"/>
                <a:gd name="connsiteY3-232" fmla="*/ 751912 h 1451067"/>
                <a:gd name="connsiteX4-233" fmla="*/ 1398475 w 2049105"/>
                <a:gd name="connsiteY4-234" fmla="*/ 1451067 h 1451067"/>
                <a:gd name="connsiteX5-235" fmla="*/ 0 w 2049105"/>
                <a:gd name="connsiteY5-236" fmla="*/ 1081791 h 1451067"/>
                <a:gd name="connsiteX6-237" fmla="*/ 1338546 w 2049105"/>
                <a:gd name="connsiteY6-238" fmla="*/ 795874 h 1451067"/>
                <a:gd name="connsiteX0-239" fmla="*/ 2114 w 712673"/>
                <a:gd name="connsiteY0-240" fmla="*/ 795874 h 1451067"/>
                <a:gd name="connsiteX1-241" fmla="*/ 0 w 712673"/>
                <a:gd name="connsiteY1-242" fmla="*/ 465993 h 1451067"/>
                <a:gd name="connsiteX2-243" fmla="*/ 712673 w 712673"/>
                <a:gd name="connsiteY2-244" fmla="*/ 0 h 1451067"/>
                <a:gd name="connsiteX3-245" fmla="*/ 675391 w 712673"/>
                <a:gd name="connsiteY3-246" fmla="*/ 751912 h 1451067"/>
                <a:gd name="connsiteX4-247" fmla="*/ 62043 w 712673"/>
                <a:gd name="connsiteY4-248" fmla="*/ 1451067 h 1451067"/>
                <a:gd name="connsiteX5-249" fmla="*/ 8791 w 712673"/>
                <a:gd name="connsiteY5-250" fmla="*/ 1064206 h 1451067"/>
                <a:gd name="connsiteX6-251" fmla="*/ 2114 w 712673"/>
                <a:gd name="connsiteY6-252" fmla="*/ 795874 h 1451067"/>
                <a:gd name="connsiteX0-253" fmla="*/ 19699 w 712673"/>
                <a:gd name="connsiteY0-254" fmla="*/ 839836 h 1451067"/>
                <a:gd name="connsiteX1-255" fmla="*/ 0 w 712673"/>
                <a:gd name="connsiteY1-256" fmla="*/ 465993 h 1451067"/>
                <a:gd name="connsiteX2-257" fmla="*/ 712673 w 712673"/>
                <a:gd name="connsiteY2-258" fmla="*/ 0 h 1451067"/>
                <a:gd name="connsiteX3-259" fmla="*/ 675391 w 712673"/>
                <a:gd name="connsiteY3-260" fmla="*/ 751912 h 1451067"/>
                <a:gd name="connsiteX4-261" fmla="*/ 62043 w 712673"/>
                <a:gd name="connsiteY4-262" fmla="*/ 1451067 h 1451067"/>
                <a:gd name="connsiteX5-263" fmla="*/ 8791 w 712673"/>
                <a:gd name="connsiteY5-264" fmla="*/ 1064206 h 1451067"/>
                <a:gd name="connsiteX6-265" fmla="*/ 19699 w 712673"/>
                <a:gd name="connsiteY6-266" fmla="*/ 839836 h 1451067"/>
                <a:gd name="connsiteX0-267" fmla="*/ 19699 w 712673"/>
                <a:gd name="connsiteY0-268" fmla="*/ 839836 h 1451067"/>
                <a:gd name="connsiteX1-269" fmla="*/ 0 w 712673"/>
                <a:gd name="connsiteY1-270" fmla="*/ 465993 h 1451067"/>
                <a:gd name="connsiteX2-271" fmla="*/ 712673 w 712673"/>
                <a:gd name="connsiteY2-272" fmla="*/ 0 h 1451067"/>
                <a:gd name="connsiteX3-273" fmla="*/ 675391 w 712673"/>
                <a:gd name="connsiteY3-274" fmla="*/ 751912 h 1451067"/>
                <a:gd name="connsiteX4-275" fmla="*/ 62043 w 712673"/>
                <a:gd name="connsiteY4-276" fmla="*/ 1451067 h 1451067"/>
                <a:gd name="connsiteX5-277" fmla="*/ 35168 w 712673"/>
                <a:gd name="connsiteY5-278" fmla="*/ 1108168 h 1451067"/>
                <a:gd name="connsiteX6-279" fmla="*/ 19699 w 712673"/>
                <a:gd name="connsiteY6-280" fmla="*/ 839836 h 1451067"/>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712673" h="1451067">
                  <a:moveTo>
                    <a:pt x="19699" y="839836"/>
                  </a:moveTo>
                  <a:cubicBezTo>
                    <a:pt x="18994" y="729876"/>
                    <a:pt x="705" y="575953"/>
                    <a:pt x="0" y="465993"/>
                  </a:cubicBezTo>
                  <a:lnTo>
                    <a:pt x="712673" y="0"/>
                  </a:lnTo>
                  <a:lnTo>
                    <a:pt x="675391" y="751912"/>
                  </a:lnTo>
                  <a:lnTo>
                    <a:pt x="62043" y="1451067"/>
                  </a:lnTo>
                  <a:lnTo>
                    <a:pt x="35168" y="1108168"/>
                  </a:lnTo>
                  <a:lnTo>
                    <a:pt x="19699" y="839836"/>
                  </a:lnTo>
                  <a:close/>
                </a:path>
              </a:pathLst>
            </a:cu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六边形 280"/>
            <p:cNvSpPr/>
            <p:nvPr/>
          </p:nvSpPr>
          <p:spPr>
            <a:xfrm>
              <a:off x="2360352" y="3155227"/>
              <a:ext cx="2303740" cy="1888929"/>
            </a:xfrm>
            <a:custGeom>
              <a:avLst/>
              <a:gdLst>
                <a:gd name="connsiteX0" fmla="*/ 0 w 1710768"/>
                <a:gd name="connsiteY0" fmla="*/ 576064 h 1152128"/>
                <a:gd name="connsiteX1" fmla="*/ 288032 w 1710768"/>
                <a:gd name="connsiteY1" fmla="*/ 0 h 1152128"/>
                <a:gd name="connsiteX2" fmla="*/ 1422736 w 1710768"/>
                <a:gd name="connsiteY2" fmla="*/ 0 h 1152128"/>
                <a:gd name="connsiteX3" fmla="*/ 1710768 w 1710768"/>
                <a:gd name="connsiteY3" fmla="*/ 576064 h 1152128"/>
                <a:gd name="connsiteX4" fmla="*/ 1422736 w 1710768"/>
                <a:gd name="connsiteY4" fmla="*/ 1152128 h 1152128"/>
                <a:gd name="connsiteX5" fmla="*/ 288032 w 1710768"/>
                <a:gd name="connsiteY5" fmla="*/ 1152128 h 1152128"/>
                <a:gd name="connsiteX6" fmla="*/ 0 w 1710768"/>
                <a:gd name="connsiteY6" fmla="*/ 576064 h 1152128"/>
                <a:gd name="connsiteX0-1" fmla="*/ 0 w 1710768"/>
                <a:gd name="connsiteY0-2" fmla="*/ 576064 h 1301597"/>
                <a:gd name="connsiteX1-3" fmla="*/ 288032 w 1710768"/>
                <a:gd name="connsiteY1-4" fmla="*/ 0 h 1301597"/>
                <a:gd name="connsiteX2-5" fmla="*/ 1422736 w 1710768"/>
                <a:gd name="connsiteY2-6" fmla="*/ 0 h 1301597"/>
                <a:gd name="connsiteX3-7" fmla="*/ 1710768 w 1710768"/>
                <a:gd name="connsiteY3-8" fmla="*/ 576064 h 1301597"/>
                <a:gd name="connsiteX4-9" fmla="*/ 1106213 w 1710768"/>
                <a:gd name="connsiteY4-10" fmla="*/ 1301597 h 1301597"/>
                <a:gd name="connsiteX5-11" fmla="*/ 288032 w 1710768"/>
                <a:gd name="connsiteY5-12" fmla="*/ 1152128 h 1301597"/>
                <a:gd name="connsiteX6-13" fmla="*/ 0 w 1710768"/>
                <a:gd name="connsiteY6-14" fmla="*/ 576064 h 1301597"/>
                <a:gd name="connsiteX0-15" fmla="*/ 28492 w 1739260"/>
                <a:gd name="connsiteY0-16" fmla="*/ 576064 h 1301597"/>
                <a:gd name="connsiteX1-17" fmla="*/ 316524 w 1739260"/>
                <a:gd name="connsiteY1-18" fmla="*/ 0 h 1301597"/>
                <a:gd name="connsiteX2-19" fmla="*/ 1451228 w 1739260"/>
                <a:gd name="connsiteY2-20" fmla="*/ 0 h 1301597"/>
                <a:gd name="connsiteX3-21" fmla="*/ 1739260 w 1739260"/>
                <a:gd name="connsiteY3-22" fmla="*/ 576064 h 1301597"/>
                <a:gd name="connsiteX4-23" fmla="*/ 1134705 w 1739260"/>
                <a:gd name="connsiteY4-24" fmla="*/ 1301597 h 1301597"/>
                <a:gd name="connsiteX5-25" fmla="*/ 0 w 1739260"/>
                <a:gd name="connsiteY5-26" fmla="*/ 1125751 h 1301597"/>
                <a:gd name="connsiteX6-27" fmla="*/ 28492 w 1739260"/>
                <a:gd name="connsiteY6-28" fmla="*/ 576064 h 1301597"/>
                <a:gd name="connsiteX0-29" fmla="*/ 0 w 1895406"/>
                <a:gd name="connsiteY0-30" fmla="*/ 356257 h 1301597"/>
                <a:gd name="connsiteX1-31" fmla="*/ 472670 w 1895406"/>
                <a:gd name="connsiteY1-32" fmla="*/ 0 h 1301597"/>
                <a:gd name="connsiteX2-33" fmla="*/ 1607374 w 1895406"/>
                <a:gd name="connsiteY2-34" fmla="*/ 0 h 1301597"/>
                <a:gd name="connsiteX3-35" fmla="*/ 1895406 w 1895406"/>
                <a:gd name="connsiteY3-36" fmla="*/ 576064 h 1301597"/>
                <a:gd name="connsiteX4-37" fmla="*/ 1290851 w 1895406"/>
                <a:gd name="connsiteY4-38" fmla="*/ 1301597 h 1301597"/>
                <a:gd name="connsiteX5-39" fmla="*/ 156146 w 1895406"/>
                <a:gd name="connsiteY5-40" fmla="*/ 1125751 h 1301597"/>
                <a:gd name="connsiteX6-41" fmla="*/ 0 w 1895406"/>
                <a:gd name="connsiteY6-42" fmla="*/ 356257 h 1301597"/>
                <a:gd name="connsiteX0-43" fmla="*/ 0 w 1895406"/>
                <a:gd name="connsiteY0-44" fmla="*/ 558480 h 1503820"/>
                <a:gd name="connsiteX1-45" fmla="*/ 499047 w 1895406"/>
                <a:gd name="connsiteY1-46" fmla="*/ 0 h 1503820"/>
                <a:gd name="connsiteX2-47" fmla="*/ 1607374 w 1895406"/>
                <a:gd name="connsiteY2-48" fmla="*/ 202223 h 1503820"/>
                <a:gd name="connsiteX3-49" fmla="*/ 1895406 w 1895406"/>
                <a:gd name="connsiteY3-50" fmla="*/ 778287 h 1503820"/>
                <a:gd name="connsiteX4-51" fmla="*/ 1290851 w 1895406"/>
                <a:gd name="connsiteY4-52" fmla="*/ 1503820 h 1503820"/>
                <a:gd name="connsiteX5-53" fmla="*/ 156146 w 1895406"/>
                <a:gd name="connsiteY5-54" fmla="*/ 1327974 h 1503820"/>
                <a:gd name="connsiteX6-55" fmla="*/ 0 w 1895406"/>
                <a:gd name="connsiteY6-56" fmla="*/ 558480 h 1503820"/>
                <a:gd name="connsiteX0-57" fmla="*/ 0 w 1895406"/>
                <a:gd name="connsiteY0-58" fmla="*/ 558480 h 1503820"/>
                <a:gd name="connsiteX1-59" fmla="*/ 499047 w 1895406"/>
                <a:gd name="connsiteY1-60" fmla="*/ 0 h 1503820"/>
                <a:gd name="connsiteX2-61" fmla="*/ 1879935 w 1895406"/>
                <a:gd name="connsiteY2-62" fmla="*/ 272561 h 1503820"/>
                <a:gd name="connsiteX3-63" fmla="*/ 1895406 w 1895406"/>
                <a:gd name="connsiteY3-64" fmla="*/ 778287 h 1503820"/>
                <a:gd name="connsiteX4-65" fmla="*/ 1290851 w 1895406"/>
                <a:gd name="connsiteY4-66" fmla="*/ 1503820 h 1503820"/>
                <a:gd name="connsiteX5-67" fmla="*/ 156146 w 1895406"/>
                <a:gd name="connsiteY5-68" fmla="*/ 1327974 h 1503820"/>
                <a:gd name="connsiteX6-69" fmla="*/ 0 w 1895406"/>
                <a:gd name="connsiteY6-70" fmla="*/ 558480 h 1503820"/>
                <a:gd name="connsiteX0-71" fmla="*/ 0 w 1904199"/>
                <a:gd name="connsiteY0-72" fmla="*/ 558480 h 1503820"/>
                <a:gd name="connsiteX1-73" fmla="*/ 499047 w 1904199"/>
                <a:gd name="connsiteY1-74" fmla="*/ 0 h 1503820"/>
                <a:gd name="connsiteX2-75" fmla="*/ 1879935 w 1904199"/>
                <a:gd name="connsiteY2-76" fmla="*/ 272561 h 1503820"/>
                <a:gd name="connsiteX3-77" fmla="*/ 1904199 w 1904199"/>
                <a:gd name="connsiteY3-78" fmla="*/ 1015679 h 1503820"/>
                <a:gd name="connsiteX4-79" fmla="*/ 1290851 w 1904199"/>
                <a:gd name="connsiteY4-80" fmla="*/ 1503820 h 1503820"/>
                <a:gd name="connsiteX5-81" fmla="*/ 156146 w 1904199"/>
                <a:gd name="connsiteY5-82" fmla="*/ 1327974 h 1503820"/>
                <a:gd name="connsiteX6-83" fmla="*/ 0 w 1904199"/>
                <a:gd name="connsiteY6-84" fmla="*/ 558480 h 1503820"/>
                <a:gd name="connsiteX0-85" fmla="*/ 0 w 1904199"/>
                <a:gd name="connsiteY0-86" fmla="*/ 558480 h 1503820"/>
                <a:gd name="connsiteX1-87" fmla="*/ 499047 w 1904199"/>
                <a:gd name="connsiteY1-88" fmla="*/ 0 h 1503820"/>
                <a:gd name="connsiteX2-89" fmla="*/ 1871143 w 1904199"/>
                <a:gd name="connsiteY2-90" fmla="*/ 158261 h 1503820"/>
                <a:gd name="connsiteX3-91" fmla="*/ 1904199 w 1904199"/>
                <a:gd name="connsiteY3-92" fmla="*/ 1015679 h 1503820"/>
                <a:gd name="connsiteX4-93" fmla="*/ 1290851 w 1904199"/>
                <a:gd name="connsiteY4-94" fmla="*/ 1503820 h 1503820"/>
                <a:gd name="connsiteX5-95" fmla="*/ 156146 w 1904199"/>
                <a:gd name="connsiteY5-96" fmla="*/ 1327974 h 1503820"/>
                <a:gd name="connsiteX6-97" fmla="*/ 0 w 1904199"/>
                <a:gd name="connsiteY6-98" fmla="*/ 558480 h 1503820"/>
                <a:gd name="connsiteX0-99" fmla="*/ 0 w 1904199"/>
                <a:gd name="connsiteY0-100" fmla="*/ 584857 h 1530197"/>
                <a:gd name="connsiteX1-101" fmla="*/ 507839 w 1904199"/>
                <a:gd name="connsiteY1-102" fmla="*/ 0 h 1530197"/>
                <a:gd name="connsiteX2-103" fmla="*/ 1871143 w 1904199"/>
                <a:gd name="connsiteY2-104" fmla="*/ 184638 h 1530197"/>
                <a:gd name="connsiteX3-105" fmla="*/ 1904199 w 1904199"/>
                <a:gd name="connsiteY3-106" fmla="*/ 1042056 h 1530197"/>
                <a:gd name="connsiteX4-107" fmla="*/ 1290851 w 1904199"/>
                <a:gd name="connsiteY4-108" fmla="*/ 1530197 h 1530197"/>
                <a:gd name="connsiteX5-109" fmla="*/ 156146 w 1904199"/>
                <a:gd name="connsiteY5-110" fmla="*/ 1354351 h 1530197"/>
                <a:gd name="connsiteX6-111" fmla="*/ 0 w 1904199"/>
                <a:gd name="connsiteY6-112" fmla="*/ 584857 h 1530197"/>
                <a:gd name="connsiteX0-113" fmla="*/ 0 w 2229515"/>
                <a:gd name="connsiteY0-114" fmla="*/ 426596 h 1530197"/>
                <a:gd name="connsiteX1-115" fmla="*/ 833155 w 2229515"/>
                <a:gd name="connsiteY1-116" fmla="*/ 0 h 1530197"/>
                <a:gd name="connsiteX2-117" fmla="*/ 2196459 w 2229515"/>
                <a:gd name="connsiteY2-118" fmla="*/ 184638 h 1530197"/>
                <a:gd name="connsiteX3-119" fmla="*/ 2229515 w 2229515"/>
                <a:gd name="connsiteY3-120" fmla="*/ 1042056 h 1530197"/>
                <a:gd name="connsiteX4-121" fmla="*/ 1616167 w 2229515"/>
                <a:gd name="connsiteY4-122" fmla="*/ 1530197 h 1530197"/>
                <a:gd name="connsiteX5-123" fmla="*/ 481462 w 2229515"/>
                <a:gd name="connsiteY5-124" fmla="*/ 1354351 h 1530197"/>
                <a:gd name="connsiteX6-125" fmla="*/ 0 w 2229515"/>
                <a:gd name="connsiteY6-126" fmla="*/ 426596 h 1530197"/>
                <a:gd name="connsiteX0-127" fmla="*/ 0 w 2229515"/>
                <a:gd name="connsiteY0-128" fmla="*/ 426596 h 1530197"/>
                <a:gd name="connsiteX1-129" fmla="*/ 833155 w 2229515"/>
                <a:gd name="connsiteY1-130" fmla="*/ 0 h 1530197"/>
                <a:gd name="connsiteX2-131" fmla="*/ 2196459 w 2229515"/>
                <a:gd name="connsiteY2-132" fmla="*/ 184638 h 1530197"/>
                <a:gd name="connsiteX3-133" fmla="*/ 2229515 w 2229515"/>
                <a:gd name="connsiteY3-134" fmla="*/ 1042056 h 1530197"/>
                <a:gd name="connsiteX4-135" fmla="*/ 1616167 w 2229515"/>
                <a:gd name="connsiteY4-136" fmla="*/ 1530197 h 1530197"/>
                <a:gd name="connsiteX5-137" fmla="*/ 94600 w 2229515"/>
                <a:gd name="connsiteY5-138" fmla="*/ 1292805 h 1530197"/>
                <a:gd name="connsiteX6-139" fmla="*/ 0 w 2229515"/>
                <a:gd name="connsiteY6-140" fmla="*/ 426596 h 1530197"/>
                <a:gd name="connsiteX0-141" fmla="*/ 0 w 2229515"/>
                <a:gd name="connsiteY0-142" fmla="*/ 426596 h 1662081"/>
                <a:gd name="connsiteX1-143" fmla="*/ 833155 w 2229515"/>
                <a:gd name="connsiteY1-144" fmla="*/ 0 h 1662081"/>
                <a:gd name="connsiteX2-145" fmla="*/ 2196459 w 2229515"/>
                <a:gd name="connsiteY2-146" fmla="*/ 184638 h 1662081"/>
                <a:gd name="connsiteX3-147" fmla="*/ 2229515 w 2229515"/>
                <a:gd name="connsiteY3-148" fmla="*/ 1042056 h 1662081"/>
                <a:gd name="connsiteX4-149" fmla="*/ 1493075 w 2229515"/>
                <a:gd name="connsiteY4-150" fmla="*/ 1662081 h 1662081"/>
                <a:gd name="connsiteX5-151" fmla="*/ 94600 w 2229515"/>
                <a:gd name="connsiteY5-152" fmla="*/ 1292805 h 1662081"/>
                <a:gd name="connsiteX6-153" fmla="*/ 0 w 2229515"/>
                <a:gd name="connsiteY6-154" fmla="*/ 426596 h 1662081"/>
                <a:gd name="connsiteX0-155" fmla="*/ 0 w 2196459"/>
                <a:gd name="connsiteY0-156" fmla="*/ 426596 h 1662081"/>
                <a:gd name="connsiteX1-157" fmla="*/ 833155 w 2196459"/>
                <a:gd name="connsiteY1-158" fmla="*/ 0 h 1662081"/>
                <a:gd name="connsiteX2-159" fmla="*/ 2196459 w 2196459"/>
                <a:gd name="connsiteY2-160" fmla="*/ 184638 h 1662081"/>
                <a:gd name="connsiteX3-161" fmla="*/ 1552508 w 2196459"/>
                <a:gd name="connsiteY3-162" fmla="*/ 857418 h 1662081"/>
                <a:gd name="connsiteX4-163" fmla="*/ 1493075 w 2196459"/>
                <a:gd name="connsiteY4-164" fmla="*/ 1662081 h 1662081"/>
                <a:gd name="connsiteX5-165" fmla="*/ 94600 w 2196459"/>
                <a:gd name="connsiteY5-166" fmla="*/ 1292805 h 1662081"/>
                <a:gd name="connsiteX6-167" fmla="*/ 0 w 2196459"/>
                <a:gd name="connsiteY6-168" fmla="*/ 426596 h 1662081"/>
                <a:gd name="connsiteX0-169" fmla="*/ 0 w 2196459"/>
                <a:gd name="connsiteY0-170" fmla="*/ 426596 h 1662081"/>
                <a:gd name="connsiteX1-171" fmla="*/ 833155 w 2196459"/>
                <a:gd name="connsiteY1-172" fmla="*/ 0 h 1662081"/>
                <a:gd name="connsiteX2-173" fmla="*/ 2196459 w 2196459"/>
                <a:gd name="connsiteY2-174" fmla="*/ 184638 h 1662081"/>
                <a:gd name="connsiteX3-175" fmla="*/ 2106423 w 2196459"/>
                <a:gd name="connsiteY3-176" fmla="*/ 962926 h 1662081"/>
                <a:gd name="connsiteX4-177" fmla="*/ 1493075 w 2196459"/>
                <a:gd name="connsiteY4-178" fmla="*/ 1662081 h 1662081"/>
                <a:gd name="connsiteX5-179" fmla="*/ 94600 w 2196459"/>
                <a:gd name="connsiteY5-180" fmla="*/ 1292805 h 1662081"/>
                <a:gd name="connsiteX6-181" fmla="*/ 0 w 2196459"/>
                <a:gd name="connsiteY6-182" fmla="*/ 426596 h 1662081"/>
                <a:gd name="connsiteX0-183" fmla="*/ 0 w 2143705"/>
                <a:gd name="connsiteY0-184" fmla="*/ 426596 h 1662081"/>
                <a:gd name="connsiteX1-185" fmla="*/ 833155 w 2143705"/>
                <a:gd name="connsiteY1-186" fmla="*/ 0 h 1662081"/>
                <a:gd name="connsiteX2-187" fmla="*/ 2143705 w 2143705"/>
                <a:gd name="connsiteY2-188" fmla="*/ 211014 h 1662081"/>
                <a:gd name="connsiteX3-189" fmla="*/ 2106423 w 2143705"/>
                <a:gd name="connsiteY3-190" fmla="*/ 962926 h 1662081"/>
                <a:gd name="connsiteX4-191" fmla="*/ 1493075 w 2143705"/>
                <a:gd name="connsiteY4-192" fmla="*/ 1662081 h 1662081"/>
                <a:gd name="connsiteX5-193" fmla="*/ 94600 w 2143705"/>
                <a:gd name="connsiteY5-194" fmla="*/ 1292805 h 1662081"/>
                <a:gd name="connsiteX6-195" fmla="*/ 0 w 2143705"/>
                <a:gd name="connsiteY6-196" fmla="*/ 426596 h 1662081"/>
                <a:gd name="connsiteX0-197" fmla="*/ 0 w 2178875"/>
                <a:gd name="connsiteY0-198" fmla="*/ 409011 h 1662081"/>
                <a:gd name="connsiteX1-199" fmla="*/ 868325 w 2178875"/>
                <a:gd name="connsiteY1-200" fmla="*/ 0 h 1662081"/>
                <a:gd name="connsiteX2-201" fmla="*/ 2178875 w 2178875"/>
                <a:gd name="connsiteY2-202" fmla="*/ 211014 h 1662081"/>
                <a:gd name="connsiteX3-203" fmla="*/ 2141593 w 2178875"/>
                <a:gd name="connsiteY3-204" fmla="*/ 962926 h 1662081"/>
                <a:gd name="connsiteX4-205" fmla="*/ 1528245 w 2178875"/>
                <a:gd name="connsiteY4-206" fmla="*/ 1662081 h 1662081"/>
                <a:gd name="connsiteX5-207" fmla="*/ 129770 w 2178875"/>
                <a:gd name="connsiteY5-208" fmla="*/ 1292805 h 1662081"/>
                <a:gd name="connsiteX6-209" fmla="*/ 0 w 2178875"/>
                <a:gd name="connsiteY6-210" fmla="*/ 409011 h 1662081"/>
                <a:gd name="connsiteX0-211" fmla="*/ 0 w 2178875"/>
                <a:gd name="connsiteY0-212" fmla="*/ 409011 h 1662081"/>
                <a:gd name="connsiteX1-213" fmla="*/ 868325 w 2178875"/>
                <a:gd name="connsiteY1-214" fmla="*/ 0 h 1662081"/>
                <a:gd name="connsiteX2-215" fmla="*/ 2178875 w 2178875"/>
                <a:gd name="connsiteY2-216" fmla="*/ 211014 h 1662081"/>
                <a:gd name="connsiteX3-217" fmla="*/ 1429416 w 2178875"/>
                <a:gd name="connsiteY3-218" fmla="*/ 778287 h 1662081"/>
                <a:gd name="connsiteX4-219" fmla="*/ 1528245 w 2178875"/>
                <a:gd name="connsiteY4-220" fmla="*/ 1662081 h 1662081"/>
                <a:gd name="connsiteX5-221" fmla="*/ 129770 w 2178875"/>
                <a:gd name="connsiteY5-222" fmla="*/ 1292805 h 1662081"/>
                <a:gd name="connsiteX6-223" fmla="*/ 0 w 2178875"/>
                <a:gd name="connsiteY6-224" fmla="*/ 409011 h 1662081"/>
                <a:gd name="connsiteX0-225" fmla="*/ 0 w 2178875"/>
                <a:gd name="connsiteY0-226" fmla="*/ 409011 h 1662081"/>
                <a:gd name="connsiteX1-227" fmla="*/ 868325 w 2178875"/>
                <a:gd name="connsiteY1-228" fmla="*/ 0 h 1662081"/>
                <a:gd name="connsiteX2-229" fmla="*/ 2178875 w 2178875"/>
                <a:gd name="connsiteY2-230" fmla="*/ 211014 h 1662081"/>
                <a:gd name="connsiteX3-231" fmla="*/ 1464585 w 2178875"/>
                <a:gd name="connsiteY3-232" fmla="*/ 760703 h 1662081"/>
                <a:gd name="connsiteX4-233" fmla="*/ 1528245 w 2178875"/>
                <a:gd name="connsiteY4-234" fmla="*/ 1662081 h 1662081"/>
                <a:gd name="connsiteX5-235" fmla="*/ 129770 w 2178875"/>
                <a:gd name="connsiteY5-236" fmla="*/ 1292805 h 1662081"/>
                <a:gd name="connsiteX6-237" fmla="*/ 0 w 2178875"/>
                <a:gd name="connsiteY6-238" fmla="*/ 409011 h 1662081"/>
                <a:gd name="connsiteX0-239" fmla="*/ 0 w 2178875"/>
                <a:gd name="connsiteY0-240" fmla="*/ 409011 h 1662081"/>
                <a:gd name="connsiteX1-241" fmla="*/ 868325 w 2178875"/>
                <a:gd name="connsiteY1-242" fmla="*/ 0 h 1662081"/>
                <a:gd name="connsiteX2-243" fmla="*/ 2178875 w 2178875"/>
                <a:gd name="connsiteY2-244" fmla="*/ 211014 h 1662081"/>
                <a:gd name="connsiteX3-245" fmla="*/ 1473377 w 2178875"/>
                <a:gd name="connsiteY3-246" fmla="*/ 751911 h 1662081"/>
                <a:gd name="connsiteX4-247" fmla="*/ 1528245 w 2178875"/>
                <a:gd name="connsiteY4-248" fmla="*/ 1662081 h 1662081"/>
                <a:gd name="connsiteX5-249" fmla="*/ 129770 w 2178875"/>
                <a:gd name="connsiteY5-250" fmla="*/ 1292805 h 1662081"/>
                <a:gd name="connsiteX6-251" fmla="*/ 0 w 2178875"/>
                <a:gd name="connsiteY6-252" fmla="*/ 409011 h 1662081"/>
                <a:gd name="connsiteX0-253" fmla="*/ 0 w 1528245"/>
                <a:gd name="connsiteY0-254" fmla="*/ 409011 h 1662081"/>
                <a:gd name="connsiteX1-255" fmla="*/ 868325 w 1528245"/>
                <a:gd name="connsiteY1-256" fmla="*/ 0 h 1662081"/>
                <a:gd name="connsiteX2-257" fmla="*/ 517129 w 1528245"/>
                <a:gd name="connsiteY2-258" fmla="*/ 580291 h 1662081"/>
                <a:gd name="connsiteX3-259" fmla="*/ 1473377 w 1528245"/>
                <a:gd name="connsiteY3-260" fmla="*/ 751911 h 1662081"/>
                <a:gd name="connsiteX4-261" fmla="*/ 1528245 w 1528245"/>
                <a:gd name="connsiteY4-262" fmla="*/ 1662081 h 1662081"/>
                <a:gd name="connsiteX5-263" fmla="*/ 129770 w 1528245"/>
                <a:gd name="connsiteY5-264" fmla="*/ 1292805 h 1662081"/>
                <a:gd name="connsiteX6-265" fmla="*/ 0 w 1528245"/>
                <a:gd name="connsiteY6-266" fmla="*/ 409011 h 1662081"/>
                <a:gd name="connsiteX0-267" fmla="*/ 0 w 1528245"/>
                <a:gd name="connsiteY0-268" fmla="*/ 409011 h 1662081"/>
                <a:gd name="connsiteX1-269" fmla="*/ 868325 w 1528245"/>
                <a:gd name="connsiteY1-270" fmla="*/ 0 h 1662081"/>
                <a:gd name="connsiteX2-271" fmla="*/ 1473377 w 1528245"/>
                <a:gd name="connsiteY2-272" fmla="*/ 751911 h 1662081"/>
                <a:gd name="connsiteX3-273" fmla="*/ 1528245 w 1528245"/>
                <a:gd name="connsiteY3-274" fmla="*/ 1662081 h 1662081"/>
                <a:gd name="connsiteX4-275" fmla="*/ 129770 w 1528245"/>
                <a:gd name="connsiteY4-276" fmla="*/ 1292805 h 1662081"/>
                <a:gd name="connsiteX5-277" fmla="*/ 0 w 1528245"/>
                <a:gd name="connsiteY5-278" fmla="*/ 409011 h 1662081"/>
                <a:gd name="connsiteX0-279" fmla="*/ 0 w 1528245"/>
                <a:gd name="connsiteY0-280" fmla="*/ 0 h 1253070"/>
                <a:gd name="connsiteX1-281" fmla="*/ 586971 w 1528245"/>
                <a:gd name="connsiteY1-282" fmla="*/ 136112 h 1253070"/>
                <a:gd name="connsiteX2-283" fmla="*/ 1473377 w 1528245"/>
                <a:gd name="connsiteY2-284" fmla="*/ 342900 h 1253070"/>
                <a:gd name="connsiteX3-285" fmla="*/ 1528245 w 1528245"/>
                <a:gd name="connsiteY3-286" fmla="*/ 1253070 h 1253070"/>
                <a:gd name="connsiteX4-287" fmla="*/ 129770 w 1528245"/>
                <a:gd name="connsiteY4-288" fmla="*/ 883794 h 1253070"/>
                <a:gd name="connsiteX5-289" fmla="*/ 0 w 1528245"/>
                <a:gd name="connsiteY5-290" fmla="*/ 0 h 1253070"/>
                <a:gd name="connsiteX0-291" fmla="*/ 0 w 1528245"/>
                <a:gd name="connsiteY0-292" fmla="*/ 0 h 1253070"/>
                <a:gd name="connsiteX1-293" fmla="*/ 1473377 w 1528245"/>
                <a:gd name="connsiteY1-294" fmla="*/ 342900 h 1253070"/>
                <a:gd name="connsiteX2-295" fmla="*/ 1528245 w 1528245"/>
                <a:gd name="connsiteY2-296" fmla="*/ 1253070 h 1253070"/>
                <a:gd name="connsiteX3-297" fmla="*/ 129770 w 1528245"/>
                <a:gd name="connsiteY3-298" fmla="*/ 883794 h 1253070"/>
                <a:gd name="connsiteX4-299" fmla="*/ 0 w 1528245"/>
                <a:gd name="connsiteY4-300" fmla="*/ 0 h 1253070"/>
                <a:gd name="connsiteX0-301" fmla="*/ 0 w 1528245"/>
                <a:gd name="connsiteY0-302" fmla="*/ 0 h 1253070"/>
                <a:gd name="connsiteX1-303" fmla="*/ 1473377 w 1528245"/>
                <a:gd name="connsiteY1-304" fmla="*/ 290146 h 1253070"/>
                <a:gd name="connsiteX2-305" fmla="*/ 1528245 w 1528245"/>
                <a:gd name="connsiteY2-306" fmla="*/ 1253070 h 1253070"/>
                <a:gd name="connsiteX3-307" fmla="*/ 129770 w 1528245"/>
                <a:gd name="connsiteY3-308" fmla="*/ 883794 h 1253070"/>
                <a:gd name="connsiteX4-309" fmla="*/ 0 w 1528245"/>
                <a:gd name="connsiteY4-310" fmla="*/ 0 h 1253070"/>
                <a:gd name="connsiteX0-311" fmla="*/ 0 w 1528245"/>
                <a:gd name="connsiteY0-312" fmla="*/ 0 h 1253070"/>
                <a:gd name="connsiteX1-313" fmla="*/ 1455792 w 1528245"/>
                <a:gd name="connsiteY1-314" fmla="*/ 254976 h 1253070"/>
                <a:gd name="connsiteX2-315" fmla="*/ 1528245 w 1528245"/>
                <a:gd name="connsiteY2-316" fmla="*/ 1253070 h 1253070"/>
                <a:gd name="connsiteX3-317" fmla="*/ 129770 w 1528245"/>
                <a:gd name="connsiteY3-318" fmla="*/ 883794 h 1253070"/>
                <a:gd name="connsiteX4-319" fmla="*/ 0 w 1528245"/>
                <a:gd name="connsiteY4-320" fmla="*/ 0 h 1253070"/>
                <a:gd name="connsiteX0-321" fmla="*/ 0 w 1528245"/>
                <a:gd name="connsiteY0-322" fmla="*/ 0 h 1253070"/>
                <a:gd name="connsiteX1-323" fmla="*/ 1462142 w 1528245"/>
                <a:gd name="connsiteY1-324" fmla="*/ 261326 h 1253070"/>
                <a:gd name="connsiteX2-325" fmla="*/ 1528245 w 1528245"/>
                <a:gd name="connsiteY2-326" fmla="*/ 1253070 h 1253070"/>
                <a:gd name="connsiteX3-327" fmla="*/ 129770 w 1528245"/>
                <a:gd name="connsiteY3-328" fmla="*/ 883794 h 1253070"/>
                <a:gd name="connsiteX4-329" fmla="*/ 0 w 1528245"/>
                <a:gd name="connsiteY4-330" fmla="*/ 0 h 1253070"/>
                <a:gd name="connsiteX0-331" fmla="*/ 0 w 1528245"/>
                <a:gd name="connsiteY0-332" fmla="*/ 0 h 1253070"/>
                <a:gd name="connsiteX1-333" fmla="*/ 1471667 w 1528245"/>
                <a:gd name="connsiteY1-334" fmla="*/ 270851 h 1253070"/>
                <a:gd name="connsiteX2-335" fmla="*/ 1528245 w 1528245"/>
                <a:gd name="connsiteY2-336" fmla="*/ 1253070 h 1253070"/>
                <a:gd name="connsiteX3-337" fmla="*/ 129770 w 1528245"/>
                <a:gd name="connsiteY3-338" fmla="*/ 883794 h 1253070"/>
                <a:gd name="connsiteX4-339" fmla="*/ 0 w 1528245"/>
                <a:gd name="connsiteY4-340" fmla="*/ 0 h 125307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528245" h="1253070">
                  <a:moveTo>
                    <a:pt x="0" y="0"/>
                  </a:moveTo>
                  <a:lnTo>
                    <a:pt x="1471667" y="270851"/>
                  </a:lnTo>
                  <a:lnTo>
                    <a:pt x="1528245" y="1253070"/>
                  </a:lnTo>
                  <a:lnTo>
                    <a:pt x="129770" y="883794"/>
                  </a:lnTo>
                  <a:lnTo>
                    <a:pt x="0" y="0"/>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六边形 280"/>
            <p:cNvSpPr/>
            <p:nvPr/>
          </p:nvSpPr>
          <p:spPr>
            <a:xfrm>
              <a:off x="4567407" y="3048000"/>
              <a:ext cx="1048120" cy="1001731"/>
            </a:xfrm>
            <a:custGeom>
              <a:avLst/>
              <a:gdLst>
                <a:gd name="connsiteX0" fmla="*/ 0 w 1710768"/>
                <a:gd name="connsiteY0" fmla="*/ 576064 h 1152128"/>
                <a:gd name="connsiteX1" fmla="*/ 288032 w 1710768"/>
                <a:gd name="connsiteY1" fmla="*/ 0 h 1152128"/>
                <a:gd name="connsiteX2" fmla="*/ 1422736 w 1710768"/>
                <a:gd name="connsiteY2" fmla="*/ 0 h 1152128"/>
                <a:gd name="connsiteX3" fmla="*/ 1710768 w 1710768"/>
                <a:gd name="connsiteY3" fmla="*/ 576064 h 1152128"/>
                <a:gd name="connsiteX4" fmla="*/ 1422736 w 1710768"/>
                <a:gd name="connsiteY4" fmla="*/ 1152128 h 1152128"/>
                <a:gd name="connsiteX5" fmla="*/ 288032 w 1710768"/>
                <a:gd name="connsiteY5" fmla="*/ 1152128 h 1152128"/>
                <a:gd name="connsiteX6" fmla="*/ 0 w 1710768"/>
                <a:gd name="connsiteY6" fmla="*/ 576064 h 1152128"/>
                <a:gd name="connsiteX0-1" fmla="*/ 0 w 1710768"/>
                <a:gd name="connsiteY0-2" fmla="*/ 576064 h 1301597"/>
                <a:gd name="connsiteX1-3" fmla="*/ 288032 w 1710768"/>
                <a:gd name="connsiteY1-4" fmla="*/ 0 h 1301597"/>
                <a:gd name="connsiteX2-5" fmla="*/ 1422736 w 1710768"/>
                <a:gd name="connsiteY2-6" fmla="*/ 0 h 1301597"/>
                <a:gd name="connsiteX3-7" fmla="*/ 1710768 w 1710768"/>
                <a:gd name="connsiteY3-8" fmla="*/ 576064 h 1301597"/>
                <a:gd name="connsiteX4-9" fmla="*/ 1106213 w 1710768"/>
                <a:gd name="connsiteY4-10" fmla="*/ 1301597 h 1301597"/>
                <a:gd name="connsiteX5-11" fmla="*/ 288032 w 1710768"/>
                <a:gd name="connsiteY5-12" fmla="*/ 1152128 h 1301597"/>
                <a:gd name="connsiteX6-13" fmla="*/ 0 w 1710768"/>
                <a:gd name="connsiteY6-14" fmla="*/ 576064 h 1301597"/>
                <a:gd name="connsiteX0-15" fmla="*/ 28492 w 1739260"/>
                <a:gd name="connsiteY0-16" fmla="*/ 576064 h 1301597"/>
                <a:gd name="connsiteX1-17" fmla="*/ 316524 w 1739260"/>
                <a:gd name="connsiteY1-18" fmla="*/ 0 h 1301597"/>
                <a:gd name="connsiteX2-19" fmla="*/ 1451228 w 1739260"/>
                <a:gd name="connsiteY2-20" fmla="*/ 0 h 1301597"/>
                <a:gd name="connsiteX3-21" fmla="*/ 1739260 w 1739260"/>
                <a:gd name="connsiteY3-22" fmla="*/ 576064 h 1301597"/>
                <a:gd name="connsiteX4-23" fmla="*/ 1134705 w 1739260"/>
                <a:gd name="connsiteY4-24" fmla="*/ 1301597 h 1301597"/>
                <a:gd name="connsiteX5-25" fmla="*/ 0 w 1739260"/>
                <a:gd name="connsiteY5-26" fmla="*/ 1125751 h 1301597"/>
                <a:gd name="connsiteX6-27" fmla="*/ 28492 w 1739260"/>
                <a:gd name="connsiteY6-28" fmla="*/ 576064 h 1301597"/>
                <a:gd name="connsiteX0-29" fmla="*/ 0 w 1895406"/>
                <a:gd name="connsiteY0-30" fmla="*/ 356257 h 1301597"/>
                <a:gd name="connsiteX1-31" fmla="*/ 472670 w 1895406"/>
                <a:gd name="connsiteY1-32" fmla="*/ 0 h 1301597"/>
                <a:gd name="connsiteX2-33" fmla="*/ 1607374 w 1895406"/>
                <a:gd name="connsiteY2-34" fmla="*/ 0 h 1301597"/>
                <a:gd name="connsiteX3-35" fmla="*/ 1895406 w 1895406"/>
                <a:gd name="connsiteY3-36" fmla="*/ 576064 h 1301597"/>
                <a:gd name="connsiteX4-37" fmla="*/ 1290851 w 1895406"/>
                <a:gd name="connsiteY4-38" fmla="*/ 1301597 h 1301597"/>
                <a:gd name="connsiteX5-39" fmla="*/ 156146 w 1895406"/>
                <a:gd name="connsiteY5-40" fmla="*/ 1125751 h 1301597"/>
                <a:gd name="connsiteX6-41" fmla="*/ 0 w 1895406"/>
                <a:gd name="connsiteY6-42" fmla="*/ 356257 h 1301597"/>
                <a:gd name="connsiteX0-43" fmla="*/ 0 w 1895406"/>
                <a:gd name="connsiteY0-44" fmla="*/ 558480 h 1503820"/>
                <a:gd name="connsiteX1-45" fmla="*/ 499047 w 1895406"/>
                <a:gd name="connsiteY1-46" fmla="*/ 0 h 1503820"/>
                <a:gd name="connsiteX2-47" fmla="*/ 1607374 w 1895406"/>
                <a:gd name="connsiteY2-48" fmla="*/ 202223 h 1503820"/>
                <a:gd name="connsiteX3-49" fmla="*/ 1895406 w 1895406"/>
                <a:gd name="connsiteY3-50" fmla="*/ 778287 h 1503820"/>
                <a:gd name="connsiteX4-51" fmla="*/ 1290851 w 1895406"/>
                <a:gd name="connsiteY4-52" fmla="*/ 1503820 h 1503820"/>
                <a:gd name="connsiteX5-53" fmla="*/ 156146 w 1895406"/>
                <a:gd name="connsiteY5-54" fmla="*/ 1327974 h 1503820"/>
                <a:gd name="connsiteX6-55" fmla="*/ 0 w 1895406"/>
                <a:gd name="connsiteY6-56" fmla="*/ 558480 h 1503820"/>
                <a:gd name="connsiteX0-57" fmla="*/ 0 w 1895406"/>
                <a:gd name="connsiteY0-58" fmla="*/ 558480 h 1503820"/>
                <a:gd name="connsiteX1-59" fmla="*/ 499047 w 1895406"/>
                <a:gd name="connsiteY1-60" fmla="*/ 0 h 1503820"/>
                <a:gd name="connsiteX2-61" fmla="*/ 1879935 w 1895406"/>
                <a:gd name="connsiteY2-62" fmla="*/ 272561 h 1503820"/>
                <a:gd name="connsiteX3-63" fmla="*/ 1895406 w 1895406"/>
                <a:gd name="connsiteY3-64" fmla="*/ 778287 h 1503820"/>
                <a:gd name="connsiteX4-65" fmla="*/ 1290851 w 1895406"/>
                <a:gd name="connsiteY4-66" fmla="*/ 1503820 h 1503820"/>
                <a:gd name="connsiteX5-67" fmla="*/ 156146 w 1895406"/>
                <a:gd name="connsiteY5-68" fmla="*/ 1327974 h 1503820"/>
                <a:gd name="connsiteX6-69" fmla="*/ 0 w 1895406"/>
                <a:gd name="connsiteY6-70" fmla="*/ 558480 h 1503820"/>
                <a:gd name="connsiteX0-71" fmla="*/ 0 w 1904199"/>
                <a:gd name="connsiteY0-72" fmla="*/ 558480 h 1503820"/>
                <a:gd name="connsiteX1-73" fmla="*/ 499047 w 1904199"/>
                <a:gd name="connsiteY1-74" fmla="*/ 0 h 1503820"/>
                <a:gd name="connsiteX2-75" fmla="*/ 1879935 w 1904199"/>
                <a:gd name="connsiteY2-76" fmla="*/ 272561 h 1503820"/>
                <a:gd name="connsiteX3-77" fmla="*/ 1904199 w 1904199"/>
                <a:gd name="connsiteY3-78" fmla="*/ 1015679 h 1503820"/>
                <a:gd name="connsiteX4-79" fmla="*/ 1290851 w 1904199"/>
                <a:gd name="connsiteY4-80" fmla="*/ 1503820 h 1503820"/>
                <a:gd name="connsiteX5-81" fmla="*/ 156146 w 1904199"/>
                <a:gd name="connsiteY5-82" fmla="*/ 1327974 h 1503820"/>
                <a:gd name="connsiteX6-83" fmla="*/ 0 w 1904199"/>
                <a:gd name="connsiteY6-84" fmla="*/ 558480 h 1503820"/>
                <a:gd name="connsiteX0-85" fmla="*/ 0 w 1904199"/>
                <a:gd name="connsiteY0-86" fmla="*/ 558480 h 1503820"/>
                <a:gd name="connsiteX1-87" fmla="*/ 499047 w 1904199"/>
                <a:gd name="connsiteY1-88" fmla="*/ 0 h 1503820"/>
                <a:gd name="connsiteX2-89" fmla="*/ 1871143 w 1904199"/>
                <a:gd name="connsiteY2-90" fmla="*/ 158261 h 1503820"/>
                <a:gd name="connsiteX3-91" fmla="*/ 1904199 w 1904199"/>
                <a:gd name="connsiteY3-92" fmla="*/ 1015679 h 1503820"/>
                <a:gd name="connsiteX4-93" fmla="*/ 1290851 w 1904199"/>
                <a:gd name="connsiteY4-94" fmla="*/ 1503820 h 1503820"/>
                <a:gd name="connsiteX5-95" fmla="*/ 156146 w 1904199"/>
                <a:gd name="connsiteY5-96" fmla="*/ 1327974 h 1503820"/>
                <a:gd name="connsiteX6-97" fmla="*/ 0 w 1904199"/>
                <a:gd name="connsiteY6-98" fmla="*/ 558480 h 1503820"/>
                <a:gd name="connsiteX0-99" fmla="*/ 0 w 1904199"/>
                <a:gd name="connsiteY0-100" fmla="*/ 584857 h 1530197"/>
                <a:gd name="connsiteX1-101" fmla="*/ 507839 w 1904199"/>
                <a:gd name="connsiteY1-102" fmla="*/ 0 h 1530197"/>
                <a:gd name="connsiteX2-103" fmla="*/ 1871143 w 1904199"/>
                <a:gd name="connsiteY2-104" fmla="*/ 184638 h 1530197"/>
                <a:gd name="connsiteX3-105" fmla="*/ 1904199 w 1904199"/>
                <a:gd name="connsiteY3-106" fmla="*/ 1042056 h 1530197"/>
                <a:gd name="connsiteX4-107" fmla="*/ 1290851 w 1904199"/>
                <a:gd name="connsiteY4-108" fmla="*/ 1530197 h 1530197"/>
                <a:gd name="connsiteX5-109" fmla="*/ 156146 w 1904199"/>
                <a:gd name="connsiteY5-110" fmla="*/ 1354351 h 1530197"/>
                <a:gd name="connsiteX6-111" fmla="*/ 0 w 1904199"/>
                <a:gd name="connsiteY6-112" fmla="*/ 584857 h 1530197"/>
                <a:gd name="connsiteX0-113" fmla="*/ 0 w 2229515"/>
                <a:gd name="connsiteY0-114" fmla="*/ 426596 h 1530197"/>
                <a:gd name="connsiteX1-115" fmla="*/ 833155 w 2229515"/>
                <a:gd name="connsiteY1-116" fmla="*/ 0 h 1530197"/>
                <a:gd name="connsiteX2-117" fmla="*/ 2196459 w 2229515"/>
                <a:gd name="connsiteY2-118" fmla="*/ 184638 h 1530197"/>
                <a:gd name="connsiteX3-119" fmla="*/ 2229515 w 2229515"/>
                <a:gd name="connsiteY3-120" fmla="*/ 1042056 h 1530197"/>
                <a:gd name="connsiteX4-121" fmla="*/ 1616167 w 2229515"/>
                <a:gd name="connsiteY4-122" fmla="*/ 1530197 h 1530197"/>
                <a:gd name="connsiteX5-123" fmla="*/ 481462 w 2229515"/>
                <a:gd name="connsiteY5-124" fmla="*/ 1354351 h 1530197"/>
                <a:gd name="connsiteX6-125" fmla="*/ 0 w 2229515"/>
                <a:gd name="connsiteY6-126" fmla="*/ 426596 h 1530197"/>
                <a:gd name="connsiteX0-127" fmla="*/ 0 w 2229515"/>
                <a:gd name="connsiteY0-128" fmla="*/ 426596 h 1530197"/>
                <a:gd name="connsiteX1-129" fmla="*/ 833155 w 2229515"/>
                <a:gd name="connsiteY1-130" fmla="*/ 0 h 1530197"/>
                <a:gd name="connsiteX2-131" fmla="*/ 2196459 w 2229515"/>
                <a:gd name="connsiteY2-132" fmla="*/ 184638 h 1530197"/>
                <a:gd name="connsiteX3-133" fmla="*/ 2229515 w 2229515"/>
                <a:gd name="connsiteY3-134" fmla="*/ 1042056 h 1530197"/>
                <a:gd name="connsiteX4-135" fmla="*/ 1616167 w 2229515"/>
                <a:gd name="connsiteY4-136" fmla="*/ 1530197 h 1530197"/>
                <a:gd name="connsiteX5-137" fmla="*/ 94600 w 2229515"/>
                <a:gd name="connsiteY5-138" fmla="*/ 1292805 h 1530197"/>
                <a:gd name="connsiteX6-139" fmla="*/ 0 w 2229515"/>
                <a:gd name="connsiteY6-140" fmla="*/ 426596 h 1530197"/>
                <a:gd name="connsiteX0-141" fmla="*/ 0 w 2229515"/>
                <a:gd name="connsiteY0-142" fmla="*/ 426596 h 1662081"/>
                <a:gd name="connsiteX1-143" fmla="*/ 833155 w 2229515"/>
                <a:gd name="connsiteY1-144" fmla="*/ 0 h 1662081"/>
                <a:gd name="connsiteX2-145" fmla="*/ 2196459 w 2229515"/>
                <a:gd name="connsiteY2-146" fmla="*/ 184638 h 1662081"/>
                <a:gd name="connsiteX3-147" fmla="*/ 2229515 w 2229515"/>
                <a:gd name="connsiteY3-148" fmla="*/ 1042056 h 1662081"/>
                <a:gd name="connsiteX4-149" fmla="*/ 1493075 w 2229515"/>
                <a:gd name="connsiteY4-150" fmla="*/ 1662081 h 1662081"/>
                <a:gd name="connsiteX5-151" fmla="*/ 94600 w 2229515"/>
                <a:gd name="connsiteY5-152" fmla="*/ 1292805 h 1662081"/>
                <a:gd name="connsiteX6-153" fmla="*/ 0 w 2229515"/>
                <a:gd name="connsiteY6-154" fmla="*/ 426596 h 1662081"/>
                <a:gd name="connsiteX0-155" fmla="*/ 0 w 2196459"/>
                <a:gd name="connsiteY0-156" fmla="*/ 426596 h 1662081"/>
                <a:gd name="connsiteX1-157" fmla="*/ 833155 w 2196459"/>
                <a:gd name="connsiteY1-158" fmla="*/ 0 h 1662081"/>
                <a:gd name="connsiteX2-159" fmla="*/ 2196459 w 2196459"/>
                <a:gd name="connsiteY2-160" fmla="*/ 184638 h 1662081"/>
                <a:gd name="connsiteX3-161" fmla="*/ 1552508 w 2196459"/>
                <a:gd name="connsiteY3-162" fmla="*/ 857418 h 1662081"/>
                <a:gd name="connsiteX4-163" fmla="*/ 1493075 w 2196459"/>
                <a:gd name="connsiteY4-164" fmla="*/ 1662081 h 1662081"/>
                <a:gd name="connsiteX5-165" fmla="*/ 94600 w 2196459"/>
                <a:gd name="connsiteY5-166" fmla="*/ 1292805 h 1662081"/>
                <a:gd name="connsiteX6-167" fmla="*/ 0 w 2196459"/>
                <a:gd name="connsiteY6-168" fmla="*/ 426596 h 1662081"/>
                <a:gd name="connsiteX0-169" fmla="*/ 0 w 2196459"/>
                <a:gd name="connsiteY0-170" fmla="*/ 426596 h 1662081"/>
                <a:gd name="connsiteX1-171" fmla="*/ 833155 w 2196459"/>
                <a:gd name="connsiteY1-172" fmla="*/ 0 h 1662081"/>
                <a:gd name="connsiteX2-173" fmla="*/ 2196459 w 2196459"/>
                <a:gd name="connsiteY2-174" fmla="*/ 184638 h 1662081"/>
                <a:gd name="connsiteX3-175" fmla="*/ 2106423 w 2196459"/>
                <a:gd name="connsiteY3-176" fmla="*/ 962926 h 1662081"/>
                <a:gd name="connsiteX4-177" fmla="*/ 1493075 w 2196459"/>
                <a:gd name="connsiteY4-178" fmla="*/ 1662081 h 1662081"/>
                <a:gd name="connsiteX5-179" fmla="*/ 94600 w 2196459"/>
                <a:gd name="connsiteY5-180" fmla="*/ 1292805 h 1662081"/>
                <a:gd name="connsiteX6-181" fmla="*/ 0 w 2196459"/>
                <a:gd name="connsiteY6-182" fmla="*/ 426596 h 1662081"/>
                <a:gd name="connsiteX0-183" fmla="*/ 0 w 2143705"/>
                <a:gd name="connsiteY0-184" fmla="*/ 426596 h 1662081"/>
                <a:gd name="connsiteX1-185" fmla="*/ 833155 w 2143705"/>
                <a:gd name="connsiteY1-186" fmla="*/ 0 h 1662081"/>
                <a:gd name="connsiteX2-187" fmla="*/ 2143705 w 2143705"/>
                <a:gd name="connsiteY2-188" fmla="*/ 211014 h 1662081"/>
                <a:gd name="connsiteX3-189" fmla="*/ 2106423 w 2143705"/>
                <a:gd name="connsiteY3-190" fmla="*/ 962926 h 1662081"/>
                <a:gd name="connsiteX4-191" fmla="*/ 1493075 w 2143705"/>
                <a:gd name="connsiteY4-192" fmla="*/ 1662081 h 1662081"/>
                <a:gd name="connsiteX5-193" fmla="*/ 94600 w 2143705"/>
                <a:gd name="connsiteY5-194" fmla="*/ 1292805 h 1662081"/>
                <a:gd name="connsiteX6-195" fmla="*/ 0 w 2143705"/>
                <a:gd name="connsiteY6-196" fmla="*/ 426596 h 1662081"/>
                <a:gd name="connsiteX0-197" fmla="*/ 0 w 2178875"/>
                <a:gd name="connsiteY0-198" fmla="*/ 409011 h 1662081"/>
                <a:gd name="connsiteX1-199" fmla="*/ 868325 w 2178875"/>
                <a:gd name="connsiteY1-200" fmla="*/ 0 h 1662081"/>
                <a:gd name="connsiteX2-201" fmla="*/ 2178875 w 2178875"/>
                <a:gd name="connsiteY2-202" fmla="*/ 211014 h 1662081"/>
                <a:gd name="connsiteX3-203" fmla="*/ 2141593 w 2178875"/>
                <a:gd name="connsiteY3-204" fmla="*/ 962926 h 1662081"/>
                <a:gd name="connsiteX4-205" fmla="*/ 1528245 w 2178875"/>
                <a:gd name="connsiteY4-206" fmla="*/ 1662081 h 1662081"/>
                <a:gd name="connsiteX5-207" fmla="*/ 129770 w 2178875"/>
                <a:gd name="connsiteY5-208" fmla="*/ 1292805 h 1662081"/>
                <a:gd name="connsiteX6-209" fmla="*/ 0 w 2178875"/>
                <a:gd name="connsiteY6-210" fmla="*/ 409011 h 1662081"/>
                <a:gd name="connsiteX0-211" fmla="*/ 0 w 2178875"/>
                <a:gd name="connsiteY0-212" fmla="*/ 197997 h 1451067"/>
                <a:gd name="connsiteX1-213" fmla="*/ 1466202 w 2178875"/>
                <a:gd name="connsiteY1-214" fmla="*/ 465993 h 1451067"/>
                <a:gd name="connsiteX2-215" fmla="*/ 2178875 w 2178875"/>
                <a:gd name="connsiteY2-216" fmla="*/ 0 h 1451067"/>
                <a:gd name="connsiteX3-217" fmla="*/ 2141593 w 2178875"/>
                <a:gd name="connsiteY3-218" fmla="*/ 751912 h 1451067"/>
                <a:gd name="connsiteX4-219" fmla="*/ 1528245 w 2178875"/>
                <a:gd name="connsiteY4-220" fmla="*/ 1451067 h 1451067"/>
                <a:gd name="connsiteX5-221" fmla="*/ 129770 w 2178875"/>
                <a:gd name="connsiteY5-222" fmla="*/ 1081791 h 1451067"/>
                <a:gd name="connsiteX6-223" fmla="*/ 0 w 2178875"/>
                <a:gd name="connsiteY6-224" fmla="*/ 197997 h 1451067"/>
                <a:gd name="connsiteX0-225" fmla="*/ 1338546 w 2049105"/>
                <a:gd name="connsiteY0-226" fmla="*/ 795874 h 1451067"/>
                <a:gd name="connsiteX1-227" fmla="*/ 1336432 w 2049105"/>
                <a:gd name="connsiteY1-228" fmla="*/ 465993 h 1451067"/>
                <a:gd name="connsiteX2-229" fmla="*/ 2049105 w 2049105"/>
                <a:gd name="connsiteY2-230" fmla="*/ 0 h 1451067"/>
                <a:gd name="connsiteX3-231" fmla="*/ 2011823 w 2049105"/>
                <a:gd name="connsiteY3-232" fmla="*/ 751912 h 1451067"/>
                <a:gd name="connsiteX4-233" fmla="*/ 1398475 w 2049105"/>
                <a:gd name="connsiteY4-234" fmla="*/ 1451067 h 1451067"/>
                <a:gd name="connsiteX5-235" fmla="*/ 0 w 2049105"/>
                <a:gd name="connsiteY5-236" fmla="*/ 1081791 h 1451067"/>
                <a:gd name="connsiteX6-237" fmla="*/ 1338546 w 2049105"/>
                <a:gd name="connsiteY6-238" fmla="*/ 795874 h 1451067"/>
                <a:gd name="connsiteX0-239" fmla="*/ 2114 w 712673"/>
                <a:gd name="connsiteY0-240" fmla="*/ 795874 h 1451067"/>
                <a:gd name="connsiteX1-241" fmla="*/ 0 w 712673"/>
                <a:gd name="connsiteY1-242" fmla="*/ 465993 h 1451067"/>
                <a:gd name="connsiteX2-243" fmla="*/ 712673 w 712673"/>
                <a:gd name="connsiteY2-244" fmla="*/ 0 h 1451067"/>
                <a:gd name="connsiteX3-245" fmla="*/ 675391 w 712673"/>
                <a:gd name="connsiteY3-246" fmla="*/ 751912 h 1451067"/>
                <a:gd name="connsiteX4-247" fmla="*/ 62043 w 712673"/>
                <a:gd name="connsiteY4-248" fmla="*/ 1451067 h 1451067"/>
                <a:gd name="connsiteX5-249" fmla="*/ 8791 w 712673"/>
                <a:gd name="connsiteY5-250" fmla="*/ 1064206 h 1451067"/>
                <a:gd name="connsiteX6-251" fmla="*/ 2114 w 712673"/>
                <a:gd name="connsiteY6-252" fmla="*/ 795874 h 1451067"/>
                <a:gd name="connsiteX0-253" fmla="*/ 19699 w 712673"/>
                <a:gd name="connsiteY0-254" fmla="*/ 839836 h 1451067"/>
                <a:gd name="connsiteX1-255" fmla="*/ 0 w 712673"/>
                <a:gd name="connsiteY1-256" fmla="*/ 465993 h 1451067"/>
                <a:gd name="connsiteX2-257" fmla="*/ 712673 w 712673"/>
                <a:gd name="connsiteY2-258" fmla="*/ 0 h 1451067"/>
                <a:gd name="connsiteX3-259" fmla="*/ 675391 w 712673"/>
                <a:gd name="connsiteY3-260" fmla="*/ 751912 h 1451067"/>
                <a:gd name="connsiteX4-261" fmla="*/ 62043 w 712673"/>
                <a:gd name="connsiteY4-262" fmla="*/ 1451067 h 1451067"/>
                <a:gd name="connsiteX5-263" fmla="*/ 8791 w 712673"/>
                <a:gd name="connsiteY5-264" fmla="*/ 1064206 h 1451067"/>
                <a:gd name="connsiteX6-265" fmla="*/ 19699 w 712673"/>
                <a:gd name="connsiteY6-266" fmla="*/ 839836 h 1451067"/>
                <a:gd name="connsiteX0-267" fmla="*/ 19699 w 712673"/>
                <a:gd name="connsiteY0-268" fmla="*/ 839836 h 1451067"/>
                <a:gd name="connsiteX1-269" fmla="*/ 0 w 712673"/>
                <a:gd name="connsiteY1-270" fmla="*/ 465993 h 1451067"/>
                <a:gd name="connsiteX2-271" fmla="*/ 712673 w 712673"/>
                <a:gd name="connsiteY2-272" fmla="*/ 0 h 1451067"/>
                <a:gd name="connsiteX3-273" fmla="*/ 675391 w 712673"/>
                <a:gd name="connsiteY3-274" fmla="*/ 751912 h 1451067"/>
                <a:gd name="connsiteX4-275" fmla="*/ 62043 w 712673"/>
                <a:gd name="connsiteY4-276" fmla="*/ 1451067 h 1451067"/>
                <a:gd name="connsiteX5-277" fmla="*/ 35168 w 712673"/>
                <a:gd name="connsiteY5-278" fmla="*/ 1108168 h 1451067"/>
                <a:gd name="connsiteX6-279" fmla="*/ 19699 w 712673"/>
                <a:gd name="connsiteY6-280" fmla="*/ 839836 h 1451067"/>
                <a:gd name="connsiteX0-281" fmla="*/ 35168 w 712673"/>
                <a:gd name="connsiteY0-282" fmla="*/ 1108168 h 1451067"/>
                <a:gd name="connsiteX1-283" fmla="*/ 0 w 712673"/>
                <a:gd name="connsiteY1-284" fmla="*/ 465993 h 1451067"/>
                <a:gd name="connsiteX2-285" fmla="*/ 712673 w 712673"/>
                <a:gd name="connsiteY2-286" fmla="*/ 0 h 1451067"/>
                <a:gd name="connsiteX3-287" fmla="*/ 675391 w 712673"/>
                <a:gd name="connsiteY3-288" fmla="*/ 751912 h 1451067"/>
                <a:gd name="connsiteX4-289" fmla="*/ 62043 w 712673"/>
                <a:gd name="connsiteY4-290" fmla="*/ 1451067 h 1451067"/>
                <a:gd name="connsiteX5-291" fmla="*/ 35168 w 712673"/>
                <a:gd name="connsiteY5-292" fmla="*/ 1108168 h 1451067"/>
                <a:gd name="connsiteX0-293" fmla="*/ 62043 w 712673"/>
                <a:gd name="connsiteY0-294" fmla="*/ 1451067 h 1451067"/>
                <a:gd name="connsiteX1-295" fmla="*/ 0 w 712673"/>
                <a:gd name="connsiteY1-296" fmla="*/ 465993 h 1451067"/>
                <a:gd name="connsiteX2-297" fmla="*/ 712673 w 712673"/>
                <a:gd name="connsiteY2-298" fmla="*/ 0 h 1451067"/>
                <a:gd name="connsiteX3-299" fmla="*/ 675391 w 712673"/>
                <a:gd name="connsiteY3-300" fmla="*/ 751912 h 1451067"/>
                <a:gd name="connsiteX4-301" fmla="*/ 62043 w 712673"/>
                <a:gd name="connsiteY4-302" fmla="*/ 1451067 h 1451067"/>
                <a:gd name="connsiteX0-303" fmla="*/ 62043 w 695297"/>
                <a:gd name="connsiteY0-304" fmla="*/ 2555907 h 2555907"/>
                <a:gd name="connsiteX1-305" fmla="*/ 0 w 695297"/>
                <a:gd name="connsiteY1-306" fmla="*/ 1570833 h 2555907"/>
                <a:gd name="connsiteX2-307" fmla="*/ 695297 w 695297"/>
                <a:gd name="connsiteY2-308" fmla="*/ 0 h 2555907"/>
                <a:gd name="connsiteX3-309" fmla="*/ 675391 w 695297"/>
                <a:gd name="connsiteY3-310" fmla="*/ 1856752 h 2555907"/>
                <a:gd name="connsiteX4-311" fmla="*/ 62043 w 695297"/>
                <a:gd name="connsiteY4-312" fmla="*/ 2555907 h 2555907"/>
                <a:gd name="connsiteX0-313" fmla="*/ 14653 w 695297"/>
                <a:gd name="connsiteY0-314" fmla="*/ 2318366 h 2318366"/>
                <a:gd name="connsiteX1-315" fmla="*/ 0 w 695297"/>
                <a:gd name="connsiteY1-316" fmla="*/ 1570833 h 2318366"/>
                <a:gd name="connsiteX2-317" fmla="*/ 695297 w 695297"/>
                <a:gd name="connsiteY2-318" fmla="*/ 0 h 2318366"/>
                <a:gd name="connsiteX3-319" fmla="*/ 675391 w 695297"/>
                <a:gd name="connsiteY3-320" fmla="*/ 1856752 h 2318366"/>
                <a:gd name="connsiteX4-321" fmla="*/ 14653 w 695297"/>
                <a:gd name="connsiteY4-322" fmla="*/ 2318366 h 2318366"/>
                <a:gd name="connsiteX0-323" fmla="*/ 14653 w 695297"/>
                <a:gd name="connsiteY0-324" fmla="*/ 2318366 h 2318366"/>
                <a:gd name="connsiteX1-325" fmla="*/ 0 w 695297"/>
                <a:gd name="connsiteY1-326" fmla="*/ 1570833 h 2318366"/>
                <a:gd name="connsiteX2-327" fmla="*/ 695297 w 695297"/>
                <a:gd name="connsiteY2-328" fmla="*/ 0 h 2318366"/>
                <a:gd name="connsiteX3-329" fmla="*/ 684869 w 695297"/>
                <a:gd name="connsiteY3-330" fmla="*/ 845826 h 2318366"/>
                <a:gd name="connsiteX4-331" fmla="*/ 14653 w 695297"/>
                <a:gd name="connsiteY4-332" fmla="*/ 2318366 h 2318366"/>
                <a:gd name="connsiteX0-333" fmla="*/ 14653 w 695297"/>
                <a:gd name="connsiteY0-334" fmla="*/ 2318366 h 2318366"/>
                <a:gd name="connsiteX1-335" fmla="*/ 0 w 695297"/>
                <a:gd name="connsiteY1-336" fmla="*/ 1570833 h 2318366"/>
                <a:gd name="connsiteX2-337" fmla="*/ 695297 w 695297"/>
                <a:gd name="connsiteY2-338" fmla="*/ 0 h 2318366"/>
                <a:gd name="connsiteX3-339" fmla="*/ 684869 w 695297"/>
                <a:gd name="connsiteY3-340" fmla="*/ 807158 h 2318366"/>
                <a:gd name="connsiteX4-341" fmla="*/ 14653 w 695297"/>
                <a:gd name="connsiteY4-342" fmla="*/ 2318366 h 2318366"/>
                <a:gd name="connsiteX0-343" fmla="*/ 14653 w 695297"/>
                <a:gd name="connsiteY0-344" fmla="*/ 2318366 h 2318366"/>
                <a:gd name="connsiteX1-345" fmla="*/ 0 w 695297"/>
                <a:gd name="connsiteY1-346" fmla="*/ 1570833 h 2318366"/>
                <a:gd name="connsiteX2-347" fmla="*/ 695297 w 695297"/>
                <a:gd name="connsiteY2-348" fmla="*/ 0 h 2318366"/>
                <a:gd name="connsiteX3-349" fmla="*/ 684869 w 695297"/>
                <a:gd name="connsiteY3-350" fmla="*/ 774012 h 2318366"/>
                <a:gd name="connsiteX4-351" fmla="*/ 14653 w 695297"/>
                <a:gd name="connsiteY4-352" fmla="*/ 2318366 h 2318366"/>
                <a:gd name="connsiteX0-353" fmla="*/ 14653 w 695297"/>
                <a:gd name="connsiteY0-354" fmla="*/ 2318366 h 2318366"/>
                <a:gd name="connsiteX1-355" fmla="*/ 0 w 695297"/>
                <a:gd name="connsiteY1-356" fmla="*/ 1570833 h 2318366"/>
                <a:gd name="connsiteX2-357" fmla="*/ 695297 w 695297"/>
                <a:gd name="connsiteY2-358" fmla="*/ 0 h 2318366"/>
                <a:gd name="connsiteX3-359" fmla="*/ 684869 w 695297"/>
                <a:gd name="connsiteY3-360" fmla="*/ 685625 h 2318366"/>
                <a:gd name="connsiteX4-361" fmla="*/ 14653 w 695297"/>
                <a:gd name="connsiteY4-362" fmla="*/ 2318366 h 2318366"/>
                <a:gd name="connsiteX0-363" fmla="*/ 11494 w 695297"/>
                <a:gd name="connsiteY0-364" fmla="*/ 2340463 h 2340463"/>
                <a:gd name="connsiteX1-365" fmla="*/ 0 w 695297"/>
                <a:gd name="connsiteY1-366" fmla="*/ 1570833 h 2340463"/>
                <a:gd name="connsiteX2-367" fmla="*/ 695297 w 695297"/>
                <a:gd name="connsiteY2-368" fmla="*/ 0 h 2340463"/>
                <a:gd name="connsiteX3-369" fmla="*/ 684869 w 695297"/>
                <a:gd name="connsiteY3-370" fmla="*/ 685625 h 2340463"/>
                <a:gd name="connsiteX4-371" fmla="*/ 11494 w 695297"/>
                <a:gd name="connsiteY4-372" fmla="*/ 2340463 h 2340463"/>
                <a:gd name="connsiteX0-373" fmla="*/ 11494 w 695297"/>
                <a:gd name="connsiteY0-374" fmla="*/ 2323890 h 2323890"/>
                <a:gd name="connsiteX1-375" fmla="*/ 0 w 695297"/>
                <a:gd name="connsiteY1-376" fmla="*/ 1570833 h 2323890"/>
                <a:gd name="connsiteX2-377" fmla="*/ 695297 w 695297"/>
                <a:gd name="connsiteY2-378" fmla="*/ 0 h 2323890"/>
                <a:gd name="connsiteX3-379" fmla="*/ 684869 w 695297"/>
                <a:gd name="connsiteY3-380" fmla="*/ 685625 h 2323890"/>
                <a:gd name="connsiteX4-381" fmla="*/ 11494 w 695297"/>
                <a:gd name="connsiteY4-382" fmla="*/ 2323890 h 2323890"/>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95297" h="2323890">
                  <a:moveTo>
                    <a:pt x="11494" y="2323890"/>
                  </a:moveTo>
                  <a:lnTo>
                    <a:pt x="0" y="1570833"/>
                  </a:lnTo>
                  <a:lnTo>
                    <a:pt x="695297" y="0"/>
                  </a:lnTo>
                  <a:lnTo>
                    <a:pt x="684869" y="685625"/>
                  </a:lnTo>
                  <a:lnTo>
                    <a:pt x="11494" y="2323890"/>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六边形 280"/>
            <p:cNvSpPr/>
            <p:nvPr/>
          </p:nvSpPr>
          <p:spPr>
            <a:xfrm>
              <a:off x="3108171" y="3574106"/>
              <a:ext cx="1481615" cy="1065996"/>
            </a:xfrm>
            <a:custGeom>
              <a:avLst/>
              <a:gdLst>
                <a:gd name="connsiteX0" fmla="*/ 0 w 1710768"/>
                <a:gd name="connsiteY0" fmla="*/ 576064 h 1152128"/>
                <a:gd name="connsiteX1" fmla="*/ 288032 w 1710768"/>
                <a:gd name="connsiteY1" fmla="*/ 0 h 1152128"/>
                <a:gd name="connsiteX2" fmla="*/ 1422736 w 1710768"/>
                <a:gd name="connsiteY2" fmla="*/ 0 h 1152128"/>
                <a:gd name="connsiteX3" fmla="*/ 1710768 w 1710768"/>
                <a:gd name="connsiteY3" fmla="*/ 576064 h 1152128"/>
                <a:gd name="connsiteX4" fmla="*/ 1422736 w 1710768"/>
                <a:gd name="connsiteY4" fmla="*/ 1152128 h 1152128"/>
                <a:gd name="connsiteX5" fmla="*/ 288032 w 1710768"/>
                <a:gd name="connsiteY5" fmla="*/ 1152128 h 1152128"/>
                <a:gd name="connsiteX6" fmla="*/ 0 w 1710768"/>
                <a:gd name="connsiteY6" fmla="*/ 576064 h 1152128"/>
                <a:gd name="connsiteX0-1" fmla="*/ 0 w 1710768"/>
                <a:gd name="connsiteY0-2" fmla="*/ 576064 h 1301597"/>
                <a:gd name="connsiteX1-3" fmla="*/ 288032 w 1710768"/>
                <a:gd name="connsiteY1-4" fmla="*/ 0 h 1301597"/>
                <a:gd name="connsiteX2-5" fmla="*/ 1422736 w 1710768"/>
                <a:gd name="connsiteY2-6" fmla="*/ 0 h 1301597"/>
                <a:gd name="connsiteX3-7" fmla="*/ 1710768 w 1710768"/>
                <a:gd name="connsiteY3-8" fmla="*/ 576064 h 1301597"/>
                <a:gd name="connsiteX4-9" fmla="*/ 1106213 w 1710768"/>
                <a:gd name="connsiteY4-10" fmla="*/ 1301597 h 1301597"/>
                <a:gd name="connsiteX5-11" fmla="*/ 288032 w 1710768"/>
                <a:gd name="connsiteY5-12" fmla="*/ 1152128 h 1301597"/>
                <a:gd name="connsiteX6-13" fmla="*/ 0 w 1710768"/>
                <a:gd name="connsiteY6-14" fmla="*/ 576064 h 1301597"/>
                <a:gd name="connsiteX0-15" fmla="*/ 28492 w 1739260"/>
                <a:gd name="connsiteY0-16" fmla="*/ 576064 h 1301597"/>
                <a:gd name="connsiteX1-17" fmla="*/ 316524 w 1739260"/>
                <a:gd name="connsiteY1-18" fmla="*/ 0 h 1301597"/>
                <a:gd name="connsiteX2-19" fmla="*/ 1451228 w 1739260"/>
                <a:gd name="connsiteY2-20" fmla="*/ 0 h 1301597"/>
                <a:gd name="connsiteX3-21" fmla="*/ 1739260 w 1739260"/>
                <a:gd name="connsiteY3-22" fmla="*/ 576064 h 1301597"/>
                <a:gd name="connsiteX4-23" fmla="*/ 1134705 w 1739260"/>
                <a:gd name="connsiteY4-24" fmla="*/ 1301597 h 1301597"/>
                <a:gd name="connsiteX5-25" fmla="*/ 0 w 1739260"/>
                <a:gd name="connsiteY5-26" fmla="*/ 1125751 h 1301597"/>
                <a:gd name="connsiteX6-27" fmla="*/ 28492 w 1739260"/>
                <a:gd name="connsiteY6-28" fmla="*/ 576064 h 1301597"/>
                <a:gd name="connsiteX0-29" fmla="*/ 0 w 1895406"/>
                <a:gd name="connsiteY0-30" fmla="*/ 356257 h 1301597"/>
                <a:gd name="connsiteX1-31" fmla="*/ 472670 w 1895406"/>
                <a:gd name="connsiteY1-32" fmla="*/ 0 h 1301597"/>
                <a:gd name="connsiteX2-33" fmla="*/ 1607374 w 1895406"/>
                <a:gd name="connsiteY2-34" fmla="*/ 0 h 1301597"/>
                <a:gd name="connsiteX3-35" fmla="*/ 1895406 w 1895406"/>
                <a:gd name="connsiteY3-36" fmla="*/ 576064 h 1301597"/>
                <a:gd name="connsiteX4-37" fmla="*/ 1290851 w 1895406"/>
                <a:gd name="connsiteY4-38" fmla="*/ 1301597 h 1301597"/>
                <a:gd name="connsiteX5-39" fmla="*/ 156146 w 1895406"/>
                <a:gd name="connsiteY5-40" fmla="*/ 1125751 h 1301597"/>
                <a:gd name="connsiteX6-41" fmla="*/ 0 w 1895406"/>
                <a:gd name="connsiteY6-42" fmla="*/ 356257 h 1301597"/>
                <a:gd name="connsiteX0-43" fmla="*/ 0 w 1895406"/>
                <a:gd name="connsiteY0-44" fmla="*/ 558480 h 1503820"/>
                <a:gd name="connsiteX1-45" fmla="*/ 499047 w 1895406"/>
                <a:gd name="connsiteY1-46" fmla="*/ 0 h 1503820"/>
                <a:gd name="connsiteX2-47" fmla="*/ 1607374 w 1895406"/>
                <a:gd name="connsiteY2-48" fmla="*/ 202223 h 1503820"/>
                <a:gd name="connsiteX3-49" fmla="*/ 1895406 w 1895406"/>
                <a:gd name="connsiteY3-50" fmla="*/ 778287 h 1503820"/>
                <a:gd name="connsiteX4-51" fmla="*/ 1290851 w 1895406"/>
                <a:gd name="connsiteY4-52" fmla="*/ 1503820 h 1503820"/>
                <a:gd name="connsiteX5-53" fmla="*/ 156146 w 1895406"/>
                <a:gd name="connsiteY5-54" fmla="*/ 1327974 h 1503820"/>
                <a:gd name="connsiteX6-55" fmla="*/ 0 w 1895406"/>
                <a:gd name="connsiteY6-56" fmla="*/ 558480 h 1503820"/>
                <a:gd name="connsiteX0-57" fmla="*/ 0 w 1895406"/>
                <a:gd name="connsiteY0-58" fmla="*/ 558480 h 1503820"/>
                <a:gd name="connsiteX1-59" fmla="*/ 499047 w 1895406"/>
                <a:gd name="connsiteY1-60" fmla="*/ 0 h 1503820"/>
                <a:gd name="connsiteX2-61" fmla="*/ 1879935 w 1895406"/>
                <a:gd name="connsiteY2-62" fmla="*/ 272561 h 1503820"/>
                <a:gd name="connsiteX3-63" fmla="*/ 1895406 w 1895406"/>
                <a:gd name="connsiteY3-64" fmla="*/ 778287 h 1503820"/>
                <a:gd name="connsiteX4-65" fmla="*/ 1290851 w 1895406"/>
                <a:gd name="connsiteY4-66" fmla="*/ 1503820 h 1503820"/>
                <a:gd name="connsiteX5-67" fmla="*/ 156146 w 1895406"/>
                <a:gd name="connsiteY5-68" fmla="*/ 1327974 h 1503820"/>
                <a:gd name="connsiteX6-69" fmla="*/ 0 w 1895406"/>
                <a:gd name="connsiteY6-70" fmla="*/ 558480 h 1503820"/>
                <a:gd name="connsiteX0-71" fmla="*/ 0 w 1904199"/>
                <a:gd name="connsiteY0-72" fmla="*/ 558480 h 1503820"/>
                <a:gd name="connsiteX1-73" fmla="*/ 499047 w 1904199"/>
                <a:gd name="connsiteY1-74" fmla="*/ 0 h 1503820"/>
                <a:gd name="connsiteX2-75" fmla="*/ 1879935 w 1904199"/>
                <a:gd name="connsiteY2-76" fmla="*/ 272561 h 1503820"/>
                <a:gd name="connsiteX3-77" fmla="*/ 1904199 w 1904199"/>
                <a:gd name="connsiteY3-78" fmla="*/ 1015679 h 1503820"/>
                <a:gd name="connsiteX4-79" fmla="*/ 1290851 w 1904199"/>
                <a:gd name="connsiteY4-80" fmla="*/ 1503820 h 1503820"/>
                <a:gd name="connsiteX5-81" fmla="*/ 156146 w 1904199"/>
                <a:gd name="connsiteY5-82" fmla="*/ 1327974 h 1503820"/>
                <a:gd name="connsiteX6-83" fmla="*/ 0 w 1904199"/>
                <a:gd name="connsiteY6-84" fmla="*/ 558480 h 1503820"/>
                <a:gd name="connsiteX0-85" fmla="*/ 0 w 1904199"/>
                <a:gd name="connsiteY0-86" fmla="*/ 558480 h 1503820"/>
                <a:gd name="connsiteX1-87" fmla="*/ 499047 w 1904199"/>
                <a:gd name="connsiteY1-88" fmla="*/ 0 h 1503820"/>
                <a:gd name="connsiteX2-89" fmla="*/ 1871143 w 1904199"/>
                <a:gd name="connsiteY2-90" fmla="*/ 158261 h 1503820"/>
                <a:gd name="connsiteX3-91" fmla="*/ 1904199 w 1904199"/>
                <a:gd name="connsiteY3-92" fmla="*/ 1015679 h 1503820"/>
                <a:gd name="connsiteX4-93" fmla="*/ 1290851 w 1904199"/>
                <a:gd name="connsiteY4-94" fmla="*/ 1503820 h 1503820"/>
                <a:gd name="connsiteX5-95" fmla="*/ 156146 w 1904199"/>
                <a:gd name="connsiteY5-96" fmla="*/ 1327974 h 1503820"/>
                <a:gd name="connsiteX6-97" fmla="*/ 0 w 1904199"/>
                <a:gd name="connsiteY6-98" fmla="*/ 558480 h 1503820"/>
                <a:gd name="connsiteX0-99" fmla="*/ 0 w 1904199"/>
                <a:gd name="connsiteY0-100" fmla="*/ 584857 h 1530197"/>
                <a:gd name="connsiteX1-101" fmla="*/ 507839 w 1904199"/>
                <a:gd name="connsiteY1-102" fmla="*/ 0 h 1530197"/>
                <a:gd name="connsiteX2-103" fmla="*/ 1871143 w 1904199"/>
                <a:gd name="connsiteY2-104" fmla="*/ 184638 h 1530197"/>
                <a:gd name="connsiteX3-105" fmla="*/ 1904199 w 1904199"/>
                <a:gd name="connsiteY3-106" fmla="*/ 1042056 h 1530197"/>
                <a:gd name="connsiteX4-107" fmla="*/ 1290851 w 1904199"/>
                <a:gd name="connsiteY4-108" fmla="*/ 1530197 h 1530197"/>
                <a:gd name="connsiteX5-109" fmla="*/ 156146 w 1904199"/>
                <a:gd name="connsiteY5-110" fmla="*/ 1354351 h 1530197"/>
                <a:gd name="connsiteX6-111" fmla="*/ 0 w 1904199"/>
                <a:gd name="connsiteY6-112" fmla="*/ 584857 h 1530197"/>
                <a:gd name="connsiteX0-113" fmla="*/ 0 w 2229515"/>
                <a:gd name="connsiteY0-114" fmla="*/ 426596 h 1530197"/>
                <a:gd name="connsiteX1-115" fmla="*/ 833155 w 2229515"/>
                <a:gd name="connsiteY1-116" fmla="*/ 0 h 1530197"/>
                <a:gd name="connsiteX2-117" fmla="*/ 2196459 w 2229515"/>
                <a:gd name="connsiteY2-118" fmla="*/ 184638 h 1530197"/>
                <a:gd name="connsiteX3-119" fmla="*/ 2229515 w 2229515"/>
                <a:gd name="connsiteY3-120" fmla="*/ 1042056 h 1530197"/>
                <a:gd name="connsiteX4-121" fmla="*/ 1616167 w 2229515"/>
                <a:gd name="connsiteY4-122" fmla="*/ 1530197 h 1530197"/>
                <a:gd name="connsiteX5-123" fmla="*/ 481462 w 2229515"/>
                <a:gd name="connsiteY5-124" fmla="*/ 1354351 h 1530197"/>
                <a:gd name="connsiteX6-125" fmla="*/ 0 w 2229515"/>
                <a:gd name="connsiteY6-126" fmla="*/ 426596 h 1530197"/>
                <a:gd name="connsiteX0-127" fmla="*/ 0 w 2229515"/>
                <a:gd name="connsiteY0-128" fmla="*/ 426596 h 1530197"/>
                <a:gd name="connsiteX1-129" fmla="*/ 833155 w 2229515"/>
                <a:gd name="connsiteY1-130" fmla="*/ 0 h 1530197"/>
                <a:gd name="connsiteX2-131" fmla="*/ 2196459 w 2229515"/>
                <a:gd name="connsiteY2-132" fmla="*/ 184638 h 1530197"/>
                <a:gd name="connsiteX3-133" fmla="*/ 2229515 w 2229515"/>
                <a:gd name="connsiteY3-134" fmla="*/ 1042056 h 1530197"/>
                <a:gd name="connsiteX4-135" fmla="*/ 1616167 w 2229515"/>
                <a:gd name="connsiteY4-136" fmla="*/ 1530197 h 1530197"/>
                <a:gd name="connsiteX5-137" fmla="*/ 94600 w 2229515"/>
                <a:gd name="connsiteY5-138" fmla="*/ 1292805 h 1530197"/>
                <a:gd name="connsiteX6-139" fmla="*/ 0 w 2229515"/>
                <a:gd name="connsiteY6-140" fmla="*/ 426596 h 1530197"/>
                <a:gd name="connsiteX0-141" fmla="*/ 0 w 2229515"/>
                <a:gd name="connsiteY0-142" fmla="*/ 426596 h 1662081"/>
                <a:gd name="connsiteX1-143" fmla="*/ 833155 w 2229515"/>
                <a:gd name="connsiteY1-144" fmla="*/ 0 h 1662081"/>
                <a:gd name="connsiteX2-145" fmla="*/ 2196459 w 2229515"/>
                <a:gd name="connsiteY2-146" fmla="*/ 184638 h 1662081"/>
                <a:gd name="connsiteX3-147" fmla="*/ 2229515 w 2229515"/>
                <a:gd name="connsiteY3-148" fmla="*/ 1042056 h 1662081"/>
                <a:gd name="connsiteX4-149" fmla="*/ 1493075 w 2229515"/>
                <a:gd name="connsiteY4-150" fmla="*/ 1662081 h 1662081"/>
                <a:gd name="connsiteX5-151" fmla="*/ 94600 w 2229515"/>
                <a:gd name="connsiteY5-152" fmla="*/ 1292805 h 1662081"/>
                <a:gd name="connsiteX6-153" fmla="*/ 0 w 2229515"/>
                <a:gd name="connsiteY6-154" fmla="*/ 426596 h 1662081"/>
                <a:gd name="connsiteX0-155" fmla="*/ 0 w 2196459"/>
                <a:gd name="connsiteY0-156" fmla="*/ 426596 h 1662081"/>
                <a:gd name="connsiteX1-157" fmla="*/ 833155 w 2196459"/>
                <a:gd name="connsiteY1-158" fmla="*/ 0 h 1662081"/>
                <a:gd name="connsiteX2-159" fmla="*/ 2196459 w 2196459"/>
                <a:gd name="connsiteY2-160" fmla="*/ 184638 h 1662081"/>
                <a:gd name="connsiteX3-161" fmla="*/ 1552508 w 2196459"/>
                <a:gd name="connsiteY3-162" fmla="*/ 857418 h 1662081"/>
                <a:gd name="connsiteX4-163" fmla="*/ 1493075 w 2196459"/>
                <a:gd name="connsiteY4-164" fmla="*/ 1662081 h 1662081"/>
                <a:gd name="connsiteX5-165" fmla="*/ 94600 w 2196459"/>
                <a:gd name="connsiteY5-166" fmla="*/ 1292805 h 1662081"/>
                <a:gd name="connsiteX6-167" fmla="*/ 0 w 2196459"/>
                <a:gd name="connsiteY6-168" fmla="*/ 426596 h 1662081"/>
                <a:gd name="connsiteX0-169" fmla="*/ 0 w 2196459"/>
                <a:gd name="connsiteY0-170" fmla="*/ 426596 h 1662081"/>
                <a:gd name="connsiteX1-171" fmla="*/ 833155 w 2196459"/>
                <a:gd name="connsiteY1-172" fmla="*/ 0 h 1662081"/>
                <a:gd name="connsiteX2-173" fmla="*/ 2196459 w 2196459"/>
                <a:gd name="connsiteY2-174" fmla="*/ 184638 h 1662081"/>
                <a:gd name="connsiteX3-175" fmla="*/ 2106423 w 2196459"/>
                <a:gd name="connsiteY3-176" fmla="*/ 962926 h 1662081"/>
                <a:gd name="connsiteX4-177" fmla="*/ 1493075 w 2196459"/>
                <a:gd name="connsiteY4-178" fmla="*/ 1662081 h 1662081"/>
                <a:gd name="connsiteX5-179" fmla="*/ 94600 w 2196459"/>
                <a:gd name="connsiteY5-180" fmla="*/ 1292805 h 1662081"/>
                <a:gd name="connsiteX6-181" fmla="*/ 0 w 2196459"/>
                <a:gd name="connsiteY6-182" fmla="*/ 426596 h 1662081"/>
                <a:gd name="connsiteX0-183" fmla="*/ 0 w 2143705"/>
                <a:gd name="connsiteY0-184" fmla="*/ 426596 h 1662081"/>
                <a:gd name="connsiteX1-185" fmla="*/ 833155 w 2143705"/>
                <a:gd name="connsiteY1-186" fmla="*/ 0 h 1662081"/>
                <a:gd name="connsiteX2-187" fmla="*/ 2143705 w 2143705"/>
                <a:gd name="connsiteY2-188" fmla="*/ 211014 h 1662081"/>
                <a:gd name="connsiteX3-189" fmla="*/ 2106423 w 2143705"/>
                <a:gd name="connsiteY3-190" fmla="*/ 962926 h 1662081"/>
                <a:gd name="connsiteX4-191" fmla="*/ 1493075 w 2143705"/>
                <a:gd name="connsiteY4-192" fmla="*/ 1662081 h 1662081"/>
                <a:gd name="connsiteX5-193" fmla="*/ 94600 w 2143705"/>
                <a:gd name="connsiteY5-194" fmla="*/ 1292805 h 1662081"/>
                <a:gd name="connsiteX6-195" fmla="*/ 0 w 2143705"/>
                <a:gd name="connsiteY6-196" fmla="*/ 426596 h 1662081"/>
                <a:gd name="connsiteX0-197" fmla="*/ 0 w 2178875"/>
                <a:gd name="connsiteY0-198" fmla="*/ 409011 h 1662081"/>
                <a:gd name="connsiteX1-199" fmla="*/ 868325 w 2178875"/>
                <a:gd name="connsiteY1-200" fmla="*/ 0 h 1662081"/>
                <a:gd name="connsiteX2-201" fmla="*/ 2178875 w 2178875"/>
                <a:gd name="connsiteY2-202" fmla="*/ 211014 h 1662081"/>
                <a:gd name="connsiteX3-203" fmla="*/ 2141593 w 2178875"/>
                <a:gd name="connsiteY3-204" fmla="*/ 962926 h 1662081"/>
                <a:gd name="connsiteX4-205" fmla="*/ 1528245 w 2178875"/>
                <a:gd name="connsiteY4-206" fmla="*/ 1662081 h 1662081"/>
                <a:gd name="connsiteX5-207" fmla="*/ 129770 w 2178875"/>
                <a:gd name="connsiteY5-208" fmla="*/ 1292805 h 1662081"/>
                <a:gd name="connsiteX6-209" fmla="*/ 0 w 2178875"/>
                <a:gd name="connsiteY6-210" fmla="*/ 409011 h 1662081"/>
                <a:gd name="connsiteX0-211" fmla="*/ 0 w 2178875"/>
                <a:gd name="connsiteY0-212" fmla="*/ 197997 h 1451067"/>
                <a:gd name="connsiteX1-213" fmla="*/ 1466202 w 2178875"/>
                <a:gd name="connsiteY1-214" fmla="*/ 465993 h 1451067"/>
                <a:gd name="connsiteX2-215" fmla="*/ 2178875 w 2178875"/>
                <a:gd name="connsiteY2-216" fmla="*/ 0 h 1451067"/>
                <a:gd name="connsiteX3-217" fmla="*/ 2141593 w 2178875"/>
                <a:gd name="connsiteY3-218" fmla="*/ 751912 h 1451067"/>
                <a:gd name="connsiteX4-219" fmla="*/ 1528245 w 2178875"/>
                <a:gd name="connsiteY4-220" fmla="*/ 1451067 h 1451067"/>
                <a:gd name="connsiteX5-221" fmla="*/ 129770 w 2178875"/>
                <a:gd name="connsiteY5-222" fmla="*/ 1081791 h 1451067"/>
                <a:gd name="connsiteX6-223" fmla="*/ 0 w 2178875"/>
                <a:gd name="connsiteY6-224" fmla="*/ 197997 h 1451067"/>
                <a:gd name="connsiteX0-225" fmla="*/ 1338546 w 2049105"/>
                <a:gd name="connsiteY0-226" fmla="*/ 795874 h 1451067"/>
                <a:gd name="connsiteX1-227" fmla="*/ 1336432 w 2049105"/>
                <a:gd name="connsiteY1-228" fmla="*/ 465993 h 1451067"/>
                <a:gd name="connsiteX2-229" fmla="*/ 2049105 w 2049105"/>
                <a:gd name="connsiteY2-230" fmla="*/ 0 h 1451067"/>
                <a:gd name="connsiteX3-231" fmla="*/ 2011823 w 2049105"/>
                <a:gd name="connsiteY3-232" fmla="*/ 751912 h 1451067"/>
                <a:gd name="connsiteX4-233" fmla="*/ 1398475 w 2049105"/>
                <a:gd name="connsiteY4-234" fmla="*/ 1451067 h 1451067"/>
                <a:gd name="connsiteX5-235" fmla="*/ 0 w 2049105"/>
                <a:gd name="connsiteY5-236" fmla="*/ 1081791 h 1451067"/>
                <a:gd name="connsiteX6-237" fmla="*/ 1338546 w 2049105"/>
                <a:gd name="connsiteY6-238" fmla="*/ 795874 h 1451067"/>
                <a:gd name="connsiteX0-239" fmla="*/ 2114 w 712673"/>
                <a:gd name="connsiteY0-240" fmla="*/ 795874 h 1451067"/>
                <a:gd name="connsiteX1-241" fmla="*/ 0 w 712673"/>
                <a:gd name="connsiteY1-242" fmla="*/ 465993 h 1451067"/>
                <a:gd name="connsiteX2-243" fmla="*/ 712673 w 712673"/>
                <a:gd name="connsiteY2-244" fmla="*/ 0 h 1451067"/>
                <a:gd name="connsiteX3-245" fmla="*/ 675391 w 712673"/>
                <a:gd name="connsiteY3-246" fmla="*/ 751912 h 1451067"/>
                <a:gd name="connsiteX4-247" fmla="*/ 62043 w 712673"/>
                <a:gd name="connsiteY4-248" fmla="*/ 1451067 h 1451067"/>
                <a:gd name="connsiteX5-249" fmla="*/ 8791 w 712673"/>
                <a:gd name="connsiteY5-250" fmla="*/ 1064206 h 1451067"/>
                <a:gd name="connsiteX6-251" fmla="*/ 2114 w 712673"/>
                <a:gd name="connsiteY6-252" fmla="*/ 795874 h 1451067"/>
                <a:gd name="connsiteX0-253" fmla="*/ 19699 w 712673"/>
                <a:gd name="connsiteY0-254" fmla="*/ 839836 h 1451067"/>
                <a:gd name="connsiteX1-255" fmla="*/ 0 w 712673"/>
                <a:gd name="connsiteY1-256" fmla="*/ 465993 h 1451067"/>
                <a:gd name="connsiteX2-257" fmla="*/ 712673 w 712673"/>
                <a:gd name="connsiteY2-258" fmla="*/ 0 h 1451067"/>
                <a:gd name="connsiteX3-259" fmla="*/ 675391 w 712673"/>
                <a:gd name="connsiteY3-260" fmla="*/ 751912 h 1451067"/>
                <a:gd name="connsiteX4-261" fmla="*/ 62043 w 712673"/>
                <a:gd name="connsiteY4-262" fmla="*/ 1451067 h 1451067"/>
                <a:gd name="connsiteX5-263" fmla="*/ 8791 w 712673"/>
                <a:gd name="connsiteY5-264" fmla="*/ 1064206 h 1451067"/>
                <a:gd name="connsiteX6-265" fmla="*/ 19699 w 712673"/>
                <a:gd name="connsiteY6-266" fmla="*/ 839836 h 1451067"/>
                <a:gd name="connsiteX0-267" fmla="*/ 19699 w 712673"/>
                <a:gd name="connsiteY0-268" fmla="*/ 839836 h 1451067"/>
                <a:gd name="connsiteX1-269" fmla="*/ 0 w 712673"/>
                <a:gd name="connsiteY1-270" fmla="*/ 465993 h 1451067"/>
                <a:gd name="connsiteX2-271" fmla="*/ 712673 w 712673"/>
                <a:gd name="connsiteY2-272" fmla="*/ 0 h 1451067"/>
                <a:gd name="connsiteX3-273" fmla="*/ 675391 w 712673"/>
                <a:gd name="connsiteY3-274" fmla="*/ 751912 h 1451067"/>
                <a:gd name="connsiteX4-275" fmla="*/ 62043 w 712673"/>
                <a:gd name="connsiteY4-276" fmla="*/ 1451067 h 1451067"/>
                <a:gd name="connsiteX5-277" fmla="*/ 35168 w 712673"/>
                <a:gd name="connsiteY5-278" fmla="*/ 1108168 h 1451067"/>
                <a:gd name="connsiteX6-279" fmla="*/ 19699 w 712673"/>
                <a:gd name="connsiteY6-280" fmla="*/ 839836 h 1451067"/>
                <a:gd name="connsiteX0-281" fmla="*/ 35168 w 712673"/>
                <a:gd name="connsiteY0-282" fmla="*/ 1108168 h 1451067"/>
                <a:gd name="connsiteX1-283" fmla="*/ 0 w 712673"/>
                <a:gd name="connsiteY1-284" fmla="*/ 465993 h 1451067"/>
                <a:gd name="connsiteX2-285" fmla="*/ 712673 w 712673"/>
                <a:gd name="connsiteY2-286" fmla="*/ 0 h 1451067"/>
                <a:gd name="connsiteX3-287" fmla="*/ 675391 w 712673"/>
                <a:gd name="connsiteY3-288" fmla="*/ 751912 h 1451067"/>
                <a:gd name="connsiteX4-289" fmla="*/ 62043 w 712673"/>
                <a:gd name="connsiteY4-290" fmla="*/ 1451067 h 1451067"/>
                <a:gd name="connsiteX5-291" fmla="*/ 35168 w 712673"/>
                <a:gd name="connsiteY5-292" fmla="*/ 1108168 h 1451067"/>
                <a:gd name="connsiteX0-293" fmla="*/ 62043 w 712673"/>
                <a:gd name="connsiteY0-294" fmla="*/ 1451067 h 1451067"/>
                <a:gd name="connsiteX1-295" fmla="*/ 0 w 712673"/>
                <a:gd name="connsiteY1-296" fmla="*/ 465993 h 1451067"/>
                <a:gd name="connsiteX2-297" fmla="*/ 712673 w 712673"/>
                <a:gd name="connsiteY2-298" fmla="*/ 0 h 1451067"/>
                <a:gd name="connsiteX3-299" fmla="*/ 675391 w 712673"/>
                <a:gd name="connsiteY3-300" fmla="*/ 751912 h 1451067"/>
                <a:gd name="connsiteX4-301" fmla="*/ 62043 w 712673"/>
                <a:gd name="connsiteY4-302" fmla="*/ 1451067 h 1451067"/>
                <a:gd name="connsiteX0-303" fmla="*/ 62043 w 695297"/>
                <a:gd name="connsiteY0-304" fmla="*/ 2555907 h 2555907"/>
                <a:gd name="connsiteX1-305" fmla="*/ 0 w 695297"/>
                <a:gd name="connsiteY1-306" fmla="*/ 1570833 h 2555907"/>
                <a:gd name="connsiteX2-307" fmla="*/ 695297 w 695297"/>
                <a:gd name="connsiteY2-308" fmla="*/ 0 h 2555907"/>
                <a:gd name="connsiteX3-309" fmla="*/ 675391 w 695297"/>
                <a:gd name="connsiteY3-310" fmla="*/ 1856752 h 2555907"/>
                <a:gd name="connsiteX4-311" fmla="*/ 62043 w 695297"/>
                <a:gd name="connsiteY4-312" fmla="*/ 2555907 h 2555907"/>
                <a:gd name="connsiteX0-313" fmla="*/ 14653 w 695297"/>
                <a:gd name="connsiteY0-314" fmla="*/ 2318366 h 2318366"/>
                <a:gd name="connsiteX1-315" fmla="*/ 0 w 695297"/>
                <a:gd name="connsiteY1-316" fmla="*/ 1570833 h 2318366"/>
                <a:gd name="connsiteX2-317" fmla="*/ 695297 w 695297"/>
                <a:gd name="connsiteY2-318" fmla="*/ 0 h 2318366"/>
                <a:gd name="connsiteX3-319" fmla="*/ 675391 w 695297"/>
                <a:gd name="connsiteY3-320" fmla="*/ 1856752 h 2318366"/>
                <a:gd name="connsiteX4-321" fmla="*/ 14653 w 695297"/>
                <a:gd name="connsiteY4-322" fmla="*/ 2318366 h 2318366"/>
                <a:gd name="connsiteX0-323" fmla="*/ 14653 w 695297"/>
                <a:gd name="connsiteY0-324" fmla="*/ 2318366 h 2318366"/>
                <a:gd name="connsiteX1-325" fmla="*/ 0 w 695297"/>
                <a:gd name="connsiteY1-326" fmla="*/ 1570833 h 2318366"/>
                <a:gd name="connsiteX2-327" fmla="*/ 695297 w 695297"/>
                <a:gd name="connsiteY2-328" fmla="*/ 0 h 2318366"/>
                <a:gd name="connsiteX3-329" fmla="*/ 684869 w 695297"/>
                <a:gd name="connsiteY3-330" fmla="*/ 845826 h 2318366"/>
                <a:gd name="connsiteX4-331" fmla="*/ 14653 w 695297"/>
                <a:gd name="connsiteY4-332" fmla="*/ 2318366 h 2318366"/>
                <a:gd name="connsiteX0-333" fmla="*/ 14653 w 695297"/>
                <a:gd name="connsiteY0-334" fmla="*/ 2318366 h 2318366"/>
                <a:gd name="connsiteX1-335" fmla="*/ 0 w 695297"/>
                <a:gd name="connsiteY1-336" fmla="*/ 1570833 h 2318366"/>
                <a:gd name="connsiteX2-337" fmla="*/ 695297 w 695297"/>
                <a:gd name="connsiteY2-338" fmla="*/ 0 h 2318366"/>
                <a:gd name="connsiteX3-339" fmla="*/ 684869 w 695297"/>
                <a:gd name="connsiteY3-340" fmla="*/ 807158 h 2318366"/>
                <a:gd name="connsiteX4-341" fmla="*/ 14653 w 695297"/>
                <a:gd name="connsiteY4-342" fmla="*/ 2318366 h 2318366"/>
                <a:gd name="connsiteX0-343" fmla="*/ 14653 w 695297"/>
                <a:gd name="connsiteY0-344" fmla="*/ 2318366 h 2318366"/>
                <a:gd name="connsiteX1-345" fmla="*/ 0 w 695297"/>
                <a:gd name="connsiteY1-346" fmla="*/ 1570833 h 2318366"/>
                <a:gd name="connsiteX2-347" fmla="*/ 695297 w 695297"/>
                <a:gd name="connsiteY2-348" fmla="*/ 0 h 2318366"/>
                <a:gd name="connsiteX3-349" fmla="*/ 684869 w 695297"/>
                <a:gd name="connsiteY3-350" fmla="*/ 774012 h 2318366"/>
                <a:gd name="connsiteX4-351" fmla="*/ 14653 w 695297"/>
                <a:gd name="connsiteY4-352" fmla="*/ 2318366 h 2318366"/>
                <a:gd name="connsiteX0-353" fmla="*/ 14653 w 695297"/>
                <a:gd name="connsiteY0-354" fmla="*/ 2318366 h 2318366"/>
                <a:gd name="connsiteX1-355" fmla="*/ 0 w 695297"/>
                <a:gd name="connsiteY1-356" fmla="*/ 1570833 h 2318366"/>
                <a:gd name="connsiteX2-357" fmla="*/ 695297 w 695297"/>
                <a:gd name="connsiteY2-358" fmla="*/ 0 h 2318366"/>
                <a:gd name="connsiteX3-359" fmla="*/ 684869 w 695297"/>
                <a:gd name="connsiteY3-360" fmla="*/ 685625 h 2318366"/>
                <a:gd name="connsiteX4-361" fmla="*/ 14653 w 695297"/>
                <a:gd name="connsiteY4-362" fmla="*/ 2318366 h 2318366"/>
                <a:gd name="connsiteX0-363" fmla="*/ 778723 w 1459367"/>
                <a:gd name="connsiteY0-364" fmla="*/ 3215575 h 3215575"/>
                <a:gd name="connsiteX1-365" fmla="*/ 0 w 1459367"/>
                <a:gd name="connsiteY1-366" fmla="*/ 0 h 3215575"/>
                <a:gd name="connsiteX2-367" fmla="*/ 1459367 w 1459367"/>
                <a:gd name="connsiteY2-368" fmla="*/ 897209 h 3215575"/>
                <a:gd name="connsiteX3-369" fmla="*/ 1448939 w 1459367"/>
                <a:gd name="connsiteY3-370" fmla="*/ 1582834 h 3215575"/>
                <a:gd name="connsiteX4-371" fmla="*/ 778723 w 1459367"/>
                <a:gd name="connsiteY4-372" fmla="*/ 3215575 h 3215575"/>
                <a:gd name="connsiteX0-373" fmla="*/ 37983 w 1459367"/>
                <a:gd name="connsiteY0-374" fmla="*/ 665943 h 1582834"/>
                <a:gd name="connsiteX1-375" fmla="*/ 0 w 1459367"/>
                <a:gd name="connsiteY1-376" fmla="*/ 0 h 1582834"/>
                <a:gd name="connsiteX2-377" fmla="*/ 1459367 w 1459367"/>
                <a:gd name="connsiteY2-378" fmla="*/ 897209 h 1582834"/>
                <a:gd name="connsiteX3-379" fmla="*/ 1448939 w 1459367"/>
                <a:gd name="connsiteY3-380" fmla="*/ 1582834 h 1582834"/>
                <a:gd name="connsiteX4-381" fmla="*/ 37983 w 1459367"/>
                <a:gd name="connsiteY4-382" fmla="*/ 665943 h 1582834"/>
                <a:gd name="connsiteX0-383" fmla="*/ 28505 w 1459367"/>
                <a:gd name="connsiteY0-384" fmla="*/ 671467 h 1582834"/>
                <a:gd name="connsiteX1-385" fmla="*/ 0 w 1459367"/>
                <a:gd name="connsiteY1-386" fmla="*/ 0 h 1582834"/>
                <a:gd name="connsiteX2-387" fmla="*/ 1459367 w 1459367"/>
                <a:gd name="connsiteY2-388" fmla="*/ 897209 h 1582834"/>
                <a:gd name="connsiteX3-389" fmla="*/ 1448939 w 1459367"/>
                <a:gd name="connsiteY3-390" fmla="*/ 1582834 h 1582834"/>
                <a:gd name="connsiteX4-391" fmla="*/ 28505 w 1459367"/>
                <a:gd name="connsiteY4-392" fmla="*/ 671467 h 1582834"/>
                <a:gd name="connsiteX0-393" fmla="*/ 28505 w 1474213"/>
                <a:gd name="connsiteY0-394" fmla="*/ 671467 h 1632551"/>
                <a:gd name="connsiteX1-395" fmla="*/ 0 w 1474213"/>
                <a:gd name="connsiteY1-396" fmla="*/ 0 h 1632551"/>
                <a:gd name="connsiteX2-397" fmla="*/ 1459367 w 1474213"/>
                <a:gd name="connsiteY2-398" fmla="*/ 897209 h 1632551"/>
                <a:gd name="connsiteX3-399" fmla="*/ 1474213 w 1474213"/>
                <a:gd name="connsiteY3-400" fmla="*/ 1632551 h 1632551"/>
                <a:gd name="connsiteX4-401" fmla="*/ 28505 w 1474213"/>
                <a:gd name="connsiteY4-402" fmla="*/ 671467 h 1632551"/>
                <a:gd name="connsiteX0-403" fmla="*/ 28505 w 1474213"/>
                <a:gd name="connsiteY0-404" fmla="*/ 671467 h 1632551"/>
                <a:gd name="connsiteX1-405" fmla="*/ 0 w 1474213"/>
                <a:gd name="connsiteY1-406" fmla="*/ 0 h 1632551"/>
                <a:gd name="connsiteX2-407" fmla="*/ 1462526 w 1474213"/>
                <a:gd name="connsiteY2-408" fmla="*/ 880636 h 1632551"/>
                <a:gd name="connsiteX3-409" fmla="*/ 1474213 w 1474213"/>
                <a:gd name="connsiteY3-410" fmla="*/ 1632551 h 1632551"/>
                <a:gd name="connsiteX4-411" fmla="*/ 28505 w 1474213"/>
                <a:gd name="connsiteY4-412" fmla="*/ 671467 h 1632551"/>
                <a:gd name="connsiteX0-413" fmla="*/ 28505 w 1474213"/>
                <a:gd name="connsiteY0-414" fmla="*/ 671467 h 1632551"/>
                <a:gd name="connsiteX1-415" fmla="*/ 0 w 1474213"/>
                <a:gd name="connsiteY1-416" fmla="*/ 0 h 1632551"/>
                <a:gd name="connsiteX2-417" fmla="*/ 1462526 w 1474213"/>
                <a:gd name="connsiteY2-418" fmla="*/ 880636 h 1632551"/>
                <a:gd name="connsiteX3-419" fmla="*/ 1474213 w 1474213"/>
                <a:gd name="connsiteY3-420" fmla="*/ 1632551 h 1632551"/>
                <a:gd name="connsiteX4-421" fmla="*/ 28505 w 1474213"/>
                <a:gd name="connsiteY4-422" fmla="*/ 671467 h 1632551"/>
                <a:gd name="connsiteX0-423" fmla="*/ 33244 w 1478952"/>
                <a:gd name="connsiteY0-424" fmla="*/ 787475 h 1748559"/>
                <a:gd name="connsiteX1-425" fmla="*/ 0 w 1478952"/>
                <a:gd name="connsiteY1-426" fmla="*/ 0 h 1748559"/>
                <a:gd name="connsiteX2-427" fmla="*/ 1467265 w 1478952"/>
                <a:gd name="connsiteY2-428" fmla="*/ 996644 h 1748559"/>
                <a:gd name="connsiteX3-429" fmla="*/ 1478952 w 1478952"/>
                <a:gd name="connsiteY3-430" fmla="*/ 1748559 h 1748559"/>
                <a:gd name="connsiteX4-431" fmla="*/ 33244 w 1478952"/>
                <a:gd name="connsiteY4-432" fmla="*/ 787475 h 1748559"/>
                <a:gd name="connsiteX0-433" fmla="*/ 28505 w 1478952"/>
                <a:gd name="connsiteY0-434" fmla="*/ 682516 h 1748559"/>
                <a:gd name="connsiteX1-435" fmla="*/ 0 w 1478952"/>
                <a:gd name="connsiteY1-436" fmla="*/ 0 h 1748559"/>
                <a:gd name="connsiteX2-437" fmla="*/ 1467265 w 1478952"/>
                <a:gd name="connsiteY2-438" fmla="*/ 996644 h 1748559"/>
                <a:gd name="connsiteX3-439" fmla="*/ 1478952 w 1478952"/>
                <a:gd name="connsiteY3-440" fmla="*/ 1748559 h 1748559"/>
                <a:gd name="connsiteX4-441" fmla="*/ 28505 w 1478952"/>
                <a:gd name="connsiteY4-442" fmla="*/ 682516 h 1748559"/>
                <a:gd name="connsiteX0-443" fmla="*/ 533997 w 1478952"/>
                <a:gd name="connsiteY0-444" fmla="*/ 3201552 h 3201552"/>
                <a:gd name="connsiteX1-445" fmla="*/ 0 w 1478952"/>
                <a:gd name="connsiteY1-446" fmla="*/ 0 h 3201552"/>
                <a:gd name="connsiteX2-447" fmla="*/ 1467265 w 1478952"/>
                <a:gd name="connsiteY2-448" fmla="*/ 996644 h 3201552"/>
                <a:gd name="connsiteX3-449" fmla="*/ 1478952 w 1478952"/>
                <a:gd name="connsiteY3-450" fmla="*/ 1748559 h 3201552"/>
                <a:gd name="connsiteX4-451" fmla="*/ 533997 w 1478952"/>
                <a:gd name="connsiteY4-452" fmla="*/ 3201552 h 3201552"/>
                <a:gd name="connsiteX0-453" fmla="*/ 533997 w 1478952"/>
                <a:gd name="connsiteY0-454" fmla="*/ 3201552 h 3201552"/>
                <a:gd name="connsiteX1-455" fmla="*/ 0 w 1478952"/>
                <a:gd name="connsiteY1-456" fmla="*/ 0 h 3201552"/>
                <a:gd name="connsiteX2-457" fmla="*/ 1467265 w 1478952"/>
                <a:gd name="connsiteY2-458" fmla="*/ 996644 h 3201552"/>
                <a:gd name="connsiteX3-459" fmla="*/ 1478952 w 1478952"/>
                <a:gd name="connsiteY3-460" fmla="*/ 1748559 h 3201552"/>
                <a:gd name="connsiteX4-461" fmla="*/ 533997 w 1478952"/>
                <a:gd name="connsiteY4-462" fmla="*/ 3201552 h 3201552"/>
                <a:gd name="connsiteX0-463" fmla="*/ 0 w 944955"/>
                <a:gd name="connsiteY0-464" fmla="*/ 2582841 h 2582841"/>
                <a:gd name="connsiteX1-465" fmla="*/ 359039 w 944955"/>
                <a:gd name="connsiteY1-466" fmla="*/ 0 h 2582841"/>
                <a:gd name="connsiteX2-467" fmla="*/ 933268 w 944955"/>
                <a:gd name="connsiteY2-468" fmla="*/ 377933 h 2582841"/>
                <a:gd name="connsiteX3-469" fmla="*/ 944955 w 944955"/>
                <a:gd name="connsiteY3-470" fmla="*/ 1129848 h 2582841"/>
                <a:gd name="connsiteX4-471" fmla="*/ 0 w 944955"/>
                <a:gd name="connsiteY4-472" fmla="*/ 2582841 h 2582841"/>
                <a:gd name="connsiteX0-473" fmla="*/ 0 w 944955"/>
                <a:gd name="connsiteY0-474" fmla="*/ 2612303 h 2612303"/>
                <a:gd name="connsiteX1-475" fmla="*/ 316915 w 944955"/>
                <a:gd name="connsiteY1-476" fmla="*/ 0 h 2612303"/>
                <a:gd name="connsiteX2-477" fmla="*/ 933268 w 944955"/>
                <a:gd name="connsiteY2-478" fmla="*/ 407395 h 2612303"/>
                <a:gd name="connsiteX3-479" fmla="*/ 944955 w 944955"/>
                <a:gd name="connsiteY3-480" fmla="*/ 1159310 h 2612303"/>
                <a:gd name="connsiteX4-481" fmla="*/ 0 w 944955"/>
                <a:gd name="connsiteY4-482" fmla="*/ 2612303 h 2612303"/>
                <a:gd name="connsiteX0-483" fmla="*/ 0 w 944955"/>
                <a:gd name="connsiteY0-484" fmla="*/ 2612303 h 2612303"/>
                <a:gd name="connsiteX1-485" fmla="*/ 316915 w 944955"/>
                <a:gd name="connsiteY1-486" fmla="*/ 0 h 2612303"/>
                <a:gd name="connsiteX2-487" fmla="*/ 933268 w 944955"/>
                <a:gd name="connsiteY2-488" fmla="*/ 407395 h 2612303"/>
                <a:gd name="connsiteX3-489" fmla="*/ 944955 w 944955"/>
                <a:gd name="connsiteY3-490" fmla="*/ 1159310 h 2612303"/>
                <a:gd name="connsiteX4-491" fmla="*/ 0 w 944955"/>
                <a:gd name="connsiteY4-492" fmla="*/ 2612303 h 2612303"/>
                <a:gd name="connsiteX0-493" fmla="*/ 0 w 944955"/>
                <a:gd name="connsiteY0-494" fmla="*/ 2612303 h 2633820"/>
                <a:gd name="connsiteX1-495" fmla="*/ 316915 w 944955"/>
                <a:gd name="connsiteY1-496" fmla="*/ 0 h 2633820"/>
                <a:gd name="connsiteX2-497" fmla="*/ 933268 w 944955"/>
                <a:gd name="connsiteY2-498" fmla="*/ 407395 h 2633820"/>
                <a:gd name="connsiteX3-499" fmla="*/ 944955 w 944955"/>
                <a:gd name="connsiteY3-500" fmla="*/ 1159310 h 2633820"/>
                <a:gd name="connsiteX4-501" fmla="*/ 250742 w 944955"/>
                <a:gd name="connsiteY4-502" fmla="*/ 827137 h 2633820"/>
                <a:gd name="connsiteX5-503" fmla="*/ 0 w 944955"/>
                <a:gd name="connsiteY5-504" fmla="*/ 2612303 h 2633820"/>
                <a:gd name="connsiteX0-505" fmla="*/ 0 w 944955"/>
                <a:gd name="connsiteY0-506" fmla="*/ 2553378 h 2574895"/>
                <a:gd name="connsiteX1-507" fmla="*/ 371677 w 944955"/>
                <a:gd name="connsiteY1-508" fmla="*/ 0 h 2574895"/>
                <a:gd name="connsiteX2-509" fmla="*/ 933268 w 944955"/>
                <a:gd name="connsiteY2-510" fmla="*/ 348470 h 2574895"/>
                <a:gd name="connsiteX3-511" fmla="*/ 944955 w 944955"/>
                <a:gd name="connsiteY3-512" fmla="*/ 1100385 h 2574895"/>
                <a:gd name="connsiteX4-513" fmla="*/ 250742 w 944955"/>
                <a:gd name="connsiteY4-514" fmla="*/ 768212 h 2574895"/>
                <a:gd name="connsiteX5-515" fmla="*/ 0 w 944955"/>
                <a:gd name="connsiteY5-516" fmla="*/ 2553378 h 2574895"/>
                <a:gd name="connsiteX0-517" fmla="*/ 0 w 982867"/>
                <a:gd name="connsiteY0-518" fmla="*/ 2450260 h 2472976"/>
                <a:gd name="connsiteX1-519" fmla="*/ 409589 w 982867"/>
                <a:gd name="connsiteY1-520" fmla="*/ 0 h 2472976"/>
                <a:gd name="connsiteX2-521" fmla="*/ 971180 w 982867"/>
                <a:gd name="connsiteY2-522" fmla="*/ 348470 h 2472976"/>
                <a:gd name="connsiteX3-523" fmla="*/ 982867 w 982867"/>
                <a:gd name="connsiteY3-524" fmla="*/ 1100385 h 2472976"/>
                <a:gd name="connsiteX4-525" fmla="*/ 288654 w 982867"/>
                <a:gd name="connsiteY4-526" fmla="*/ 768212 h 2472976"/>
                <a:gd name="connsiteX5-527" fmla="*/ 0 w 982867"/>
                <a:gd name="connsiteY5-528" fmla="*/ 2450260 h 247297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982867" h="2472976">
                  <a:moveTo>
                    <a:pt x="0" y="2450260"/>
                  </a:moveTo>
                  <a:cubicBezTo>
                    <a:pt x="105638" y="1579492"/>
                    <a:pt x="139666" y="531949"/>
                    <a:pt x="409589" y="0"/>
                  </a:cubicBezTo>
                  <a:lnTo>
                    <a:pt x="971180" y="348470"/>
                  </a:lnTo>
                  <a:lnTo>
                    <a:pt x="982867" y="1100385"/>
                  </a:lnTo>
                  <a:cubicBezTo>
                    <a:pt x="893685" y="1268550"/>
                    <a:pt x="446147" y="526047"/>
                    <a:pt x="288654" y="768212"/>
                  </a:cubicBezTo>
                  <a:cubicBezTo>
                    <a:pt x="131162" y="1010378"/>
                    <a:pt x="13544" y="2686324"/>
                    <a:pt x="0" y="245026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六边形 280"/>
            <p:cNvSpPr/>
            <p:nvPr/>
          </p:nvSpPr>
          <p:spPr>
            <a:xfrm>
              <a:off x="2360352" y="3294706"/>
              <a:ext cx="1365834" cy="563230"/>
            </a:xfrm>
            <a:custGeom>
              <a:avLst/>
              <a:gdLst>
                <a:gd name="connsiteX0" fmla="*/ 0 w 1710768"/>
                <a:gd name="connsiteY0" fmla="*/ 576064 h 1152128"/>
                <a:gd name="connsiteX1" fmla="*/ 288032 w 1710768"/>
                <a:gd name="connsiteY1" fmla="*/ 0 h 1152128"/>
                <a:gd name="connsiteX2" fmla="*/ 1422736 w 1710768"/>
                <a:gd name="connsiteY2" fmla="*/ 0 h 1152128"/>
                <a:gd name="connsiteX3" fmla="*/ 1710768 w 1710768"/>
                <a:gd name="connsiteY3" fmla="*/ 576064 h 1152128"/>
                <a:gd name="connsiteX4" fmla="*/ 1422736 w 1710768"/>
                <a:gd name="connsiteY4" fmla="*/ 1152128 h 1152128"/>
                <a:gd name="connsiteX5" fmla="*/ 288032 w 1710768"/>
                <a:gd name="connsiteY5" fmla="*/ 1152128 h 1152128"/>
                <a:gd name="connsiteX6" fmla="*/ 0 w 1710768"/>
                <a:gd name="connsiteY6" fmla="*/ 576064 h 1152128"/>
                <a:gd name="connsiteX0-1" fmla="*/ 0 w 1710768"/>
                <a:gd name="connsiteY0-2" fmla="*/ 576064 h 1301597"/>
                <a:gd name="connsiteX1-3" fmla="*/ 288032 w 1710768"/>
                <a:gd name="connsiteY1-4" fmla="*/ 0 h 1301597"/>
                <a:gd name="connsiteX2-5" fmla="*/ 1422736 w 1710768"/>
                <a:gd name="connsiteY2-6" fmla="*/ 0 h 1301597"/>
                <a:gd name="connsiteX3-7" fmla="*/ 1710768 w 1710768"/>
                <a:gd name="connsiteY3-8" fmla="*/ 576064 h 1301597"/>
                <a:gd name="connsiteX4-9" fmla="*/ 1106213 w 1710768"/>
                <a:gd name="connsiteY4-10" fmla="*/ 1301597 h 1301597"/>
                <a:gd name="connsiteX5-11" fmla="*/ 288032 w 1710768"/>
                <a:gd name="connsiteY5-12" fmla="*/ 1152128 h 1301597"/>
                <a:gd name="connsiteX6-13" fmla="*/ 0 w 1710768"/>
                <a:gd name="connsiteY6-14" fmla="*/ 576064 h 1301597"/>
                <a:gd name="connsiteX0-15" fmla="*/ 28492 w 1739260"/>
                <a:gd name="connsiteY0-16" fmla="*/ 576064 h 1301597"/>
                <a:gd name="connsiteX1-17" fmla="*/ 316524 w 1739260"/>
                <a:gd name="connsiteY1-18" fmla="*/ 0 h 1301597"/>
                <a:gd name="connsiteX2-19" fmla="*/ 1451228 w 1739260"/>
                <a:gd name="connsiteY2-20" fmla="*/ 0 h 1301597"/>
                <a:gd name="connsiteX3-21" fmla="*/ 1739260 w 1739260"/>
                <a:gd name="connsiteY3-22" fmla="*/ 576064 h 1301597"/>
                <a:gd name="connsiteX4-23" fmla="*/ 1134705 w 1739260"/>
                <a:gd name="connsiteY4-24" fmla="*/ 1301597 h 1301597"/>
                <a:gd name="connsiteX5-25" fmla="*/ 0 w 1739260"/>
                <a:gd name="connsiteY5-26" fmla="*/ 1125751 h 1301597"/>
                <a:gd name="connsiteX6-27" fmla="*/ 28492 w 1739260"/>
                <a:gd name="connsiteY6-28" fmla="*/ 576064 h 1301597"/>
                <a:gd name="connsiteX0-29" fmla="*/ 0 w 1895406"/>
                <a:gd name="connsiteY0-30" fmla="*/ 356257 h 1301597"/>
                <a:gd name="connsiteX1-31" fmla="*/ 472670 w 1895406"/>
                <a:gd name="connsiteY1-32" fmla="*/ 0 h 1301597"/>
                <a:gd name="connsiteX2-33" fmla="*/ 1607374 w 1895406"/>
                <a:gd name="connsiteY2-34" fmla="*/ 0 h 1301597"/>
                <a:gd name="connsiteX3-35" fmla="*/ 1895406 w 1895406"/>
                <a:gd name="connsiteY3-36" fmla="*/ 576064 h 1301597"/>
                <a:gd name="connsiteX4-37" fmla="*/ 1290851 w 1895406"/>
                <a:gd name="connsiteY4-38" fmla="*/ 1301597 h 1301597"/>
                <a:gd name="connsiteX5-39" fmla="*/ 156146 w 1895406"/>
                <a:gd name="connsiteY5-40" fmla="*/ 1125751 h 1301597"/>
                <a:gd name="connsiteX6-41" fmla="*/ 0 w 1895406"/>
                <a:gd name="connsiteY6-42" fmla="*/ 356257 h 1301597"/>
                <a:gd name="connsiteX0-43" fmla="*/ 0 w 1895406"/>
                <a:gd name="connsiteY0-44" fmla="*/ 558480 h 1503820"/>
                <a:gd name="connsiteX1-45" fmla="*/ 499047 w 1895406"/>
                <a:gd name="connsiteY1-46" fmla="*/ 0 h 1503820"/>
                <a:gd name="connsiteX2-47" fmla="*/ 1607374 w 1895406"/>
                <a:gd name="connsiteY2-48" fmla="*/ 202223 h 1503820"/>
                <a:gd name="connsiteX3-49" fmla="*/ 1895406 w 1895406"/>
                <a:gd name="connsiteY3-50" fmla="*/ 778287 h 1503820"/>
                <a:gd name="connsiteX4-51" fmla="*/ 1290851 w 1895406"/>
                <a:gd name="connsiteY4-52" fmla="*/ 1503820 h 1503820"/>
                <a:gd name="connsiteX5-53" fmla="*/ 156146 w 1895406"/>
                <a:gd name="connsiteY5-54" fmla="*/ 1327974 h 1503820"/>
                <a:gd name="connsiteX6-55" fmla="*/ 0 w 1895406"/>
                <a:gd name="connsiteY6-56" fmla="*/ 558480 h 1503820"/>
                <a:gd name="connsiteX0-57" fmla="*/ 0 w 1895406"/>
                <a:gd name="connsiteY0-58" fmla="*/ 558480 h 1503820"/>
                <a:gd name="connsiteX1-59" fmla="*/ 499047 w 1895406"/>
                <a:gd name="connsiteY1-60" fmla="*/ 0 h 1503820"/>
                <a:gd name="connsiteX2-61" fmla="*/ 1879935 w 1895406"/>
                <a:gd name="connsiteY2-62" fmla="*/ 272561 h 1503820"/>
                <a:gd name="connsiteX3-63" fmla="*/ 1895406 w 1895406"/>
                <a:gd name="connsiteY3-64" fmla="*/ 778287 h 1503820"/>
                <a:gd name="connsiteX4-65" fmla="*/ 1290851 w 1895406"/>
                <a:gd name="connsiteY4-66" fmla="*/ 1503820 h 1503820"/>
                <a:gd name="connsiteX5-67" fmla="*/ 156146 w 1895406"/>
                <a:gd name="connsiteY5-68" fmla="*/ 1327974 h 1503820"/>
                <a:gd name="connsiteX6-69" fmla="*/ 0 w 1895406"/>
                <a:gd name="connsiteY6-70" fmla="*/ 558480 h 1503820"/>
                <a:gd name="connsiteX0-71" fmla="*/ 0 w 1904199"/>
                <a:gd name="connsiteY0-72" fmla="*/ 558480 h 1503820"/>
                <a:gd name="connsiteX1-73" fmla="*/ 499047 w 1904199"/>
                <a:gd name="connsiteY1-74" fmla="*/ 0 h 1503820"/>
                <a:gd name="connsiteX2-75" fmla="*/ 1879935 w 1904199"/>
                <a:gd name="connsiteY2-76" fmla="*/ 272561 h 1503820"/>
                <a:gd name="connsiteX3-77" fmla="*/ 1904199 w 1904199"/>
                <a:gd name="connsiteY3-78" fmla="*/ 1015679 h 1503820"/>
                <a:gd name="connsiteX4-79" fmla="*/ 1290851 w 1904199"/>
                <a:gd name="connsiteY4-80" fmla="*/ 1503820 h 1503820"/>
                <a:gd name="connsiteX5-81" fmla="*/ 156146 w 1904199"/>
                <a:gd name="connsiteY5-82" fmla="*/ 1327974 h 1503820"/>
                <a:gd name="connsiteX6-83" fmla="*/ 0 w 1904199"/>
                <a:gd name="connsiteY6-84" fmla="*/ 558480 h 1503820"/>
                <a:gd name="connsiteX0-85" fmla="*/ 0 w 1904199"/>
                <a:gd name="connsiteY0-86" fmla="*/ 558480 h 1503820"/>
                <a:gd name="connsiteX1-87" fmla="*/ 499047 w 1904199"/>
                <a:gd name="connsiteY1-88" fmla="*/ 0 h 1503820"/>
                <a:gd name="connsiteX2-89" fmla="*/ 1871143 w 1904199"/>
                <a:gd name="connsiteY2-90" fmla="*/ 158261 h 1503820"/>
                <a:gd name="connsiteX3-91" fmla="*/ 1904199 w 1904199"/>
                <a:gd name="connsiteY3-92" fmla="*/ 1015679 h 1503820"/>
                <a:gd name="connsiteX4-93" fmla="*/ 1290851 w 1904199"/>
                <a:gd name="connsiteY4-94" fmla="*/ 1503820 h 1503820"/>
                <a:gd name="connsiteX5-95" fmla="*/ 156146 w 1904199"/>
                <a:gd name="connsiteY5-96" fmla="*/ 1327974 h 1503820"/>
                <a:gd name="connsiteX6-97" fmla="*/ 0 w 1904199"/>
                <a:gd name="connsiteY6-98" fmla="*/ 558480 h 1503820"/>
                <a:gd name="connsiteX0-99" fmla="*/ 0 w 1904199"/>
                <a:gd name="connsiteY0-100" fmla="*/ 584857 h 1530197"/>
                <a:gd name="connsiteX1-101" fmla="*/ 507839 w 1904199"/>
                <a:gd name="connsiteY1-102" fmla="*/ 0 h 1530197"/>
                <a:gd name="connsiteX2-103" fmla="*/ 1871143 w 1904199"/>
                <a:gd name="connsiteY2-104" fmla="*/ 184638 h 1530197"/>
                <a:gd name="connsiteX3-105" fmla="*/ 1904199 w 1904199"/>
                <a:gd name="connsiteY3-106" fmla="*/ 1042056 h 1530197"/>
                <a:gd name="connsiteX4-107" fmla="*/ 1290851 w 1904199"/>
                <a:gd name="connsiteY4-108" fmla="*/ 1530197 h 1530197"/>
                <a:gd name="connsiteX5-109" fmla="*/ 156146 w 1904199"/>
                <a:gd name="connsiteY5-110" fmla="*/ 1354351 h 1530197"/>
                <a:gd name="connsiteX6-111" fmla="*/ 0 w 1904199"/>
                <a:gd name="connsiteY6-112" fmla="*/ 584857 h 1530197"/>
                <a:gd name="connsiteX0-113" fmla="*/ 0 w 2229515"/>
                <a:gd name="connsiteY0-114" fmla="*/ 426596 h 1530197"/>
                <a:gd name="connsiteX1-115" fmla="*/ 833155 w 2229515"/>
                <a:gd name="connsiteY1-116" fmla="*/ 0 h 1530197"/>
                <a:gd name="connsiteX2-117" fmla="*/ 2196459 w 2229515"/>
                <a:gd name="connsiteY2-118" fmla="*/ 184638 h 1530197"/>
                <a:gd name="connsiteX3-119" fmla="*/ 2229515 w 2229515"/>
                <a:gd name="connsiteY3-120" fmla="*/ 1042056 h 1530197"/>
                <a:gd name="connsiteX4-121" fmla="*/ 1616167 w 2229515"/>
                <a:gd name="connsiteY4-122" fmla="*/ 1530197 h 1530197"/>
                <a:gd name="connsiteX5-123" fmla="*/ 481462 w 2229515"/>
                <a:gd name="connsiteY5-124" fmla="*/ 1354351 h 1530197"/>
                <a:gd name="connsiteX6-125" fmla="*/ 0 w 2229515"/>
                <a:gd name="connsiteY6-126" fmla="*/ 426596 h 1530197"/>
                <a:gd name="connsiteX0-127" fmla="*/ 0 w 2229515"/>
                <a:gd name="connsiteY0-128" fmla="*/ 426596 h 1530197"/>
                <a:gd name="connsiteX1-129" fmla="*/ 833155 w 2229515"/>
                <a:gd name="connsiteY1-130" fmla="*/ 0 h 1530197"/>
                <a:gd name="connsiteX2-131" fmla="*/ 2196459 w 2229515"/>
                <a:gd name="connsiteY2-132" fmla="*/ 184638 h 1530197"/>
                <a:gd name="connsiteX3-133" fmla="*/ 2229515 w 2229515"/>
                <a:gd name="connsiteY3-134" fmla="*/ 1042056 h 1530197"/>
                <a:gd name="connsiteX4-135" fmla="*/ 1616167 w 2229515"/>
                <a:gd name="connsiteY4-136" fmla="*/ 1530197 h 1530197"/>
                <a:gd name="connsiteX5-137" fmla="*/ 94600 w 2229515"/>
                <a:gd name="connsiteY5-138" fmla="*/ 1292805 h 1530197"/>
                <a:gd name="connsiteX6-139" fmla="*/ 0 w 2229515"/>
                <a:gd name="connsiteY6-140" fmla="*/ 426596 h 1530197"/>
                <a:gd name="connsiteX0-141" fmla="*/ 0 w 2229515"/>
                <a:gd name="connsiteY0-142" fmla="*/ 426596 h 1662081"/>
                <a:gd name="connsiteX1-143" fmla="*/ 833155 w 2229515"/>
                <a:gd name="connsiteY1-144" fmla="*/ 0 h 1662081"/>
                <a:gd name="connsiteX2-145" fmla="*/ 2196459 w 2229515"/>
                <a:gd name="connsiteY2-146" fmla="*/ 184638 h 1662081"/>
                <a:gd name="connsiteX3-147" fmla="*/ 2229515 w 2229515"/>
                <a:gd name="connsiteY3-148" fmla="*/ 1042056 h 1662081"/>
                <a:gd name="connsiteX4-149" fmla="*/ 1493075 w 2229515"/>
                <a:gd name="connsiteY4-150" fmla="*/ 1662081 h 1662081"/>
                <a:gd name="connsiteX5-151" fmla="*/ 94600 w 2229515"/>
                <a:gd name="connsiteY5-152" fmla="*/ 1292805 h 1662081"/>
                <a:gd name="connsiteX6-153" fmla="*/ 0 w 2229515"/>
                <a:gd name="connsiteY6-154" fmla="*/ 426596 h 1662081"/>
                <a:gd name="connsiteX0-155" fmla="*/ 0 w 2196459"/>
                <a:gd name="connsiteY0-156" fmla="*/ 426596 h 1662081"/>
                <a:gd name="connsiteX1-157" fmla="*/ 833155 w 2196459"/>
                <a:gd name="connsiteY1-158" fmla="*/ 0 h 1662081"/>
                <a:gd name="connsiteX2-159" fmla="*/ 2196459 w 2196459"/>
                <a:gd name="connsiteY2-160" fmla="*/ 184638 h 1662081"/>
                <a:gd name="connsiteX3-161" fmla="*/ 1552508 w 2196459"/>
                <a:gd name="connsiteY3-162" fmla="*/ 857418 h 1662081"/>
                <a:gd name="connsiteX4-163" fmla="*/ 1493075 w 2196459"/>
                <a:gd name="connsiteY4-164" fmla="*/ 1662081 h 1662081"/>
                <a:gd name="connsiteX5-165" fmla="*/ 94600 w 2196459"/>
                <a:gd name="connsiteY5-166" fmla="*/ 1292805 h 1662081"/>
                <a:gd name="connsiteX6-167" fmla="*/ 0 w 2196459"/>
                <a:gd name="connsiteY6-168" fmla="*/ 426596 h 1662081"/>
                <a:gd name="connsiteX0-169" fmla="*/ 0 w 2196459"/>
                <a:gd name="connsiteY0-170" fmla="*/ 426596 h 1662081"/>
                <a:gd name="connsiteX1-171" fmla="*/ 833155 w 2196459"/>
                <a:gd name="connsiteY1-172" fmla="*/ 0 h 1662081"/>
                <a:gd name="connsiteX2-173" fmla="*/ 2196459 w 2196459"/>
                <a:gd name="connsiteY2-174" fmla="*/ 184638 h 1662081"/>
                <a:gd name="connsiteX3-175" fmla="*/ 2106423 w 2196459"/>
                <a:gd name="connsiteY3-176" fmla="*/ 962926 h 1662081"/>
                <a:gd name="connsiteX4-177" fmla="*/ 1493075 w 2196459"/>
                <a:gd name="connsiteY4-178" fmla="*/ 1662081 h 1662081"/>
                <a:gd name="connsiteX5-179" fmla="*/ 94600 w 2196459"/>
                <a:gd name="connsiteY5-180" fmla="*/ 1292805 h 1662081"/>
                <a:gd name="connsiteX6-181" fmla="*/ 0 w 2196459"/>
                <a:gd name="connsiteY6-182" fmla="*/ 426596 h 1662081"/>
                <a:gd name="connsiteX0-183" fmla="*/ 0 w 2143705"/>
                <a:gd name="connsiteY0-184" fmla="*/ 426596 h 1662081"/>
                <a:gd name="connsiteX1-185" fmla="*/ 833155 w 2143705"/>
                <a:gd name="connsiteY1-186" fmla="*/ 0 h 1662081"/>
                <a:gd name="connsiteX2-187" fmla="*/ 2143705 w 2143705"/>
                <a:gd name="connsiteY2-188" fmla="*/ 211014 h 1662081"/>
                <a:gd name="connsiteX3-189" fmla="*/ 2106423 w 2143705"/>
                <a:gd name="connsiteY3-190" fmla="*/ 962926 h 1662081"/>
                <a:gd name="connsiteX4-191" fmla="*/ 1493075 w 2143705"/>
                <a:gd name="connsiteY4-192" fmla="*/ 1662081 h 1662081"/>
                <a:gd name="connsiteX5-193" fmla="*/ 94600 w 2143705"/>
                <a:gd name="connsiteY5-194" fmla="*/ 1292805 h 1662081"/>
                <a:gd name="connsiteX6-195" fmla="*/ 0 w 2143705"/>
                <a:gd name="connsiteY6-196" fmla="*/ 426596 h 1662081"/>
                <a:gd name="connsiteX0-197" fmla="*/ 0 w 2178875"/>
                <a:gd name="connsiteY0-198" fmla="*/ 409011 h 1662081"/>
                <a:gd name="connsiteX1-199" fmla="*/ 868325 w 2178875"/>
                <a:gd name="connsiteY1-200" fmla="*/ 0 h 1662081"/>
                <a:gd name="connsiteX2-201" fmla="*/ 2178875 w 2178875"/>
                <a:gd name="connsiteY2-202" fmla="*/ 211014 h 1662081"/>
                <a:gd name="connsiteX3-203" fmla="*/ 2141593 w 2178875"/>
                <a:gd name="connsiteY3-204" fmla="*/ 962926 h 1662081"/>
                <a:gd name="connsiteX4-205" fmla="*/ 1528245 w 2178875"/>
                <a:gd name="connsiteY4-206" fmla="*/ 1662081 h 1662081"/>
                <a:gd name="connsiteX5-207" fmla="*/ 129770 w 2178875"/>
                <a:gd name="connsiteY5-208" fmla="*/ 1292805 h 1662081"/>
                <a:gd name="connsiteX6-209" fmla="*/ 0 w 2178875"/>
                <a:gd name="connsiteY6-210" fmla="*/ 409011 h 1662081"/>
                <a:gd name="connsiteX0-211" fmla="*/ 0 w 2178875"/>
                <a:gd name="connsiteY0-212" fmla="*/ 197997 h 1451067"/>
                <a:gd name="connsiteX1-213" fmla="*/ 1466202 w 2178875"/>
                <a:gd name="connsiteY1-214" fmla="*/ 465993 h 1451067"/>
                <a:gd name="connsiteX2-215" fmla="*/ 2178875 w 2178875"/>
                <a:gd name="connsiteY2-216" fmla="*/ 0 h 1451067"/>
                <a:gd name="connsiteX3-217" fmla="*/ 2141593 w 2178875"/>
                <a:gd name="connsiteY3-218" fmla="*/ 751912 h 1451067"/>
                <a:gd name="connsiteX4-219" fmla="*/ 1528245 w 2178875"/>
                <a:gd name="connsiteY4-220" fmla="*/ 1451067 h 1451067"/>
                <a:gd name="connsiteX5-221" fmla="*/ 129770 w 2178875"/>
                <a:gd name="connsiteY5-222" fmla="*/ 1081791 h 1451067"/>
                <a:gd name="connsiteX6-223" fmla="*/ 0 w 2178875"/>
                <a:gd name="connsiteY6-224" fmla="*/ 197997 h 1451067"/>
                <a:gd name="connsiteX0-225" fmla="*/ 1338546 w 2049105"/>
                <a:gd name="connsiteY0-226" fmla="*/ 795874 h 1451067"/>
                <a:gd name="connsiteX1-227" fmla="*/ 1336432 w 2049105"/>
                <a:gd name="connsiteY1-228" fmla="*/ 465993 h 1451067"/>
                <a:gd name="connsiteX2-229" fmla="*/ 2049105 w 2049105"/>
                <a:gd name="connsiteY2-230" fmla="*/ 0 h 1451067"/>
                <a:gd name="connsiteX3-231" fmla="*/ 2011823 w 2049105"/>
                <a:gd name="connsiteY3-232" fmla="*/ 751912 h 1451067"/>
                <a:gd name="connsiteX4-233" fmla="*/ 1398475 w 2049105"/>
                <a:gd name="connsiteY4-234" fmla="*/ 1451067 h 1451067"/>
                <a:gd name="connsiteX5-235" fmla="*/ 0 w 2049105"/>
                <a:gd name="connsiteY5-236" fmla="*/ 1081791 h 1451067"/>
                <a:gd name="connsiteX6-237" fmla="*/ 1338546 w 2049105"/>
                <a:gd name="connsiteY6-238" fmla="*/ 795874 h 1451067"/>
                <a:gd name="connsiteX0-239" fmla="*/ 2114 w 712673"/>
                <a:gd name="connsiteY0-240" fmla="*/ 795874 h 1451067"/>
                <a:gd name="connsiteX1-241" fmla="*/ 0 w 712673"/>
                <a:gd name="connsiteY1-242" fmla="*/ 465993 h 1451067"/>
                <a:gd name="connsiteX2-243" fmla="*/ 712673 w 712673"/>
                <a:gd name="connsiteY2-244" fmla="*/ 0 h 1451067"/>
                <a:gd name="connsiteX3-245" fmla="*/ 675391 w 712673"/>
                <a:gd name="connsiteY3-246" fmla="*/ 751912 h 1451067"/>
                <a:gd name="connsiteX4-247" fmla="*/ 62043 w 712673"/>
                <a:gd name="connsiteY4-248" fmla="*/ 1451067 h 1451067"/>
                <a:gd name="connsiteX5-249" fmla="*/ 8791 w 712673"/>
                <a:gd name="connsiteY5-250" fmla="*/ 1064206 h 1451067"/>
                <a:gd name="connsiteX6-251" fmla="*/ 2114 w 712673"/>
                <a:gd name="connsiteY6-252" fmla="*/ 795874 h 1451067"/>
                <a:gd name="connsiteX0-253" fmla="*/ 19699 w 712673"/>
                <a:gd name="connsiteY0-254" fmla="*/ 839836 h 1451067"/>
                <a:gd name="connsiteX1-255" fmla="*/ 0 w 712673"/>
                <a:gd name="connsiteY1-256" fmla="*/ 465993 h 1451067"/>
                <a:gd name="connsiteX2-257" fmla="*/ 712673 w 712673"/>
                <a:gd name="connsiteY2-258" fmla="*/ 0 h 1451067"/>
                <a:gd name="connsiteX3-259" fmla="*/ 675391 w 712673"/>
                <a:gd name="connsiteY3-260" fmla="*/ 751912 h 1451067"/>
                <a:gd name="connsiteX4-261" fmla="*/ 62043 w 712673"/>
                <a:gd name="connsiteY4-262" fmla="*/ 1451067 h 1451067"/>
                <a:gd name="connsiteX5-263" fmla="*/ 8791 w 712673"/>
                <a:gd name="connsiteY5-264" fmla="*/ 1064206 h 1451067"/>
                <a:gd name="connsiteX6-265" fmla="*/ 19699 w 712673"/>
                <a:gd name="connsiteY6-266" fmla="*/ 839836 h 1451067"/>
                <a:gd name="connsiteX0-267" fmla="*/ 19699 w 712673"/>
                <a:gd name="connsiteY0-268" fmla="*/ 839836 h 1451067"/>
                <a:gd name="connsiteX1-269" fmla="*/ 0 w 712673"/>
                <a:gd name="connsiteY1-270" fmla="*/ 465993 h 1451067"/>
                <a:gd name="connsiteX2-271" fmla="*/ 712673 w 712673"/>
                <a:gd name="connsiteY2-272" fmla="*/ 0 h 1451067"/>
                <a:gd name="connsiteX3-273" fmla="*/ 675391 w 712673"/>
                <a:gd name="connsiteY3-274" fmla="*/ 751912 h 1451067"/>
                <a:gd name="connsiteX4-275" fmla="*/ 62043 w 712673"/>
                <a:gd name="connsiteY4-276" fmla="*/ 1451067 h 1451067"/>
                <a:gd name="connsiteX5-277" fmla="*/ 35168 w 712673"/>
                <a:gd name="connsiteY5-278" fmla="*/ 1108168 h 1451067"/>
                <a:gd name="connsiteX6-279" fmla="*/ 19699 w 712673"/>
                <a:gd name="connsiteY6-280" fmla="*/ 839836 h 1451067"/>
                <a:gd name="connsiteX0-281" fmla="*/ 35168 w 712673"/>
                <a:gd name="connsiteY0-282" fmla="*/ 1108168 h 1451067"/>
                <a:gd name="connsiteX1-283" fmla="*/ 0 w 712673"/>
                <a:gd name="connsiteY1-284" fmla="*/ 465993 h 1451067"/>
                <a:gd name="connsiteX2-285" fmla="*/ 712673 w 712673"/>
                <a:gd name="connsiteY2-286" fmla="*/ 0 h 1451067"/>
                <a:gd name="connsiteX3-287" fmla="*/ 675391 w 712673"/>
                <a:gd name="connsiteY3-288" fmla="*/ 751912 h 1451067"/>
                <a:gd name="connsiteX4-289" fmla="*/ 62043 w 712673"/>
                <a:gd name="connsiteY4-290" fmla="*/ 1451067 h 1451067"/>
                <a:gd name="connsiteX5-291" fmla="*/ 35168 w 712673"/>
                <a:gd name="connsiteY5-292" fmla="*/ 1108168 h 1451067"/>
                <a:gd name="connsiteX0-293" fmla="*/ 62043 w 712673"/>
                <a:gd name="connsiteY0-294" fmla="*/ 1451067 h 1451067"/>
                <a:gd name="connsiteX1-295" fmla="*/ 0 w 712673"/>
                <a:gd name="connsiteY1-296" fmla="*/ 465993 h 1451067"/>
                <a:gd name="connsiteX2-297" fmla="*/ 712673 w 712673"/>
                <a:gd name="connsiteY2-298" fmla="*/ 0 h 1451067"/>
                <a:gd name="connsiteX3-299" fmla="*/ 675391 w 712673"/>
                <a:gd name="connsiteY3-300" fmla="*/ 751912 h 1451067"/>
                <a:gd name="connsiteX4-301" fmla="*/ 62043 w 712673"/>
                <a:gd name="connsiteY4-302" fmla="*/ 1451067 h 1451067"/>
                <a:gd name="connsiteX0-303" fmla="*/ 62043 w 695297"/>
                <a:gd name="connsiteY0-304" fmla="*/ 2555907 h 2555907"/>
                <a:gd name="connsiteX1-305" fmla="*/ 0 w 695297"/>
                <a:gd name="connsiteY1-306" fmla="*/ 1570833 h 2555907"/>
                <a:gd name="connsiteX2-307" fmla="*/ 695297 w 695297"/>
                <a:gd name="connsiteY2-308" fmla="*/ 0 h 2555907"/>
                <a:gd name="connsiteX3-309" fmla="*/ 675391 w 695297"/>
                <a:gd name="connsiteY3-310" fmla="*/ 1856752 h 2555907"/>
                <a:gd name="connsiteX4-311" fmla="*/ 62043 w 695297"/>
                <a:gd name="connsiteY4-312" fmla="*/ 2555907 h 2555907"/>
                <a:gd name="connsiteX0-313" fmla="*/ 14653 w 695297"/>
                <a:gd name="connsiteY0-314" fmla="*/ 2318366 h 2318366"/>
                <a:gd name="connsiteX1-315" fmla="*/ 0 w 695297"/>
                <a:gd name="connsiteY1-316" fmla="*/ 1570833 h 2318366"/>
                <a:gd name="connsiteX2-317" fmla="*/ 695297 w 695297"/>
                <a:gd name="connsiteY2-318" fmla="*/ 0 h 2318366"/>
                <a:gd name="connsiteX3-319" fmla="*/ 675391 w 695297"/>
                <a:gd name="connsiteY3-320" fmla="*/ 1856752 h 2318366"/>
                <a:gd name="connsiteX4-321" fmla="*/ 14653 w 695297"/>
                <a:gd name="connsiteY4-322" fmla="*/ 2318366 h 2318366"/>
                <a:gd name="connsiteX0-323" fmla="*/ 14653 w 695297"/>
                <a:gd name="connsiteY0-324" fmla="*/ 2318366 h 2318366"/>
                <a:gd name="connsiteX1-325" fmla="*/ 0 w 695297"/>
                <a:gd name="connsiteY1-326" fmla="*/ 1570833 h 2318366"/>
                <a:gd name="connsiteX2-327" fmla="*/ 695297 w 695297"/>
                <a:gd name="connsiteY2-328" fmla="*/ 0 h 2318366"/>
                <a:gd name="connsiteX3-329" fmla="*/ 684869 w 695297"/>
                <a:gd name="connsiteY3-330" fmla="*/ 845826 h 2318366"/>
                <a:gd name="connsiteX4-331" fmla="*/ 14653 w 695297"/>
                <a:gd name="connsiteY4-332" fmla="*/ 2318366 h 2318366"/>
                <a:gd name="connsiteX0-333" fmla="*/ 14653 w 695297"/>
                <a:gd name="connsiteY0-334" fmla="*/ 2318366 h 2318366"/>
                <a:gd name="connsiteX1-335" fmla="*/ 0 w 695297"/>
                <a:gd name="connsiteY1-336" fmla="*/ 1570833 h 2318366"/>
                <a:gd name="connsiteX2-337" fmla="*/ 695297 w 695297"/>
                <a:gd name="connsiteY2-338" fmla="*/ 0 h 2318366"/>
                <a:gd name="connsiteX3-339" fmla="*/ 684869 w 695297"/>
                <a:gd name="connsiteY3-340" fmla="*/ 807158 h 2318366"/>
                <a:gd name="connsiteX4-341" fmla="*/ 14653 w 695297"/>
                <a:gd name="connsiteY4-342" fmla="*/ 2318366 h 2318366"/>
                <a:gd name="connsiteX0-343" fmla="*/ 14653 w 695297"/>
                <a:gd name="connsiteY0-344" fmla="*/ 2318366 h 2318366"/>
                <a:gd name="connsiteX1-345" fmla="*/ 0 w 695297"/>
                <a:gd name="connsiteY1-346" fmla="*/ 1570833 h 2318366"/>
                <a:gd name="connsiteX2-347" fmla="*/ 695297 w 695297"/>
                <a:gd name="connsiteY2-348" fmla="*/ 0 h 2318366"/>
                <a:gd name="connsiteX3-349" fmla="*/ 684869 w 695297"/>
                <a:gd name="connsiteY3-350" fmla="*/ 774012 h 2318366"/>
                <a:gd name="connsiteX4-351" fmla="*/ 14653 w 695297"/>
                <a:gd name="connsiteY4-352" fmla="*/ 2318366 h 2318366"/>
                <a:gd name="connsiteX0-353" fmla="*/ 14653 w 695297"/>
                <a:gd name="connsiteY0-354" fmla="*/ 2318366 h 2318366"/>
                <a:gd name="connsiteX1-355" fmla="*/ 0 w 695297"/>
                <a:gd name="connsiteY1-356" fmla="*/ 1570833 h 2318366"/>
                <a:gd name="connsiteX2-357" fmla="*/ 695297 w 695297"/>
                <a:gd name="connsiteY2-358" fmla="*/ 0 h 2318366"/>
                <a:gd name="connsiteX3-359" fmla="*/ 684869 w 695297"/>
                <a:gd name="connsiteY3-360" fmla="*/ 685625 h 2318366"/>
                <a:gd name="connsiteX4-361" fmla="*/ 14653 w 695297"/>
                <a:gd name="connsiteY4-362" fmla="*/ 2318366 h 2318366"/>
                <a:gd name="connsiteX0-363" fmla="*/ 778723 w 1459367"/>
                <a:gd name="connsiteY0-364" fmla="*/ 3215575 h 3215575"/>
                <a:gd name="connsiteX1-365" fmla="*/ 0 w 1459367"/>
                <a:gd name="connsiteY1-366" fmla="*/ 0 h 3215575"/>
                <a:gd name="connsiteX2-367" fmla="*/ 1459367 w 1459367"/>
                <a:gd name="connsiteY2-368" fmla="*/ 897209 h 3215575"/>
                <a:gd name="connsiteX3-369" fmla="*/ 1448939 w 1459367"/>
                <a:gd name="connsiteY3-370" fmla="*/ 1582834 h 3215575"/>
                <a:gd name="connsiteX4-371" fmla="*/ 778723 w 1459367"/>
                <a:gd name="connsiteY4-372" fmla="*/ 3215575 h 3215575"/>
                <a:gd name="connsiteX0-373" fmla="*/ 37983 w 1459367"/>
                <a:gd name="connsiteY0-374" fmla="*/ 665943 h 1582834"/>
                <a:gd name="connsiteX1-375" fmla="*/ 0 w 1459367"/>
                <a:gd name="connsiteY1-376" fmla="*/ 0 h 1582834"/>
                <a:gd name="connsiteX2-377" fmla="*/ 1459367 w 1459367"/>
                <a:gd name="connsiteY2-378" fmla="*/ 897209 h 1582834"/>
                <a:gd name="connsiteX3-379" fmla="*/ 1448939 w 1459367"/>
                <a:gd name="connsiteY3-380" fmla="*/ 1582834 h 1582834"/>
                <a:gd name="connsiteX4-381" fmla="*/ 37983 w 1459367"/>
                <a:gd name="connsiteY4-382" fmla="*/ 665943 h 1582834"/>
                <a:gd name="connsiteX0-383" fmla="*/ 28505 w 1459367"/>
                <a:gd name="connsiteY0-384" fmla="*/ 671467 h 1582834"/>
                <a:gd name="connsiteX1-385" fmla="*/ 0 w 1459367"/>
                <a:gd name="connsiteY1-386" fmla="*/ 0 h 1582834"/>
                <a:gd name="connsiteX2-387" fmla="*/ 1459367 w 1459367"/>
                <a:gd name="connsiteY2-388" fmla="*/ 897209 h 1582834"/>
                <a:gd name="connsiteX3-389" fmla="*/ 1448939 w 1459367"/>
                <a:gd name="connsiteY3-390" fmla="*/ 1582834 h 1582834"/>
                <a:gd name="connsiteX4-391" fmla="*/ 28505 w 1459367"/>
                <a:gd name="connsiteY4-392" fmla="*/ 671467 h 1582834"/>
                <a:gd name="connsiteX0-393" fmla="*/ 28505 w 1474213"/>
                <a:gd name="connsiteY0-394" fmla="*/ 671467 h 1632551"/>
                <a:gd name="connsiteX1-395" fmla="*/ 0 w 1474213"/>
                <a:gd name="connsiteY1-396" fmla="*/ 0 h 1632551"/>
                <a:gd name="connsiteX2-397" fmla="*/ 1459367 w 1474213"/>
                <a:gd name="connsiteY2-398" fmla="*/ 897209 h 1632551"/>
                <a:gd name="connsiteX3-399" fmla="*/ 1474213 w 1474213"/>
                <a:gd name="connsiteY3-400" fmla="*/ 1632551 h 1632551"/>
                <a:gd name="connsiteX4-401" fmla="*/ 28505 w 1474213"/>
                <a:gd name="connsiteY4-402" fmla="*/ 671467 h 1632551"/>
                <a:gd name="connsiteX0-403" fmla="*/ 28505 w 1474213"/>
                <a:gd name="connsiteY0-404" fmla="*/ 671467 h 1632551"/>
                <a:gd name="connsiteX1-405" fmla="*/ 0 w 1474213"/>
                <a:gd name="connsiteY1-406" fmla="*/ 0 h 1632551"/>
                <a:gd name="connsiteX2-407" fmla="*/ 1462526 w 1474213"/>
                <a:gd name="connsiteY2-408" fmla="*/ 880636 h 1632551"/>
                <a:gd name="connsiteX3-409" fmla="*/ 1474213 w 1474213"/>
                <a:gd name="connsiteY3-410" fmla="*/ 1632551 h 1632551"/>
                <a:gd name="connsiteX4-411" fmla="*/ 28505 w 1474213"/>
                <a:gd name="connsiteY4-412" fmla="*/ 671467 h 1632551"/>
                <a:gd name="connsiteX0-413" fmla="*/ 28505 w 1474213"/>
                <a:gd name="connsiteY0-414" fmla="*/ 671467 h 1632551"/>
                <a:gd name="connsiteX1-415" fmla="*/ 0 w 1474213"/>
                <a:gd name="connsiteY1-416" fmla="*/ 0 h 1632551"/>
                <a:gd name="connsiteX2-417" fmla="*/ 1462526 w 1474213"/>
                <a:gd name="connsiteY2-418" fmla="*/ 880636 h 1632551"/>
                <a:gd name="connsiteX3-419" fmla="*/ 1474213 w 1474213"/>
                <a:gd name="connsiteY3-420" fmla="*/ 1632551 h 1632551"/>
                <a:gd name="connsiteX4-421" fmla="*/ 28505 w 1474213"/>
                <a:gd name="connsiteY4-422" fmla="*/ 671467 h 1632551"/>
                <a:gd name="connsiteX0-423" fmla="*/ 33244 w 1478952"/>
                <a:gd name="connsiteY0-424" fmla="*/ 787475 h 1748559"/>
                <a:gd name="connsiteX1-425" fmla="*/ 0 w 1478952"/>
                <a:gd name="connsiteY1-426" fmla="*/ 0 h 1748559"/>
                <a:gd name="connsiteX2-427" fmla="*/ 1467265 w 1478952"/>
                <a:gd name="connsiteY2-428" fmla="*/ 996644 h 1748559"/>
                <a:gd name="connsiteX3-429" fmla="*/ 1478952 w 1478952"/>
                <a:gd name="connsiteY3-430" fmla="*/ 1748559 h 1748559"/>
                <a:gd name="connsiteX4-431" fmla="*/ 33244 w 1478952"/>
                <a:gd name="connsiteY4-432" fmla="*/ 787475 h 1748559"/>
                <a:gd name="connsiteX0-433" fmla="*/ 28505 w 1478952"/>
                <a:gd name="connsiteY0-434" fmla="*/ 682516 h 1748559"/>
                <a:gd name="connsiteX1-435" fmla="*/ 0 w 1478952"/>
                <a:gd name="connsiteY1-436" fmla="*/ 0 h 1748559"/>
                <a:gd name="connsiteX2-437" fmla="*/ 1467265 w 1478952"/>
                <a:gd name="connsiteY2-438" fmla="*/ 996644 h 1748559"/>
                <a:gd name="connsiteX3-439" fmla="*/ 1478952 w 1478952"/>
                <a:gd name="connsiteY3-440" fmla="*/ 1748559 h 1748559"/>
                <a:gd name="connsiteX4-441" fmla="*/ 28505 w 1478952"/>
                <a:gd name="connsiteY4-442" fmla="*/ 682516 h 1748559"/>
                <a:gd name="connsiteX0-443" fmla="*/ 28505 w 1478952"/>
                <a:gd name="connsiteY0-444" fmla="*/ 682516 h 1748559"/>
                <a:gd name="connsiteX1-445" fmla="*/ 0 w 1478952"/>
                <a:gd name="connsiteY1-446" fmla="*/ 0 h 1748559"/>
                <a:gd name="connsiteX2-447" fmla="*/ 604770 w 1478952"/>
                <a:gd name="connsiteY2-448" fmla="*/ 411077 h 1748559"/>
                <a:gd name="connsiteX3-449" fmla="*/ 1478952 w 1478952"/>
                <a:gd name="connsiteY3-450" fmla="*/ 1748559 h 1748559"/>
                <a:gd name="connsiteX4-451" fmla="*/ 28505 w 1478952"/>
                <a:gd name="connsiteY4-452" fmla="*/ 682516 h 1748559"/>
                <a:gd name="connsiteX0-453" fmla="*/ 28505 w 1478952"/>
                <a:gd name="connsiteY0-454" fmla="*/ 682516 h 1748559"/>
                <a:gd name="connsiteX1-455" fmla="*/ 0 w 1478952"/>
                <a:gd name="connsiteY1-456" fmla="*/ 0 h 1748559"/>
                <a:gd name="connsiteX2-457" fmla="*/ 798542 w 1478952"/>
                <a:gd name="connsiteY2-458" fmla="*/ 543658 h 1748559"/>
                <a:gd name="connsiteX3-459" fmla="*/ 1478952 w 1478952"/>
                <a:gd name="connsiteY3-460" fmla="*/ 1748559 h 1748559"/>
                <a:gd name="connsiteX4-461" fmla="*/ 28505 w 1478952"/>
                <a:gd name="connsiteY4-462" fmla="*/ 682516 h 1748559"/>
                <a:gd name="connsiteX0-463" fmla="*/ 28505 w 918698"/>
                <a:gd name="connsiteY0-464" fmla="*/ 682516 h 1306623"/>
                <a:gd name="connsiteX1-465" fmla="*/ 0 w 918698"/>
                <a:gd name="connsiteY1-466" fmla="*/ 0 h 1306623"/>
                <a:gd name="connsiteX2-467" fmla="*/ 798542 w 918698"/>
                <a:gd name="connsiteY2-468" fmla="*/ 543658 h 1306623"/>
                <a:gd name="connsiteX3-469" fmla="*/ 918698 w 918698"/>
                <a:gd name="connsiteY3-470" fmla="*/ 1306623 h 1306623"/>
                <a:gd name="connsiteX4-471" fmla="*/ 28505 w 918698"/>
                <a:gd name="connsiteY4-472" fmla="*/ 682516 h 1306623"/>
                <a:gd name="connsiteX0-473" fmla="*/ 28505 w 918698"/>
                <a:gd name="connsiteY0-474" fmla="*/ 682516 h 1306623"/>
                <a:gd name="connsiteX1-475" fmla="*/ 0 w 918698"/>
                <a:gd name="connsiteY1-476" fmla="*/ 0 h 1306623"/>
                <a:gd name="connsiteX2-477" fmla="*/ 798542 w 918698"/>
                <a:gd name="connsiteY2-478" fmla="*/ 543658 h 1306623"/>
                <a:gd name="connsiteX3-479" fmla="*/ 918698 w 918698"/>
                <a:gd name="connsiteY3-480" fmla="*/ 1306623 h 1306623"/>
                <a:gd name="connsiteX4-481" fmla="*/ 28505 w 918698"/>
                <a:gd name="connsiteY4-482" fmla="*/ 682516 h 1306623"/>
                <a:gd name="connsiteX0-483" fmla="*/ 28505 w 906061"/>
                <a:gd name="connsiteY0-484" fmla="*/ 682516 h 1306623"/>
                <a:gd name="connsiteX1-485" fmla="*/ 0 w 906061"/>
                <a:gd name="connsiteY1-486" fmla="*/ 0 h 1306623"/>
                <a:gd name="connsiteX2-487" fmla="*/ 798542 w 906061"/>
                <a:gd name="connsiteY2-488" fmla="*/ 543658 h 1306623"/>
                <a:gd name="connsiteX3-489" fmla="*/ 906061 w 906061"/>
                <a:gd name="connsiteY3-490" fmla="*/ 1306623 h 1306623"/>
                <a:gd name="connsiteX4-491" fmla="*/ 28505 w 906061"/>
                <a:gd name="connsiteY4-492" fmla="*/ 682516 h 1306623"/>
                <a:gd name="connsiteX0-493" fmla="*/ 28505 w 906061"/>
                <a:gd name="connsiteY0-494" fmla="*/ 682516 h 1306623"/>
                <a:gd name="connsiteX1-495" fmla="*/ 0 w 906061"/>
                <a:gd name="connsiteY1-496" fmla="*/ 0 h 1306623"/>
                <a:gd name="connsiteX2-497" fmla="*/ 823816 w 906061"/>
                <a:gd name="connsiteY2-498" fmla="*/ 558389 h 1306623"/>
                <a:gd name="connsiteX3-499" fmla="*/ 906061 w 906061"/>
                <a:gd name="connsiteY3-500" fmla="*/ 1306623 h 1306623"/>
                <a:gd name="connsiteX4-501" fmla="*/ 28505 w 906061"/>
                <a:gd name="connsiteY4-502" fmla="*/ 682516 h 1306623"/>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906061" h="1306623">
                  <a:moveTo>
                    <a:pt x="28505" y="682516"/>
                  </a:moveTo>
                  <a:lnTo>
                    <a:pt x="0" y="0"/>
                  </a:lnTo>
                  <a:lnTo>
                    <a:pt x="823816" y="558389"/>
                  </a:lnTo>
                  <a:cubicBezTo>
                    <a:pt x="863868" y="812711"/>
                    <a:pt x="840734" y="433592"/>
                    <a:pt x="906061" y="1306623"/>
                  </a:cubicBezTo>
                  <a:lnTo>
                    <a:pt x="28505" y="682516"/>
                  </a:ln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六边形 280"/>
            <p:cNvSpPr/>
            <p:nvPr/>
          </p:nvSpPr>
          <p:spPr>
            <a:xfrm>
              <a:off x="2339752" y="2546983"/>
              <a:ext cx="2651112" cy="971332"/>
            </a:xfrm>
            <a:custGeom>
              <a:avLst/>
              <a:gdLst>
                <a:gd name="connsiteX0" fmla="*/ 0 w 1710768"/>
                <a:gd name="connsiteY0" fmla="*/ 576064 h 1152128"/>
                <a:gd name="connsiteX1" fmla="*/ 288032 w 1710768"/>
                <a:gd name="connsiteY1" fmla="*/ 0 h 1152128"/>
                <a:gd name="connsiteX2" fmla="*/ 1422736 w 1710768"/>
                <a:gd name="connsiteY2" fmla="*/ 0 h 1152128"/>
                <a:gd name="connsiteX3" fmla="*/ 1710768 w 1710768"/>
                <a:gd name="connsiteY3" fmla="*/ 576064 h 1152128"/>
                <a:gd name="connsiteX4" fmla="*/ 1422736 w 1710768"/>
                <a:gd name="connsiteY4" fmla="*/ 1152128 h 1152128"/>
                <a:gd name="connsiteX5" fmla="*/ 288032 w 1710768"/>
                <a:gd name="connsiteY5" fmla="*/ 1152128 h 1152128"/>
                <a:gd name="connsiteX6" fmla="*/ 0 w 1710768"/>
                <a:gd name="connsiteY6" fmla="*/ 576064 h 1152128"/>
                <a:gd name="connsiteX0-1" fmla="*/ 0 w 1710768"/>
                <a:gd name="connsiteY0-2" fmla="*/ 576064 h 1301597"/>
                <a:gd name="connsiteX1-3" fmla="*/ 288032 w 1710768"/>
                <a:gd name="connsiteY1-4" fmla="*/ 0 h 1301597"/>
                <a:gd name="connsiteX2-5" fmla="*/ 1422736 w 1710768"/>
                <a:gd name="connsiteY2-6" fmla="*/ 0 h 1301597"/>
                <a:gd name="connsiteX3-7" fmla="*/ 1710768 w 1710768"/>
                <a:gd name="connsiteY3-8" fmla="*/ 576064 h 1301597"/>
                <a:gd name="connsiteX4-9" fmla="*/ 1106213 w 1710768"/>
                <a:gd name="connsiteY4-10" fmla="*/ 1301597 h 1301597"/>
                <a:gd name="connsiteX5-11" fmla="*/ 288032 w 1710768"/>
                <a:gd name="connsiteY5-12" fmla="*/ 1152128 h 1301597"/>
                <a:gd name="connsiteX6-13" fmla="*/ 0 w 1710768"/>
                <a:gd name="connsiteY6-14" fmla="*/ 576064 h 1301597"/>
                <a:gd name="connsiteX0-15" fmla="*/ 28492 w 1739260"/>
                <a:gd name="connsiteY0-16" fmla="*/ 576064 h 1301597"/>
                <a:gd name="connsiteX1-17" fmla="*/ 316524 w 1739260"/>
                <a:gd name="connsiteY1-18" fmla="*/ 0 h 1301597"/>
                <a:gd name="connsiteX2-19" fmla="*/ 1451228 w 1739260"/>
                <a:gd name="connsiteY2-20" fmla="*/ 0 h 1301597"/>
                <a:gd name="connsiteX3-21" fmla="*/ 1739260 w 1739260"/>
                <a:gd name="connsiteY3-22" fmla="*/ 576064 h 1301597"/>
                <a:gd name="connsiteX4-23" fmla="*/ 1134705 w 1739260"/>
                <a:gd name="connsiteY4-24" fmla="*/ 1301597 h 1301597"/>
                <a:gd name="connsiteX5-25" fmla="*/ 0 w 1739260"/>
                <a:gd name="connsiteY5-26" fmla="*/ 1125751 h 1301597"/>
                <a:gd name="connsiteX6-27" fmla="*/ 28492 w 1739260"/>
                <a:gd name="connsiteY6-28" fmla="*/ 576064 h 1301597"/>
                <a:gd name="connsiteX0-29" fmla="*/ 0 w 1895406"/>
                <a:gd name="connsiteY0-30" fmla="*/ 356257 h 1301597"/>
                <a:gd name="connsiteX1-31" fmla="*/ 472670 w 1895406"/>
                <a:gd name="connsiteY1-32" fmla="*/ 0 h 1301597"/>
                <a:gd name="connsiteX2-33" fmla="*/ 1607374 w 1895406"/>
                <a:gd name="connsiteY2-34" fmla="*/ 0 h 1301597"/>
                <a:gd name="connsiteX3-35" fmla="*/ 1895406 w 1895406"/>
                <a:gd name="connsiteY3-36" fmla="*/ 576064 h 1301597"/>
                <a:gd name="connsiteX4-37" fmla="*/ 1290851 w 1895406"/>
                <a:gd name="connsiteY4-38" fmla="*/ 1301597 h 1301597"/>
                <a:gd name="connsiteX5-39" fmla="*/ 156146 w 1895406"/>
                <a:gd name="connsiteY5-40" fmla="*/ 1125751 h 1301597"/>
                <a:gd name="connsiteX6-41" fmla="*/ 0 w 1895406"/>
                <a:gd name="connsiteY6-42" fmla="*/ 356257 h 1301597"/>
                <a:gd name="connsiteX0-43" fmla="*/ 0 w 1895406"/>
                <a:gd name="connsiteY0-44" fmla="*/ 558480 h 1503820"/>
                <a:gd name="connsiteX1-45" fmla="*/ 499047 w 1895406"/>
                <a:gd name="connsiteY1-46" fmla="*/ 0 h 1503820"/>
                <a:gd name="connsiteX2-47" fmla="*/ 1607374 w 1895406"/>
                <a:gd name="connsiteY2-48" fmla="*/ 202223 h 1503820"/>
                <a:gd name="connsiteX3-49" fmla="*/ 1895406 w 1895406"/>
                <a:gd name="connsiteY3-50" fmla="*/ 778287 h 1503820"/>
                <a:gd name="connsiteX4-51" fmla="*/ 1290851 w 1895406"/>
                <a:gd name="connsiteY4-52" fmla="*/ 1503820 h 1503820"/>
                <a:gd name="connsiteX5-53" fmla="*/ 156146 w 1895406"/>
                <a:gd name="connsiteY5-54" fmla="*/ 1327974 h 1503820"/>
                <a:gd name="connsiteX6-55" fmla="*/ 0 w 1895406"/>
                <a:gd name="connsiteY6-56" fmla="*/ 558480 h 1503820"/>
                <a:gd name="connsiteX0-57" fmla="*/ 0 w 1895406"/>
                <a:gd name="connsiteY0-58" fmla="*/ 558480 h 1503820"/>
                <a:gd name="connsiteX1-59" fmla="*/ 499047 w 1895406"/>
                <a:gd name="connsiteY1-60" fmla="*/ 0 h 1503820"/>
                <a:gd name="connsiteX2-61" fmla="*/ 1879935 w 1895406"/>
                <a:gd name="connsiteY2-62" fmla="*/ 272561 h 1503820"/>
                <a:gd name="connsiteX3-63" fmla="*/ 1895406 w 1895406"/>
                <a:gd name="connsiteY3-64" fmla="*/ 778287 h 1503820"/>
                <a:gd name="connsiteX4-65" fmla="*/ 1290851 w 1895406"/>
                <a:gd name="connsiteY4-66" fmla="*/ 1503820 h 1503820"/>
                <a:gd name="connsiteX5-67" fmla="*/ 156146 w 1895406"/>
                <a:gd name="connsiteY5-68" fmla="*/ 1327974 h 1503820"/>
                <a:gd name="connsiteX6-69" fmla="*/ 0 w 1895406"/>
                <a:gd name="connsiteY6-70" fmla="*/ 558480 h 1503820"/>
                <a:gd name="connsiteX0-71" fmla="*/ 0 w 1904199"/>
                <a:gd name="connsiteY0-72" fmla="*/ 558480 h 1503820"/>
                <a:gd name="connsiteX1-73" fmla="*/ 499047 w 1904199"/>
                <a:gd name="connsiteY1-74" fmla="*/ 0 h 1503820"/>
                <a:gd name="connsiteX2-75" fmla="*/ 1879935 w 1904199"/>
                <a:gd name="connsiteY2-76" fmla="*/ 272561 h 1503820"/>
                <a:gd name="connsiteX3-77" fmla="*/ 1904199 w 1904199"/>
                <a:gd name="connsiteY3-78" fmla="*/ 1015679 h 1503820"/>
                <a:gd name="connsiteX4-79" fmla="*/ 1290851 w 1904199"/>
                <a:gd name="connsiteY4-80" fmla="*/ 1503820 h 1503820"/>
                <a:gd name="connsiteX5-81" fmla="*/ 156146 w 1904199"/>
                <a:gd name="connsiteY5-82" fmla="*/ 1327974 h 1503820"/>
                <a:gd name="connsiteX6-83" fmla="*/ 0 w 1904199"/>
                <a:gd name="connsiteY6-84" fmla="*/ 558480 h 1503820"/>
                <a:gd name="connsiteX0-85" fmla="*/ 0 w 1904199"/>
                <a:gd name="connsiteY0-86" fmla="*/ 558480 h 1503820"/>
                <a:gd name="connsiteX1-87" fmla="*/ 499047 w 1904199"/>
                <a:gd name="connsiteY1-88" fmla="*/ 0 h 1503820"/>
                <a:gd name="connsiteX2-89" fmla="*/ 1871143 w 1904199"/>
                <a:gd name="connsiteY2-90" fmla="*/ 158261 h 1503820"/>
                <a:gd name="connsiteX3-91" fmla="*/ 1904199 w 1904199"/>
                <a:gd name="connsiteY3-92" fmla="*/ 1015679 h 1503820"/>
                <a:gd name="connsiteX4-93" fmla="*/ 1290851 w 1904199"/>
                <a:gd name="connsiteY4-94" fmla="*/ 1503820 h 1503820"/>
                <a:gd name="connsiteX5-95" fmla="*/ 156146 w 1904199"/>
                <a:gd name="connsiteY5-96" fmla="*/ 1327974 h 1503820"/>
                <a:gd name="connsiteX6-97" fmla="*/ 0 w 1904199"/>
                <a:gd name="connsiteY6-98" fmla="*/ 558480 h 1503820"/>
                <a:gd name="connsiteX0-99" fmla="*/ 0 w 1904199"/>
                <a:gd name="connsiteY0-100" fmla="*/ 584857 h 1530197"/>
                <a:gd name="connsiteX1-101" fmla="*/ 507839 w 1904199"/>
                <a:gd name="connsiteY1-102" fmla="*/ 0 h 1530197"/>
                <a:gd name="connsiteX2-103" fmla="*/ 1871143 w 1904199"/>
                <a:gd name="connsiteY2-104" fmla="*/ 184638 h 1530197"/>
                <a:gd name="connsiteX3-105" fmla="*/ 1904199 w 1904199"/>
                <a:gd name="connsiteY3-106" fmla="*/ 1042056 h 1530197"/>
                <a:gd name="connsiteX4-107" fmla="*/ 1290851 w 1904199"/>
                <a:gd name="connsiteY4-108" fmla="*/ 1530197 h 1530197"/>
                <a:gd name="connsiteX5-109" fmla="*/ 156146 w 1904199"/>
                <a:gd name="connsiteY5-110" fmla="*/ 1354351 h 1530197"/>
                <a:gd name="connsiteX6-111" fmla="*/ 0 w 1904199"/>
                <a:gd name="connsiteY6-112" fmla="*/ 584857 h 1530197"/>
                <a:gd name="connsiteX0-113" fmla="*/ 0 w 2229515"/>
                <a:gd name="connsiteY0-114" fmla="*/ 426596 h 1530197"/>
                <a:gd name="connsiteX1-115" fmla="*/ 833155 w 2229515"/>
                <a:gd name="connsiteY1-116" fmla="*/ 0 h 1530197"/>
                <a:gd name="connsiteX2-117" fmla="*/ 2196459 w 2229515"/>
                <a:gd name="connsiteY2-118" fmla="*/ 184638 h 1530197"/>
                <a:gd name="connsiteX3-119" fmla="*/ 2229515 w 2229515"/>
                <a:gd name="connsiteY3-120" fmla="*/ 1042056 h 1530197"/>
                <a:gd name="connsiteX4-121" fmla="*/ 1616167 w 2229515"/>
                <a:gd name="connsiteY4-122" fmla="*/ 1530197 h 1530197"/>
                <a:gd name="connsiteX5-123" fmla="*/ 481462 w 2229515"/>
                <a:gd name="connsiteY5-124" fmla="*/ 1354351 h 1530197"/>
                <a:gd name="connsiteX6-125" fmla="*/ 0 w 2229515"/>
                <a:gd name="connsiteY6-126" fmla="*/ 426596 h 1530197"/>
                <a:gd name="connsiteX0-127" fmla="*/ 0 w 2229515"/>
                <a:gd name="connsiteY0-128" fmla="*/ 426596 h 1530197"/>
                <a:gd name="connsiteX1-129" fmla="*/ 833155 w 2229515"/>
                <a:gd name="connsiteY1-130" fmla="*/ 0 h 1530197"/>
                <a:gd name="connsiteX2-131" fmla="*/ 2196459 w 2229515"/>
                <a:gd name="connsiteY2-132" fmla="*/ 184638 h 1530197"/>
                <a:gd name="connsiteX3-133" fmla="*/ 2229515 w 2229515"/>
                <a:gd name="connsiteY3-134" fmla="*/ 1042056 h 1530197"/>
                <a:gd name="connsiteX4-135" fmla="*/ 1616167 w 2229515"/>
                <a:gd name="connsiteY4-136" fmla="*/ 1530197 h 1530197"/>
                <a:gd name="connsiteX5-137" fmla="*/ 94600 w 2229515"/>
                <a:gd name="connsiteY5-138" fmla="*/ 1292805 h 1530197"/>
                <a:gd name="connsiteX6-139" fmla="*/ 0 w 2229515"/>
                <a:gd name="connsiteY6-140" fmla="*/ 426596 h 1530197"/>
                <a:gd name="connsiteX0-141" fmla="*/ 0 w 2229515"/>
                <a:gd name="connsiteY0-142" fmla="*/ 426596 h 1662081"/>
                <a:gd name="connsiteX1-143" fmla="*/ 833155 w 2229515"/>
                <a:gd name="connsiteY1-144" fmla="*/ 0 h 1662081"/>
                <a:gd name="connsiteX2-145" fmla="*/ 2196459 w 2229515"/>
                <a:gd name="connsiteY2-146" fmla="*/ 184638 h 1662081"/>
                <a:gd name="connsiteX3-147" fmla="*/ 2229515 w 2229515"/>
                <a:gd name="connsiteY3-148" fmla="*/ 1042056 h 1662081"/>
                <a:gd name="connsiteX4-149" fmla="*/ 1493075 w 2229515"/>
                <a:gd name="connsiteY4-150" fmla="*/ 1662081 h 1662081"/>
                <a:gd name="connsiteX5-151" fmla="*/ 94600 w 2229515"/>
                <a:gd name="connsiteY5-152" fmla="*/ 1292805 h 1662081"/>
                <a:gd name="connsiteX6-153" fmla="*/ 0 w 2229515"/>
                <a:gd name="connsiteY6-154" fmla="*/ 426596 h 1662081"/>
                <a:gd name="connsiteX0-155" fmla="*/ 0 w 2196459"/>
                <a:gd name="connsiteY0-156" fmla="*/ 426596 h 1662081"/>
                <a:gd name="connsiteX1-157" fmla="*/ 833155 w 2196459"/>
                <a:gd name="connsiteY1-158" fmla="*/ 0 h 1662081"/>
                <a:gd name="connsiteX2-159" fmla="*/ 2196459 w 2196459"/>
                <a:gd name="connsiteY2-160" fmla="*/ 184638 h 1662081"/>
                <a:gd name="connsiteX3-161" fmla="*/ 1552508 w 2196459"/>
                <a:gd name="connsiteY3-162" fmla="*/ 857418 h 1662081"/>
                <a:gd name="connsiteX4-163" fmla="*/ 1493075 w 2196459"/>
                <a:gd name="connsiteY4-164" fmla="*/ 1662081 h 1662081"/>
                <a:gd name="connsiteX5-165" fmla="*/ 94600 w 2196459"/>
                <a:gd name="connsiteY5-166" fmla="*/ 1292805 h 1662081"/>
                <a:gd name="connsiteX6-167" fmla="*/ 0 w 2196459"/>
                <a:gd name="connsiteY6-168" fmla="*/ 426596 h 1662081"/>
                <a:gd name="connsiteX0-169" fmla="*/ 0 w 2196459"/>
                <a:gd name="connsiteY0-170" fmla="*/ 426596 h 1662081"/>
                <a:gd name="connsiteX1-171" fmla="*/ 833155 w 2196459"/>
                <a:gd name="connsiteY1-172" fmla="*/ 0 h 1662081"/>
                <a:gd name="connsiteX2-173" fmla="*/ 2196459 w 2196459"/>
                <a:gd name="connsiteY2-174" fmla="*/ 184638 h 1662081"/>
                <a:gd name="connsiteX3-175" fmla="*/ 2106423 w 2196459"/>
                <a:gd name="connsiteY3-176" fmla="*/ 962926 h 1662081"/>
                <a:gd name="connsiteX4-177" fmla="*/ 1493075 w 2196459"/>
                <a:gd name="connsiteY4-178" fmla="*/ 1662081 h 1662081"/>
                <a:gd name="connsiteX5-179" fmla="*/ 94600 w 2196459"/>
                <a:gd name="connsiteY5-180" fmla="*/ 1292805 h 1662081"/>
                <a:gd name="connsiteX6-181" fmla="*/ 0 w 2196459"/>
                <a:gd name="connsiteY6-182" fmla="*/ 426596 h 1662081"/>
                <a:gd name="connsiteX0-183" fmla="*/ 0 w 2143705"/>
                <a:gd name="connsiteY0-184" fmla="*/ 426596 h 1662081"/>
                <a:gd name="connsiteX1-185" fmla="*/ 833155 w 2143705"/>
                <a:gd name="connsiteY1-186" fmla="*/ 0 h 1662081"/>
                <a:gd name="connsiteX2-187" fmla="*/ 2143705 w 2143705"/>
                <a:gd name="connsiteY2-188" fmla="*/ 211014 h 1662081"/>
                <a:gd name="connsiteX3-189" fmla="*/ 2106423 w 2143705"/>
                <a:gd name="connsiteY3-190" fmla="*/ 962926 h 1662081"/>
                <a:gd name="connsiteX4-191" fmla="*/ 1493075 w 2143705"/>
                <a:gd name="connsiteY4-192" fmla="*/ 1662081 h 1662081"/>
                <a:gd name="connsiteX5-193" fmla="*/ 94600 w 2143705"/>
                <a:gd name="connsiteY5-194" fmla="*/ 1292805 h 1662081"/>
                <a:gd name="connsiteX6-195" fmla="*/ 0 w 2143705"/>
                <a:gd name="connsiteY6-196" fmla="*/ 426596 h 1662081"/>
                <a:gd name="connsiteX0-197" fmla="*/ 0 w 2178875"/>
                <a:gd name="connsiteY0-198" fmla="*/ 409011 h 1662081"/>
                <a:gd name="connsiteX1-199" fmla="*/ 868325 w 2178875"/>
                <a:gd name="connsiteY1-200" fmla="*/ 0 h 1662081"/>
                <a:gd name="connsiteX2-201" fmla="*/ 2178875 w 2178875"/>
                <a:gd name="connsiteY2-202" fmla="*/ 211014 h 1662081"/>
                <a:gd name="connsiteX3-203" fmla="*/ 2141593 w 2178875"/>
                <a:gd name="connsiteY3-204" fmla="*/ 962926 h 1662081"/>
                <a:gd name="connsiteX4-205" fmla="*/ 1528245 w 2178875"/>
                <a:gd name="connsiteY4-206" fmla="*/ 1662081 h 1662081"/>
                <a:gd name="connsiteX5-207" fmla="*/ 129770 w 2178875"/>
                <a:gd name="connsiteY5-208" fmla="*/ 1292805 h 1662081"/>
                <a:gd name="connsiteX6-209" fmla="*/ 0 w 2178875"/>
                <a:gd name="connsiteY6-210" fmla="*/ 409011 h 1662081"/>
                <a:gd name="connsiteX0-211" fmla="*/ 0 w 2178875"/>
                <a:gd name="connsiteY0-212" fmla="*/ 409011 h 1662081"/>
                <a:gd name="connsiteX1-213" fmla="*/ 868325 w 2178875"/>
                <a:gd name="connsiteY1-214" fmla="*/ 0 h 1662081"/>
                <a:gd name="connsiteX2-215" fmla="*/ 1661953 w 2178875"/>
                <a:gd name="connsiteY2-216" fmla="*/ 130165 h 1662081"/>
                <a:gd name="connsiteX3-217" fmla="*/ 2178875 w 2178875"/>
                <a:gd name="connsiteY3-218" fmla="*/ 211014 h 1662081"/>
                <a:gd name="connsiteX4-219" fmla="*/ 2141593 w 2178875"/>
                <a:gd name="connsiteY4-220" fmla="*/ 962926 h 1662081"/>
                <a:gd name="connsiteX5-221" fmla="*/ 1528245 w 2178875"/>
                <a:gd name="connsiteY5-222" fmla="*/ 1662081 h 1662081"/>
                <a:gd name="connsiteX6-223" fmla="*/ 129770 w 2178875"/>
                <a:gd name="connsiteY6-224" fmla="*/ 1292805 h 1662081"/>
                <a:gd name="connsiteX7" fmla="*/ 0 w 2178875"/>
                <a:gd name="connsiteY7" fmla="*/ 409011 h 1662081"/>
                <a:gd name="connsiteX0-225" fmla="*/ 0 w 2178875"/>
                <a:gd name="connsiteY0-226" fmla="*/ 409011 h 1662081"/>
                <a:gd name="connsiteX1-227" fmla="*/ 868325 w 2178875"/>
                <a:gd name="connsiteY1-228" fmla="*/ 0 h 1662081"/>
                <a:gd name="connsiteX2-229" fmla="*/ 1661953 w 2178875"/>
                <a:gd name="connsiteY2-230" fmla="*/ 130165 h 1662081"/>
                <a:gd name="connsiteX3-231" fmla="*/ 2178875 w 2178875"/>
                <a:gd name="connsiteY3-232" fmla="*/ 211014 h 1662081"/>
                <a:gd name="connsiteX4-233" fmla="*/ 1442329 w 2178875"/>
                <a:gd name="connsiteY4-234" fmla="*/ 655418 h 1662081"/>
                <a:gd name="connsiteX5-235" fmla="*/ 1528245 w 2178875"/>
                <a:gd name="connsiteY5-236" fmla="*/ 1662081 h 1662081"/>
                <a:gd name="connsiteX6-237" fmla="*/ 129770 w 2178875"/>
                <a:gd name="connsiteY6-238" fmla="*/ 1292805 h 1662081"/>
                <a:gd name="connsiteX7-239" fmla="*/ 0 w 2178875"/>
                <a:gd name="connsiteY7-240" fmla="*/ 409011 h 1662081"/>
                <a:gd name="connsiteX0-241" fmla="*/ 0 w 2178875"/>
                <a:gd name="connsiteY0-242" fmla="*/ 409011 h 1662081"/>
                <a:gd name="connsiteX1-243" fmla="*/ 868325 w 2178875"/>
                <a:gd name="connsiteY1-244" fmla="*/ 0 h 1662081"/>
                <a:gd name="connsiteX2-245" fmla="*/ 1661953 w 2178875"/>
                <a:gd name="connsiteY2-246" fmla="*/ 130165 h 1662081"/>
                <a:gd name="connsiteX3-247" fmla="*/ 2178875 w 2178875"/>
                <a:gd name="connsiteY3-248" fmla="*/ 211014 h 1662081"/>
                <a:gd name="connsiteX4-249" fmla="*/ 1471816 w 2178875"/>
                <a:gd name="connsiteY4-250" fmla="*/ 668055 h 1662081"/>
                <a:gd name="connsiteX5-251" fmla="*/ 1528245 w 2178875"/>
                <a:gd name="connsiteY5-252" fmla="*/ 1662081 h 1662081"/>
                <a:gd name="connsiteX6-253" fmla="*/ 129770 w 2178875"/>
                <a:gd name="connsiteY6-254" fmla="*/ 1292805 h 1662081"/>
                <a:gd name="connsiteX7-255" fmla="*/ 0 w 2178875"/>
                <a:gd name="connsiteY7-256" fmla="*/ 409011 h 1662081"/>
                <a:gd name="connsiteX0-257" fmla="*/ 0 w 2178875"/>
                <a:gd name="connsiteY0-258" fmla="*/ 409011 h 1292805"/>
                <a:gd name="connsiteX1-259" fmla="*/ 868325 w 2178875"/>
                <a:gd name="connsiteY1-260" fmla="*/ 0 h 1292805"/>
                <a:gd name="connsiteX2-261" fmla="*/ 1661953 w 2178875"/>
                <a:gd name="connsiteY2-262" fmla="*/ 130165 h 1292805"/>
                <a:gd name="connsiteX3-263" fmla="*/ 2178875 w 2178875"/>
                <a:gd name="connsiteY3-264" fmla="*/ 211014 h 1292805"/>
                <a:gd name="connsiteX4-265" fmla="*/ 1471816 w 2178875"/>
                <a:gd name="connsiteY4-266" fmla="*/ 668055 h 1292805"/>
                <a:gd name="connsiteX5-267" fmla="*/ 129770 w 2178875"/>
                <a:gd name="connsiteY5-268" fmla="*/ 1292805 h 1292805"/>
                <a:gd name="connsiteX6-269" fmla="*/ 0 w 2178875"/>
                <a:gd name="connsiteY6-270" fmla="*/ 409011 h 1292805"/>
                <a:gd name="connsiteX0-271" fmla="*/ 0 w 2178875"/>
                <a:gd name="connsiteY0-272" fmla="*/ 409011 h 668055"/>
                <a:gd name="connsiteX1-273" fmla="*/ 868325 w 2178875"/>
                <a:gd name="connsiteY1-274" fmla="*/ 0 h 668055"/>
                <a:gd name="connsiteX2-275" fmla="*/ 1661953 w 2178875"/>
                <a:gd name="connsiteY2-276" fmla="*/ 130165 h 668055"/>
                <a:gd name="connsiteX3-277" fmla="*/ 2178875 w 2178875"/>
                <a:gd name="connsiteY3-278" fmla="*/ 211014 h 668055"/>
                <a:gd name="connsiteX4-279" fmla="*/ 1471816 w 2178875"/>
                <a:gd name="connsiteY4-280" fmla="*/ 668055 h 668055"/>
                <a:gd name="connsiteX5-281" fmla="*/ 0 w 2178875"/>
                <a:gd name="connsiteY5-282" fmla="*/ 409011 h 668055"/>
                <a:gd name="connsiteX0-283" fmla="*/ 0 w 2178875"/>
                <a:gd name="connsiteY0-284" fmla="*/ 409011 h 601709"/>
                <a:gd name="connsiteX1-285" fmla="*/ 868325 w 2178875"/>
                <a:gd name="connsiteY1-286" fmla="*/ 0 h 601709"/>
                <a:gd name="connsiteX2-287" fmla="*/ 1661953 w 2178875"/>
                <a:gd name="connsiteY2-288" fmla="*/ 130165 h 601709"/>
                <a:gd name="connsiteX3-289" fmla="*/ 2178875 w 2178875"/>
                <a:gd name="connsiteY3-290" fmla="*/ 211014 h 601709"/>
                <a:gd name="connsiteX4-291" fmla="*/ 1050046 w 2178875"/>
                <a:gd name="connsiteY4-292" fmla="*/ 601709 h 601709"/>
                <a:gd name="connsiteX5-293" fmla="*/ 0 w 2178875"/>
                <a:gd name="connsiteY5-294" fmla="*/ 409011 h 601709"/>
                <a:gd name="connsiteX0-295" fmla="*/ 0 w 1728670"/>
                <a:gd name="connsiteY0-296" fmla="*/ 409011 h 601709"/>
                <a:gd name="connsiteX1-297" fmla="*/ 868325 w 1728670"/>
                <a:gd name="connsiteY1-298" fmla="*/ 0 h 601709"/>
                <a:gd name="connsiteX2-299" fmla="*/ 1661953 w 1728670"/>
                <a:gd name="connsiteY2-300" fmla="*/ 130165 h 601709"/>
                <a:gd name="connsiteX3-301" fmla="*/ 1728670 w 1728670"/>
                <a:gd name="connsiteY3-302" fmla="*/ 141509 h 601709"/>
                <a:gd name="connsiteX4-303" fmla="*/ 1050046 w 1728670"/>
                <a:gd name="connsiteY4-304" fmla="*/ 601709 h 601709"/>
                <a:gd name="connsiteX5-305" fmla="*/ 0 w 1728670"/>
                <a:gd name="connsiteY5-306" fmla="*/ 409011 h 601709"/>
                <a:gd name="connsiteX0-307" fmla="*/ 0 w 1758684"/>
                <a:gd name="connsiteY0-308" fmla="*/ 409011 h 601709"/>
                <a:gd name="connsiteX1-309" fmla="*/ 868325 w 1758684"/>
                <a:gd name="connsiteY1-310" fmla="*/ 0 h 601709"/>
                <a:gd name="connsiteX2-311" fmla="*/ 1661953 w 1758684"/>
                <a:gd name="connsiteY2-312" fmla="*/ 130165 h 601709"/>
                <a:gd name="connsiteX3-313" fmla="*/ 1758684 w 1758684"/>
                <a:gd name="connsiteY3-314" fmla="*/ 174682 h 601709"/>
                <a:gd name="connsiteX4-315" fmla="*/ 1050046 w 1758684"/>
                <a:gd name="connsiteY4-316" fmla="*/ 601709 h 601709"/>
                <a:gd name="connsiteX5-317" fmla="*/ 0 w 1758684"/>
                <a:gd name="connsiteY5-318" fmla="*/ 409011 h 601709"/>
                <a:gd name="connsiteX0-319" fmla="*/ 0 w 1758684"/>
                <a:gd name="connsiteY0-320" fmla="*/ 409011 h 601709"/>
                <a:gd name="connsiteX1-321" fmla="*/ 868325 w 1758684"/>
                <a:gd name="connsiteY1-322" fmla="*/ 0 h 601709"/>
                <a:gd name="connsiteX2-323" fmla="*/ 1661953 w 1758684"/>
                <a:gd name="connsiteY2-324" fmla="*/ 130165 h 601709"/>
                <a:gd name="connsiteX3-325" fmla="*/ 1758684 w 1758684"/>
                <a:gd name="connsiteY3-326" fmla="*/ 174682 h 601709"/>
                <a:gd name="connsiteX4-327" fmla="*/ 1050046 w 1758684"/>
                <a:gd name="connsiteY4-328" fmla="*/ 601709 h 601709"/>
                <a:gd name="connsiteX5-329" fmla="*/ 0 w 1758684"/>
                <a:gd name="connsiteY5-330" fmla="*/ 409011 h 601709"/>
                <a:gd name="connsiteX0-331" fmla="*/ 0 w 1758684"/>
                <a:gd name="connsiteY0-332" fmla="*/ 409011 h 601709"/>
                <a:gd name="connsiteX1-333" fmla="*/ 868325 w 1758684"/>
                <a:gd name="connsiteY1-334" fmla="*/ 0 h 601709"/>
                <a:gd name="connsiteX2-335" fmla="*/ 1661953 w 1758684"/>
                <a:gd name="connsiteY2-336" fmla="*/ 130165 h 601709"/>
                <a:gd name="connsiteX3-337" fmla="*/ 1758684 w 1758684"/>
                <a:gd name="connsiteY3-338" fmla="*/ 174682 h 601709"/>
                <a:gd name="connsiteX4-339" fmla="*/ 1050046 w 1758684"/>
                <a:gd name="connsiteY4-340" fmla="*/ 601709 h 601709"/>
                <a:gd name="connsiteX5-341" fmla="*/ 907401 w 1758684"/>
                <a:gd name="connsiteY5-342" fmla="*/ 575632 h 601709"/>
                <a:gd name="connsiteX6-343" fmla="*/ 0 w 1758684"/>
                <a:gd name="connsiteY6-344" fmla="*/ 409011 h 601709"/>
                <a:gd name="connsiteX0-345" fmla="*/ 0 w 1758684"/>
                <a:gd name="connsiteY0-346" fmla="*/ 409011 h 644359"/>
                <a:gd name="connsiteX1-347" fmla="*/ 868325 w 1758684"/>
                <a:gd name="connsiteY1-348" fmla="*/ 0 h 644359"/>
                <a:gd name="connsiteX2-349" fmla="*/ 1661953 w 1758684"/>
                <a:gd name="connsiteY2-350" fmla="*/ 130165 h 644359"/>
                <a:gd name="connsiteX3-351" fmla="*/ 1758684 w 1758684"/>
                <a:gd name="connsiteY3-352" fmla="*/ 174682 h 644359"/>
                <a:gd name="connsiteX4-353" fmla="*/ 1002656 w 1758684"/>
                <a:gd name="connsiteY4-354" fmla="*/ 644359 h 644359"/>
                <a:gd name="connsiteX5-355" fmla="*/ 907401 w 1758684"/>
                <a:gd name="connsiteY5-356" fmla="*/ 575632 h 644359"/>
                <a:gd name="connsiteX6-357" fmla="*/ 0 w 1758684"/>
                <a:gd name="connsiteY6-358" fmla="*/ 409011 h 644359"/>
                <a:gd name="connsiteX0-359" fmla="*/ 0 w 1758684"/>
                <a:gd name="connsiteY0-360" fmla="*/ 409011 h 644359"/>
                <a:gd name="connsiteX1-361" fmla="*/ 868325 w 1758684"/>
                <a:gd name="connsiteY1-362" fmla="*/ 0 h 644359"/>
                <a:gd name="connsiteX2-363" fmla="*/ 1661953 w 1758684"/>
                <a:gd name="connsiteY2-364" fmla="*/ 130165 h 644359"/>
                <a:gd name="connsiteX3-365" fmla="*/ 1758684 w 1758684"/>
                <a:gd name="connsiteY3-366" fmla="*/ 174682 h 644359"/>
                <a:gd name="connsiteX4-367" fmla="*/ 1002656 w 1758684"/>
                <a:gd name="connsiteY4-368" fmla="*/ 644359 h 644359"/>
                <a:gd name="connsiteX5-369" fmla="*/ 984806 w 1758684"/>
                <a:gd name="connsiteY5-370" fmla="*/ 593008 h 644359"/>
                <a:gd name="connsiteX6-371" fmla="*/ 907401 w 1758684"/>
                <a:gd name="connsiteY6-372" fmla="*/ 575632 h 644359"/>
                <a:gd name="connsiteX7-373" fmla="*/ 0 w 1758684"/>
                <a:gd name="connsiteY7-374" fmla="*/ 409011 h 644359"/>
                <a:gd name="connsiteX0-375" fmla="*/ 0 w 1758684"/>
                <a:gd name="connsiteY0-376" fmla="*/ 409011 h 644359"/>
                <a:gd name="connsiteX1-377" fmla="*/ 868325 w 1758684"/>
                <a:gd name="connsiteY1-378" fmla="*/ 0 h 644359"/>
                <a:gd name="connsiteX2-379" fmla="*/ 1661953 w 1758684"/>
                <a:gd name="connsiteY2-380" fmla="*/ 130165 h 644359"/>
                <a:gd name="connsiteX3-381" fmla="*/ 1758684 w 1758684"/>
                <a:gd name="connsiteY3-382" fmla="*/ 174682 h 644359"/>
                <a:gd name="connsiteX4-383" fmla="*/ 1158568 w 1758684"/>
                <a:gd name="connsiteY4-384" fmla="*/ 547198 h 644359"/>
                <a:gd name="connsiteX5-385" fmla="*/ 1002656 w 1758684"/>
                <a:gd name="connsiteY5-386" fmla="*/ 644359 h 644359"/>
                <a:gd name="connsiteX6-387" fmla="*/ 984806 w 1758684"/>
                <a:gd name="connsiteY6-388" fmla="*/ 593008 h 644359"/>
                <a:gd name="connsiteX7-389" fmla="*/ 907401 w 1758684"/>
                <a:gd name="connsiteY7-390" fmla="*/ 575632 h 644359"/>
                <a:gd name="connsiteX8" fmla="*/ 0 w 1758684"/>
                <a:gd name="connsiteY8" fmla="*/ 409011 h 644359"/>
                <a:gd name="connsiteX0-391" fmla="*/ 0 w 1758684"/>
                <a:gd name="connsiteY0-392" fmla="*/ 409011 h 644359"/>
                <a:gd name="connsiteX1-393" fmla="*/ 868325 w 1758684"/>
                <a:gd name="connsiteY1-394" fmla="*/ 0 h 644359"/>
                <a:gd name="connsiteX2-395" fmla="*/ 1661953 w 1758684"/>
                <a:gd name="connsiteY2-396" fmla="*/ 130165 h 644359"/>
                <a:gd name="connsiteX3-397" fmla="*/ 1758684 w 1758684"/>
                <a:gd name="connsiteY3-398" fmla="*/ 174682 h 644359"/>
                <a:gd name="connsiteX4-399" fmla="*/ 1129081 w 1758684"/>
                <a:gd name="connsiteY4-400" fmla="*/ 593535 h 644359"/>
                <a:gd name="connsiteX5-401" fmla="*/ 1002656 w 1758684"/>
                <a:gd name="connsiteY5-402" fmla="*/ 644359 h 644359"/>
                <a:gd name="connsiteX6-403" fmla="*/ 984806 w 1758684"/>
                <a:gd name="connsiteY6-404" fmla="*/ 593008 h 644359"/>
                <a:gd name="connsiteX7-405" fmla="*/ 907401 w 1758684"/>
                <a:gd name="connsiteY7-406" fmla="*/ 575632 h 644359"/>
                <a:gd name="connsiteX8-407" fmla="*/ 0 w 1758684"/>
                <a:gd name="connsiteY8-408" fmla="*/ 409011 h 644359"/>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39" y="connsiteY7-240"/>
                </a:cxn>
                <a:cxn ang="0">
                  <a:pos x="connsiteX8-407" y="connsiteY8-408"/>
                </a:cxn>
              </a:cxnLst>
              <a:rect l="l" t="t" r="r" b="b"/>
              <a:pathLst>
                <a:path w="1758684" h="644359">
                  <a:moveTo>
                    <a:pt x="0" y="409011"/>
                  </a:moveTo>
                  <a:lnTo>
                    <a:pt x="868325" y="0"/>
                  </a:lnTo>
                  <a:lnTo>
                    <a:pt x="1661953" y="130165"/>
                  </a:lnTo>
                  <a:cubicBezTo>
                    <a:pt x="1694197" y="145004"/>
                    <a:pt x="1739077" y="121931"/>
                    <a:pt x="1758684" y="174682"/>
                  </a:cubicBezTo>
                  <a:lnTo>
                    <a:pt x="1129081" y="593535"/>
                  </a:lnTo>
                  <a:lnTo>
                    <a:pt x="1002656" y="644359"/>
                  </a:lnTo>
                  <a:cubicBezTo>
                    <a:pt x="994073" y="637773"/>
                    <a:pt x="993389" y="599594"/>
                    <a:pt x="984806" y="593008"/>
                  </a:cubicBezTo>
                  <a:lnTo>
                    <a:pt x="907401" y="575632"/>
                  </a:lnTo>
                  <a:lnTo>
                    <a:pt x="0" y="409011"/>
                  </a:lnTo>
                  <a:close/>
                </a:path>
              </a:pathLst>
            </a:cu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六边形 280"/>
            <p:cNvSpPr/>
            <p:nvPr/>
          </p:nvSpPr>
          <p:spPr>
            <a:xfrm>
              <a:off x="3733799" y="2783680"/>
              <a:ext cx="1890480" cy="788197"/>
            </a:xfrm>
            <a:custGeom>
              <a:avLst/>
              <a:gdLst>
                <a:gd name="connsiteX0" fmla="*/ 0 w 1710768"/>
                <a:gd name="connsiteY0" fmla="*/ 576064 h 1152128"/>
                <a:gd name="connsiteX1" fmla="*/ 288032 w 1710768"/>
                <a:gd name="connsiteY1" fmla="*/ 0 h 1152128"/>
                <a:gd name="connsiteX2" fmla="*/ 1422736 w 1710768"/>
                <a:gd name="connsiteY2" fmla="*/ 0 h 1152128"/>
                <a:gd name="connsiteX3" fmla="*/ 1710768 w 1710768"/>
                <a:gd name="connsiteY3" fmla="*/ 576064 h 1152128"/>
                <a:gd name="connsiteX4" fmla="*/ 1422736 w 1710768"/>
                <a:gd name="connsiteY4" fmla="*/ 1152128 h 1152128"/>
                <a:gd name="connsiteX5" fmla="*/ 288032 w 1710768"/>
                <a:gd name="connsiteY5" fmla="*/ 1152128 h 1152128"/>
                <a:gd name="connsiteX6" fmla="*/ 0 w 1710768"/>
                <a:gd name="connsiteY6" fmla="*/ 576064 h 1152128"/>
                <a:gd name="connsiteX0-1" fmla="*/ 0 w 1710768"/>
                <a:gd name="connsiteY0-2" fmla="*/ 576064 h 1301597"/>
                <a:gd name="connsiteX1-3" fmla="*/ 288032 w 1710768"/>
                <a:gd name="connsiteY1-4" fmla="*/ 0 h 1301597"/>
                <a:gd name="connsiteX2-5" fmla="*/ 1422736 w 1710768"/>
                <a:gd name="connsiteY2-6" fmla="*/ 0 h 1301597"/>
                <a:gd name="connsiteX3-7" fmla="*/ 1710768 w 1710768"/>
                <a:gd name="connsiteY3-8" fmla="*/ 576064 h 1301597"/>
                <a:gd name="connsiteX4-9" fmla="*/ 1106213 w 1710768"/>
                <a:gd name="connsiteY4-10" fmla="*/ 1301597 h 1301597"/>
                <a:gd name="connsiteX5-11" fmla="*/ 288032 w 1710768"/>
                <a:gd name="connsiteY5-12" fmla="*/ 1152128 h 1301597"/>
                <a:gd name="connsiteX6-13" fmla="*/ 0 w 1710768"/>
                <a:gd name="connsiteY6-14" fmla="*/ 576064 h 1301597"/>
                <a:gd name="connsiteX0-15" fmla="*/ 28492 w 1739260"/>
                <a:gd name="connsiteY0-16" fmla="*/ 576064 h 1301597"/>
                <a:gd name="connsiteX1-17" fmla="*/ 316524 w 1739260"/>
                <a:gd name="connsiteY1-18" fmla="*/ 0 h 1301597"/>
                <a:gd name="connsiteX2-19" fmla="*/ 1451228 w 1739260"/>
                <a:gd name="connsiteY2-20" fmla="*/ 0 h 1301597"/>
                <a:gd name="connsiteX3-21" fmla="*/ 1739260 w 1739260"/>
                <a:gd name="connsiteY3-22" fmla="*/ 576064 h 1301597"/>
                <a:gd name="connsiteX4-23" fmla="*/ 1134705 w 1739260"/>
                <a:gd name="connsiteY4-24" fmla="*/ 1301597 h 1301597"/>
                <a:gd name="connsiteX5-25" fmla="*/ 0 w 1739260"/>
                <a:gd name="connsiteY5-26" fmla="*/ 1125751 h 1301597"/>
                <a:gd name="connsiteX6-27" fmla="*/ 28492 w 1739260"/>
                <a:gd name="connsiteY6-28" fmla="*/ 576064 h 1301597"/>
                <a:gd name="connsiteX0-29" fmla="*/ 0 w 1895406"/>
                <a:gd name="connsiteY0-30" fmla="*/ 356257 h 1301597"/>
                <a:gd name="connsiteX1-31" fmla="*/ 472670 w 1895406"/>
                <a:gd name="connsiteY1-32" fmla="*/ 0 h 1301597"/>
                <a:gd name="connsiteX2-33" fmla="*/ 1607374 w 1895406"/>
                <a:gd name="connsiteY2-34" fmla="*/ 0 h 1301597"/>
                <a:gd name="connsiteX3-35" fmla="*/ 1895406 w 1895406"/>
                <a:gd name="connsiteY3-36" fmla="*/ 576064 h 1301597"/>
                <a:gd name="connsiteX4-37" fmla="*/ 1290851 w 1895406"/>
                <a:gd name="connsiteY4-38" fmla="*/ 1301597 h 1301597"/>
                <a:gd name="connsiteX5-39" fmla="*/ 156146 w 1895406"/>
                <a:gd name="connsiteY5-40" fmla="*/ 1125751 h 1301597"/>
                <a:gd name="connsiteX6-41" fmla="*/ 0 w 1895406"/>
                <a:gd name="connsiteY6-42" fmla="*/ 356257 h 1301597"/>
                <a:gd name="connsiteX0-43" fmla="*/ 0 w 1895406"/>
                <a:gd name="connsiteY0-44" fmla="*/ 558480 h 1503820"/>
                <a:gd name="connsiteX1-45" fmla="*/ 499047 w 1895406"/>
                <a:gd name="connsiteY1-46" fmla="*/ 0 h 1503820"/>
                <a:gd name="connsiteX2-47" fmla="*/ 1607374 w 1895406"/>
                <a:gd name="connsiteY2-48" fmla="*/ 202223 h 1503820"/>
                <a:gd name="connsiteX3-49" fmla="*/ 1895406 w 1895406"/>
                <a:gd name="connsiteY3-50" fmla="*/ 778287 h 1503820"/>
                <a:gd name="connsiteX4-51" fmla="*/ 1290851 w 1895406"/>
                <a:gd name="connsiteY4-52" fmla="*/ 1503820 h 1503820"/>
                <a:gd name="connsiteX5-53" fmla="*/ 156146 w 1895406"/>
                <a:gd name="connsiteY5-54" fmla="*/ 1327974 h 1503820"/>
                <a:gd name="connsiteX6-55" fmla="*/ 0 w 1895406"/>
                <a:gd name="connsiteY6-56" fmla="*/ 558480 h 1503820"/>
                <a:gd name="connsiteX0-57" fmla="*/ 0 w 1895406"/>
                <a:gd name="connsiteY0-58" fmla="*/ 558480 h 1503820"/>
                <a:gd name="connsiteX1-59" fmla="*/ 499047 w 1895406"/>
                <a:gd name="connsiteY1-60" fmla="*/ 0 h 1503820"/>
                <a:gd name="connsiteX2-61" fmla="*/ 1879935 w 1895406"/>
                <a:gd name="connsiteY2-62" fmla="*/ 272561 h 1503820"/>
                <a:gd name="connsiteX3-63" fmla="*/ 1895406 w 1895406"/>
                <a:gd name="connsiteY3-64" fmla="*/ 778287 h 1503820"/>
                <a:gd name="connsiteX4-65" fmla="*/ 1290851 w 1895406"/>
                <a:gd name="connsiteY4-66" fmla="*/ 1503820 h 1503820"/>
                <a:gd name="connsiteX5-67" fmla="*/ 156146 w 1895406"/>
                <a:gd name="connsiteY5-68" fmla="*/ 1327974 h 1503820"/>
                <a:gd name="connsiteX6-69" fmla="*/ 0 w 1895406"/>
                <a:gd name="connsiteY6-70" fmla="*/ 558480 h 1503820"/>
                <a:gd name="connsiteX0-71" fmla="*/ 0 w 1904199"/>
                <a:gd name="connsiteY0-72" fmla="*/ 558480 h 1503820"/>
                <a:gd name="connsiteX1-73" fmla="*/ 499047 w 1904199"/>
                <a:gd name="connsiteY1-74" fmla="*/ 0 h 1503820"/>
                <a:gd name="connsiteX2-75" fmla="*/ 1879935 w 1904199"/>
                <a:gd name="connsiteY2-76" fmla="*/ 272561 h 1503820"/>
                <a:gd name="connsiteX3-77" fmla="*/ 1904199 w 1904199"/>
                <a:gd name="connsiteY3-78" fmla="*/ 1015679 h 1503820"/>
                <a:gd name="connsiteX4-79" fmla="*/ 1290851 w 1904199"/>
                <a:gd name="connsiteY4-80" fmla="*/ 1503820 h 1503820"/>
                <a:gd name="connsiteX5-81" fmla="*/ 156146 w 1904199"/>
                <a:gd name="connsiteY5-82" fmla="*/ 1327974 h 1503820"/>
                <a:gd name="connsiteX6-83" fmla="*/ 0 w 1904199"/>
                <a:gd name="connsiteY6-84" fmla="*/ 558480 h 1503820"/>
                <a:gd name="connsiteX0-85" fmla="*/ 0 w 1904199"/>
                <a:gd name="connsiteY0-86" fmla="*/ 558480 h 1503820"/>
                <a:gd name="connsiteX1-87" fmla="*/ 499047 w 1904199"/>
                <a:gd name="connsiteY1-88" fmla="*/ 0 h 1503820"/>
                <a:gd name="connsiteX2-89" fmla="*/ 1871143 w 1904199"/>
                <a:gd name="connsiteY2-90" fmla="*/ 158261 h 1503820"/>
                <a:gd name="connsiteX3-91" fmla="*/ 1904199 w 1904199"/>
                <a:gd name="connsiteY3-92" fmla="*/ 1015679 h 1503820"/>
                <a:gd name="connsiteX4-93" fmla="*/ 1290851 w 1904199"/>
                <a:gd name="connsiteY4-94" fmla="*/ 1503820 h 1503820"/>
                <a:gd name="connsiteX5-95" fmla="*/ 156146 w 1904199"/>
                <a:gd name="connsiteY5-96" fmla="*/ 1327974 h 1503820"/>
                <a:gd name="connsiteX6-97" fmla="*/ 0 w 1904199"/>
                <a:gd name="connsiteY6-98" fmla="*/ 558480 h 1503820"/>
                <a:gd name="connsiteX0-99" fmla="*/ 0 w 1904199"/>
                <a:gd name="connsiteY0-100" fmla="*/ 584857 h 1530197"/>
                <a:gd name="connsiteX1-101" fmla="*/ 507839 w 1904199"/>
                <a:gd name="connsiteY1-102" fmla="*/ 0 h 1530197"/>
                <a:gd name="connsiteX2-103" fmla="*/ 1871143 w 1904199"/>
                <a:gd name="connsiteY2-104" fmla="*/ 184638 h 1530197"/>
                <a:gd name="connsiteX3-105" fmla="*/ 1904199 w 1904199"/>
                <a:gd name="connsiteY3-106" fmla="*/ 1042056 h 1530197"/>
                <a:gd name="connsiteX4-107" fmla="*/ 1290851 w 1904199"/>
                <a:gd name="connsiteY4-108" fmla="*/ 1530197 h 1530197"/>
                <a:gd name="connsiteX5-109" fmla="*/ 156146 w 1904199"/>
                <a:gd name="connsiteY5-110" fmla="*/ 1354351 h 1530197"/>
                <a:gd name="connsiteX6-111" fmla="*/ 0 w 1904199"/>
                <a:gd name="connsiteY6-112" fmla="*/ 584857 h 1530197"/>
                <a:gd name="connsiteX0-113" fmla="*/ 0 w 2229515"/>
                <a:gd name="connsiteY0-114" fmla="*/ 426596 h 1530197"/>
                <a:gd name="connsiteX1-115" fmla="*/ 833155 w 2229515"/>
                <a:gd name="connsiteY1-116" fmla="*/ 0 h 1530197"/>
                <a:gd name="connsiteX2-117" fmla="*/ 2196459 w 2229515"/>
                <a:gd name="connsiteY2-118" fmla="*/ 184638 h 1530197"/>
                <a:gd name="connsiteX3-119" fmla="*/ 2229515 w 2229515"/>
                <a:gd name="connsiteY3-120" fmla="*/ 1042056 h 1530197"/>
                <a:gd name="connsiteX4-121" fmla="*/ 1616167 w 2229515"/>
                <a:gd name="connsiteY4-122" fmla="*/ 1530197 h 1530197"/>
                <a:gd name="connsiteX5-123" fmla="*/ 481462 w 2229515"/>
                <a:gd name="connsiteY5-124" fmla="*/ 1354351 h 1530197"/>
                <a:gd name="connsiteX6-125" fmla="*/ 0 w 2229515"/>
                <a:gd name="connsiteY6-126" fmla="*/ 426596 h 1530197"/>
                <a:gd name="connsiteX0-127" fmla="*/ 0 w 2229515"/>
                <a:gd name="connsiteY0-128" fmla="*/ 426596 h 1530197"/>
                <a:gd name="connsiteX1-129" fmla="*/ 833155 w 2229515"/>
                <a:gd name="connsiteY1-130" fmla="*/ 0 h 1530197"/>
                <a:gd name="connsiteX2-131" fmla="*/ 2196459 w 2229515"/>
                <a:gd name="connsiteY2-132" fmla="*/ 184638 h 1530197"/>
                <a:gd name="connsiteX3-133" fmla="*/ 2229515 w 2229515"/>
                <a:gd name="connsiteY3-134" fmla="*/ 1042056 h 1530197"/>
                <a:gd name="connsiteX4-135" fmla="*/ 1616167 w 2229515"/>
                <a:gd name="connsiteY4-136" fmla="*/ 1530197 h 1530197"/>
                <a:gd name="connsiteX5-137" fmla="*/ 94600 w 2229515"/>
                <a:gd name="connsiteY5-138" fmla="*/ 1292805 h 1530197"/>
                <a:gd name="connsiteX6-139" fmla="*/ 0 w 2229515"/>
                <a:gd name="connsiteY6-140" fmla="*/ 426596 h 1530197"/>
                <a:gd name="connsiteX0-141" fmla="*/ 0 w 2229515"/>
                <a:gd name="connsiteY0-142" fmla="*/ 426596 h 1662081"/>
                <a:gd name="connsiteX1-143" fmla="*/ 833155 w 2229515"/>
                <a:gd name="connsiteY1-144" fmla="*/ 0 h 1662081"/>
                <a:gd name="connsiteX2-145" fmla="*/ 2196459 w 2229515"/>
                <a:gd name="connsiteY2-146" fmla="*/ 184638 h 1662081"/>
                <a:gd name="connsiteX3-147" fmla="*/ 2229515 w 2229515"/>
                <a:gd name="connsiteY3-148" fmla="*/ 1042056 h 1662081"/>
                <a:gd name="connsiteX4-149" fmla="*/ 1493075 w 2229515"/>
                <a:gd name="connsiteY4-150" fmla="*/ 1662081 h 1662081"/>
                <a:gd name="connsiteX5-151" fmla="*/ 94600 w 2229515"/>
                <a:gd name="connsiteY5-152" fmla="*/ 1292805 h 1662081"/>
                <a:gd name="connsiteX6-153" fmla="*/ 0 w 2229515"/>
                <a:gd name="connsiteY6-154" fmla="*/ 426596 h 1662081"/>
                <a:gd name="connsiteX0-155" fmla="*/ 0 w 2196459"/>
                <a:gd name="connsiteY0-156" fmla="*/ 426596 h 1662081"/>
                <a:gd name="connsiteX1-157" fmla="*/ 833155 w 2196459"/>
                <a:gd name="connsiteY1-158" fmla="*/ 0 h 1662081"/>
                <a:gd name="connsiteX2-159" fmla="*/ 2196459 w 2196459"/>
                <a:gd name="connsiteY2-160" fmla="*/ 184638 h 1662081"/>
                <a:gd name="connsiteX3-161" fmla="*/ 1552508 w 2196459"/>
                <a:gd name="connsiteY3-162" fmla="*/ 857418 h 1662081"/>
                <a:gd name="connsiteX4-163" fmla="*/ 1493075 w 2196459"/>
                <a:gd name="connsiteY4-164" fmla="*/ 1662081 h 1662081"/>
                <a:gd name="connsiteX5-165" fmla="*/ 94600 w 2196459"/>
                <a:gd name="connsiteY5-166" fmla="*/ 1292805 h 1662081"/>
                <a:gd name="connsiteX6-167" fmla="*/ 0 w 2196459"/>
                <a:gd name="connsiteY6-168" fmla="*/ 426596 h 1662081"/>
                <a:gd name="connsiteX0-169" fmla="*/ 0 w 2196459"/>
                <a:gd name="connsiteY0-170" fmla="*/ 426596 h 1662081"/>
                <a:gd name="connsiteX1-171" fmla="*/ 833155 w 2196459"/>
                <a:gd name="connsiteY1-172" fmla="*/ 0 h 1662081"/>
                <a:gd name="connsiteX2-173" fmla="*/ 2196459 w 2196459"/>
                <a:gd name="connsiteY2-174" fmla="*/ 184638 h 1662081"/>
                <a:gd name="connsiteX3-175" fmla="*/ 2106423 w 2196459"/>
                <a:gd name="connsiteY3-176" fmla="*/ 962926 h 1662081"/>
                <a:gd name="connsiteX4-177" fmla="*/ 1493075 w 2196459"/>
                <a:gd name="connsiteY4-178" fmla="*/ 1662081 h 1662081"/>
                <a:gd name="connsiteX5-179" fmla="*/ 94600 w 2196459"/>
                <a:gd name="connsiteY5-180" fmla="*/ 1292805 h 1662081"/>
                <a:gd name="connsiteX6-181" fmla="*/ 0 w 2196459"/>
                <a:gd name="connsiteY6-182" fmla="*/ 426596 h 1662081"/>
                <a:gd name="connsiteX0-183" fmla="*/ 0 w 2143705"/>
                <a:gd name="connsiteY0-184" fmla="*/ 426596 h 1662081"/>
                <a:gd name="connsiteX1-185" fmla="*/ 833155 w 2143705"/>
                <a:gd name="connsiteY1-186" fmla="*/ 0 h 1662081"/>
                <a:gd name="connsiteX2-187" fmla="*/ 2143705 w 2143705"/>
                <a:gd name="connsiteY2-188" fmla="*/ 211014 h 1662081"/>
                <a:gd name="connsiteX3-189" fmla="*/ 2106423 w 2143705"/>
                <a:gd name="connsiteY3-190" fmla="*/ 962926 h 1662081"/>
                <a:gd name="connsiteX4-191" fmla="*/ 1493075 w 2143705"/>
                <a:gd name="connsiteY4-192" fmla="*/ 1662081 h 1662081"/>
                <a:gd name="connsiteX5-193" fmla="*/ 94600 w 2143705"/>
                <a:gd name="connsiteY5-194" fmla="*/ 1292805 h 1662081"/>
                <a:gd name="connsiteX6-195" fmla="*/ 0 w 2143705"/>
                <a:gd name="connsiteY6-196" fmla="*/ 426596 h 1662081"/>
                <a:gd name="connsiteX0-197" fmla="*/ 0 w 2178875"/>
                <a:gd name="connsiteY0-198" fmla="*/ 409011 h 1662081"/>
                <a:gd name="connsiteX1-199" fmla="*/ 868325 w 2178875"/>
                <a:gd name="connsiteY1-200" fmla="*/ 0 h 1662081"/>
                <a:gd name="connsiteX2-201" fmla="*/ 2178875 w 2178875"/>
                <a:gd name="connsiteY2-202" fmla="*/ 211014 h 1662081"/>
                <a:gd name="connsiteX3-203" fmla="*/ 2141593 w 2178875"/>
                <a:gd name="connsiteY3-204" fmla="*/ 962926 h 1662081"/>
                <a:gd name="connsiteX4-205" fmla="*/ 1528245 w 2178875"/>
                <a:gd name="connsiteY4-206" fmla="*/ 1662081 h 1662081"/>
                <a:gd name="connsiteX5-207" fmla="*/ 129770 w 2178875"/>
                <a:gd name="connsiteY5-208" fmla="*/ 1292805 h 1662081"/>
                <a:gd name="connsiteX6-209" fmla="*/ 0 w 2178875"/>
                <a:gd name="connsiteY6-210" fmla="*/ 409011 h 1662081"/>
                <a:gd name="connsiteX0-211" fmla="*/ 0 w 2178875"/>
                <a:gd name="connsiteY0-212" fmla="*/ 409011 h 1662081"/>
                <a:gd name="connsiteX1-213" fmla="*/ 868325 w 2178875"/>
                <a:gd name="connsiteY1-214" fmla="*/ 0 h 1662081"/>
                <a:gd name="connsiteX2-215" fmla="*/ 1661953 w 2178875"/>
                <a:gd name="connsiteY2-216" fmla="*/ 130165 h 1662081"/>
                <a:gd name="connsiteX3-217" fmla="*/ 2178875 w 2178875"/>
                <a:gd name="connsiteY3-218" fmla="*/ 211014 h 1662081"/>
                <a:gd name="connsiteX4-219" fmla="*/ 2141593 w 2178875"/>
                <a:gd name="connsiteY4-220" fmla="*/ 962926 h 1662081"/>
                <a:gd name="connsiteX5-221" fmla="*/ 1528245 w 2178875"/>
                <a:gd name="connsiteY5-222" fmla="*/ 1662081 h 1662081"/>
                <a:gd name="connsiteX6-223" fmla="*/ 129770 w 2178875"/>
                <a:gd name="connsiteY6-224" fmla="*/ 1292805 h 1662081"/>
                <a:gd name="connsiteX7" fmla="*/ 0 w 2178875"/>
                <a:gd name="connsiteY7" fmla="*/ 409011 h 1662081"/>
                <a:gd name="connsiteX0-225" fmla="*/ 0 w 2178875"/>
                <a:gd name="connsiteY0-226" fmla="*/ 409011 h 1662081"/>
                <a:gd name="connsiteX1-227" fmla="*/ 868325 w 2178875"/>
                <a:gd name="connsiteY1-228" fmla="*/ 0 h 1662081"/>
                <a:gd name="connsiteX2-229" fmla="*/ 1661953 w 2178875"/>
                <a:gd name="connsiteY2-230" fmla="*/ 130165 h 1662081"/>
                <a:gd name="connsiteX3-231" fmla="*/ 2178875 w 2178875"/>
                <a:gd name="connsiteY3-232" fmla="*/ 211014 h 1662081"/>
                <a:gd name="connsiteX4-233" fmla="*/ 1442329 w 2178875"/>
                <a:gd name="connsiteY4-234" fmla="*/ 655418 h 1662081"/>
                <a:gd name="connsiteX5-235" fmla="*/ 1528245 w 2178875"/>
                <a:gd name="connsiteY5-236" fmla="*/ 1662081 h 1662081"/>
                <a:gd name="connsiteX6-237" fmla="*/ 129770 w 2178875"/>
                <a:gd name="connsiteY6-238" fmla="*/ 1292805 h 1662081"/>
                <a:gd name="connsiteX7-239" fmla="*/ 0 w 2178875"/>
                <a:gd name="connsiteY7-240" fmla="*/ 409011 h 1662081"/>
                <a:gd name="connsiteX0-241" fmla="*/ 0 w 2178875"/>
                <a:gd name="connsiteY0-242" fmla="*/ 409011 h 1662081"/>
                <a:gd name="connsiteX1-243" fmla="*/ 868325 w 2178875"/>
                <a:gd name="connsiteY1-244" fmla="*/ 0 h 1662081"/>
                <a:gd name="connsiteX2-245" fmla="*/ 1661953 w 2178875"/>
                <a:gd name="connsiteY2-246" fmla="*/ 130165 h 1662081"/>
                <a:gd name="connsiteX3-247" fmla="*/ 2178875 w 2178875"/>
                <a:gd name="connsiteY3-248" fmla="*/ 211014 h 1662081"/>
                <a:gd name="connsiteX4-249" fmla="*/ 1471816 w 2178875"/>
                <a:gd name="connsiteY4-250" fmla="*/ 668055 h 1662081"/>
                <a:gd name="connsiteX5-251" fmla="*/ 1528245 w 2178875"/>
                <a:gd name="connsiteY5-252" fmla="*/ 1662081 h 1662081"/>
                <a:gd name="connsiteX6-253" fmla="*/ 129770 w 2178875"/>
                <a:gd name="connsiteY6-254" fmla="*/ 1292805 h 1662081"/>
                <a:gd name="connsiteX7-255" fmla="*/ 0 w 2178875"/>
                <a:gd name="connsiteY7-256" fmla="*/ 409011 h 1662081"/>
                <a:gd name="connsiteX0-257" fmla="*/ 0 w 2178875"/>
                <a:gd name="connsiteY0-258" fmla="*/ 409011 h 1292805"/>
                <a:gd name="connsiteX1-259" fmla="*/ 868325 w 2178875"/>
                <a:gd name="connsiteY1-260" fmla="*/ 0 h 1292805"/>
                <a:gd name="connsiteX2-261" fmla="*/ 1661953 w 2178875"/>
                <a:gd name="connsiteY2-262" fmla="*/ 130165 h 1292805"/>
                <a:gd name="connsiteX3-263" fmla="*/ 2178875 w 2178875"/>
                <a:gd name="connsiteY3-264" fmla="*/ 211014 h 1292805"/>
                <a:gd name="connsiteX4-265" fmla="*/ 1471816 w 2178875"/>
                <a:gd name="connsiteY4-266" fmla="*/ 668055 h 1292805"/>
                <a:gd name="connsiteX5-267" fmla="*/ 129770 w 2178875"/>
                <a:gd name="connsiteY5-268" fmla="*/ 1292805 h 1292805"/>
                <a:gd name="connsiteX6-269" fmla="*/ 0 w 2178875"/>
                <a:gd name="connsiteY6-270" fmla="*/ 409011 h 1292805"/>
                <a:gd name="connsiteX0-271" fmla="*/ 0 w 2178875"/>
                <a:gd name="connsiteY0-272" fmla="*/ 409011 h 668055"/>
                <a:gd name="connsiteX1-273" fmla="*/ 868325 w 2178875"/>
                <a:gd name="connsiteY1-274" fmla="*/ 0 h 668055"/>
                <a:gd name="connsiteX2-275" fmla="*/ 1661953 w 2178875"/>
                <a:gd name="connsiteY2-276" fmla="*/ 130165 h 668055"/>
                <a:gd name="connsiteX3-277" fmla="*/ 2178875 w 2178875"/>
                <a:gd name="connsiteY3-278" fmla="*/ 211014 h 668055"/>
                <a:gd name="connsiteX4-279" fmla="*/ 1471816 w 2178875"/>
                <a:gd name="connsiteY4-280" fmla="*/ 668055 h 668055"/>
                <a:gd name="connsiteX5-281" fmla="*/ 0 w 2178875"/>
                <a:gd name="connsiteY5-282" fmla="*/ 409011 h 668055"/>
                <a:gd name="connsiteX0-283" fmla="*/ 147715 w 1310550"/>
                <a:gd name="connsiteY0-284" fmla="*/ 585934 h 668055"/>
                <a:gd name="connsiteX1-285" fmla="*/ 0 w 1310550"/>
                <a:gd name="connsiteY1-286" fmla="*/ 0 h 668055"/>
                <a:gd name="connsiteX2-287" fmla="*/ 793628 w 1310550"/>
                <a:gd name="connsiteY2-288" fmla="*/ 130165 h 668055"/>
                <a:gd name="connsiteX3-289" fmla="*/ 1310550 w 1310550"/>
                <a:gd name="connsiteY3-290" fmla="*/ 211014 h 668055"/>
                <a:gd name="connsiteX4-291" fmla="*/ 603491 w 1310550"/>
                <a:gd name="connsiteY4-292" fmla="*/ 668055 h 668055"/>
                <a:gd name="connsiteX5-293" fmla="*/ 147715 w 1310550"/>
                <a:gd name="connsiteY5-294" fmla="*/ 585934 h 668055"/>
                <a:gd name="connsiteX0-295" fmla="*/ 0 w 1162835"/>
                <a:gd name="connsiteY0-296" fmla="*/ 459561 h 541682"/>
                <a:gd name="connsiteX1-297" fmla="*/ 645908 w 1162835"/>
                <a:gd name="connsiteY1-298" fmla="*/ 0 h 541682"/>
                <a:gd name="connsiteX2-299" fmla="*/ 645913 w 1162835"/>
                <a:gd name="connsiteY2-300" fmla="*/ 3792 h 541682"/>
                <a:gd name="connsiteX3-301" fmla="*/ 1162835 w 1162835"/>
                <a:gd name="connsiteY3-302" fmla="*/ 84641 h 541682"/>
                <a:gd name="connsiteX4-303" fmla="*/ 455776 w 1162835"/>
                <a:gd name="connsiteY4-304" fmla="*/ 541682 h 541682"/>
                <a:gd name="connsiteX5-305" fmla="*/ 0 w 1162835"/>
                <a:gd name="connsiteY5-306" fmla="*/ 459561 h 541682"/>
                <a:gd name="connsiteX0-307" fmla="*/ 0 w 1162835"/>
                <a:gd name="connsiteY0-308" fmla="*/ 459561 h 552213"/>
                <a:gd name="connsiteX1-309" fmla="*/ 645908 w 1162835"/>
                <a:gd name="connsiteY1-310" fmla="*/ 0 h 552213"/>
                <a:gd name="connsiteX2-311" fmla="*/ 645913 w 1162835"/>
                <a:gd name="connsiteY2-312" fmla="*/ 3792 h 552213"/>
                <a:gd name="connsiteX3-313" fmla="*/ 1162835 w 1162835"/>
                <a:gd name="connsiteY3-314" fmla="*/ 84641 h 552213"/>
                <a:gd name="connsiteX4-315" fmla="*/ 451563 w 1162835"/>
                <a:gd name="connsiteY4-316" fmla="*/ 552213 h 552213"/>
                <a:gd name="connsiteX5-317" fmla="*/ 0 w 1162835"/>
                <a:gd name="connsiteY5-318" fmla="*/ 459561 h 552213"/>
                <a:gd name="connsiteX0-319" fmla="*/ 0 w 1143879"/>
                <a:gd name="connsiteY0-320" fmla="*/ 472199 h 552213"/>
                <a:gd name="connsiteX1-321" fmla="*/ 626952 w 1143879"/>
                <a:gd name="connsiteY1-322" fmla="*/ 0 h 552213"/>
                <a:gd name="connsiteX2-323" fmla="*/ 626957 w 1143879"/>
                <a:gd name="connsiteY2-324" fmla="*/ 3792 h 552213"/>
                <a:gd name="connsiteX3-325" fmla="*/ 1143879 w 1143879"/>
                <a:gd name="connsiteY3-326" fmla="*/ 84641 h 552213"/>
                <a:gd name="connsiteX4-327" fmla="*/ 432607 w 1143879"/>
                <a:gd name="connsiteY4-328" fmla="*/ 552213 h 552213"/>
                <a:gd name="connsiteX5-329" fmla="*/ 0 w 1143879"/>
                <a:gd name="connsiteY5-330" fmla="*/ 472199 h 552213"/>
                <a:gd name="connsiteX0-331" fmla="*/ 0 w 1143879"/>
                <a:gd name="connsiteY0-332" fmla="*/ 472199 h 552213"/>
                <a:gd name="connsiteX1-333" fmla="*/ 626952 w 1143879"/>
                <a:gd name="connsiteY1-334" fmla="*/ 0 h 552213"/>
                <a:gd name="connsiteX2-335" fmla="*/ 758385 w 1143879"/>
                <a:gd name="connsiteY2-336" fmla="*/ 24012 h 552213"/>
                <a:gd name="connsiteX3-337" fmla="*/ 1143879 w 1143879"/>
                <a:gd name="connsiteY3-338" fmla="*/ 84641 h 552213"/>
                <a:gd name="connsiteX4-339" fmla="*/ 432607 w 1143879"/>
                <a:gd name="connsiteY4-340" fmla="*/ 552213 h 552213"/>
                <a:gd name="connsiteX5-341" fmla="*/ 0 w 1143879"/>
                <a:gd name="connsiteY5-342" fmla="*/ 472199 h 552213"/>
                <a:gd name="connsiteX0-343" fmla="*/ 0 w 1143879"/>
                <a:gd name="connsiteY0-344" fmla="*/ 448187 h 528201"/>
                <a:gd name="connsiteX1-345" fmla="*/ 758385 w 1143879"/>
                <a:gd name="connsiteY1-346" fmla="*/ 0 h 528201"/>
                <a:gd name="connsiteX2-347" fmla="*/ 1143879 w 1143879"/>
                <a:gd name="connsiteY2-348" fmla="*/ 60629 h 528201"/>
                <a:gd name="connsiteX3-349" fmla="*/ 432607 w 1143879"/>
                <a:gd name="connsiteY3-350" fmla="*/ 528201 h 528201"/>
                <a:gd name="connsiteX4-351" fmla="*/ 0 w 1143879"/>
                <a:gd name="connsiteY4-352" fmla="*/ 448187 h 528201"/>
                <a:gd name="connsiteX0-353" fmla="*/ 0 w 1041201"/>
                <a:gd name="connsiteY0-354" fmla="*/ 467143 h 528201"/>
                <a:gd name="connsiteX1-355" fmla="*/ 655707 w 1041201"/>
                <a:gd name="connsiteY1-356" fmla="*/ 0 h 528201"/>
                <a:gd name="connsiteX2-357" fmla="*/ 1041201 w 1041201"/>
                <a:gd name="connsiteY2-358" fmla="*/ 60629 h 528201"/>
                <a:gd name="connsiteX3-359" fmla="*/ 329929 w 1041201"/>
                <a:gd name="connsiteY3-360" fmla="*/ 528201 h 528201"/>
                <a:gd name="connsiteX4-361" fmla="*/ 0 w 1041201"/>
                <a:gd name="connsiteY4-362" fmla="*/ 467143 h 528201"/>
                <a:gd name="connsiteX0-363" fmla="*/ 0 w 1041201"/>
                <a:gd name="connsiteY0-364" fmla="*/ 467143 h 528201"/>
                <a:gd name="connsiteX1-365" fmla="*/ 240466 w 1041201"/>
                <a:gd name="connsiteY1-366" fmla="*/ 298872 h 528201"/>
                <a:gd name="connsiteX2-367" fmla="*/ 655707 w 1041201"/>
                <a:gd name="connsiteY2-368" fmla="*/ 0 h 528201"/>
                <a:gd name="connsiteX3-369" fmla="*/ 1041201 w 1041201"/>
                <a:gd name="connsiteY3-370" fmla="*/ 60629 h 528201"/>
                <a:gd name="connsiteX4-371" fmla="*/ 329929 w 1041201"/>
                <a:gd name="connsiteY4-372" fmla="*/ 528201 h 528201"/>
                <a:gd name="connsiteX5-373" fmla="*/ 0 w 1041201"/>
                <a:gd name="connsiteY5-374" fmla="*/ 467143 h 528201"/>
                <a:gd name="connsiteX0-375" fmla="*/ 212898 w 1254099"/>
                <a:gd name="connsiteY0-376" fmla="*/ 467143 h 529503"/>
                <a:gd name="connsiteX1-377" fmla="*/ 0 w 1254099"/>
                <a:gd name="connsiteY1-378" fmla="*/ 529503 h 529503"/>
                <a:gd name="connsiteX2-379" fmla="*/ 868605 w 1254099"/>
                <a:gd name="connsiteY2-380" fmla="*/ 0 h 529503"/>
                <a:gd name="connsiteX3-381" fmla="*/ 1254099 w 1254099"/>
                <a:gd name="connsiteY3-382" fmla="*/ 60629 h 529503"/>
                <a:gd name="connsiteX4-383" fmla="*/ 542827 w 1254099"/>
                <a:gd name="connsiteY4-384" fmla="*/ 528201 h 529503"/>
                <a:gd name="connsiteX5-385" fmla="*/ 212898 w 1254099"/>
                <a:gd name="connsiteY5-386" fmla="*/ 467143 h 529503"/>
                <a:gd name="connsiteX0-387" fmla="*/ 212898 w 1254099"/>
                <a:gd name="connsiteY0-388" fmla="*/ 467143 h 529503"/>
                <a:gd name="connsiteX1-389" fmla="*/ 121635 w 1254099"/>
                <a:gd name="connsiteY1-390" fmla="*/ 472634 h 529503"/>
                <a:gd name="connsiteX2-391" fmla="*/ 0 w 1254099"/>
                <a:gd name="connsiteY2-392" fmla="*/ 529503 h 529503"/>
                <a:gd name="connsiteX3-393" fmla="*/ 868605 w 1254099"/>
                <a:gd name="connsiteY3-394" fmla="*/ 0 h 529503"/>
                <a:gd name="connsiteX4-395" fmla="*/ 1254099 w 1254099"/>
                <a:gd name="connsiteY4-396" fmla="*/ 60629 h 529503"/>
                <a:gd name="connsiteX5-397" fmla="*/ 542827 w 1254099"/>
                <a:gd name="connsiteY5-398" fmla="*/ 528201 h 529503"/>
                <a:gd name="connsiteX6-399" fmla="*/ 212898 w 1254099"/>
                <a:gd name="connsiteY6-400" fmla="*/ 467143 h 529503"/>
                <a:gd name="connsiteX0-401" fmla="*/ 236593 w 1254099"/>
                <a:gd name="connsiteY0-402" fmla="*/ 471881 h 529503"/>
                <a:gd name="connsiteX1-403" fmla="*/ 121635 w 1254099"/>
                <a:gd name="connsiteY1-404" fmla="*/ 472634 h 529503"/>
                <a:gd name="connsiteX2-405" fmla="*/ 0 w 1254099"/>
                <a:gd name="connsiteY2-406" fmla="*/ 529503 h 529503"/>
                <a:gd name="connsiteX3-407" fmla="*/ 868605 w 1254099"/>
                <a:gd name="connsiteY3-408" fmla="*/ 0 h 529503"/>
                <a:gd name="connsiteX4-409" fmla="*/ 1254099 w 1254099"/>
                <a:gd name="connsiteY4-410" fmla="*/ 60629 h 529503"/>
                <a:gd name="connsiteX5-411" fmla="*/ 542827 w 1254099"/>
                <a:gd name="connsiteY5-412" fmla="*/ 528201 h 529503"/>
                <a:gd name="connsiteX6-413" fmla="*/ 236593 w 1254099"/>
                <a:gd name="connsiteY6-414" fmla="*/ 471881 h 529503"/>
                <a:gd name="connsiteX0-415" fmla="*/ 236593 w 1254099"/>
                <a:gd name="connsiteY0-416" fmla="*/ 471881 h 529503"/>
                <a:gd name="connsiteX1-417" fmla="*/ 123215 w 1254099"/>
                <a:gd name="connsiteY1-418" fmla="*/ 482112 h 529503"/>
                <a:gd name="connsiteX2-419" fmla="*/ 0 w 1254099"/>
                <a:gd name="connsiteY2-420" fmla="*/ 529503 h 529503"/>
                <a:gd name="connsiteX3-421" fmla="*/ 868605 w 1254099"/>
                <a:gd name="connsiteY3-422" fmla="*/ 0 h 529503"/>
                <a:gd name="connsiteX4-423" fmla="*/ 1254099 w 1254099"/>
                <a:gd name="connsiteY4-424" fmla="*/ 60629 h 529503"/>
                <a:gd name="connsiteX5-425" fmla="*/ 542827 w 1254099"/>
                <a:gd name="connsiteY5-426" fmla="*/ 528201 h 529503"/>
                <a:gd name="connsiteX6-427" fmla="*/ 236593 w 1254099"/>
                <a:gd name="connsiteY6-428" fmla="*/ 471881 h 529503"/>
                <a:gd name="connsiteX0-429" fmla="*/ 236593 w 1254099"/>
                <a:gd name="connsiteY0-430" fmla="*/ 471881 h 529503"/>
                <a:gd name="connsiteX1-431" fmla="*/ 123215 w 1254099"/>
                <a:gd name="connsiteY1-432" fmla="*/ 482112 h 529503"/>
                <a:gd name="connsiteX2-433" fmla="*/ 0 w 1254099"/>
                <a:gd name="connsiteY2-434" fmla="*/ 529503 h 529503"/>
                <a:gd name="connsiteX3-435" fmla="*/ 868605 w 1254099"/>
                <a:gd name="connsiteY3-436" fmla="*/ 0 h 529503"/>
                <a:gd name="connsiteX4-437" fmla="*/ 1254099 w 1254099"/>
                <a:gd name="connsiteY4-438" fmla="*/ 60629 h 529503"/>
                <a:gd name="connsiteX5-439" fmla="*/ 542827 w 1254099"/>
                <a:gd name="connsiteY5-440" fmla="*/ 528201 h 529503"/>
                <a:gd name="connsiteX6-441" fmla="*/ 236593 w 1254099"/>
                <a:gd name="connsiteY6-442" fmla="*/ 471881 h 529503"/>
                <a:gd name="connsiteX0-443" fmla="*/ 236593 w 1254099"/>
                <a:gd name="connsiteY0-444" fmla="*/ 471881 h 529503"/>
                <a:gd name="connsiteX1-445" fmla="*/ 132692 w 1254099"/>
                <a:gd name="connsiteY1-446" fmla="*/ 502648 h 529503"/>
                <a:gd name="connsiteX2-447" fmla="*/ 0 w 1254099"/>
                <a:gd name="connsiteY2-448" fmla="*/ 529503 h 529503"/>
                <a:gd name="connsiteX3-449" fmla="*/ 868605 w 1254099"/>
                <a:gd name="connsiteY3-450" fmla="*/ 0 h 529503"/>
                <a:gd name="connsiteX4-451" fmla="*/ 1254099 w 1254099"/>
                <a:gd name="connsiteY4-452" fmla="*/ 60629 h 529503"/>
                <a:gd name="connsiteX5-453" fmla="*/ 542827 w 1254099"/>
                <a:gd name="connsiteY5-454" fmla="*/ 528201 h 529503"/>
                <a:gd name="connsiteX6-455" fmla="*/ 236593 w 1254099"/>
                <a:gd name="connsiteY6-456" fmla="*/ 471881 h 529503"/>
                <a:gd name="connsiteX0-457" fmla="*/ 236593 w 1254099"/>
                <a:gd name="connsiteY0-458" fmla="*/ 471881 h 529503"/>
                <a:gd name="connsiteX1-459" fmla="*/ 131112 w 1254099"/>
                <a:gd name="connsiteY1-460" fmla="*/ 480533 h 529503"/>
                <a:gd name="connsiteX2-461" fmla="*/ 0 w 1254099"/>
                <a:gd name="connsiteY2-462" fmla="*/ 529503 h 529503"/>
                <a:gd name="connsiteX3-463" fmla="*/ 868605 w 1254099"/>
                <a:gd name="connsiteY3-464" fmla="*/ 0 h 529503"/>
                <a:gd name="connsiteX4-465" fmla="*/ 1254099 w 1254099"/>
                <a:gd name="connsiteY4-466" fmla="*/ 60629 h 529503"/>
                <a:gd name="connsiteX5-467" fmla="*/ 542827 w 1254099"/>
                <a:gd name="connsiteY5-468" fmla="*/ 528201 h 529503"/>
                <a:gd name="connsiteX6-469" fmla="*/ 236593 w 1254099"/>
                <a:gd name="connsiteY6-470" fmla="*/ 471881 h 529503"/>
                <a:gd name="connsiteX0-471" fmla="*/ 236593 w 1254099"/>
                <a:gd name="connsiteY0-472" fmla="*/ 471881 h 529503"/>
                <a:gd name="connsiteX1-473" fmla="*/ 101098 w 1254099"/>
                <a:gd name="connsiteY1-474" fmla="*/ 496330 h 529503"/>
                <a:gd name="connsiteX2-475" fmla="*/ 0 w 1254099"/>
                <a:gd name="connsiteY2-476" fmla="*/ 529503 h 529503"/>
                <a:gd name="connsiteX3-477" fmla="*/ 868605 w 1254099"/>
                <a:gd name="connsiteY3-478" fmla="*/ 0 h 529503"/>
                <a:gd name="connsiteX4-479" fmla="*/ 1254099 w 1254099"/>
                <a:gd name="connsiteY4-480" fmla="*/ 60629 h 529503"/>
                <a:gd name="connsiteX5-481" fmla="*/ 542827 w 1254099"/>
                <a:gd name="connsiteY5-482" fmla="*/ 528201 h 529503"/>
                <a:gd name="connsiteX6-483" fmla="*/ 236593 w 1254099"/>
                <a:gd name="connsiteY6-484" fmla="*/ 471881 h 529503"/>
                <a:gd name="connsiteX0-485" fmla="*/ 236593 w 1254099"/>
                <a:gd name="connsiteY0-486" fmla="*/ 471881 h 529503"/>
                <a:gd name="connsiteX1-487" fmla="*/ 86880 w 1254099"/>
                <a:gd name="connsiteY1-488" fmla="*/ 496330 h 529503"/>
                <a:gd name="connsiteX2-489" fmla="*/ 0 w 1254099"/>
                <a:gd name="connsiteY2-490" fmla="*/ 529503 h 529503"/>
                <a:gd name="connsiteX3-491" fmla="*/ 868605 w 1254099"/>
                <a:gd name="connsiteY3-492" fmla="*/ 0 h 529503"/>
                <a:gd name="connsiteX4-493" fmla="*/ 1254099 w 1254099"/>
                <a:gd name="connsiteY4-494" fmla="*/ 60629 h 529503"/>
                <a:gd name="connsiteX5-495" fmla="*/ 542827 w 1254099"/>
                <a:gd name="connsiteY5-496" fmla="*/ 528201 h 529503"/>
                <a:gd name="connsiteX6-497" fmla="*/ 236593 w 1254099"/>
                <a:gd name="connsiteY6-498" fmla="*/ 471881 h 529503"/>
                <a:gd name="connsiteX0-499" fmla="*/ 236593 w 1254099"/>
                <a:gd name="connsiteY0-500" fmla="*/ 471881 h 529503"/>
                <a:gd name="connsiteX1-501" fmla="*/ 78982 w 1254099"/>
                <a:gd name="connsiteY1-502" fmla="*/ 493171 h 529503"/>
                <a:gd name="connsiteX2-503" fmla="*/ 0 w 1254099"/>
                <a:gd name="connsiteY2-504" fmla="*/ 529503 h 529503"/>
                <a:gd name="connsiteX3-505" fmla="*/ 868605 w 1254099"/>
                <a:gd name="connsiteY3-506" fmla="*/ 0 h 529503"/>
                <a:gd name="connsiteX4-507" fmla="*/ 1254099 w 1254099"/>
                <a:gd name="connsiteY4-508" fmla="*/ 60629 h 529503"/>
                <a:gd name="connsiteX5-509" fmla="*/ 542827 w 1254099"/>
                <a:gd name="connsiteY5-510" fmla="*/ 528201 h 529503"/>
                <a:gd name="connsiteX6-511" fmla="*/ 236593 w 1254099"/>
                <a:gd name="connsiteY6-512" fmla="*/ 471881 h 529503"/>
                <a:gd name="connsiteX0-513" fmla="*/ 236593 w 1254099"/>
                <a:gd name="connsiteY0-514" fmla="*/ 471881 h 529503"/>
                <a:gd name="connsiteX1-515" fmla="*/ 78982 w 1254099"/>
                <a:gd name="connsiteY1-516" fmla="*/ 493171 h 529503"/>
                <a:gd name="connsiteX2-517" fmla="*/ 0 w 1254099"/>
                <a:gd name="connsiteY2-518" fmla="*/ 529503 h 529503"/>
                <a:gd name="connsiteX3-519" fmla="*/ 868605 w 1254099"/>
                <a:gd name="connsiteY3-520" fmla="*/ 0 h 529503"/>
                <a:gd name="connsiteX4-521" fmla="*/ 919365 w 1254099"/>
                <a:gd name="connsiteY4-522" fmla="*/ 6632 h 529503"/>
                <a:gd name="connsiteX5-523" fmla="*/ 1254099 w 1254099"/>
                <a:gd name="connsiteY5-524" fmla="*/ 60629 h 529503"/>
                <a:gd name="connsiteX6-525" fmla="*/ 542827 w 1254099"/>
                <a:gd name="connsiteY6-526" fmla="*/ 528201 h 529503"/>
                <a:gd name="connsiteX7-527" fmla="*/ 236593 w 1254099"/>
                <a:gd name="connsiteY7-528" fmla="*/ 471881 h 529503"/>
                <a:gd name="connsiteX0-529" fmla="*/ 236593 w 1254099"/>
                <a:gd name="connsiteY0-530" fmla="*/ 465249 h 522871"/>
                <a:gd name="connsiteX1-531" fmla="*/ 78982 w 1254099"/>
                <a:gd name="connsiteY1-532" fmla="*/ 486539 h 522871"/>
                <a:gd name="connsiteX2-533" fmla="*/ 0 w 1254099"/>
                <a:gd name="connsiteY2-534" fmla="*/ 522871 h 522871"/>
                <a:gd name="connsiteX3-535" fmla="*/ 791202 w 1254099"/>
                <a:gd name="connsiteY3-536" fmla="*/ 37599 h 522871"/>
                <a:gd name="connsiteX4-537" fmla="*/ 919365 w 1254099"/>
                <a:gd name="connsiteY4-538" fmla="*/ 0 h 522871"/>
                <a:gd name="connsiteX5-539" fmla="*/ 1254099 w 1254099"/>
                <a:gd name="connsiteY5-540" fmla="*/ 53997 h 522871"/>
                <a:gd name="connsiteX6-541" fmla="*/ 542827 w 1254099"/>
                <a:gd name="connsiteY6-542" fmla="*/ 521569 h 522871"/>
                <a:gd name="connsiteX7-543" fmla="*/ 236593 w 1254099"/>
                <a:gd name="connsiteY7-544" fmla="*/ 465249 h 522871"/>
                <a:gd name="connsiteX0-545" fmla="*/ 236593 w 1254099"/>
                <a:gd name="connsiteY0-546" fmla="*/ 465249 h 522871"/>
                <a:gd name="connsiteX1-547" fmla="*/ 78982 w 1254099"/>
                <a:gd name="connsiteY1-548" fmla="*/ 486539 h 522871"/>
                <a:gd name="connsiteX2-549" fmla="*/ 0 w 1254099"/>
                <a:gd name="connsiteY2-550" fmla="*/ 522871 h 522871"/>
                <a:gd name="connsiteX3-551" fmla="*/ 791202 w 1254099"/>
                <a:gd name="connsiteY3-552" fmla="*/ 37599 h 522871"/>
                <a:gd name="connsiteX4-553" fmla="*/ 919365 w 1254099"/>
                <a:gd name="connsiteY4-554" fmla="*/ 0 h 522871"/>
                <a:gd name="connsiteX5-555" fmla="*/ 1254099 w 1254099"/>
                <a:gd name="connsiteY5-556" fmla="*/ 53997 h 522871"/>
                <a:gd name="connsiteX6-557" fmla="*/ 542827 w 1254099"/>
                <a:gd name="connsiteY6-558" fmla="*/ 521569 h 522871"/>
                <a:gd name="connsiteX7-559" fmla="*/ 236593 w 1254099"/>
                <a:gd name="connsiteY7-560" fmla="*/ 465249 h 52287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239" y="connsiteY7-240"/>
                </a:cxn>
              </a:cxnLst>
              <a:rect l="l" t="t" r="r" b="b"/>
              <a:pathLst>
                <a:path w="1254099" h="522871">
                  <a:moveTo>
                    <a:pt x="236593" y="465249"/>
                  </a:moveTo>
                  <a:cubicBezTo>
                    <a:pt x="201959" y="474978"/>
                    <a:pt x="148369" y="459434"/>
                    <a:pt x="78982" y="486539"/>
                  </a:cubicBezTo>
                  <a:lnTo>
                    <a:pt x="0" y="522871"/>
                  </a:lnTo>
                  <a:lnTo>
                    <a:pt x="791202" y="37599"/>
                  </a:lnTo>
                  <a:cubicBezTo>
                    <a:pt x="879733" y="-17585"/>
                    <a:pt x="876644" y="12533"/>
                    <a:pt x="919365" y="0"/>
                  </a:cubicBezTo>
                  <a:lnTo>
                    <a:pt x="1254099" y="53997"/>
                  </a:lnTo>
                  <a:lnTo>
                    <a:pt x="542827" y="521569"/>
                  </a:lnTo>
                  <a:lnTo>
                    <a:pt x="236593" y="465249"/>
                  </a:lnTo>
                  <a:close/>
                </a:path>
              </a:pathLst>
            </a:custGeom>
            <a:solidFill>
              <a:schemeClr val="bg1">
                <a:lumMod val="9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8" name="任意多边形 57"/>
            <p:cNvSpPr/>
            <p:nvPr/>
          </p:nvSpPr>
          <p:spPr>
            <a:xfrm rot="1214882" flipV="1">
              <a:off x="3306839" y="3496912"/>
              <a:ext cx="215973" cy="1216555"/>
            </a:xfrm>
            <a:custGeom>
              <a:avLst/>
              <a:gdLst>
                <a:gd name="connsiteX0" fmla="*/ 26940 w 141240"/>
                <a:gd name="connsiteY0" fmla="*/ 0 h 928688"/>
                <a:gd name="connsiteX1" fmla="*/ 7890 w 141240"/>
                <a:gd name="connsiteY1" fmla="*/ 481013 h 928688"/>
                <a:gd name="connsiteX2" fmla="*/ 141240 w 141240"/>
                <a:gd name="connsiteY2" fmla="*/ 928688 h 928688"/>
                <a:gd name="connsiteX0-1" fmla="*/ 18512 w 132812"/>
                <a:gd name="connsiteY0-2" fmla="*/ 0 h 928688"/>
                <a:gd name="connsiteX1-3" fmla="*/ 11116 w 132812"/>
                <a:gd name="connsiteY1-4" fmla="*/ 480329 h 928688"/>
                <a:gd name="connsiteX2-5" fmla="*/ 132812 w 132812"/>
                <a:gd name="connsiteY2-6" fmla="*/ 928688 h 928688"/>
                <a:gd name="connsiteX0-7" fmla="*/ 13192 w 138616"/>
                <a:gd name="connsiteY0-8" fmla="*/ 0 h 929641"/>
                <a:gd name="connsiteX1-9" fmla="*/ 16920 w 138616"/>
                <a:gd name="connsiteY1-10" fmla="*/ 481282 h 929641"/>
                <a:gd name="connsiteX2-11" fmla="*/ 138616 w 138616"/>
                <a:gd name="connsiteY2-12" fmla="*/ 929641 h 929641"/>
                <a:gd name="connsiteX0-13" fmla="*/ 9093 w 134517"/>
                <a:gd name="connsiteY0-14" fmla="*/ 0 h 929641"/>
                <a:gd name="connsiteX1-15" fmla="*/ 3217 w 134517"/>
                <a:gd name="connsiteY1-16" fmla="*/ 185787 h 929641"/>
                <a:gd name="connsiteX2-17" fmla="*/ 12821 w 134517"/>
                <a:gd name="connsiteY2-18" fmla="*/ 481282 h 929641"/>
                <a:gd name="connsiteX3" fmla="*/ 134517 w 134517"/>
                <a:gd name="connsiteY3" fmla="*/ 929641 h 929641"/>
                <a:gd name="connsiteX0-19" fmla="*/ 5936 w 131360"/>
                <a:gd name="connsiteY0-20" fmla="*/ 0 h 929641"/>
                <a:gd name="connsiteX1-21" fmla="*/ 60 w 131360"/>
                <a:gd name="connsiteY1-22" fmla="*/ 185787 h 929641"/>
                <a:gd name="connsiteX2-23" fmla="*/ 17722 w 131360"/>
                <a:gd name="connsiteY2-24" fmla="*/ 592484 h 929641"/>
                <a:gd name="connsiteX3-25" fmla="*/ 131360 w 131360"/>
                <a:gd name="connsiteY3-26" fmla="*/ 929641 h 929641"/>
                <a:gd name="connsiteX0-27" fmla="*/ 18459 w 348165"/>
                <a:gd name="connsiteY0-28" fmla="*/ 0 h 1045154"/>
                <a:gd name="connsiteX1-29" fmla="*/ 12583 w 348165"/>
                <a:gd name="connsiteY1-30" fmla="*/ 185787 h 1045154"/>
                <a:gd name="connsiteX2-31" fmla="*/ 30245 w 348165"/>
                <a:gd name="connsiteY2-32" fmla="*/ 592484 h 1045154"/>
                <a:gd name="connsiteX3-33" fmla="*/ 348165 w 348165"/>
                <a:gd name="connsiteY3-34" fmla="*/ 1045154 h 1045154"/>
                <a:gd name="connsiteX0-35" fmla="*/ 18459 w 348165"/>
                <a:gd name="connsiteY0-36" fmla="*/ 0 h 1045154"/>
                <a:gd name="connsiteX1-37" fmla="*/ 12583 w 348165"/>
                <a:gd name="connsiteY1-38" fmla="*/ 185787 h 1045154"/>
                <a:gd name="connsiteX2-39" fmla="*/ 30245 w 348165"/>
                <a:gd name="connsiteY2-40" fmla="*/ 592484 h 1045154"/>
                <a:gd name="connsiteX3-41" fmla="*/ 348165 w 348165"/>
                <a:gd name="connsiteY3-42" fmla="*/ 1045154 h 1045154"/>
                <a:gd name="connsiteX0-43" fmla="*/ 8498 w 338204"/>
                <a:gd name="connsiteY0-44" fmla="*/ 0 h 1045154"/>
                <a:gd name="connsiteX1-45" fmla="*/ 2622 w 338204"/>
                <a:gd name="connsiteY1-46" fmla="*/ 185787 h 1045154"/>
                <a:gd name="connsiteX2-47" fmla="*/ 40175 w 338204"/>
                <a:gd name="connsiteY2-48" fmla="*/ 626860 h 1045154"/>
                <a:gd name="connsiteX3-49" fmla="*/ 338204 w 338204"/>
                <a:gd name="connsiteY3-50" fmla="*/ 1045154 h 1045154"/>
                <a:gd name="connsiteX0-51" fmla="*/ 5936 w 335642"/>
                <a:gd name="connsiteY0-52" fmla="*/ 0 h 1045154"/>
                <a:gd name="connsiteX1-53" fmla="*/ 60 w 335642"/>
                <a:gd name="connsiteY1-54" fmla="*/ 185787 h 1045154"/>
                <a:gd name="connsiteX2-55" fmla="*/ 37613 w 335642"/>
                <a:gd name="connsiteY2-56" fmla="*/ 626860 h 1045154"/>
                <a:gd name="connsiteX3-57" fmla="*/ 335642 w 335642"/>
                <a:gd name="connsiteY3-58" fmla="*/ 1045154 h 1045154"/>
                <a:gd name="connsiteX0-59" fmla="*/ 7468 w 337174"/>
                <a:gd name="connsiteY0-60" fmla="*/ 0 h 1045154"/>
                <a:gd name="connsiteX1-61" fmla="*/ 1592 w 337174"/>
                <a:gd name="connsiteY1-62" fmla="*/ 185787 h 1045154"/>
                <a:gd name="connsiteX2-63" fmla="*/ 22271 w 337174"/>
                <a:gd name="connsiteY2-64" fmla="*/ 623494 h 1045154"/>
                <a:gd name="connsiteX3-65" fmla="*/ 337174 w 337174"/>
                <a:gd name="connsiteY3-66" fmla="*/ 1045154 h 1045154"/>
                <a:gd name="connsiteX0-67" fmla="*/ 5936 w 335642"/>
                <a:gd name="connsiteY0-68" fmla="*/ 0 h 1045154"/>
                <a:gd name="connsiteX1-69" fmla="*/ 60 w 335642"/>
                <a:gd name="connsiteY1-70" fmla="*/ 185787 h 1045154"/>
                <a:gd name="connsiteX2-71" fmla="*/ 20739 w 335642"/>
                <a:gd name="connsiteY2-72" fmla="*/ 623494 h 1045154"/>
                <a:gd name="connsiteX3-73" fmla="*/ 138976 w 335642"/>
                <a:gd name="connsiteY3-74" fmla="*/ 891025 h 1045154"/>
                <a:gd name="connsiteX4" fmla="*/ 335642 w 335642"/>
                <a:gd name="connsiteY4" fmla="*/ 1045154 h 1045154"/>
                <a:gd name="connsiteX0-75" fmla="*/ 5936 w 335642"/>
                <a:gd name="connsiteY0-76" fmla="*/ 0 h 1045154"/>
                <a:gd name="connsiteX1-77" fmla="*/ 60 w 335642"/>
                <a:gd name="connsiteY1-78" fmla="*/ 185787 h 1045154"/>
                <a:gd name="connsiteX2-79" fmla="*/ 20739 w 335642"/>
                <a:gd name="connsiteY2-80" fmla="*/ 623494 h 1045154"/>
                <a:gd name="connsiteX3-81" fmla="*/ 138976 w 335642"/>
                <a:gd name="connsiteY3-82" fmla="*/ 891025 h 1045154"/>
                <a:gd name="connsiteX4-83" fmla="*/ 249047 w 335642"/>
                <a:gd name="connsiteY4-84" fmla="*/ 994867 h 1045154"/>
                <a:gd name="connsiteX5" fmla="*/ 335642 w 335642"/>
                <a:gd name="connsiteY5" fmla="*/ 1045154 h 1045154"/>
                <a:gd name="connsiteX0-85" fmla="*/ 5936 w 299819"/>
                <a:gd name="connsiteY0-86" fmla="*/ 0 h 1054899"/>
                <a:gd name="connsiteX1-87" fmla="*/ 60 w 299819"/>
                <a:gd name="connsiteY1-88" fmla="*/ 185787 h 1054899"/>
                <a:gd name="connsiteX2-89" fmla="*/ 20739 w 299819"/>
                <a:gd name="connsiteY2-90" fmla="*/ 623494 h 1054899"/>
                <a:gd name="connsiteX3-91" fmla="*/ 138976 w 299819"/>
                <a:gd name="connsiteY3-92" fmla="*/ 891025 h 1054899"/>
                <a:gd name="connsiteX4-93" fmla="*/ 249047 w 299819"/>
                <a:gd name="connsiteY4-94" fmla="*/ 994867 h 1054899"/>
                <a:gd name="connsiteX5-95" fmla="*/ 299819 w 299819"/>
                <a:gd name="connsiteY5-96" fmla="*/ 1054899 h 1054899"/>
                <a:gd name="connsiteX0-97" fmla="*/ 5936 w 299819"/>
                <a:gd name="connsiteY0-98" fmla="*/ 0 h 1054899"/>
                <a:gd name="connsiteX1-99" fmla="*/ 60 w 299819"/>
                <a:gd name="connsiteY1-100" fmla="*/ 185787 h 1054899"/>
                <a:gd name="connsiteX2-101" fmla="*/ 20739 w 299819"/>
                <a:gd name="connsiteY2-102" fmla="*/ 623494 h 1054899"/>
                <a:gd name="connsiteX3-103" fmla="*/ 138976 w 299819"/>
                <a:gd name="connsiteY3-104" fmla="*/ 891025 h 1054899"/>
                <a:gd name="connsiteX4-105" fmla="*/ 255394 w 299819"/>
                <a:gd name="connsiteY4-106" fmla="*/ 1022318 h 1054899"/>
                <a:gd name="connsiteX5-107" fmla="*/ 299819 w 299819"/>
                <a:gd name="connsiteY5-108" fmla="*/ 1054899 h 1054899"/>
                <a:gd name="connsiteX0-109" fmla="*/ 5936 w 255394"/>
                <a:gd name="connsiteY0-110" fmla="*/ 0 h 1022318"/>
                <a:gd name="connsiteX1-111" fmla="*/ 60 w 255394"/>
                <a:gd name="connsiteY1-112" fmla="*/ 185787 h 1022318"/>
                <a:gd name="connsiteX2-113" fmla="*/ 20739 w 255394"/>
                <a:gd name="connsiteY2-114" fmla="*/ 623494 h 1022318"/>
                <a:gd name="connsiteX3-115" fmla="*/ 138976 w 255394"/>
                <a:gd name="connsiteY3-116" fmla="*/ 891025 h 1022318"/>
                <a:gd name="connsiteX4-117" fmla="*/ 255394 w 255394"/>
                <a:gd name="connsiteY4-118" fmla="*/ 1022318 h 1022318"/>
                <a:gd name="connsiteX0-119" fmla="*/ 5936 w 138976"/>
                <a:gd name="connsiteY0-120" fmla="*/ 0 h 891025"/>
                <a:gd name="connsiteX1-121" fmla="*/ 60 w 138976"/>
                <a:gd name="connsiteY1-122" fmla="*/ 185787 h 891025"/>
                <a:gd name="connsiteX2-123" fmla="*/ 20739 w 138976"/>
                <a:gd name="connsiteY2-124" fmla="*/ 623494 h 891025"/>
                <a:gd name="connsiteX3-125" fmla="*/ 138976 w 138976"/>
                <a:gd name="connsiteY3-126" fmla="*/ 891025 h 891025"/>
              </a:gdLst>
              <a:ahLst/>
              <a:cxnLst>
                <a:cxn ang="0">
                  <a:pos x="connsiteX0-1" y="connsiteY0-2"/>
                </a:cxn>
                <a:cxn ang="0">
                  <a:pos x="connsiteX1-3" y="connsiteY1-4"/>
                </a:cxn>
                <a:cxn ang="0">
                  <a:pos x="connsiteX2-5" y="connsiteY2-6"/>
                </a:cxn>
                <a:cxn ang="0">
                  <a:pos x="connsiteX3-25" y="connsiteY3-26"/>
                </a:cxn>
              </a:cxnLst>
              <a:rect l="l" t="t" r="r" b="b"/>
              <a:pathLst>
                <a:path w="138976" h="891025">
                  <a:moveTo>
                    <a:pt x="5936" y="0"/>
                  </a:moveTo>
                  <a:cubicBezTo>
                    <a:pt x="3822" y="31107"/>
                    <a:pt x="-561" y="105573"/>
                    <a:pt x="60" y="185787"/>
                  </a:cubicBezTo>
                  <a:cubicBezTo>
                    <a:pt x="681" y="266001"/>
                    <a:pt x="-2414" y="505954"/>
                    <a:pt x="20739" y="623494"/>
                  </a:cubicBezTo>
                  <a:cubicBezTo>
                    <a:pt x="43892" y="741034"/>
                    <a:pt x="99915" y="830565"/>
                    <a:pt x="138976" y="891025"/>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cxnSp>
          <p:nvCxnSpPr>
            <p:cNvPr id="59" name="直接连接符 58"/>
            <p:cNvCxnSpPr>
              <a:stCxn id="50" idx="3"/>
              <a:endCxn id="49" idx="4"/>
            </p:cNvCxnSpPr>
            <p:nvPr/>
          </p:nvCxnSpPr>
          <p:spPr>
            <a:xfrm>
              <a:off x="2555973" y="4487494"/>
              <a:ext cx="2087519" cy="5649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a:stCxn id="49" idx="2"/>
              <a:endCxn id="49" idx="3"/>
            </p:cNvCxnSpPr>
            <p:nvPr/>
          </p:nvCxnSpPr>
          <p:spPr>
            <a:xfrm flipH="1">
              <a:off x="5568079" y="2865074"/>
              <a:ext cx="56200" cy="11334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a:stCxn id="49" idx="4"/>
              <a:endCxn id="49" idx="3"/>
            </p:cNvCxnSpPr>
            <p:nvPr/>
          </p:nvCxnSpPr>
          <p:spPr>
            <a:xfrm flipV="1">
              <a:off x="4643492" y="3998538"/>
              <a:ext cx="924587" cy="105393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接连接符 61"/>
            <p:cNvCxnSpPr>
              <a:stCxn id="56" idx="0"/>
              <a:endCxn id="50" idx="3"/>
            </p:cNvCxnSpPr>
            <p:nvPr/>
          </p:nvCxnSpPr>
          <p:spPr>
            <a:xfrm>
              <a:off x="2339752" y="3163542"/>
              <a:ext cx="216221" cy="13239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3" name="直接连接符 62"/>
            <p:cNvCxnSpPr>
              <a:stCxn id="56" idx="1"/>
              <a:endCxn id="56" idx="0"/>
            </p:cNvCxnSpPr>
            <p:nvPr/>
          </p:nvCxnSpPr>
          <p:spPr>
            <a:xfrm flipH="1">
              <a:off x="2339752" y="2546983"/>
              <a:ext cx="1308949" cy="61655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直接连接符 63"/>
            <p:cNvCxnSpPr>
              <a:endCxn id="56" idx="2"/>
            </p:cNvCxnSpPr>
            <p:nvPr/>
          </p:nvCxnSpPr>
          <p:spPr>
            <a:xfrm>
              <a:off x="3648701" y="2546982"/>
              <a:ext cx="1196347" cy="1962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直接连接符 64"/>
            <p:cNvCxnSpPr>
              <a:stCxn id="57" idx="4"/>
            </p:cNvCxnSpPr>
            <p:nvPr/>
          </p:nvCxnSpPr>
          <p:spPr>
            <a:xfrm>
              <a:off x="5119687" y="2783679"/>
              <a:ext cx="504592" cy="8139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直接连接符 65"/>
            <p:cNvCxnSpPr>
              <a:stCxn id="58" idx="3"/>
              <a:endCxn id="57" idx="3"/>
            </p:cNvCxnSpPr>
            <p:nvPr/>
          </p:nvCxnSpPr>
          <p:spPr>
            <a:xfrm flipV="1">
              <a:off x="3726654" y="2840357"/>
              <a:ext cx="1199835" cy="7315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7" name="任意多边形 66"/>
            <p:cNvSpPr/>
            <p:nvPr/>
          </p:nvSpPr>
          <p:spPr>
            <a:xfrm rot="6087245" flipV="1">
              <a:off x="4868838" y="2672882"/>
              <a:ext cx="47440" cy="203704"/>
            </a:xfrm>
            <a:custGeom>
              <a:avLst/>
              <a:gdLst>
                <a:gd name="connsiteX0" fmla="*/ 26940 w 141240"/>
                <a:gd name="connsiteY0" fmla="*/ 0 h 928688"/>
                <a:gd name="connsiteX1" fmla="*/ 7890 w 141240"/>
                <a:gd name="connsiteY1" fmla="*/ 481013 h 928688"/>
                <a:gd name="connsiteX2" fmla="*/ 141240 w 141240"/>
                <a:gd name="connsiteY2" fmla="*/ 928688 h 928688"/>
                <a:gd name="connsiteX0-1" fmla="*/ 18512 w 132812"/>
                <a:gd name="connsiteY0-2" fmla="*/ 0 h 928688"/>
                <a:gd name="connsiteX1-3" fmla="*/ 11116 w 132812"/>
                <a:gd name="connsiteY1-4" fmla="*/ 480329 h 928688"/>
                <a:gd name="connsiteX2-5" fmla="*/ 132812 w 132812"/>
                <a:gd name="connsiteY2-6" fmla="*/ 928688 h 928688"/>
                <a:gd name="connsiteX0-7" fmla="*/ 13192 w 138616"/>
                <a:gd name="connsiteY0-8" fmla="*/ 0 h 929641"/>
                <a:gd name="connsiteX1-9" fmla="*/ 16920 w 138616"/>
                <a:gd name="connsiteY1-10" fmla="*/ 481282 h 929641"/>
                <a:gd name="connsiteX2-11" fmla="*/ 138616 w 138616"/>
                <a:gd name="connsiteY2-12" fmla="*/ 929641 h 929641"/>
                <a:gd name="connsiteX0-13" fmla="*/ 9093 w 134517"/>
                <a:gd name="connsiteY0-14" fmla="*/ 0 h 929641"/>
                <a:gd name="connsiteX1-15" fmla="*/ 3217 w 134517"/>
                <a:gd name="connsiteY1-16" fmla="*/ 185787 h 929641"/>
                <a:gd name="connsiteX2-17" fmla="*/ 12821 w 134517"/>
                <a:gd name="connsiteY2-18" fmla="*/ 481282 h 929641"/>
                <a:gd name="connsiteX3" fmla="*/ 134517 w 134517"/>
                <a:gd name="connsiteY3" fmla="*/ 929641 h 929641"/>
                <a:gd name="connsiteX0-19" fmla="*/ 5936 w 131360"/>
                <a:gd name="connsiteY0-20" fmla="*/ 0 h 929641"/>
                <a:gd name="connsiteX1-21" fmla="*/ 60 w 131360"/>
                <a:gd name="connsiteY1-22" fmla="*/ 185787 h 929641"/>
                <a:gd name="connsiteX2-23" fmla="*/ 17722 w 131360"/>
                <a:gd name="connsiteY2-24" fmla="*/ 592484 h 929641"/>
                <a:gd name="connsiteX3-25" fmla="*/ 131360 w 131360"/>
                <a:gd name="connsiteY3-26" fmla="*/ 929641 h 929641"/>
                <a:gd name="connsiteX0-27" fmla="*/ 18459 w 348165"/>
                <a:gd name="connsiteY0-28" fmla="*/ 0 h 1045154"/>
                <a:gd name="connsiteX1-29" fmla="*/ 12583 w 348165"/>
                <a:gd name="connsiteY1-30" fmla="*/ 185787 h 1045154"/>
                <a:gd name="connsiteX2-31" fmla="*/ 30245 w 348165"/>
                <a:gd name="connsiteY2-32" fmla="*/ 592484 h 1045154"/>
                <a:gd name="connsiteX3-33" fmla="*/ 348165 w 348165"/>
                <a:gd name="connsiteY3-34" fmla="*/ 1045154 h 1045154"/>
                <a:gd name="connsiteX0-35" fmla="*/ 18459 w 348165"/>
                <a:gd name="connsiteY0-36" fmla="*/ 0 h 1045154"/>
                <a:gd name="connsiteX1-37" fmla="*/ 12583 w 348165"/>
                <a:gd name="connsiteY1-38" fmla="*/ 185787 h 1045154"/>
                <a:gd name="connsiteX2-39" fmla="*/ 30245 w 348165"/>
                <a:gd name="connsiteY2-40" fmla="*/ 592484 h 1045154"/>
                <a:gd name="connsiteX3-41" fmla="*/ 348165 w 348165"/>
                <a:gd name="connsiteY3-42" fmla="*/ 1045154 h 1045154"/>
                <a:gd name="connsiteX0-43" fmla="*/ 8498 w 338204"/>
                <a:gd name="connsiteY0-44" fmla="*/ 0 h 1045154"/>
                <a:gd name="connsiteX1-45" fmla="*/ 2622 w 338204"/>
                <a:gd name="connsiteY1-46" fmla="*/ 185787 h 1045154"/>
                <a:gd name="connsiteX2-47" fmla="*/ 40175 w 338204"/>
                <a:gd name="connsiteY2-48" fmla="*/ 626860 h 1045154"/>
                <a:gd name="connsiteX3-49" fmla="*/ 338204 w 338204"/>
                <a:gd name="connsiteY3-50" fmla="*/ 1045154 h 1045154"/>
                <a:gd name="connsiteX0-51" fmla="*/ 5936 w 335642"/>
                <a:gd name="connsiteY0-52" fmla="*/ 0 h 1045154"/>
                <a:gd name="connsiteX1-53" fmla="*/ 60 w 335642"/>
                <a:gd name="connsiteY1-54" fmla="*/ 185787 h 1045154"/>
                <a:gd name="connsiteX2-55" fmla="*/ 37613 w 335642"/>
                <a:gd name="connsiteY2-56" fmla="*/ 626860 h 1045154"/>
                <a:gd name="connsiteX3-57" fmla="*/ 335642 w 335642"/>
                <a:gd name="connsiteY3-58" fmla="*/ 1045154 h 1045154"/>
                <a:gd name="connsiteX0-59" fmla="*/ 7468 w 337174"/>
                <a:gd name="connsiteY0-60" fmla="*/ 0 h 1045154"/>
                <a:gd name="connsiteX1-61" fmla="*/ 1592 w 337174"/>
                <a:gd name="connsiteY1-62" fmla="*/ 185787 h 1045154"/>
                <a:gd name="connsiteX2-63" fmla="*/ 22271 w 337174"/>
                <a:gd name="connsiteY2-64" fmla="*/ 623494 h 1045154"/>
                <a:gd name="connsiteX3-65" fmla="*/ 337174 w 337174"/>
                <a:gd name="connsiteY3-66" fmla="*/ 1045154 h 1045154"/>
                <a:gd name="connsiteX0-67" fmla="*/ 5936 w 335642"/>
                <a:gd name="connsiteY0-68" fmla="*/ 0 h 1045154"/>
                <a:gd name="connsiteX1-69" fmla="*/ 60 w 335642"/>
                <a:gd name="connsiteY1-70" fmla="*/ 185787 h 1045154"/>
                <a:gd name="connsiteX2-71" fmla="*/ 20739 w 335642"/>
                <a:gd name="connsiteY2-72" fmla="*/ 623494 h 1045154"/>
                <a:gd name="connsiteX3-73" fmla="*/ 138976 w 335642"/>
                <a:gd name="connsiteY3-74" fmla="*/ 891025 h 1045154"/>
                <a:gd name="connsiteX4" fmla="*/ 335642 w 335642"/>
                <a:gd name="connsiteY4" fmla="*/ 1045154 h 1045154"/>
                <a:gd name="connsiteX0-75" fmla="*/ 5936 w 335642"/>
                <a:gd name="connsiteY0-76" fmla="*/ 0 h 1045154"/>
                <a:gd name="connsiteX1-77" fmla="*/ 60 w 335642"/>
                <a:gd name="connsiteY1-78" fmla="*/ 185787 h 1045154"/>
                <a:gd name="connsiteX2-79" fmla="*/ 20739 w 335642"/>
                <a:gd name="connsiteY2-80" fmla="*/ 623494 h 1045154"/>
                <a:gd name="connsiteX3-81" fmla="*/ 138976 w 335642"/>
                <a:gd name="connsiteY3-82" fmla="*/ 891025 h 1045154"/>
                <a:gd name="connsiteX4-83" fmla="*/ 249047 w 335642"/>
                <a:gd name="connsiteY4-84" fmla="*/ 994867 h 1045154"/>
                <a:gd name="connsiteX5" fmla="*/ 335642 w 335642"/>
                <a:gd name="connsiteY5" fmla="*/ 1045154 h 1045154"/>
                <a:gd name="connsiteX0-85" fmla="*/ 5936 w 299819"/>
                <a:gd name="connsiteY0-86" fmla="*/ 0 h 1054899"/>
                <a:gd name="connsiteX1-87" fmla="*/ 60 w 299819"/>
                <a:gd name="connsiteY1-88" fmla="*/ 185787 h 1054899"/>
                <a:gd name="connsiteX2-89" fmla="*/ 20739 w 299819"/>
                <a:gd name="connsiteY2-90" fmla="*/ 623494 h 1054899"/>
                <a:gd name="connsiteX3-91" fmla="*/ 138976 w 299819"/>
                <a:gd name="connsiteY3-92" fmla="*/ 891025 h 1054899"/>
                <a:gd name="connsiteX4-93" fmla="*/ 249047 w 299819"/>
                <a:gd name="connsiteY4-94" fmla="*/ 994867 h 1054899"/>
                <a:gd name="connsiteX5-95" fmla="*/ 299819 w 299819"/>
                <a:gd name="connsiteY5-96" fmla="*/ 1054899 h 1054899"/>
                <a:gd name="connsiteX0-97" fmla="*/ 5936 w 299819"/>
                <a:gd name="connsiteY0-98" fmla="*/ 0 h 1054899"/>
                <a:gd name="connsiteX1-99" fmla="*/ 60 w 299819"/>
                <a:gd name="connsiteY1-100" fmla="*/ 185787 h 1054899"/>
                <a:gd name="connsiteX2-101" fmla="*/ 20739 w 299819"/>
                <a:gd name="connsiteY2-102" fmla="*/ 623494 h 1054899"/>
                <a:gd name="connsiteX3-103" fmla="*/ 138976 w 299819"/>
                <a:gd name="connsiteY3-104" fmla="*/ 891025 h 1054899"/>
                <a:gd name="connsiteX4-105" fmla="*/ 255394 w 299819"/>
                <a:gd name="connsiteY4-106" fmla="*/ 1022318 h 1054899"/>
                <a:gd name="connsiteX5-107" fmla="*/ 299819 w 299819"/>
                <a:gd name="connsiteY5-108" fmla="*/ 1054899 h 1054899"/>
                <a:gd name="connsiteX0-109" fmla="*/ 5936 w 299819"/>
                <a:gd name="connsiteY0-110" fmla="*/ 0 h 1054899"/>
                <a:gd name="connsiteX1-111" fmla="*/ 60 w 299819"/>
                <a:gd name="connsiteY1-112" fmla="*/ 185787 h 1054899"/>
                <a:gd name="connsiteX2-113" fmla="*/ 20739 w 299819"/>
                <a:gd name="connsiteY2-114" fmla="*/ 623494 h 1054899"/>
                <a:gd name="connsiteX3-115" fmla="*/ 33591 w 299819"/>
                <a:gd name="connsiteY3-116" fmla="*/ 860162 h 1054899"/>
                <a:gd name="connsiteX4-117" fmla="*/ 255394 w 299819"/>
                <a:gd name="connsiteY4-118" fmla="*/ 1022318 h 1054899"/>
                <a:gd name="connsiteX5-119" fmla="*/ 299819 w 299819"/>
                <a:gd name="connsiteY5-120" fmla="*/ 1054899 h 1054899"/>
                <a:gd name="connsiteX0-121" fmla="*/ 31046 w 324929"/>
                <a:gd name="connsiteY0-122" fmla="*/ 0 h 1054899"/>
                <a:gd name="connsiteX1-123" fmla="*/ 25170 w 324929"/>
                <a:gd name="connsiteY1-124" fmla="*/ 185787 h 1054899"/>
                <a:gd name="connsiteX2-125" fmla="*/ 677 w 324929"/>
                <a:gd name="connsiteY2-126" fmla="*/ 610262 h 1054899"/>
                <a:gd name="connsiteX3-127" fmla="*/ 58701 w 324929"/>
                <a:gd name="connsiteY3-128" fmla="*/ 860162 h 1054899"/>
                <a:gd name="connsiteX4-129" fmla="*/ 280504 w 324929"/>
                <a:gd name="connsiteY4-130" fmla="*/ 1022318 h 1054899"/>
                <a:gd name="connsiteX5-131" fmla="*/ 324929 w 324929"/>
                <a:gd name="connsiteY5-132" fmla="*/ 1054899 h 1054899"/>
              </a:gdLst>
              <a:ahLst/>
              <a:cxnLst>
                <a:cxn ang="0">
                  <a:pos x="connsiteX0-1" y="connsiteY0-2"/>
                </a:cxn>
                <a:cxn ang="0">
                  <a:pos x="connsiteX1-3" y="connsiteY1-4"/>
                </a:cxn>
                <a:cxn ang="0">
                  <a:pos x="connsiteX2-5" y="connsiteY2-6"/>
                </a:cxn>
                <a:cxn ang="0">
                  <a:pos x="connsiteX3-25" y="connsiteY3-26"/>
                </a:cxn>
                <a:cxn ang="0">
                  <a:pos x="connsiteX4-83" y="connsiteY4-84"/>
                </a:cxn>
                <a:cxn ang="0">
                  <a:pos x="connsiteX5-95" y="connsiteY5-96"/>
                </a:cxn>
              </a:cxnLst>
              <a:rect l="l" t="t" r="r" b="b"/>
              <a:pathLst>
                <a:path w="324929" h="1054899">
                  <a:moveTo>
                    <a:pt x="31046" y="0"/>
                  </a:moveTo>
                  <a:cubicBezTo>
                    <a:pt x="28932" y="31107"/>
                    <a:pt x="24549" y="105573"/>
                    <a:pt x="25170" y="185787"/>
                  </a:cubicBezTo>
                  <a:cubicBezTo>
                    <a:pt x="25791" y="266001"/>
                    <a:pt x="-4911" y="497866"/>
                    <a:pt x="677" y="610262"/>
                  </a:cubicBezTo>
                  <a:cubicBezTo>
                    <a:pt x="6265" y="722658"/>
                    <a:pt x="19640" y="799702"/>
                    <a:pt x="58701" y="860162"/>
                  </a:cubicBezTo>
                  <a:cubicBezTo>
                    <a:pt x="97762" y="920622"/>
                    <a:pt x="247726" y="996630"/>
                    <a:pt x="280504" y="1022318"/>
                  </a:cubicBezTo>
                  <a:cubicBezTo>
                    <a:pt x="313282" y="1048006"/>
                    <a:pt x="311506" y="1045083"/>
                    <a:pt x="324929" y="1054899"/>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8" name="任意多边形 67"/>
            <p:cNvSpPr/>
            <p:nvPr/>
          </p:nvSpPr>
          <p:spPr>
            <a:xfrm rot="2963213" flipV="1">
              <a:off x="4974705" y="2718500"/>
              <a:ext cx="83292" cy="200829"/>
            </a:xfrm>
            <a:custGeom>
              <a:avLst/>
              <a:gdLst>
                <a:gd name="connsiteX0" fmla="*/ 26940 w 141240"/>
                <a:gd name="connsiteY0" fmla="*/ 0 h 928688"/>
                <a:gd name="connsiteX1" fmla="*/ 7890 w 141240"/>
                <a:gd name="connsiteY1" fmla="*/ 481013 h 928688"/>
                <a:gd name="connsiteX2" fmla="*/ 141240 w 141240"/>
                <a:gd name="connsiteY2" fmla="*/ 928688 h 928688"/>
                <a:gd name="connsiteX0-1" fmla="*/ 18512 w 132812"/>
                <a:gd name="connsiteY0-2" fmla="*/ 0 h 928688"/>
                <a:gd name="connsiteX1-3" fmla="*/ 11116 w 132812"/>
                <a:gd name="connsiteY1-4" fmla="*/ 480329 h 928688"/>
                <a:gd name="connsiteX2-5" fmla="*/ 132812 w 132812"/>
                <a:gd name="connsiteY2-6" fmla="*/ 928688 h 928688"/>
                <a:gd name="connsiteX0-7" fmla="*/ 13192 w 138616"/>
                <a:gd name="connsiteY0-8" fmla="*/ 0 h 929641"/>
                <a:gd name="connsiteX1-9" fmla="*/ 16920 w 138616"/>
                <a:gd name="connsiteY1-10" fmla="*/ 481282 h 929641"/>
                <a:gd name="connsiteX2-11" fmla="*/ 138616 w 138616"/>
                <a:gd name="connsiteY2-12" fmla="*/ 929641 h 929641"/>
                <a:gd name="connsiteX0-13" fmla="*/ 9093 w 134517"/>
                <a:gd name="connsiteY0-14" fmla="*/ 0 h 929641"/>
                <a:gd name="connsiteX1-15" fmla="*/ 3217 w 134517"/>
                <a:gd name="connsiteY1-16" fmla="*/ 185787 h 929641"/>
                <a:gd name="connsiteX2-17" fmla="*/ 12821 w 134517"/>
                <a:gd name="connsiteY2-18" fmla="*/ 481282 h 929641"/>
                <a:gd name="connsiteX3" fmla="*/ 134517 w 134517"/>
                <a:gd name="connsiteY3" fmla="*/ 929641 h 929641"/>
                <a:gd name="connsiteX0-19" fmla="*/ 5936 w 131360"/>
                <a:gd name="connsiteY0-20" fmla="*/ 0 h 929641"/>
                <a:gd name="connsiteX1-21" fmla="*/ 60 w 131360"/>
                <a:gd name="connsiteY1-22" fmla="*/ 185787 h 929641"/>
                <a:gd name="connsiteX2-23" fmla="*/ 17722 w 131360"/>
                <a:gd name="connsiteY2-24" fmla="*/ 592484 h 929641"/>
                <a:gd name="connsiteX3-25" fmla="*/ 131360 w 131360"/>
                <a:gd name="connsiteY3-26" fmla="*/ 929641 h 929641"/>
                <a:gd name="connsiteX0-27" fmla="*/ 18459 w 348165"/>
                <a:gd name="connsiteY0-28" fmla="*/ 0 h 1045154"/>
                <a:gd name="connsiteX1-29" fmla="*/ 12583 w 348165"/>
                <a:gd name="connsiteY1-30" fmla="*/ 185787 h 1045154"/>
                <a:gd name="connsiteX2-31" fmla="*/ 30245 w 348165"/>
                <a:gd name="connsiteY2-32" fmla="*/ 592484 h 1045154"/>
                <a:gd name="connsiteX3-33" fmla="*/ 348165 w 348165"/>
                <a:gd name="connsiteY3-34" fmla="*/ 1045154 h 1045154"/>
                <a:gd name="connsiteX0-35" fmla="*/ 18459 w 348165"/>
                <a:gd name="connsiteY0-36" fmla="*/ 0 h 1045154"/>
                <a:gd name="connsiteX1-37" fmla="*/ 12583 w 348165"/>
                <a:gd name="connsiteY1-38" fmla="*/ 185787 h 1045154"/>
                <a:gd name="connsiteX2-39" fmla="*/ 30245 w 348165"/>
                <a:gd name="connsiteY2-40" fmla="*/ 592484 h 1045154"/>
                <a:gd name="connsiteX3-41" fmla="*/ 348165 w 348165"/>
                <a:gd name="connsiteY3-42" fmla="*/ 1045154 h 1045154"/>
                <a:gd name="connsiteX0-43" fmla="*/ 8498 w 338204"/>
                <a:gd name="connsiteY0-44" fmla="*/ 0 h 1045154"/>
                <a:gd name="connsiteX1-45" fmla="*/ 2622 w 338204"/>
                <a:gd name="connsiteY1-46" fmla="*/ 185787 h 1045154"/>
                <a:gd name="connsiteX2-47" fmla="*/ 40175 w 338204"/>
                <a:gd name="connsiteY2-48" fmla="*/ 626860 h 1045154"/>
                <a:gd name="connsiteX3-49" fmla="*/ 338204 w 338204"/>
                <a:gd name="connsiteY3-50" fmla="*/ 1045154 h 1045154"/>
                <a:gd name="connsiteX0-51" fmla="*/ 5936 w 335642"/>
                <a:gd name="connsiteY0-52" fmla="*/ 0 h 1045154"/>
                <a:gd name="connsiteX1-53" fmla="*/ 60 w 335642"/>
                <a:gd name="connsiteY1-54" fmla="*/ 185787 h 1045154"/>
                <a:gd name="connsiteX2-55" fmla="*/ 37613 w 335642"/>
                <a:gd name="connsiteY2-56" fmla="*/ 626860 h 1045154"/>
                <a:gd name="connsiteX3-57" fmla="*/ 335642 w 335642"/>
                <a:gd name="connsiteY3-58" fmla="*/ 1045154 h 1045154"/>
                <a:gd name="connsiteX0-59" fmla="*/ 7468 w 337174"/>
                <a:gd name="connsiteY0-60" fmla="*/ 0 h 1045154"/>
                <a:gd name="connsiteX1-61" fmla="*/ 1592 w 337174"/>
                <a:gd name="connsiteY1-62" fmla="*/ 185787 h 1045154"/>
                <a:gd name="connsiteX2-63" fmla="*/ 22271 w 337174"/>
                <a:gd name="connsiteY2-64" fmla="*/ 623494 h 1045154"/>
                <a:gd name="connsiteX3-65" fmla="*/ 337174 w 337174"/>
                <a:gd name="connsiteY3-66" fmla="*/ 1045154 h 1045154"/>
                <a:gd name="connsiteX0-67" fmla="*/ 5936 w 335642"/>
                <a:gd name="connsiteY0-68" fmla="*/ 0 h 1045154"/>
                <a:gd name="connsiteX1-69" fmla="*/ 60 w 335642"/>
                <a:gd name="connsiteY1-70" fmla="*/ 185787 h 1045154"/>
                <a:gd name="connsiteX2-71" fmla="*/ 20739 w 335642"/>
                <a:gd name="connsiteY2-72" fmla="*/ 623494 h 1045154"/>
                <a:gd name="connsiteX3-73" fmla="*/ 138976 w 335642"/>
                <a:gd name="connsiteY3-74" fmla="*/ 891025 h 1045154"/>
                <a:gd name="connsiteX4" fmla="*/ 335642 w 335642"/>
                <a:gd name="connsiteY4" fmla="*/ 1045154 h 1045154"/>
                <a:gd name="connsiteX0-75" fmla="*/ 5936 w 335642"/>
                <a:gd name="connsiteY0-76" fmla="*/ 0 h 1045154"/>
                <a:gd name="connsiteX1-77" fmla="*/ 60 w 335642"/>
                <a:gd name="connsiteY1-78" fmla="*/ 185787 h 1045154"/>
                <a:gd name="connsiteX2-79" fmla="*/ 20739 w 335642"/>
                <a:gd name="connsiteY2-80" fmla="*/ 623494 h 1045154"/>
                <a:gd name="connsiteX3-81" fmla="*/ 138976 w 335642"/>
                <a:gd name="connsiteY3-82" fmla="*/ 891025 h 1045154"/>
                <a:gd name="connsiteX4-83" fmla="*/ 249047 w 335642"/>
                <a:gd name="connsiteY4-84" fmla="*/ 994867 h 1045154"/>
                <a:gd name="connsiteX5" fmla="*/ 335642 w 335642"/>
                <a:gd name="connsiteY5" fmla="*/ 1045154 h 1045154"/>
                <a:gd name="connsiteX0-85" fmla="*/ 5936 w 299819"/>
                <a:gd name="connsiteY0-86" fmla="*/ 0 h 1054899"/>
                <a:gd name="connsiteX1-87" fmla="*/ 60 w 299819"/>
                <a:gd name="connsiteY1-88" fmla="*/ 185787 h 1054899"/>
                <a:gd name="connsiteX2-89" fmla="*/ 20739 w 299819"/>
                <a:gd name="connsiteY2-90" fmla="*/ 623494 h 1054899"/>
                <a:gd name="connsiteX3-91" fmla="*/ 138976 w 299819"/>
                <a:gd name="connsiteY3-92" fmla="*/ 891025 h 1054899"/>
                <a:gd name="connsiteX4-93" fmla="*/ 249047 w 299819"/>
                <a:gd name="connsiteY4-94" fmla="*/ 994867 h 1054899"/>
                <a:gd name="connsiteX5-95" fmla="*/ 299819 w 299819"/>
                <a:gd name="connsiteY5-96" fmla="*/ 1054899 h 1054899"/>
                <a:gd name="connsiteX0-97" fmla="*/ 5936 w 299819"/>
                <a:gd name="connsiteY0-98" fmla="*/ 0 h 1054899"/>
                <a:gd name="connsiteX1-99" fmla="*/ 60 w 299819"/>
                <a:gd name="connsiteY1-100" fmla="*/ 185787 h 1054899"/>
                <a:gd name="connsiteX2-101" fmla="*/ 20739 w 299819"/>
                <a:gd name="connsiteY2-102" fmla="*/ 623494 h 1054899"/>
                <a:gd name="connsiteX3-103" fmla="*/ 138976 w 299819"/>
                <a:gd name="connsiteY3-104" fmla="*/ 891025 h 1054899"/>
                <a:gd name="connsiteX4-105" fmla="*/ 255394 w 299819"/>
                <a:gd name="connsiteY4-106" fmla="*/ 1022318 h 1054899"/>
                <a:gd name="connsiteX5-107" fmla="*/ 299819 w 299819"/>
                <a:gd name="connsiteY5-108" fmla="*/ 1054899 h 1054899"/>
                <a:gd name="connsiteX0-109" fmla="*/ 5936 w 299819"/>
                <a:gd name="connsiteY0-110" fmla="*/ 0 h 1054899"/>
                <a:gd name="connsiteX1-111" fmla="*/ 60 w 299819"/>
                <a:gd name="connsiteY1-112" fmla="*/ 185787 h 1054899"/>
                <a:gd name="connsiteX2-113" fmla="*/ 20739 w 299819"/>
                <a:gd name="connsiteY2-114" fmla="*/ 623494 h 1054899"/>
                <a:gd name="connsiteX3-115" fmla="*/ 33591 w 299819"/>
                <a:gd name="connsiteY3-116" fmla="*/ 860162 h 1054899"/>
                <a:gd name="connsiteX4-117" fmla="*/ 255394 w 299819"/>
                <a:gd name="connsiteY4-118" fmla="*/ 1022318 h 1054899"/>
                <a:gd name="connsiteX5-119" fmla="*/ 299819 w 299819"/>
                <a:gd name="connsiteY5-120" fmla="*/ 1054899 h 1054899"/>
                <a:gd name="connsiteX0-121" fmla="*/ 31046 w 324929"/>
                <a:gd name="connsiteY0-122" fmla="*/ 0 h 1054899"/>
                <a:gd name="connsiteX1-123" fmla="*/ 25170 w 324929"/>
                <a:gd name="connsiteY1-124" fmla="*/ 185787 h 1054899"/>
                <a:gd name="connsiteX2-125" fmla="*/ 677 w 324929"/>
                <a:gd name="connsiteY2-126" fmla="*/ 610262 h 1054899"/>
                <a:gd name="connsiteX3-127" fmla="*/ 58701 w 324929"/>
                <a:gd name="connsiteY3-128" fmla="*/ 860162 h 1054899"/>
                <a:gd name="connsiteX4-129" fmla="*/ 280504 w 324929"/>
                <a:gd name="connsiteY4-130" fmla="*/ 1022318 h 1054899"/>
                <a:gd name="connsiteX5-131" fmla="*/ 324929 w 324929"/>
                <a:gd name="connsiteY5-132" fmla="*/ 1054899 h 1054899"/>
                <a:gd name="connsiteX0-133" fmla="*/ 33068 w 326951"/>
                <a:gd name="connsiteY0-134" fmla="*/ 0 h 1054899"/>
                <a:gd name="connsiteX1-135" fmla="*/ 27192 w 326951"/>
                <a:gd name="connsiteY1-136" fmla="*/ 185787 h 1054899"/>
                <a:gd name="connsiteX2-137" fmla="*/ 2699 w 326951"/>
                <a:gd name="connsiteY2-138" fmla="*/ 610262 h 1054899"/>
                <a:gd name="connsiteX3-139" fmla="*/ 105080 w 326951"/>
                <a:gd name="connsiteY3-140" fmla="*/ 830377 h 1054899"/>
                <a:gd name="connsiteX4-141" fmla="*/ 282526 w 326951"/>
                <a:gd name="connsiteY4-142" fmla="*/ 1022318 h 1054899"/>
                <a:gd name="connsiteX5-143" fmla="*/ 326951 w 326951"/>
                <a:gd name="connsiteY5-144" fmla="*/ 1054899 h 1054899"/>
                <a:gd name="connsiteX0-145" fmla="*/ 114852 w 408735"/>
                <a:gd name="connsiteY0-146" fmla="*/ 0 h 1054899"/>
                <a:gd name="connsiteX1-147" fmla="*/ 2 w 408735"/>
                <a:gd name="connsiteY1-148" fmla="*/ 283085 h 1054899"/>
                <a:gd name="connsiteX2-149" fmla="*/ 84483 w 408735"/>
                <a:gd name="connsiteY2-150" fmla="*/ 610262 h 1054899"/>
                <a:gd name="connsiteX3-151" fmla="*/ 186864 w 408735"/>
                <a:gd name="connsiteY3-152" fmla="*/ 830377 h 1054899"/>
                <a:gd name="connsiteX4-153" fmla="*/ 364310 w 408735"/>
                <a:gd name="connsiteY4-154" fmla="*/ 1022318 h 1054899"/>
                <a:gd name="connsiteX5-155" fmla="*/ 408735 w 408735"/>
                <a:gd name="connsiteY5-156" fmla="*/ 1054899 h 1054899"/>
                <a:gd name="connsiteX0-157" fmla="*/ 142 w 429591"/>
                <a:gd name="connsiteY0-158" fmla="*/ 0 h 855359"/>
                <a:gd name="connsiteX1-159" fmla="*/ 20858 w 429591"/>
                <a:gd name="connsiteY1-160" fmla="*/ 83545 h 855359"/>
                <a:gd name="connsiteX2-161" fmla="*/ 105339 w 429591"/>
                <a:gd name="connsiteY2-162" fmla="*/ 410722 h 855359"/>
                <a:gd name="connsiteX3-163" fmla="*/ 207720 w 429591"/>
                <a:gd name="connsiteY3-164" fmla="*/ 630837 h 855359"/>
                <a:gd name="connsiteX4-165" fmla="*/ 385166 w 429591"/>
                <a:gd name="connsiteY4-166" fmla="*/ 822778 h 855359"/>
                <a:gd name="connsiteX5-167" fmla="*/ 429591 w 429591"/>
                <a:gd name="connsiteY5-168" fmla="*/ 855359 h 855359"/>
                <a:gd name="connsiteX0-169" fmla="*/ 2 w 408735"/>
                <a:gd name="connsiteY0-170" fmla="*/ -1 h 771813"/>
                <a:gd name="connsiteX1-171" fmla="*/ 84483 w 408735"/>
                <a:gd name="connsiteY1-172" fmla="*/ 327176 h 771813"/>
                <a:gd name="connsiteX2-173" fmla="*/ 186864 w 408735"/>
                <a:gd name="connsiteY2-174" fmla="*/ 547291 h 771813"/>
                <a:gd name="connsiteX3-175" fmla="*/ 364310 w 408735"/>
                <a:gd name="connsiteY3-176" fmla="*/ 739232 h 771813"/>
                <a:gd name="connsiteX4-177" fmla="*/ 408735 w 408735"/>
                <a:gd name="connsiteY4-178" fmla="*/ 771813 h 771813"/>
              </a:gdLst>
              <a:ahLst/>
              <a:cxnLst>
                <a:cxn ang="0">
                  <a:pos x="connsiteX0-1" y="connsiteY0-2"/>
                </a:cxn>
                <a:cxn ang="0">
                  <a:pos x="connsiteX1-3" y="connsiteY1-4"/>
                </a:cxn>
                <a:cxn ang="0">
                  <a:pos x="connsiteX2-5" y="connsiteY2-6"/>
                </a:cxn>
                <a:cxn ang="0">
                  <a:pos x="connsiteX3-25" y="connsiteY3-26"/>
                </a:cxn>
                <a:cxn ang="0">
                  <a:pos x="connsiteX4-83" y="connsiteY4-84"/>
                </a:cxn>
              </a:cxnLst>
              <a:rect l="l" t="t" r="r" b="b"/>
              <a:pathLst>
                <a:path w="408735" h="771813">
                  <a:moveTo>
                    <a:pt x="2" y="-1"/>
                  </a:moveTo>
                  <a:cubicBezTo>
                    <a:pt x="623" y="80213"/>
                    <a:pt x="53339" y="235961"/>
                    <a:pt x="84483" y="327176"/>
                  </a:cubicBezTo>
                  <a:cubicBezTo>
                    <a:pt x="115627" y="418391"/>
                    <a:pt x="147803" y="486831"/>
                    <a:pt x="186864" y="547291"/>
                  </a:cubicBezTo>
                  <a:cubicBezTo>
                    <a:pt x="225925" y="607751"/>
                    <a:pt x="331532" y="713544"/>
                    <a:pt x="364310" y="739232"/>
                  </a:cubicBezTo>
                  <a:cubicBezTo>
                    <a:pt x="397088" y="764920"/>
                    <a:pt x="395312" y="761997"/>
                    <a:pt x="408735" y="771813"/>
                  </a:cubicBezTo>
                </a:path>
              </a:pathLst>
            </a:cu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69" name="六边形 280"/>
            <p:cNvSpPr/>
            <p:nvPr/>
          </p:nvSpPr>
          <p:spPr>
            <a:xfrm>
              <a:off x="2339752" y="2564904"/>
              <a:ext cx="2575305" cy="893923"/>
            </a:xfrm>
            <a:custGeom>
              <a:avLst/>
              <a:gdLst>
                <a:gd name="connsiteX0" fmla="*/ 0 w 1710768"/>
                <a:gd name="connsiteY0" fmla="*/ 576064 h 1152128"/>
                <a:gd name="connsiteX1" fmla="*/ 288032 w 1710768"/>
                <a:gd name="connsiteY1" fmla="*/ 0 h 1152128"/>
                <a:gd name="connsiteX2" fmla="*/ 1422736 w 1710768"/>
                <a:gd name="connsiteY2" fmla="*/ 0 h 1152128"/>
                <a:gd name="connsiteX3" fmla="*/ 1710768 w 1710768"/>
                <a:gd name="connsiteY3" fmla="*/ 576064 h 1152128"/>
                <a:gd name="connsiteX4" fmla="*/ 1422736 w 1710768"/>
                <a:gd name="connsiteY4" fmla="*/ 1152128 h 1152128"/>
                <a:gd name="connsiteX5" fmla="*/ 288032 w 1710768"/>
                <a:gd name="connsiteY5" fmla="*/ 1152128 h 1152128"/>
                <a:gd name="connsiteX6" fmla="*/ 0 w 1710768"/>
                <a:gd name="connsiteY6" fmla="*/ 576064 h 1152128"/>
                <a:gd name="connsiteX0-1" fmla="*/ 0 w 1710768"/>
                <a:gd name="connsiteY0-2" fmla="*/ 576064 h 1301597"/>
                <a:gd name="connsiteX1-3" fmla="*/ 288032 w 1710768"/>
                <a:gd name="connsiteY1-4" fmla="*/ 0 h 1301597"/>
                <a:gd name="connsiteX2-5" fmla="*/ 1422736 w 1710768"/>
                <a:gd name="connsiteY2-6" fmla="*/ 0 h 1301597"/>
                <a:gd name="connsiteX3-7" fmla="*/ 1710768 w 1710768"/>
                <a:gd name="connsiteY3-8" fmla="*/ 576064 h 1301597"/>
                <a:gd name="connsiteX4-9" fmla="*/ 1106213 w 1710768"/>
                <a:gd name="connsiteY4-10" fmla="*/ 1301597 h 1301597"/>
                <a:gd name="connsiteX5-11" fmla="*/ 288032 w 1710768"/>
                <a:gd name="connsiteY5-12" fmla="*/ 1152128 h 1301597"/>
                <a:gd name="connsiteX6-13" fmla="*/ 0 w 1710768"/>
                <a:gd name="connsiteY6-14" fmla="*/ 576064 h 1301597"/>
                <a:gd name="connsiteX0-15" fmla="*/ 28492 w 1739260"/>
                <a:gd name="connsiteY0-16" fmla="*/ 576064 h 1301597"/>
                <a:gd name="connsiteX1-17" fmla="*/ 316524 w 1739260"/>
                <a:gd name="connsiteY1-18" fmla="*/ 0 h 1301597"/>
                <a:gd name="connsiteX2-19" fmla="*/ 1451228 w 1739260"/>
                <a:gd name="connsiteY2-20" fmla="*/ 0 h 1301597"/>
                <a:gd name="connsiteX3-21" fmla="*/ 1739260 w 1739260"/>
                <a:gd name="connsiteY3-22" fmla="*/ 576064 h 1301597"/>
                <a:gd name="connsiteX4-23" fmla="*/ 1134705 w 1739260"/>
                <a:gd name="connsiteY4-24" fmla="*/ 1301597 h 1301597"/>
                <a:gd name="connsiteX5-25" fmla="*/ 0 w 1739260"/>
                <a:gd name="connsiteY5-26" fmla="*/ 1125751 h 1301597"/>
                <a:gd name="connsiteX6-27" fmla="*/ 28492 w 1739260"/>
                <a:gd name="connsiteY6-28" fmla="*/ 576064 h 1301597"/>
                <a:gd name="connsiteX0-29" fmla="*/ 0 w 1895406"/>
                <a:gd name="connsiteY0-30" fmla="*/ 356257 h 1301597"/>
                <a:gd name="connsiteX1-31" fmla="*/ 472670 w 1895406"/>
                <a:gd name="connsiteY1-32" fmla="*/ 0 h 1301597"/>
                <a:gd name="connsiteX2-33" fmla="*/ 1607374 w 1895406"/>
                <a:gd name="connsiteY2-34" fmla="*/ 0 h 1301597"/>
                <a:gd name="connsiteX3-35" fmla="*/ 1895406 w 1895406"/>
                <a:gd name="connsiteY3-36" fmla="*/ 576064 h 1301597"/>
                <a:gd name="connsiteX4-37" fmla="*/ 1290851 w 1895406"/>
                <a:gd name="connsiteY4-38" fmla="*/ 1301597 h 1301597"/>
                <a:gd name="connsiteX5-39" fmla="*/ 156146 w 1895406"/>
                <a:gd name="connsiteY5-40" fmla="*/ 1125751 h 1301597"/>
                <a:gd name="connsiteX6-41" fmla="*/ 0 w 1895406"/>
                <a:gd name="connsiteY6-42" fmla="*/ 356257 h 1301597"/>
                <a:gd name="connsiteX0-43" fmla="*/ 0 w 1895406"/>
                <a:gd name="connsiteY0-44" fmla="*/ 558480 h 1503820"/>
                <a:gd name="connsiteX1-45" fmla="*/ 499047 w 1895406"/>
                <a:gd name="connsiteY1-46" fmla="*/ 0 h 1503820"/>
                <a:gd name="connsiteX2-47" fmla="*/ 1607374 w 1895406"/>
                <a:gd name="connsiteY2-48" fmla="*/ 202223 h 1503820"/>
                <a:gd name="connsiteX3-49" fmla="*/ 1895406 w 1895406"/>
                <a:gd name="connsiteY3-50" fmla="*/ 778287 h 1503820"/>
                <a:gd name="connsiteX4-51" fmla="*/ 1290851 w 1895406"/>
                <a:gd name="connsiteY4-52" fmla="*/ 1503820 h 1503820"/>
                <a:gd name="connsiteX5-53" fmla="*/ 156146 w 1895406"/>
                <a:gd name="connsiteY5-54" fmla="*/ 1327974 h 1503820"/>
                <a:gd name="connsiteX6-55" fmla="*/ 0 w 1895406"/>
                <a:gd name="connsiteY6-56" fmla="*/ 558480 h 1503820"/>
                <a:gd name="connsiteX0-57" fmla="*/ 0 w 1895406"/>
                <a:gd name="connsiteY0-58" fmla="*/ 558480 h 1503820"/>
                <a:gd name="connsiteX1-59" fmla="*/ 499047 w 1895406"/>
                <a:gd name="connsiteY1-60" fmla="*/ 0 h 1503820"/>
                <a:gd name="connsiteX2-61" fmla="*/ 1879935 w 1895406"/>
                <a:gd name="connsiteY2-62" fmla="*/ 272561 h 1503820"/>
                <a:gd name="connsiteX3-63" fmla="*/ 1895406 w 1895406"/>
                <a:gd name="connsiteY3-64" fmla="*/ 778287 h 1503820"/>
                <a:gd name="connsiteX4-65" fmla="*/ 1290851 w 1895406"/>
                <a:gd name="connsiteY4-66" fmla="*/ 1503820 h 1503820"/>
                <a:gd name="connsiteX5-67" fmla="*/ 156146 w 1895406"/>
                <a:gd name="connsiteY5-68" fmla="*/ 1327974 h 1503820"/>
                <a:gd name="connsiteX6-69" fmla="*/ 0 w 1895406"/>
                <a:gd name="connsiteY6-70" fmla="*/ 558480 h 1503820"/>
                <a:gd name="connsiteX0-71" fmla="*/ 0 w 1904199"/>
                <a:gd name="connsiteY0-72" fmla="*/ 558480 h 1503820"/>
                <a:gd name="connsiteX1-73" fmla="*/ 499047 w 1904199"/>
                <a:gd name="connsiteY1-74" fmla="*/ 0 h 1503820"/>
                <a:gd name="connsiteX2-75" fmla="*/ 1879935 w 1904199"/>
                <a:gd name="connsiteY2-76" fmla="*/ 272561 h 1503820"/>
                <a:gd name="connsiteX3-77" fmla="*/ 1904199 w 1904199"/>
                <a:gd name="connsiteY3-78" fmla="*/ 1015679 h 1503820"/>
                <a:gd name="connsiteX4-79" fmla="*/ 1290851 w 1904199"/>
                <a:gd name="connsiteY4-80" fmla="*/ 1503820 h 1503820"/>
                <a:gd name="connsiteX5-81" fmla="*/ 156146 w 1904199"/>
                <a:gd name="connsiteY5-82" fmla="*/ 1327974 h 1503820"/>
                <a:gd name="connsiteX6-83" fmla="*/ 0 w 1904199"/>
                <a:gd name="connsiteY6-84" fmla="*/ 558480 h 1503820"/>
                <a:gd name="connsiteX0-85" fmla="*/ 0 w 1904199"/>
                <a:gd name="connsiteY0-86" fmla="*/ 558480 h 1503820"/>
                <a:gd name="connsiteX1-87" fmla="*/ 499047 w 1904199"/>
                <a:gd name="connsiteY1-88" fmla="*/ 0 h 1503820"/>
                <a:gd name="connsiteX2-89" fmla="*/ 1871143 w 1904199"/>
                <a:gd name="connsiteY2-90" fmla="*/ 158261 h 1503820"/>
                <a:gd name="connsiteX3-91" fmla="*/ 1904199 w 1904199"/>
                <a:gd name="connsiteY3-92" fmla="*/ 1015679 h 1503820"/>
                <a:gd name="connsiteX4-93" fmla="*/ 1290851 w 1904199"/>
                <a:gd name="connsiteY4-94" fmla="*/ 1503820 h 1503820"/>
                <a:gd name="connsiteX5-95" fmla="*/ 156146 w 1904199"/>
                <a:gd name="connsiteY5-96" fmla="*/ 1327974 h 1503820"/>
                <a:gd name="connsiteX6-97" fmla="*/ 0 w 1904199"/>
                <a:gd name="connsiteY6-98" fmla="*/ 558480 h 1503820"/>
                <a:gd name="connsiteX0-99" fmla="*/ 0 w 1904199"/>
                <a:gd name="connsiteY0-100" fmla="*/ 584857 h 1530197"/>
                <a:gd name="connsiteX1-101" fmla="*/ 507839 w 1904199"/>
                <a:gd name="connsiteY1-102" fmla="*/ 0 h 1530197"/>
                <a:gd name="connsiteX2-103" fmla="*/ 1871143 w 1904199"/>
                <a:gd name="connsiteY2-104" fmla="*/ 184638 h 1530197"/>
                <a:gd name="connsiteX3-105" fmla="*/ 1904199 w 1904199"/>
                <a:gd name="connsiteY3-106" fmla="*/ 1042056 h 1530197"/>
                <a:gd name="connsiteX4-107" fmla="*/ 1290851 w 1904199"/>
                <a:gd name="connsiteY4-108" fmla="*/ 1530197 h 1530197"/>
                <a:gd name="connsiteX5-109" fmla="*/ 156146 w 1904199"/>
                <a:gd name="connsiteY5-110" fmla="*/ 1354351 h 1530197"/>
                <a:gd name="connsiteX6-111" fmla="*/ 0 w 1904199"/>
                <a:gd name="connsiteY6-112" fmla="*/ 584857 h 1530197"/>
                <a:gd name="connsiteX0-113" fmla="*/ 0 w 2229515"/>
                <a:gd name="connsiteY0-114" fmla="*/ 426596 h 1530197"/>
                <a:gd name="connsiteX1-115" fmla="*/ 833155 w 2229515"/>
                <a:gd name="connsiteY1-116" fmla="*/ 0 h 1530197"/>
                <a:gd name="connsiteX2-117" fmla="*/ 2196459 w 2229515"/>
                <a:gd name="connsiteY2-118" fmla="*/ 184638 h 1530197"/>
                <a:gd name="connsiteX3-119" fmla="*/ 2229515 w 2229515"/>
                <a:gd name="connsiteY3-120" fmla="*/ 1042056 h 1530197"/>
                <a:gd name="connsiteX4-121" fmla="*/ 1616167 w 2229515"/>
                <a:gd name="connsiteY4-122" fmla="*/ 1530197 h 1530197"/>
                <a:gd name="connsiteX5-123" fmla="*/ 481462 w 2229515"/>
                <a:gd name="connsiteY5-124" fmla="*/ 1354351 h 1530197"/>
                <a:gd name="connsiteX6-125" fmla="*/ 0 w 2229515"/>
                <a:gd name="connsiteY6-126" fmla="*/ 426596 h 1530197"/>
                <a:gd name="connsiteX0-127" fmla="*/ 0 w 2229515"/>
                <a:gd name="connsiteY0-128" fmla="*/ 426596 h 1530197"/>
                <a:gd name="connsiteX1-129" fmla="*/ 833155 w 2229515"/>
                <a:gd name="connsiteY1-130" fmla="*/ 0 h 1530197"/>
                <a:gd name="connsiteX2-131" fmla="*/ 2196459 w 2229515"/>
                <a:gd name="connsiteY2-132" fmla="*/ 184638 h 1530197"/>
                <a:gd name="connsiteX3-133" fmla="*/ 2229515 w 2229515"/>
                <a:gd name="connsiteY3-134" fmla="*/ 1042056 h 1530197"/>
                <a:gd name="connsiteX4-135" fmla="*/ 1616167 w 2229515"/>
                <a:gd name="connsiteY4-136" fmla="*/ 1530197 h 1530197"/>
                <a:gd name="connsiteX5-137" fmla="*/ 94600 w 2229515"/>
                <a:gd name="connsiteY5-138" fmla="*/ 1292805 h 1530197"/>
                <a:gd name="connsiteX6-139" fmla="*/ 0 w 2229515"/>
                <a:gd name="connsiteY6-140" fmla="*/ 426596 h 1530197"/>
                <a:gd name="connsiteX0-141" fmla="*/ 0 w 2229515"/>
                <a:gd name="connsiteY0-142" fmla="*/ 426596 h 1662081"/>
                <a:gd name="connsiteX1-143" fmla="*/ 833155 w 2229515"/>
                <a:gd name="connsiteY1-144" fmla="*/ 0 h 1662081"/>
                <a:gd name="connsiteX2-145" fmla="*/ 2196459 w 2229515"/>
                <a:gd name="connsiteY2-146" fmla="*/ 184638 h 1662081"/>
                <a:gd name="connsiteX3-147" fmla="*/ 2229515 w 2229515"/>
                <a:gd name="connsiteY3-148" fmla="*/ 1042056 h 1662081"/>
                <a:gd name="connsiteX4-149" fmla="*/ 1493075 w 2229515"/>
                <a:gd name="connsiteY4-150" fmla="*/ 1662081 h 1662081"/>
                <a:gd name="connsiteX5-151" fmla="*/ 94600 w 2229515"/>
                <a:gd name="connsiteY5-152" fmla="*/ 1292805 h 1662081"/>
                <a:gd name="connsiteX6-153" fmla="*/ 0 w 2229515"/>
                <a:gd name="connsiteY6-154" fmla="*/ 426596 h 1662081"/>
                <a:gd name="connsiteX0-155" fmla="*/ 0 w 2196459"/>
                <a:gd name="connsiteY0-156" fmla="*/ 426596 h 1662081"/>
                <a:gd name="connsiteX1-157" fmla="*/ 833155 w 2196459"/>
                <a:gd name="connsiteY1-158" fmla="*/ 0 h 1662081"/>
                <a:gd name="connsiteX2-159" fmla="*/ 2196459 w 2196459"/>
                <a:gd name="connsiteY2-160" fmla="*/ 184638 h 1662081"/>
                <a:gd name="connsiteX3-161" fmla="*/ 1552508 w 2196459"/>
                <a:gd name="connsiteY3-162" fmla="*/ 857418 h 1662081"/>
                <a:gd name="connsiteX4-163" fmla="*/ 1493075 w 2196459"/>
                <a:gd name="connsiteY4-164" fmla="*/ 1662081 h 1662081"/>
                <a:gd name="connsiteX5-165" fmla="*/ 94600 w 2196459"/>
                <a:gd name="connsiteY5-166" fmla="*/ 1292805 h 1662081"/>
                <a:gd name="connsiteX6-167" fmla="*/ 0 w 2196459"/>
                <a:gd name="connsiteY6-168" fmla="*/ 426596 h 1662081"/>
                <a:gd name="connsiteX0-169" fmla="*/ 0 w 2196459"/>
                <a:gd name="connsiteY0-170" fmla="*/ 426596 h 1662081"/>
                <a:gd name="connsiteX1-171" fmla="*/ 833155 w 2196459"/>
                <a:gd name="connsiteY1-172" fmla="*/ 0 h 1662081"/>
                <a:gd name="connsiteX2-173" fmla="*/ 2196459 w 2196459"/>
                <a:gd name="connsiteY2-174" fmla="*/ 184638 h 1662081"/>
                <a:gd name="connsiteX3-175" fmla="*/ 2106423 w 2196459"/>
                <a:gd name="connsiteY3-176" fmla="*/ 962926 h 1662081"/>
                <a:gd name="connsiteX4-177" fmla="*/ 1493075 w 2196459"/>
                <a:gd name="connsiteY4-178" fmla="*/ 1662081 h 1662081"/>
                <a:gd name="connsiteX5-179" fmla="*/ 94600 w 2196459"/>
                <a:gd name="connsiteY5-180" fmla="*/ 1292805 h 1662081"/>
                <a:gd name="connsiteX6-181" fmla="*/ 0 w 2196459"/>
                <a:gd name="connsiteY6-182" fmla="*/ 426596 h 1662081"/>
                <a:gd name="connsiteX0-183" fmla="*/ 0 w 2143705"/>
                <a:gd name="connsiteY0-184" fmla="*/ 426596 h 1662081"/>
                <a:gd name="connsiteX1-185" fmla="*/ 833155 w 2143705"/>
                <a:gd name="connsiteY1-186" fmla="*/ 0 h 1662081"/>
                <a:gd name="connsiteX2-187" fmla="*/ 2143705 w 2143705"/>
                <a:gd name="connsiteY2-188" fmla="*/ 211014 h 1662081"/>
                <a:gd name="connsiteX3-189" fmla="*/ 2106423 w 2143705"/>
                <a:gd name="connsiteY3-190" fmla="*/ 962926 h 1662081"/>
                <a:gd name="connsiteX4-191" fmla="*/ 1493075 w 2143705"/>
                <a:gd name="connsiteY4-192" fmla="*/ 1662081 h 1662081"/>
                <a:gd name="connsiteX5-193" fmla="*/ 94600 w 2143705"/>
                <a:gd name="connsiteY5-194" fmla="*/ 1292805 h 1662081"/>
                <a:gd name="connsiteX6-195" fmla="*/ 0 w 2143705"/>
                <a:gd name="connsiteY6-196" fmla="*/ 426596 h 1662081"/>
                <a:gd name="connsiteX0-197" fmla="*/ 0 w 2178875"/>
                <a:gd name="connsiteY0-198" fmla="*/ 409011 h 1662081"/>
                <a:gd name="connsiteX1-199" fmla="*/ 868325 w 2178875"/>
                <a:gd name="connsiteY1-200" fmla="*/ 0 h 1662081"/>
                <a:gd name="connsiteX2-201" fmla="*/ 2178875 w 2178875"/>
                <a:gd name="connsiteY2-202" fmla="*/ 211014 h 1662081"/>
                <a:gd name="connsiteX3-203" fmla="*/ 2141593 w 2178875"/>
                <a:gd name="connsiteY3-204" fmla="*/ 962926 h 1662081"/>
                <a:gd name="connsiteX4-205" fmla="*/ 1528245 w 2178875"/>
                <a:gd name="connsiteY4-206" fmla="*/ 1662081 h 1662081"/>
                <a:gd name="connsiteX5-207" fmla="*/ 129770 w 2178875"/>
                <a:gd name="connsiteY5-208" fmla="*/ 1292805 h 1662081"/>
                <a:gd name="connsiteX6-209" fmla="*/ 0 w 2178875"/>
                <a:gd name="connsiteY6-210" fmla="*/ 409011 h 1662081"/>
                <a:gd name="connsiteX0-211" fmla="*/ 0 w 2178875"/>
                <a:gd name="connsiteY0-212" fmla="*/ 409011 h 1662081"/>
                <a:gd name="connsiteX1-213" fmla="*/ 868325 w 2178875"/>
                <a:gd name="connsiteY1-214" fmla="*/ 0 h 1662081"/>
                <a:gd name="connsiteX2-215" fmla="*/ 1661953 w 2178875"/>
                <a:gd name="connsiteY2-216" fmla="*/ 130165 h 1662081"/>
                <a:gd name="connsiteX3-217" fmla="*/ 2178875 w 2178875"/>
                <a:gd name="connsiteY3-218" fmla="*/ 211014 h 1662081"/>
                <a:gd name="connsiteX4-219" fmla="*/ 2141593 w 2178875"/>
                <a:gd name="connsiteY4-220" fmla="*/ 962926 h 1662081"/>
                <a:gd name="connsiteX5-221" fmla="*/ 1528245 w 2178875"/>
                <a:gd name="connsiteY5-222" fmla="*/ 1662081 h 1662081"/>
                <a:gd name="connsiteX6-223" fmla="*/ 129770 w 2178875"/>
                <a:gd name="connsiteY6-224" fmla="*/ 1292805 h 1662081"/>
                <a:gd name="connsiteX7" fmla="*/ 0 w 2178875"/>
                <a:gd name="connsiteY7" fmla="*/ 409011 h 1662081"/>
                <a:gd name="connsiteX0-225" fmla="*/ 0 w 2178875"/>
                <a:gd name="connsiteY0-226" fmla="*/ 409011 h 1662081"/>
                <a:gd name="connsiteX1-227" fmla="*/ 868325 w 2178875"/>
                <a:gd name="connsiteY1-228" fmla="*/ 0 h 1662081"/>
                <a:gd name="connsiteX2-229" fmla="*/ 1661953 w 2178875"/>
                <a:gd name="connsiteY2-230" fmla="*/ 130165 h 1662081"/>
                <a:gd name="connsiteX3-231" fmla="*/ 2178875 w 2178875"/>
                <a:gd name="connsiteY3-232" fmla="*/ 211014 h 1662081"/>
                <a:gd name="connsiteX4-233" fmla="*/ 1442329 w 2178875"/>
                <a:gd name="connsiteY4-234" fmla="*/ 655418 h 1662081"/>
                <a:gd name="connsiteX5-235" fmla="*/ 1528245 w 2178875"/>
                <a:gd name="connsiteY5-236" fmla="*/ 1662081 h 1662081"/>
                <a:gd name="connsiteX6-237" fmla="*/ 129770 w 2178875"/>
                <a:gd name="connsiteY6-238" fmla="*/ 1292805 h 1662081"/>
                <a:gd name="connsiteX7-239" fmla="*/ 0 w 2178875"/>
                <a:gd name="connsiteY7-240" fmla="*/ 409011 h 1662081"/>
                <a:gd name="connsiteX0-241" fmla="*/ 0 w 2178875"/>
                <a:gd name="connsiteY0-242" fmla="*/ 409011 h 1662081"/>
                <a:gd name="connsiteX1-243" fmla="*/ 868325 w 2178875"/>
                <a:gd name="connsiteY1-244" fmla="*/ 0 h 1662081"/>
                <a:gd name="connsiteX2-245" fmla="*/ 1661953 w 2178875"/>
                <a:gd name="connsiteY2-246" fmla="*/ 130165 h 1662081"/>
                <a:gd name="connsiteX3-247" fmla="*/ 2178875 w 2178875"/>
                <a:gd name="connsiteY3-248" fmla="*/ 211014 h 1662081"/>
                <a:gd name="connsiteX4-249" fmla="*/ 1471816 w 2178875"/>
                <a:gd name="connsiteY4-250" fmla="*/ 668055 h 1662081"/>
                <a:gd name="connsiteX5-251" fmla="*/ 1528245 w 2178875"/>
                <a:gd name="connsiteY5-252" fmla="*/ 1662081 h 1662081"/>
                <a:gd name="connsiteX6-253" fmla="*/ 129770 w 2178875"/>
                <a:gd name="connsiteY6-254" fmla="*/ 1292805 h 1662081"/>
                <a:gd name="connsiteX7-255" fmla="*/ 0 w 2178875"/>
                <a:gd name="connsiteY7-256" fmla="*/ 409011 h 1662081"/>
                <a:gd name="connsiteX0-257" fmla="*/ 0 w 2178875"/>
                <a:gd name="connsiteY0-258" fmla="*/ 409011 h 1292805"/>
                <a:gd name="connsiteX1-259" fmla="*/ 868325 w 2178875"/>
                <a:gd name="connsiteY1-260" fmla="*/ 0 h 1292805"/>
                <a:gd name="connsiteX2-261" fmla="*/ 1661953 w 2178875"/>
                <a:gd name="connsiteY2-262" fmla="*/ 130165 h 1292805"/>
                <a:gd name="connsiteX3-263" fmla="*/ 2178875 w 2178875"/>
                <a:gd name="connsiteY3-264" fmla="*/ 211014 h 1292805"/>
                <a:gd name="connsiteX4-265" fmla="*/ 1471816 w 2178875"/>
                <a:gd name="connsiteY4-266" fmla="*/ 668055 h 1292805"/>
                <a:gd name="connsiteX5-267" fmla="*/ 129770 w 2178875"/>
                <a:gd name="connsiteY5-268" fmla="*/ 1292805 h 1292805"/>
                <a:gd name="connsiteX6-269" fmla="*/ 0 w 2178875"/>
                <a:gd name="connsiteY6-270" fmla="*/ 409011 h 1292805"/>
                <a:gd name="connsiteX0-271" fmla="*/ 0 w 2178875"/>
                <a:gd name="connsiteY0-272" fmla="*/ 409011 h 668055"/>
                <a:gd name="connsiteX1-273" fmla="*/ 868325 w 2178875"/>
                <a:gd name="connsiteY1-274" fmla="*/ 0 h 668055"/>
                <a:gd name="connsiteX2-275" fmla="*/ 1661953 w 2178875"/>
                <a:gd name="connsiteY2-276" fmla="*/ 130165 h 668055"/>
                <a:gd name="connsiteX3-277" fmla="*/ 2178875 w 2178875"/>
                <a:gd name="connsiteY3-278" fmla="*/ 211014 h 668055"/>
                <a:gd name="connsiteX4-279" fmla="*/ 1471816 w 2178875"/>
                <a:gd name="connsiteY4-280" fmla="*/ 668055 h 668055"/>
                <a:gd name="connsiteX5-281" fmla="*/ 0 w 2178875"/>
                <a:gd name="connsiteY5-282" fmla="*/ 409011 h 668055"/>
                <a:gd name="connsiteX0-283" fmla="*/ 0 w 2178875"/>
                <a:gd name="connsiteY0-284" fmla="*/ 409011 h 601709"/>
                <a:gd name="connsiteX1-285" fmla="*/ 868325 w 2178875"/>
                <a:gd name="connsiteY1-286" fmla="*/ 0 h 601709"/>
                <a:gd name="connsiteX2-287" fmla="*/ 1661953 w 2178875"/>
                <a:gd name="connsiteY2-288" fmla="*/ 130165 h 601709"/>
                <a:gd name="connsiteX3-289" fmla="*/ 2178875 w 2178875"/>
                <a:gd name="connsiteY3-290" fmla="*/ 211014 h 601709"/>
                <a:gd name="connsiteX4-291" fmla="*/ 1050046 w 2178875"/>
                <a:gd name="connsiteY4-292" fmla="*/ 601709 h 601709"/>
                <a:gd name="connsiteX5-293" fmla="*/ 0 w 2178875"/>
                <a:gd name="connsiteY5-294" fmla="*/ 409011 h 601709"/>
                <a:gd name="connsiteX0-295" fmla="*/ 0 w 1728670"/>
                <a:gd name="connsiteY0-296" fmla="*/ 409011 h 601709"/>
                <a:gd name="connsiteX1-297" fmla="*/ 868325 w 1728670"/>
                <a:gd name="connsiteY1-298" fmla="*/ 0 h 601709"/>
                <a:gd name="connsiteX2-299" fmla="*/ 1661953 w 1728670"/>
                <a:gd name="connsiteY2-300" fmla="*/ 130165 h 601709"/>
                <a:gd name="connsiteX3-301" fmla="*/ 1728670 w 1728670"/>
                <a:gd name="connsiteY3-302" fmla="*/ 141509 h 601709"/>
                <a:gd name="connsiteX4-303" fmla="*/ 1050046 w 1728670"/>
                <a:gd name="connsiteY4-304" fmla="*/ 601709 h 601709"/>
                <a:gd name="connsiteX5-305" fmla="*/ 0 w 1728670"/>
                <a:gd name="connsiteY5-306" fmla="*/ 409011 h 601709"/>
                <a:gd name="connsiteX0-307" fmla="*/ 0 w 1758684"/>
                <a:gd name="connsiteY0-308" fmla="*/ 409011 h 601709"/>
                <a:gd name="connsiteX1-309" fmla="*/ 868325 w 1758684"/>
                <a:gd name="connsiteY1-310" fmla="*/ 0 h 601709"/>
                <a:gd name="connsiteX2-311" fmla="*/ 1661953 w 1758684"/>
                <a:gd name="connsiteY2-312" fmla="*/ 130165 h 601709"/>
                <a:gd name="connsiteX3-313" fmla="*/ 1758684 w 1758684"/>
                <a:gd name="connsiteY3-314" fmla="*/ 174682 h 601709"/>
                <a:gd name="connsiteX4-315" fmla="*/ 1050046 w 1758684"/>
                <a:gd name="connsiteY4-316" fmla="*/ 601709 h 601709"/>
                <a:gd name="connsiteX5-317" fmla="*/ 0 w 1758684"/>
                <a:gd name="connsiteY5-318" fmla="*/ 409011 h 601709"/>
                <a:gd name="connsiteX0-319" fmla="*/ 0 w 1758684"/>
                <a:gd name="connsiteY0-320" fmla="*/ 409011 h 601709"/>
                <a:gd name="connsiteX1-321" fmla="*/ 868325 w 1758684"/>
                <a:gd name="connsiteY1-322" fmla="*/ 0 h 601709"/>
                <a:gd name="connsiteX2-323" fmla="*/ 1661953 w 1758684"/>
                <a:gd name="connsiteY2-324" fmla="*/ 130165 h 601709"/>
                <a:gd name="connsiteX3-325" fmla="*/ 1758684 w 1758684"/>
                <a:gd name="connsiteY3-326" fmla="*/ 174682 h 601709"/>
                <a:gd name="connsiteX4-327" fmla="*/ 1050046 w 1758684"/>
                <a:gd name="connsiteY4-328" fmla="*/ 601709 h 601709"/>
                <a:gd name="connsiteX5-329" fmla="*/ 0 w 1758684"/>
                <a:gd name="connsiteY5-330" fmla="*/ 409011 h 601709"/>
                <a:gd name="connsiteX0-331" fmla="*/ 0 w 1758684"/>
                <a:gd name="connsiteY0-332" fmla="*/ 409011 h 601709"/>
                <a:gd name="connsiteX1-333" fmla="*/ 868325 w 1758684"/>
                <a:gd name="connsiteY1-334" fmla="*/ 0 h 601709"/>
                <a:gd name="connsiteX2-335" fmla="*/ 1661953 w 1758684"/>
                <a:gd name="connsiteY2-336" fmla="*/ 130165 h 601709"/>
                <a:gd name="connsiteX3-337" fmla="*/ 1758684 w 1758684"/>
                <a:gd name="connsiteY3-338" fmla="*/ 174682 h 601709"/>
                <a:gd name="connsiteX4-339" fmla="*/ 1050046 w 1758684"/>
                <a:gd name="connsiteY4-340" fmla="*/ 601709 h 601709"/>
                <a:gd name="connsiteX5-341" fmla="*/ 907401 w 1758684"/>
                <a:gd name="connsiteY5-342" fmla="*/ 575632 h 601709"/>
                <a:gd name="connsiteX6-343" fmla="*/ 0 w 1758684"/>
                <a:gd name="connsiteY6-344" fmla="*/ 409011 h 601709"/>
                <a:gd name="connsiteX0-345" fmla="*/ 0 w 1758684"/>
                <a:gd name="connsiteY0-346" fmla="*/ 409011 h 644359"/>
                <a:gd name="connsiteX1-347" fmla="*/ 868325 w 1758684"/>
                <a:gd name="connsiteY1-348" fmla="*/ 0 h 644359"/>
                <a:gd name="connsiteX2-349" fmla="*/ 1661953 w 1758684"/>
                <a:gd name="connsiteY2-350" fmla="*/ 130165 h 644359"/>
                <a:gd name="connsiteX3-351" fmla="*/ 1758684 w 1758684"/>
                <a:gd name="connsiteY3-352" fmla="*/ 174682 h 644359"/>
                <a:gd name="connsiteX4-353" fmla="*/ 1002656 w 1758684"/>
                <a:gd name="connsiteY4-354" fmla="*/ 644359 h 644359"/>
                <a:gd name="connsiteX5-355" fmla="*/ 907401 w 1758684"/>
                <a:gd name="connsiteY5-356" fmla="*/ 575632 h 644359"/>
                <a:gd name="connsiteX6-357" fmla="*/ 0 w 1758684"/>
                <a:gd name="connsiteY6-358" fmla="*/ 409011 h 644359"/>
                <a:gd name="connsiteX0-359" fmla="*/ 0 w 1758684"/>
                <a:gd name="connsiteY0-360" fmla="*/ 409011 h 644359"/>
                <a:gd name="connsiteX1-361" fmla="*/ 868325 w 1758684"/>
                <a:gd name="connsiteY1-362" fmla="*/ 0 h 644359"/>
                <a:gd name="connsiteX2-363" fmla="*/ 1661953 w 1758684"/>
                <a:gd name="connsiteY2-364" fmla="*/ 130165 h 644359"/>
                <a:gd name="connsiteX3-365" fmla="*/ 1758684 w 1758684"/>
                <a:gd name="connsiteY3-366" fmla="*/ 174682 h 644359"/>
                <a:gd name="connsiteX4-367" fmla="*/ 1002656 w 1758684"/>
                <a:gd name="connsiteY4-368" fmla="*/ 644359 h 644359"/>
                <a:gd name="connsiteX5-369" fmla="*/ 984806 w 1758684"/>
                <a:gd name="connsiteY5-370" fmla="*/ 593008 h 644359"/>
                <a:gd name="connsiteX6-371" fmla="*/ 907401 w 1758684"/>
                <a:gd name="connsiteY6-372" fmla="*/ 575632 h 644359"/>
                <a:gd name="connsiteX7-373" fmla="*/ 0 w 1758684"/>
                <a:gd name="connsiteY7-374" fmla="*/ 409011 h 644359"/>
                <a:gd name="connsiteX0-375" fmla="*/ 0 w 1662596"/>
                <a:gd name="connsiteY0-376" fmla="*/ 409011 h 644359"/>
                <a:gd name="connsiteX1-377" fmla="*/ 868325 w 1662596"/>
                <a:gd name="connsiteY1-378" fmla="*/ 0 h 644359"/>
                <a:gd name="connsiteX2-379" fmla="*/ 1661953 w 1662596"/>
                <a:gd name="connsiteY2-380" fmla="*/ 130165 h 644359"/>
                <a:gd name="connsiteX3-381" fmla="*/ 1002656 w 1662596"/>
                <a:gd name="connsiteY3-382" fmla="*/ 644359 h 644359"/>
                <a:gd name="connsiteX4-383" fmla="*/ 984806 w 1662596"/>
                <a:gd name="connsiteY4-384" fmla="*/ 593008 h 644359"/>
                <a:gd name="connsiteX5-385" fmla="*/ 907401 w 1662596"/>
                <a:gd name="connsiteY5-386" fmla="*/ 575632 h 644359"/>
                <a:gd name="connsiteX6-387" fmla="*/ 0 w 1662596"/>
                <a:gd name="connsiteY6-388" fmla="*/ 409011 h 644359"/>
                <a:gd name="connsiteX0-389" fmla="*/ 0 w 1662436"/>
                <a:gd name="connsiteY0-390" fmla="*/ 409011 h 593008"/>
                <a:gd name="connsiteX1-391" fmla="*/ 868325 w 1662436"/>
                <a:gd name="connsiteY1-392" fmla="*/ 0 h 593008"/>
                <a:gd name="connsiteX2-393" fmla="*/ 1661953 w 1662436"/>
                <a:gd name="connsiteY2-394" fmla="*/ 130165 h 593008"/>
                <a:gd name="connsiteX3-395" fmla="*/ 984806 w 1662436"/>
                <a:gd name="connsiteY3-396" fmla="*/ 593008 h 593008"/>
                <a:gd name="connsiteX4-397" fmla="*/ 907401 w 1662436"/>
                <a:gd name="connsiteY4-398" fmla="*/ 575632 h 593008"/>
                <a:gd name="connsiteX5-399" fmla="*/ 0 w 1662436"/>
                <a:gd name="connsiteY5-400" fmla="*/ 409011 h 593008"/>
                <a:gd name="connsiteX0-401" fmla="*/ 984806 w 1722612"/>
                <a:gd name="connsiteY0-402" fmla="*/ 593008 h 593008"/>
                <a:gd name="connsiteX1-403" fmla="*/ 907401 w 1722612"/>
                <a:gd name="connsiteY1-404" fmla="*/ 575632 h 593008"/>
                <a:gd name="connsiteX2-405" fmla="*/ 0 w 1722612"/>
                <a:gd name="connsiteY2-406" fmla="*/ 409011 h 593008"/>
                <a:gd name="connsiteX3-407" fmla="*/ 868325 w 1722612"/>
                <a:gd name="connsiteY3-408" fmla="*/ 0 h 593008"/>
                <a:gd name="connsiteX4-409" fmla="*/ 1722612 w 1722612"/>
                <a:gd name="connsiteY4-410" fmla="*/ 190824 h 593008"/>
                <a:gd name="connsiteX0-411" fmla="*/ 984806 w 1708395"/>
                <a:gd name="connsiteY0-412" fmla="*/ 593008 h 593008"/>
                <a:gd name="connsiteX1-413" fmla="*/ 907401 w 1708395"/>
                <a:gd name="connsiteY1-414" fmla="*/ 575632 h 593008"/>
                <a:gd name="connsiteX2-415" fmla="*/ 0 w 1708395"/>
                <a:gd name="connsiteY2-416" fmla="*/ 409011 h 593008"/>
                <a:gd name="connsiteX3-417" fmla="*/ 868325 w 1708395"/>
                <a:gd name="connsiteY3-418" fmla="*/ 0 h 593008"/>
                <a:gd name="connsiteX4-419" fmla="*/ 1708395 w 1708395"/>
                <a:gd name="connsiteY4-420" fmla="*/ 140274 h 593008"/>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708395" h="593008">
                  <a:moveTo>
                    <a:pt x="984806" y="593008"/>
                  </a:moveTo>
                  <a:lnTo>
                    <a:pt x="907401" y="575632"/>
                  </a:lnTo>
                  <a:lnTo>
                    <a:pt x="0" y="409011"/>
                  </a:lnTo>
                  <a:lnTo>
                    <a:pt x="868325" y="0"/>
                  </a:lnTo>
                  <a:lnTo>
                    <a:pt x="1708395" y="140274"/>
                  </a:lnTo>
                </a:path>
              </a:pathLst>
            </a:cu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0" name="组合 69"/>
          <p:cNvGrpSpPr/>
          <p:nvPr/>
        </p:nvGrpSpPr>
        <p:grpSpPr>
          <a:xfrm>
            <a:off x="1259632" y="3357852"/>
            <a:ext cx="2184544" cy="894394"/>
            <a:chOff x="2771800" y="2754104"/>
            <a:chExt cx="2184544" cy="894394"/>
          </a:xfrm>
        </p:grpSpPr>
        <p:sp>
          <p:nvSpPr>
            <p:cNvPr id="71" name="圆柱形 70"/>
            <p:cNvSpPr/>
            <p:nvPr/>
          </p:nvSpPr>
          <p:spPr>
            <a:xfrm>
              <a:off x="2771800" y="3213055"/>
              <a:ext cx="216024" cy="108012"/>
            </a:xfrm>
            <a:prstGeom prst="can">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圆柱形 71"/>
            <p:cNvSpPr/>
            <p:nvPr/>
          </p:nvSpPr>
          <p:spPr>
            <a:xfrm>
              <a:off x="3361915" y="3004882"/>
              <a:ext cx="216024" cy="108012"/>
            </a:xfrm>
            <a:prstGeom prst="can">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3" name="圆柱形 72"/>
            <p:cNvSpPr/>
            <p:nvPr/>
          </p:nvSpPr>
          <p:spPr>
            <a:xfrm>
              <a:off x="4740320" y="3540486"/>
              <a:ext cx="216024" cy="108012"/>
            </a:xfrm>
            <a:prstGeom prst="can">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4" name="圆柱形 73"/>
            <p:cNvSpPr/>
            <p:nvPr/>
          </p:nvSpPr>
          <p:spPr>
            <a:xfrm>
              <a:off x="3673345" y="3378179"/>
              <a:ext cx="216024" cy="108012"/>
            </a:xfrm>
            <a:prstGeom prst="can">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5" name="圆柱形 74"/>
            <p:cNvSpPr/>
            <p:nvPr/>
          </p:nvSpPr>
          <p:spPr>
            <a:xfrm>
              <a:off x="4126470" y="2754104"/>
              <a:ext cx="216024" cy="108012"/>
            </a:xfrm>
            <a:prstGeom prst="can">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76" name="组合 75"/>
          <p:cNvGrpSpPr/>
          <p:nvPr/>
        </p:nvGrpSpPr>
        <p:grpSpPr>
          <a:xfrm>
            <a:off x="3071695" y="3531584"/>
            <a:ext cx="1266239" cy="393231"/>
            <a:chOff x="4583863" y="2927836"/>
            <a:chExt cx="1266239" cy="393231"/>
          </a:xfrm>
        </p:grpSpPr>
        <p:sp>
          <p:nvSpPr>
            <p:cNvPr id="77" name="圆柱形 76"/>
            <p:cNvSpPr/>
            <p:nvPr/>
          </p:nvSpPr>
          <p:spPr>
            <a:xfrm>
              <a:off x="4583863" y="2927836"/>
              <a:ext cx="216024" cy="108012"/>
            </a:xfrm>
            <a:prstGeom prst="can">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圆柱形 77"/>
            <p:cNvSpPr/>
            <p:nvPr/>
          </p:nvSpPr>
          <p:spPr>
            <a:xfrm>
              <a:off x="5156750" y="3213055"/>
              <a:ext cx="216024" cy="108012"/>
            </a:xfrm>
            <a:prstGeom prst="can">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p>
          </p:txBody>
        </p:sp>
        <p:sp>
          <p:nvSpPr>
            <p:cNvPr id="79" name="圆柱形 78"/>
            <p:cNvSpPr/>
            <p:nvPr/>
          </p:nvSpPr>
          <p:spPr>
            <a:xfrm>
              <a:off x="5634078" y="2983724"/>
              <a:ext cx="216024" cy="108012"/>
            </a:xfrm>
            <a:prstGeom prst="can">
              <a:avLst>
                <a:gd name="adj" fmla="val 50000"/>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0" name="组合 79"/>
          <p:cNvGrpSpPr/>
          <p:nvPr/>
        </p:nvGrpSpPr>
        <p:grpSpPr>
          <a:xfrm>
            <a:off x="1083560" y="4274747"/>
            <a:ext cx="1605924" cy="1604589"/>
            <a:chOff x="827584" y="4131079"/>
            <a:chExt cx="1605924" cy="1604589"/>
          </a:xfrm>
        </p:grpSpPr>
        <p:sp>
          <p:nvSpPr>
            <p:cNvPr id="81" name="上箭头 1050"/>
            <p:cNvSpPr/>
            <p:nvPr/>
          </p:nvSpPr>
          <p:spPr>
            <a:xfrm rot="19598688">
              <a:off x="833226" y="4252258"/>
              <a:ext cx="311066" cy="418915"/>
            </a:xfrm>
            <a:custGeom>
              <a:avLst/>
              <a:gdLst>
                <a:gd name="connsiteX0" fmla="*/ 0 w 504056"/>
                <a:gd name="connsiteY0" fmla="*/ 252028 h 504056"/>
                <a:gd name="connsiteX1" fmla="*/ 252028 w 504056"/>
                <a:gd name="connsiteY1" fmla="*/ 0 h 504056"/>
                <a:gd name="connsiteX2" fmla="*/ 504056 w 504056"/>
                <a:gd name="connsiteY2" fmla="*/ 252028 h 504056"/>
                <a:gd name="connsiteX3" fmla="*/ 425668 w 504056"/>
                <a:gd name="connsiteY3" fmla="*/ 252028 h 504056"/>
                <a:gd name="connsiteX4" fmla="*/ 425668 w 504056"/>
                <a:gd name="connsiteY4" fmla="*/ 504056 h 504056"/>
                <a:gd name="connsiteX5" fmla="*/ 78388 w 504056"/>
                <a:gd name="connsiteY5" fmla="*/ 504056 h 504056"/>
                <a:gd name="connsiteX6" fmla="*/ 78388 w 504056"/>
                <a:gd name="connsiteY6" fmla="*/ 252028 h 504056"/>
                <a:gd name="connsiteX7" fmla="*/ 0 w 504056"/>
                <a:gd name="connsiteY7" fmla="*/ 252028 h 504056"/>
                <a:gd name="connsiteX0-1" fmla="*/ 0 w 504056"/>
                <a:gd name="connsiteY0-2" fmla="*/ 252028 h 504056"/>
                <a:gd name="connsiteX1-3" fmla="*/ 252028 w 504056"/>
                <a:gd name="connsiteY1-4" fmla="*/ 0 h 504056"/>
                <a:gd name="connsiteX2-5" fmla="*/ 504056 w 504056"/>
                <a:gd name="connsiteY2-6" fmla="*/ 252028 h 504056"/>
                <a:gd name="connsiteX3-7" fmla="*/ 425668 w 504056"/>
                <a:gd name="connsiteY3-8" fmla="*/ 252028 h 504056"/>
                <a:gd name="connsiteX4-9" fmla="*/ 482818 w 504056"/>
                <a:gd name="connsiteY4-10" fmla="*/ 504056 h 504056"/>
                <a:gd name="connsiteX5-11" fmla="*/ 78388 w 504056"/>
                <a:gd name="connsiteY5-12" fmla="*/ 504056 h 504056"/>
                <a:gd name="connsiteX6-13" fmla="*/ 78388 w 504056"/>
                <a:gd name="connsiteY6-14" fmla="*/ 252028 h 504056"/>
                <a:gd name="connsiteX7-15" fmla="*/ 0 w 504056"/>
                <a:gd name="connsiteY7-16" fmla="*/ 252028 h 504056"/>
                <a:gd name="connsiteX0-17" fmla="*/ 16862 w 520918"/>
                <a:gd name="connsiteY0-18" fmla="*/ 252028 h 513581"/>
                <a:gd name="connsiteX1-19" fmla="*/ 268890 w 520918"/>
                <a:gd name="connsiteY1-20" fmla="*/ 0 h 513581"/>
                <a:gd name="connsiteX2-21" fmla="*/ 520918 w 520918"/>
                <a:gd name="connsiteY2-22" fmla="*/ 252028 h 513581"/>
                <a:gd name="connsiteX3-23" fmla="*/ 442530 w 520918"/>
                <a:gd name="connsiteY3-24" fmla="*/ 252028 h 513581"/>
                <a:gd name="connsiteX4-25" fmla="*/ 499680 w 520918"/>
                <a:gd name="connsiteY4-26" fmla="*/ 504056 h 513581"/>
                <a:gd name="connsiteX5-27" fmla="*/ 0 w 520918"/>
                <a:gd name="connsiteY5-28" fmla="*/ 513581 h 513581"/>
                <a:gd name="connsiteX6-29" fmla="*/ 95250 w 520918"/>
                <a:gd name="connsiteY6-30" fmla="*/ 252028 h 513581"/>
                <a:gd name="connsiteX7-31" fmla="*/ 16862 w 520918"/>
                <a:gd name="connsiteY7-32" fmla="*/ 252028 h 513581"/>
                <a:gd name="connsiteX0-33" fmla="*/ 16862 w 520918"/>
                <a:gd name="connsiteY0-34" fmla="*/ 252028 h 513581"/>
                <a:gd name="connsiteX1-35" fmla="*/ 268890 w 520918"/>
                <a:gd name="connsiteY1-36" fmla="*/ 0 h 513581"/>
                <a:gd name="connsiteX2-37" fmla="*/ 520918 w 520918"/>
                <a:gd name="connsiteY2-38" fmla="*/ 252028 h 513581"/>
                <a:gd name="connsiteX3-39" fmla="*/ 380618 w 520918"/>
                <a:gd name="connsiteY3-40" fmla="*/ 258822 h 513581"/>
                <a:gd name="connsiteX4-41" fmla="*/ 499680 w 520918"/>
                <a:gd name="connsiteY4-42" fmla="*/ 504056 h 513581"/>
                <a:gd name="connsiteX5-43" fmla="*/ 0 w 520918"/>
                <a:gd name="connsiteY5-44" fmla="*/ 513581 h 513581"/>
                <a:gd name="connsiteX6-45" fmla="*/ 95250 w 520918"/>
                <a:gd name="connsiteY6-46" fmla="*/ 252028 h 513581"/>
                <a:gd name="connsiteX7-47" fmla="*/ 16862 w 520918"/>
                <a:gd name="connsiteY7-48" fmla="*/ 252028 h 513581"/>
                <a:gd name="connsiteX0-49" fmla="*/ 16862 w 520918"/>
                <a:gd name="connsiteY0-50" fmla="*/ 252028 h 513581"/>
                <a:gd name="connsiteX1-51" fmla="*/ 268890 w 520918"/>
                <a:gd name="connsiteY1-52" fmla="*/ 0 h 513581"/>
                <a:gd name="connsiteX2-53" fmla="*/ 520918 w 520918"/>
                <a:gd name="connsiteY2-54" fmla="*/ 252028 h 513581"/>
                <a:gd name="connsiteX3-55" fmla="*/ 380618 w 520918"/>
                <a:gd name="connsiteY3-56" fmla="*/ 258822 h 513581"/>
                <a:gd name="connsiteX4-57" fmla="*/ 499680 w 520918"/>
                <a:gd name="connsiteY4-58" fmla="*/ 504056 h 513581"/>
                <a:gd name="connsiteX5-59" fmla="*/ 0 w 520918"/>
                <a:gd name="connsiteY5-60" fmla="*/ 513581 h 513581"/>
                <a:gd name="connsiteX6-61" fmla="*/ 157163 w 520918"/>
                <a:gd name="connsiteY6-62" fmla="*/ 255425 h 513581"/>
                <a:gd name="connsiteX7-63" fmla="*/ 16862 w 520918"/>
                <a:gd name="connsiteY7-64" fmla="*/ 252028 h 51358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520918" h="513581">
                  <a:moveTo>
                    <a:pt x="16862" y="252028"/>
                  </a:moveTo>
                  <a:lnTo>
                    <a:pt x="268890" y="0"/>
                  </a:lnTo>
                  <a:lnTo>
                    <a:pt x="520918" y="252028"/>
                  </a:lnTo>
                  <a:lnTo>
                    <a:pt x="380618" y="258822"/>
                  </a:lnTo>
                  <a:lnTo>
                    <a:pt x="499680" y="504056"/>
                  </a:lnTo>
                  <a:lnTo>
                    <a:pt x="0" y="513581"/>
                  </a:lnTo>
                  <a:lnTo>
                    <a:pt x="157163" y="255425"/>
                  </a:lnTo>
                  <a:lnTo>
                    <a:pt x="16862" y="252028"/>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2" name="上箭头 1050"/>
            <p:cNvSpPr/>
            <p:nvPr/>
          </p:nvSpPr>
          <p:spPr>
            <a:xfrm rot="732267">
              <a:off x="1382956" y="4131079"/>
              <a:ext cx="303050" cy="429996"/>
            </a:xfrm>
            <a:custGeom>
              <a:avLst/>
              <a:gdLst>
                <a:gd name="connsiteX0" fmla="*/ 0 w 504056"/>
                <a:gd name="connsiteY0" fmla="*/ 252028 h 504056"/>
                <a:gd name="connsiteX1" fmla="*/ 252028 w 504056"/>
                <a:gd name="connsiteY1" fmla="*/ 0 h 504056"/>
                <a:gd name="connsiteX2" fmla="*/ 504056 w 504056"/>
                <a:gd name="connsiteY2" fmla="*/ 252028 h 504056"/>
                <a:gd name="connsiteX3" fmla="*/ 425668 w 504056"/>
                <a:gd name="connsiteY3" fmla="*/ 252028 h 504056"/>
                <a:gd name="connsiteX4" fmla="*/ 425668 w 504056"/>
                <a:gd name="connsiteY4" fmla="*/ 504056 h 504056"/>
                <a:gd name="connsiteX5" fmla="*/ 78388 w 504056"/>
                <a:gd name="connsiteY5" fmla="*/ 504056 h 504056"/>
                <a:gd name="connsiteX6" fmla="*/ 78388 w 504056"/>
                <a:gd name="connsiteY6" fmla="*/ 252028 h 504056"/>
                <a:gd name="connsiteX7" fmla="*/ 0 w 504056"/>
                <a:gd name="connsiteY7" fmla="*/ 252028 h 504056"/>
                <a:gd name="connsiteX0-1" fmla="*/ 0 w 504056"/>
                <a:gd name="connsiteY0-2" fmla="*/ 252028 h 504056"/>
                <a:gd name="connsiteX1-3" fmla="*/ 252028 w 504056"/>
                <a:gd name="connsiteY1-4" fmla="*/ 0 h 504056"/>
                <a:gd name="connsiteX2-5" fmla="*/ 504056 w 504056"/>
                <a:gd name="connsiteY2-6" fmla="*/ 252028 h 504056"/>
                <a:gd name="connsiteX3-7" fmla="*/ 425668 w 504056"/>
                <a:gd name="connsiteY3-8" fmla="*/ 252028 h 504056"/>
                <a:gd name="connsiteX4-9" fmla="*/ 482818 w 504056"/>
                <a:gd name="connsiteY4-10" fmla="*/ 504056 h 504056"/>
                <a:gd name="connsiteX5-11" fmla="*/ 78388 w 504056"/>
                <a:gd name="connsiteY5-12" fmla="*/ 504056 h 504056"/>
                <a:gd name="connsiteX6-13" fmla="*/ 78388 w 504056"/>
                <a:gd name="connsiteY6-14" fmla="*/ 252028 h 504056"/>
                <a:gd name="connsiteX7-15" fmla="*/ 0 w 504056"/>
                <a:gd name="connsiteY7-16" fmla="*/ 252028 h 504056"/>
                <a:gd name="connsiteX0-17" fmla="*/ 16862 w 520918"/>
                <a:gd name="connsiteY0-18" fmla="*/ 252028 h 513581"/>
                <a:gd name="connsiteX1-19" fmla="*/ 268890 w 520918"/>
                <a:gd name="connsiteY1-20" fmla="*/ 0 h 513581"/>
                <a:gd name="connsiteX2-21" fmla="*/ 520918 w 520918"/>
                <a:gd name="connsiteY2-22" fmla="*/ 252028 h 513581"/>
                <a:gd name="connsiteX3-23" fmla="*/ 442530 w 520918"/>
                <a:gd name="connsiteY3-24" fmla="*/ 252028 h 513581"/>
                <a:gd name="connsiteX4-25" fmla="*/ 499680 w 520918"/>
                <a:gd name="connsiteY4-26" fmla="*/ 504056 h 513581"/>
                <a:gd name="connsiteX5-27" fmla="*/ 0 w 520918"/>
                <a:gd name="connsiteY5-28" fmla="*/ 513581 h 513581"/>
                <a:gd name="connsiteX6-29" fmla="*/ 95250 w 520918"/>
                <a:gd name="connsiteY6-30" fmla="*/ 252028 h 513581"/>
                <a:gd name="connsiteX7-31" fmla="*/ 16862 w 520918"/>
                <a:gd name="connsiteY7-32" fmla="*/ 252028 h 513581"/>
                <a:gd name="connsiteX0-33" fmla="*/ 16862 w 520918"/>
                <a:gd name="connsiteY0-34" fmla="*/ 252028 h 513581"/>
                <a:gd name="connsiteX1-35" fmla="*/ 268890 w 520918"/>
                <a:gd name="connsiteY1-36" fmla="*/ 0 h 513581"/>
                <a:gd name="connsiteX2-37" fmla="*/ 520918 w 520918"/>
                <a:gd name="connsiteY2-38" fmla="*/ 252028 h 513581"/>
                <a:gd name="connsiteX3-39" fmla="*/ 380618 w 520918"/>
                <a:gd name="connsiteY3-40" fmla="*/ 258822 h 513581"/>
                <a:gd name="connsiteX4-41" fmla="*/ 499680 w 520918"/>
                <a:gd name="connsiteY4-42" fmla="*/ 504056 h 513581"/>
                <a:gd name="connsiteX5-43" fmla="*/ 0 w 520918"/>
                <a:gd name="connsiteY5-44" fmla="*/ 513581 h 513581"/>
                <a:gd name="connsiteX6-45" fmla="*/ 95250 w 520918"/>
                <a:gd name="connsiteY6-46" fmla="*/ 252028 h 513581"/>
                <a:gd name="connsiteX7-47" fmla="*/ 16862 w 520918"/>
                <a:gd name="connsiteY7-48" fmla="*/ 252028 h 513581"/>
                <a:gd name="connsiteX0-49" fmla="*/ 16862 w 520918"/>
                <a:gd name="connsiteY0-50" fmla="*/ 252028 h 513581"/>
                <a:gd name="connsiteX1-51" fmla="*/ 268890 w 520918"/>
                <a:gd name="connsiteY1-52" fmla="*/ 0 h 513581"/>
                <a:gd name="connsiteX2-53" fmla="*/ 520918 w 520918"/>
                <a:gd name="connsiteY2-54" fmla="*/ 252028 h 513581"/>
                <a:gd name="connsiteX3-55" fmla="*/ 380618 w 520918"/>
                <a:gd name="connsiteY3-56" fmla="*/ 258822 h 513581"/>
                <a:gd name="connsiteX4-57" fmla="*/ 499680 w 520918"/>
                <a:gd name="connsiteY4-58" fmla="*/ 504056 h 513581"/>
                <a:gd name="connsiteX5-59" fmla="*/ 0 w 520918"/>
                <a:gd name="connsiteY5-60" fmla="*/ 513581 h 513581"/>
                <a:gd name="connsiteX6-61" fmla="*/ 157163 w 520918"/>
                <a:gd name="connsiteY6-62" fmla="*/ 255425 h 513581"/>
                <a:gd name="connsiteX7-63" fmla="*/ 16862 w 520918"/>
                <a:gd name="connsiteY7-64" fmla="*/ 252028 h 51358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520918" h="513581">
                  <a:moveTo>
                    <a:pt x="16862" y="252028"/>
                  </a:moveTo>
                  <a:lnTo>
                    <a:pt x="268890" y="0"/>
                  </a:lnTo>
                  <a:lnTo>
                    <a:pt x="520918" y="252028"/>
                  </a:lnTo>
                  <a:lnTo>
                    <a:pt x="380618" y="258822"/>
                  </a:lnTo>
                  <a:lnTo>
                    <a:pt x="499680" y="504056"/>
                  </a:lnTo>
                  <a:lnTo>
                    <a:pt x="0" y="513581"/>
                  </a:lnTo>
                  <a:lnTo>
                    <a:pt x="157163" y="255425"/>
                  </a:lnTo>
                  <a:lnTo>
                    <a:pt x="16862" y="252028"/>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3" name="椭圆 1051"/>
            <p:cNvSpPr/>
            <p:nvPr/>
          </p:nvSpPr>
          <p:spPr>
            <a:xfrm rot="19598688">
              <a:off x="827584" y="4463426"/>
              <a:ext cx="1207484" cy="1272242"/>
            </a:xfrm>
            <a:custGeom>
              <a:avLst/>
              <a:gdLst>
                <a:gd name="connsiteX0" fmla="*/ 0 w 1280416"/>
                <a:gd name="connsiteY0" fmla="*/ 649318 h 1298636"/>
                <a:gd name="connsiteX1" fmla="*/ 640208 w 1280416"/>
                <a:gd name="connsiteY1" fmla="*/ 0 h 1298636"/>
                <a:gd name="connsiteX2" fmla="*/ 1280416 w 1280416"/>
                <a:gd name="connsiteY2" fmla="*/ 649318 h 1298636"/>
                <a:gd name="connsiteX3" fmla="*/ 640208 w 1280416"/>
                <a:gd name="connsiteY3" fmla="*/ 1298636 h 1298636"/>
                <a:gd name="connsiteX4" fmla="*/ 0 w 1280416"/>
                <a:gd name="connsiteY4" fmla="*/ 649318 h 1298636"/>
                <a:gd name="connsiteX0-1" fmla="*/ 4435 w 1284851"/>
                <a:gd name="connsiteY0-2" fmla="*/ 649318 h 1298944"/>
                <a:gd name="connsiteX1-3" fmla="*/ 644643 w 1284851"/>
                <a:gd name="connsiteY1-4" fmla="*/ 0 h 1298944"/>
                <a:gd name="connsiteX2-5" fmla="*/ 1284851 w 1284851"/>
                <a:gd name="connsiteY2-6" fmla="*/ 649318 h 1298944"/>
                <a:gd name="connsiteX3-7" fmla="*/ 644643 w 1284851"/>
                <a:gd name="connsiteY3-8" fmla="*/ 1298636 h 1298944"/>
                <a:gd name="connsiteX4-9" fmla="*/ 375008 w 1284851"/>
                <a:gd name="connsiteY4-10" fmla="*/ 733654 h 1298944"/>
                <a:gd name="connsiteX5" fmla="*/ 4435 w 1284851"/>
                <a:gd name="connsiteY5" fmla="*/ 649318 h 1298944"/>
                <a:gd name="connsiteX0-11" fmla="*/ 5589 w 1214832"/>
                <a:gd name="connsiteY0-12" fmla="*/ 473538 h 1300581"/>
                <a:gd name="connsiteX1-13" fmla="*/ 574624 w 1214832"/>
                <a:gd name="connsiteY1-14" fmla="*/ 1637 h 1300581"/>
                <a:gd name="connsiteX2-15" fmla="*/ 1214832 w 1214832"/>
                <a:gd name="connsiteY2-16" fmla="*/ 650955 h 1300581"/>
                <a:gd name="connsiteX3-17" fmla="*/ 574624 w 1214832"/>
                <a:gd name="connsiteY3-18" fmla="*/ 1300273 h 1300581"/>
                <a:gd name="connsiteX4-19" fmla="*/ 304989 w 1214832"/>
                <a:gd name="connsiteY4-20" fmla="*/ 735291 h 1300581"/>
                <a:gd name="connsiteX5-21" fmla="*/ 5589 w 1214832"/>
                <a:gd name="connsiteY5-22" fmla="*/ 473538 h 1300581"/>
                <a:gd name="connsiteX0-23" fmla="*/ 5679 w 1210591"/>
                <a:gd name="connsiteY0-24" fmla="*/ 461462 h 1300859"/>
                <a:gd name="connsiteX1-25" fmla="*/ 570383 w 1210591"/>
                <a:gd name="connsiteY1-26" fmla="*/ 1915 h 1300859"/>
                <a:gd name="connsiteX2-27" fmla="*/ 1210591 w 1210591"/>
                <a:gd name="connsiteY2-28" fmla="*/ 651233 h 1300859"/>
                <a:gd name="connsiteX3-29" fmla="*/ 570383 w 1210591"/>
                <a:gd name="connsiteY3-30" fmla="*/ 1300551 h 1300859"/>
                <a:gd name="connsiteX4-31" fmla="*/ 300748 w 1210591"/>
                <a:gd name="connsiteY4-32" fmla="*/ 735569 h 1300859"/>
                <a:gd name="connsiteX5-33" fmla="*/ 5679 w 1210591"/>
                <a:gd name="connsiteY5-34" fmla="*/ 461462 h 1300859"/>
                <a:gd name="connsiteX0-35" fmla="*/ 5679 w 1210591"/>
                <a:gd name="connsiteY0-36" fmla="*/ 461462 h 1259600"/>
                <a:gd name="connsiteX1-37" fmla="*/ 570383 w 1210591"/>
                <a:gd name="connsiteY1-38" fmla="*/ 1915 h 1259600"/>
                <a:gd name="connsiteX2-39" fmla="*/ 1210591 w 1210591"/>
                <a:gd name="connsiteY2-40" fmla="*/ 651233 h 1259600"/>
                <a:gd name="connsiteX3-41" fmla="*/ 703993 w 1210591"/>
                <a:gd name="connsiteY3-42" fmla="*/ 1259263 h 1259600"/>
                <a:gd name="connsiteX4-43" fmla="*/ 300748 w 1210591"/>
                <a:gd name="connsiteY4-44" fmla="*/ 735569 h 1259600"/>
                <a:gd name="connsiteX5-45" fmla="*/ 5679 w 1210591"/>
                <a:gd name="connsiteY5-46" fmla="*/ 461462 h 1259600"/>
                <a:gd name="connsiteX0-47" fmla="*/ 923 w 1205835"/>
                <a:gd name="connsiteY0-48" fmla="*/ 461994 h 1259795"/>
                <a:gd name="connsiteX1-49" fmla="*/ 565627 w 1205835"/>
                <a:gd name="connsiteY1-50" fmla="*/ 2447 h 1259795"/>
                <a:gd name="connsiteX2-51" fmla="*/ 1205835 w 1205835"/>
                <a:gd name="connsiteY2-52" fmla="*/ 651765 h 1259795"/>
                <a:gd name="connsiteX3-53" fmla="*/ 699237 w 1205835"/>
                <a:gd name="connsiteY3-54" fmla="*/ 1259795 h 1259795"/>
                <a:gd name="connsiteX4-55" fmla="*/ 923 w 1205835"/>
                <a:gd name="connsiteY4-56" fmla="*/ 461994 h 1259795"/>
                <a:gd name="connsiteX0-57" fmla="*/ 923 w 1205835"/>
                <a:gd name="connsiteY0-58" fmla="*/ 461994 h 1259795"/>
                <a:gd name="connsiteX1-59" fmla="*/ 565627 w 1205835"/>
                <a:gd name="connsiteY1-60" fmla="*/ 2447 h 1259795"/>
                <a:gd name="connsiteX2-61" fmla="*/ 1205835 w 1205835"/>
                <a:gd name="connsiteY2-62" fmla="*/ 651765 h 1259795"/>
                <a:gd name="connsiteX3-63" fmla="*/ 699237 w 1205835"/>
                <a:gd name="connsiteY3-64" fmla="*/ 1259795 h 1259795"/>
                <a:gd name="connsiteX4-65" fmla="*/ 923 w 1205835"/>
                <a:gd name="connsiteY4-66" fmla="*/ 461994 h 1259795"/>
                <a:gd name="connsiteX0-67" fmla="*/ 936 w 1199570"/>
                <a:gd name="connsiteY0-68" fmla="*/ 480777 h 1261239"/>
                <a:gd name="connsiteX1-69" fmla="*/ 559362 w 1199570"/>
                <a:gd name="connsiteY1-70" fmla="*/ 1892 h 1261239"/>
                <a:gd name="connsiteX2-71" fmla="*/ 1199570 w 1199570"/>
                <a:gd name="connsiteY2-72" fmla="*/ 651210 h 1261239"/>
                <a:gd name="connsiteX3-73" fmla="*/ 692972 w 1199570"/>
                <a:gd name="connsiteY3-74" fmla="*/ 1259240 h 1261239"/>
                <a:gd name="connsiteX4-75" fmla="*/ 936 w 1199570"/>
                <a:gd name="connsiteY4-76" fmla="*/ 480777 h 1261239"/>
                <a:gd name="connsiteX0-77" fmla="*/ 936 w 1199570"/>
                <a:gd name="connsiteY0-78" fmla="*/ 480777 h 1261239"/>
                <a:gd name="connsiteX1-79" fmla="*/ 559362 w 1199570"/>
                <a:gd name="connsiteY1-80" fmla="*/ 1892 h 1261239"/>
                <a:gd name="connsiteX2-81" fmla="*/ 1199570 w 1199570"/>
                <a:gd name="connsiteY2-82" fmla="*/ 651210 h 1261239"/>
                <a:gd name="connsiteX3-83" fmla="*/ 692972 w 1199570"/>
                <a:gd name="connsiteY3-84" fmla="*/ 1259240 h 1261239"/>
                <a:gd name="connsiteX4-85" fmla="*/ 936 w 1199570"/>
                <a:gd name="connsiteY4-86" fmla="*/ 480777 h 1261239"/>
                <a:gd name="connsiteX0-87" fmla="*/ 853 w 1199487"/>
                <a:gd name="connsiteY0-88" fmla="*/ 479002 h 1259464"/>
                <a:gd name="connsiteX1-89" fmla="*/ 559279 w 1199487"/>
                <a:gd name="connsiteY1-90" fmla="*/ 117 h 1259464"/>
                <a:gd name="connsiteX2-91" fmla="*/ 1199487 w 1199487"/>
                <a:gd name="connsiteY2-92" fmla="*/ 649435 h 1259464"/>
                <a:gd name="connsiteX3-93" fmla="*/ 692889 w 1199487"/>
                <a:gd name="connsiteY3-94" fmla="*/ 1257465 h 1259464"/>
                <a:gd name="connsiteX4-95" fmla="*/ 853 w 1199487"/>
                <a:gd name="connsiteY4-96" fmla="*/ 479002 h 1259464"/>
                <a:gd name="connsiteX0-97" fmla="*/ 157 w 1198791"/>
                <a:gd name="connsiteY0-98" fmla="*/ 480309 h 1260771"/>
                <a:gd name="connsiteX1-99" fmla="*/ 631665 w 1198791"/>
                <a:gd name="connsiteY1-100" fmla="*/ 116 h 1260771"/>
                <a:gd name="connsiteX2-101" fmla="*/ 1198791 w 1198791"/>
                <a:gd name="connsiteY2-102" fmla="*/ 650742 h 1260771"/>
                <a:gd name="connsiteX3-103" fmla="*/ 692193 w 1198791"/>
                <a:gd name="connsiteY3-104" fmla="*/ 1258772 h 1260771"/>
                <a:gd name="connsiteX4-105" fmla="*/ 157 w 1198791"/>
                <a:gd name="connsiteY4-106" fmla="*/ 480309 h 1260771"/>
                <a:gd name="connsiteX0-107" fmla="*/ 65 w 1198699"/>
                <a:gd name="connsiteY0-108" fmla="*/ 489235 h 1269697"/>
                <a:gd name="connsiteX1-109" fmla="*/ 652655 w 1198699"/>
                <a:gd name="connsiteY1-110" fmla="*/ 113 h 1269697"/>
                <a:gd name="connsiteX2-111" fmla="*/ 1198699 w 1198699"/>
                <a:gd name="connsiteY2-112" fmla="*/ 659668 h 1269697"/>
                <a:gd name="connsiteX3-113" fmla="*/ 692101 w 1198699"/>
                <a:gd name="connsiteY3-114" fmla="*/ 1267698 h 1269697"/>
                <a:gd name="connsiteX4-115" fmla="*/ 65 w 1198699"/>
                <a:gd name="connsiteY4-116" fmla="*/ 489235 h 1269697"/>
                <a:gd name="connsiteX0-117" fmla="*/ 64 w 1244858"/>
                <a:gd name="connsiteY0-118" fmla="*/ 576939 h 1268473"/>
                <a:gd name="connsiteX1-119" fmla="*/ 698814 w 1244858"/>
                <a:gd name="connsiteY1-120" fmla="*/ 368 h 1268473"/>
                <a:gd name="connsiteX2-121" fmla="*/ 1244858 w 1244858"/>
                <a:gd name="connsiteY2-122" fmla="*/ 659923 h 1268473"/>
                <a:gd name="connsiteX3-123" fmla="*/ 738260 w 1244858"/>
                <a:gd name="connsiteY3-124" fmla="*/ 1267953 h 1268473"/>
                <a:gd name="connsiteX4-125" fmla="*/ 64 w 1244858"/>
                <a:gd name="connsiteY4-126" fmla="*/ 576939 h 1268473"/>
                <a:gd name="connsiteX0-127" fmla="*/ 69 w 1207498"/>
                <a:gd name="connsiteY0-128" fmla="*/ 492730 h 1271341"/>
                <a:gd name="connsiteX1-129" fmla="*/ 661454 w 1207498"/>
                <a:gd name="connsiteY1-130" fmla="*/ 1796 h 1271341"/>
                <a:gd name="connsiteX2-131" fmla="*/ 1207498 w 1207498"/>
                <a:gd name="connsiteY2-132" fmla="*/ 661351 h 1271341"/>
                <a:gd name="connsiteX3-133" fmla="*/ 700900 w 1207498"/>
                <a:gd name="connsiteY3-134" fmla="*/ 1269381 h 1271341"/>
                <a:gd name="connsiteX4-135" fmla="*/ 69 w 1207498"/>
                <a:gd name="connsiteY4-136" fmla="*/ 492730 h 1271341"/>
                <a:gd name="connsiteX0-137" fmla="*/ 69 w 1207498"/>
                <a:gd name="connsiteY0-138" fmla="*/ 492730 h 1271341"/>
                <a:gd name="connsiteX1-139" fmla="*/ 661454 w 1207498"/>
                <a:gd name="connsiteY1-140" fmla="*/ 1796 h 1271341"/>
                <a:gd name="connsiteX2-141" fmla="*/ 1207498 w 1207498"/>
                <a:gd name="connsiteY2-142" fmla="*/ 661351 h 1271341"/>
                <a:gd name="connsiteX3-143" fmla="*/ 700900 w 1207498"/>
                <a:gd name="connsiteY3-144" fmla="*/ 1269381 h 1271341"/>
                <a:gd name="connsiteX4-145" fmla="*/ 69 w 1207498"/>
                <a:gd name="connsiteY4-146" fmla="*/ 492730 h 1271341"/>
                <a:gd name="connsiteX0-147" fmla="*/ 55 w 1207484"/>
                <a:gd name="connsiteY0-148" fmla="*/ 492731 h 1272242"/>
                <a:gd name="connsiteX1-149" fmla="*/ 661440 w 1207484"/>
                <a:gd name="connsiteY1-150" fmla="*/ 1797 h 1272242"/>
                <a:gd name="connsiteX2-151" fmla="*/ 1207484 w 1207484"/>
                <a:gd name="connsiteY2-152" fmla="*/ 661352 h 1272242"/>
                <a:gd name="connsiteX3-153" fmla="*/ 696487 w 1207484"/>
                <a:gd name="connsiteY3-154" fmla="*/ 1270288 h 1272242"/>
                <a:gd name="connsiteX4-155" fmla="*/ 55 w 1207484"/>
                <a:gd name="connsiteY4-156" fmla="*/ 492731 h 1272242"/>
                <a:gd name="connsiteX0-157" fmla="*/ 55 w 1207484"/>
                <a:gd name="connsiteY0-158" fmla="*/ 492731 h 1272242"/>
                <a:gd name="connsiteX1-159" fmla="*/ 661440 w 1207484"/>
                <a:gd name="connsiteY1-160" fmla="*/ 1797 h 1272242"/>
                <a:gd name="connsiteX2-161" fmla="*/ 1207484 w 1207484"/>
                <a:gd name="connsiteY2-162" fmla="*/ 661352 h 1272242"/>
                <a:gd name="connsiteX3-163" fmla="*/ 696487 w 1207484"/>
                <a:gd name="connsiteY3-164" fmla="*/ 1270288 h 1272242"/>
                <a:gd name="connsiteX4-165" fmla="*/ 55 w 1207484"/>
                <a:gd name="connsiteY4-166" fmla="*/ 492731 h 127224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1207484" h="1272242">
                  <a:moveTo>
                    <a:pt x="55" y="492731"/>
                  </a:moveTo>
                  <a:cubicBezTo>
                    <a:pt x="-5786" y="281316"/>
                    <a:pt x="460202" y="-26307"/>
                    <a:pt x="661440" y="1797"/>
                  </a:cubicBezTo>
                  <a:cubicBezTo>
                    <a:pt x="862678" y="29901"/>
                    <a:pt x="1207484" y="302744"/>
                    <a:pt x="1207484" y="661352"/>
                  </a:cubicBezTo>
                  <a:cubicBezTo>
                    <a:pt x="1207484" y="1019960"/>
                    <a:pt x="897725" y="1298392"/>
                    <a:pt x="696487" y="1270288"/>
                  </a:cubicBezTo>
                  <a:lnTo>
                    <a:pt x="55" y="492731"/>
                  </a:lnTo>
                  <a:close/>
                </a:path>
              </a:pathLst>
            </a:custGeom>
            <a:solidFill>
              <a:schemeClr val="bg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4" name="上箭头 1050"/>
            <p:cNvSpPr/>
            <p:nvPr/>
          </p:nvSpPr>
          <p:spPr>
            <a:xfrm rot="3368147">
              <a:off x="1848503" y="4388350"/>
              <a:ext cx="303050" cy="429996"/>
            </a:xfrm>
            <a:custGeom>
              <a:avLst/>
              <a:gdLst>
                <a:gd name="connsiteX0" fmla="*/ 0 w 504056"/>
                <a:gd name="connsiteY0" fmla="*/ 252028 h 504056"/>
                <a:gd name="connsiteX1" fmla="*/ 252028 w 504056"/>
                <a:gd name="connsiteY1" fmla="*/ 0 h 504056"/>
                <a:gd name="connsiteX2" fmla="*/ 504056 w 504056"/>
                <a:gd name="connsiteY2" fmla="*/ 252028 h 504056"/>
                <a:gd name="connsiteX3" fmla="*/ 425668 w 504056"/>
                <a:gd name="connsiteY3" fmla="*/ 252028 h 504056"/>
                <a:gd name="connsiteX4" fmla="*/ 425668 w 504056"/>
                <a:gd name="connsiteY4" fmla="*/ 504056 h 504056"/>
                <a:gd name="connsiteX5" fmla="*/ 78388 w 504056"/>
                <a:gd name="connsiteY5" fmla="*/ 504056 h 504056"/>
                <a:gd name="connsiteX6" fmla="*/ 78388 w 504056"/>
                <a:gd name="connsiteY6" fmla="*/ 252028 h 504056"/>
                <a:gd name="connsiteX7" fmla="*/ 0 w 504056"/>
                <a:gd name="connsiteY7" fmla="*/ 252028 h 504056"/>
                <a:gd name="connsiteX0-1" fmla="*/ 0 w 504056"/>
                <a:gd name="connsiteY0-2" fmla="*/ 252028 h 504056"/>
                <a:gd name="connsiteX1-3" fmla="*/ 252028 w 504056"/>
                <a:gd name="connsiteY1-4" fmla="*/ 0 h 504056"/>
                <a:gd name="connsiteX2-5" fmla="*/ 504056 w 504056"/>
                <a:gd name="connsiteY2-6" fmla="*/ 252028 h 504056"/>
                <a:gd name="connsiteX3-7" fmla="*/ 425668 w 504056"/>
                <a:gd name="connsiteY3-8" fmla="*/ 252028 h 504056"/>
                <a:gd name="connsiteX4-9" fmla="*/ 482818 w 504056"/>
                <a:gd name="connsiteY4-10" fmla="*/ 504056 h 504056"/>
                <a:gd name="connsiteX5-11" fmla="*/ 78388 w 504056"/>
                <a:gd name="connsiteY5-12" fmla="*/ 504056 h 504056"/>
                <a:gd name="connsiteX6-13" fmla="*/ 78388 w 504056"/>
                <a:gd name="connsiteY6-14" fmla="*/ 252028 h 504056"/>
                <a:gd name="connsiteX7-15" fmla="*/ 0 w 504056"/>
                <a:gd name="connsiteY7-16" fmla="*/ 252028 h 504056"/>
                <a:gd name="connsiteX0-17" fmla="*/ 16862 w 520918"/>
                <a:gd name="connsiteY0-18" fmla="*/ 252028 h 513581"/>
                <a:gd name="connsiteX1-19" fmla="*/ 268890 w 520918"/>
                <a:gd name="connsiteY1-20" fmla="*/ 0 h 513581"/>
                <a:gd name="connsiteX2-21" fmla="*/ 520918 w 520918"/>
                <a:gd name="connsiteY2-22" fmla="*/ 252028 h 513581"/>
                <a:gd name="connsiteX3-23" fmla="*/ 442530 w 520918"/>
                <a:gd name="connsiteY3-24" fmla="*/ 252028 h 513581"/>
                <a:gd name="connsiteX4-25" fmla="*/ 499680 w 520918"/>
                <a:gd name="connsiteY4-26" fmla="*/ 504056 h 513581"/>
                <a:gd name="connsiteX5-27" fmla="*/ 0 w 520918"/>
                <a:gd name="connsiteY5-28" fmla="*/ 513581 h 513581"/>
                <a:gd name="connsiteX6-29" fmla="*/ 95250 w 520918"/>
                <a:gd name="connsiteY6-30" fmla="*/ 252028 h 513581"/>
                <a:gd name="connsiteX7-31" fmla="*/ 16862 w 520918"/>
                <a:gd name="connsiteY7-32" fmla="*/ 252028 h 513581"/>
                <a:gd name="connsiteX0-33" fmla="*/ 16862 w 520918"/>
                <a:gd name="connsiteY0-34" fmla="*/ 252028 h 513581"/>
                <a:gd name="connsiteX1-35" fmla="*/ 268890 w 520918"/>
                <a:gd name="connsiteY1-36" fmla="*/ 0 h 513581"/>
                <a:gd name="connsiteX2-37" fmla="*/ 520918 w 520918"/>
                <a:gd name="connsiteY2-38" fmla="*/ 252028 h 513581"/>
                <a:gd name="connsiteX3-39" fmla="*/ 380618 w 520918"/>
                <a:gd name="connsiteY3-40" fmla="*/ 258822 h 513581"/>
                <a:gd name="connsiteX4-41" fmla="*/ 499680 w 520918"/>
                <a:gd name="connsiteY4-42" fmla="*/ 504056 h 513581"/>
                <a:gd name="connsiteX5-43" fmla="*/ 0 w 520918"/>
                <a:gd name="connsiteY5-44" fmla="*/ 513581 h 513581"/>
                <a:gd name="connsiteX6-45" fmla="*/ 95250 w 520918"/>
                <a:gd name="connsiteY6-46" fmla="*/ 252028 h 513581"/>
                <a:gd name="connsiteX7-47" fmla="*/ 16862 w 520918"/>
                <a:gd name="connsiteY7-48" fmla="*/ 252028 h 513581"/>
                <a:gd name="connsiteX0-49" fmla="*/ 16862 w 520918"/>
                <a:gd name="connsiteY0-50" fmla="*/ 252028 h 513581"/>
                <a:gd name="connsiteX1-51" fmla="*/ 268890 w 520918"/>
                <a:gd name="connsiteY1-52" fmla="*/ 0 h 513581"/>
                <a:gd name="connsiteX2-53" fmla="*/ 520918 w 520918"/>
                <a:gd name="connsiteY2-54" fmla="*/ 252028 h 513581"/>
                <a:gd name="connsiteX3-55" fmla="*/ 380618 w 520918"/>
                <a:gd name="connsiteY3-56" fmla="*/ 258822 h 513581"/>
                <a:gd name="connsiteX4-57" fmla="*/ 499680 w 520918"/>
                <a:gd name="connsiteY4-58" fmla="*/ 504056 h 513581"/>
                <a:gd name="connsiteX5-59" fmla="*/ 0 w 520918"/>
                <a:gd name="connsiteY5-60" fmla="*/ 513581 h 513581"/>
                <a:gd name="connsiteX6-61" fmla="*/ 157163 w 520918"/>
                <a:gd name="connsiteY6-62" fmla="*/ 255425 h 513581"/>
                <a:gd name="connsiteX7-63" fmla="*/ 16862 w 520918"/>
                <a:gd name="connsiteY7-64" fmla="*/ 252028 h 51358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520918" h="513581">
                  <a:moveTo>
                    <a:pt x="16862" y="252028"/>
                  </a:moveTo>
                  <a:lnTo>
                    <a:pt x="268890" y="0"/>
                  </a:lnTo>
                  <a:lnTo>
                    <a:pt x="520918" y="252028"/>
                  </a:lnTo>
                  <a:lnTo>
                    <a:pt x="380618" y="258822"/>
                  </a:lnTo>
                  <a:lnTo>
                    <a:pt x="499680" y="504056"/>
                  </a:lnTo>
                  <a:lnTo>
                    <a:pt x="0" y="513581"/>
                  </a:lnTo>
                  <a:lnTo>
                    <a:pt x="157163" y="255425"/>
                  </a:lnTo>
                  <a:lnTo>
                    <a:pt x="16862" y="252028"/>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5" name="上箭头 1050"/>
            <p:cNvSpPr/>
            <p:nvPr/>
          </p:nvSpPr>
          <p:spPr>
            <a:xfrm rot="4494989">
              <a:off x="2066985" y="4809951"/>
              <a:ext cx="303050" cy="429996"/>
            </a:xfrm>
            <a:custGeom>
              <a:avLst/>
              <a:gdLst>
                <a:gd name="connsiteX0" fmla="*/ 0 w 504056"/>
                <a:gd name="connsiteY0" fmla="*/ 252028 h 504056"/>
                <a:gd name="connsiteX1" fmla="*/ 252028 w 504056"/>
                <a:gd name="connsiteY1" fmla="*/ 0 h 504056"/>
                <a:gd name="connsiteX2" fmla="*/ 504056 w 504056"/>
                <a:gd name="connsiteY2" fmla="*/ 252028 h 504056"/>
                <a:gd name="connsiteX3" fmla="*/ 425668 w 504056"/>
                <a:gd name="connsiteY3" fmla="*/ 252028 h 504056"/>
                <a:gd name="connsiteX4" fmla="*/ 425668 w 504056"/>
                <a:gd name="connsiteY4" fmla="*/ 504056 h 504056"/>
                <a:gd name="connsiteX5" fmla="*/ 78388 w 504056"/>
                <a:gd name="connsiteY5" fmla="*/ 504056 h 504056"/>
                <a:gd name="connsiteX6" fmla="*/ 78388 w 504056"/>
                <a:gd name="connsiteY6" fmla="*/ 252028 h 504056"/>
                <a:gd name="connsiteX7" fmla="*/ 0 w 504056"/>
                <a:gd name="connsiteY7" fmla="*/ 252028 h 504056"/>
                <a:gd name="connsiteX0-1" fmla="*/ 0 w 504056"/>
                <a:gd name="connsiteY0-2" fmla="*/ 252028 h 504056"/>
                <a:gd name="connsiteX1-3" fmla="*/ 252028 w 504056"/>
                <a:gd name="connsiteY1-4" fmla="*/ 0 h 504056"/>
                <a:gd name="connsiteX2-5" fmla="*/ 504056 w 504056"/>
                <a:gd name="connsiteY2-6" fmla="*/ 252028 h 504056"/>
                <a:gd name="connsiteX3-7" fmla="*/ 425668 w 504056"/>
                <a:gd name="connsiteY3-8" fmla="*/ 252028 h 504056"/>
                <a:gd name="connsiteX4-9" fmla="*/ 482818 w 504056"/>
                <a:gd name="connsiteY4-10" fmla="*/ 504056 h 504056"/>
                <a:gd name="connsiteX5-11" fmla="*/ 78388 w 504056"/>
                <a:gd name="connsiteY5-12" fmla="*/ 504056 h 504056"/>
                <a:gd name="connsiteX6-13" fmla="*/ 78388 w 504056"/>
                <a:gd name="connsiteY6-14" fmla="*/ 252028 h 504056"/>
                <a:gd name="connsiteX7-15" fmla="*/ 0 w 504056"/>
                <a:gd name="connsiteY7-16" fmla="*/ 252028 h 504056"/>
                <a:gd name="connsiteX0-17" fmla="*/ 16862 w 520918"/>
                <a:gd name="connsiteY0-18" fmla="*/ 252028 h 513581"/>
                <a:gd name="connsiteX1-19" fmla="*/ 268890 w 520918"/>
                <a:gd name="connsiteY1-20" fmla="*/ 0 h 513581"/>
                <a:gd name="connsiteX2-21" fmla="*/ 520918 w 520918"/>
                <a:gd name="connsiteY2-22" fmla="*/ 252028 h 513581"/>
                <a:gd name="connsiteX3-23" fmla="*/ 442530 w 520918"/>
                <a:gd name="connsiteY3-24" fmla="*/ 252028 h 513581"/>
                <a:gd name="connsiteX4-25" fmla="*/ 499680 w 520918"/>
                <a:gd name="connsiteY4-26" fmla="*/ 504056 h 513581"/>
                <a:gd name="connsiteX5-27" fmla="*/ 0 w 520918"/>
                <a:gd name="connsiteY5-28" fmla="*/ 513581 h 513581"/>
                <a:gd name="connsiteX6-29" fmla="*/ 95250 w 520918"/>
                <a:gd name="connsiteY6-30" fmla="*/ 252028 h 513581"/>
                <a:gd name="connsiteX7-31" fmla="*/ 16862 w 520918"/>
                <a:gd name="connsiteY7-32" fmla="*/ 252028 h 513581"/>
                <a:gd name="connsiteX0-33" fmla="*/ 16862 w 520918"/>
                <a:gd name="connsiteY0-34" fmla="*/ 252028 h 513581"/>
                <a:gd name="connsiteX1-35" fmla="*/ 268890 w 520918"/>
                <a:gd name="connsiteY1-36" fmla="*/ 0 h 513581"/>
                <a:gd name="connsiteX2-37" fmla="*/ 520918 w 520918"/>
                <a:gd name="connsiteY2-38" fmla="*/ 252028 h 513581"/>
                <a:gd name="connsiteX3-39" fmla="*/ 380618 w 520918"/>
                <a:gd name="connsiteY3-40" fmla="*/ 258822 h 513581"/>
                <a:gd name="connsiteX4-41" fmla="*/ 499680 w 520918"/>
                <a:gd name="connsiteY4-42" fmla="*/ 504056 h 513581"/>
                <a:gd name="connsiteX5-43" fmla="*/ 0 w 520918"/>
                <a:gd name="connsiteY5-44" fmla="*/ 513581 h 513581"/>
                <a:gd name="connsiteX6-45" fmla="*/ 95250 w 520918"/>
                <a:gd name="connsiteY6-46" fmla="*/ 252028 h 513581"/>
                <a:gd name="connsiteX7-47" fmla="*/ 16862 w 520918"/>
                <a:gd name="connsiteY7-48" fmla="*/ 252028 h 513581"/>
                <a:gd name="connsiteX0-49" fmla="*/ 16862 w 520918"/>
                <a:gd name="connsiteY0-50" fmla="*/ 252028 h 513581"/>
                <a:gd name="connsiteX1-51" fmla="*/ 268890 w 520918"/>
                <a:gd name="connsiteY1-52" fmla="*/ 0 h 513581"/>
                <a:gd name="connsiteX2-53" fmla="*/ 520918 w 520918"/>
                <a:gd name="connsiteY2-54" fmla="*/ 252028 h 513581"/>
                <a:gd name="connsiteX3-55" fmla="*/ 380618 w 520918"/>
                <a:gd name="connsiteY3-56" fmla="*/ 258822 h 513581"/>
                <a:gd name="connsiteX4-57" fmla="*/ 499680 w 520918"/>
                <a:gd name="connsiteY4-58" fmla="*/ 504056 h 513581"/>
                <a:gd name="connsiteX5-59" fmla="*/ 0 w 520918"/>
                <a:gd name="connsiteY5-60" fmla="*/ 513581 h 513581"/>
                <a:gd name="connsiteX6-61" fmla="*/ 157163 w 520918"/>
                <a:gd name="connsiteY6-62" fmla="*/ 255425 h 513581"/>
                <a:gd name="connsiteX7-63" fmla="*/ 16862 w 520918"/>
                <a:gd name="connsiteY7-64" fmla="*/ 252028 h 51358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Lst>
              <a:rect l="l" t="t" r="r" b="b"/>
              <a:pathLst>
                <a:path w="520918" h="513581">
                  <a:moveTo>
                    <a:pt x="16862" y="252028"/>
                  </a:moveTo>
                  <a:lnTo>
                    <a:pt x="268890" y="0"/>
                  </a:lnTo>
                  <a:lnTo>
                    <a:pt x="520918" y="252028"/>
                  </a:lnTo>
                  <a:lnTo>
                    <a:pt x="380618" y="258822"/>
                  </a:lnTo>
                  <a:lnTo>
                    <a:pt x="499680" y="504056"/>
                  </a:lnTo>
                  <a:lnTo>
                    <a:pt x="0" y="513581"/>
                  </a:lnTo>
                  <a:lnTo>
                    <a:pt x="157163" y="255425"/>
                  </a:lnTo>
                  <a:lnTo>
                    <a:pt x="16862" y="252028"/>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6" name="椭圆 85"/>
          <p:cNvSpPr/>
          <p:nvPr/>
        </p:nvSpPr>
        <p:spPr>
          <a:xfrm>
            <a:off x="1244736" y="4828287"/>
            <a:ext cx="821036" cy="722818"/>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400" b="1" dirty="0" smtClean="0">
                <a:solidFill>
                  <a:schemeClr val="tx1"/>
                </a:solidFill>
                <a:latin typeface="微软雅黑" panose="020B0503020204020204" pitchFamily="34" charset="-122"/>
                <a:ea typeface="微软雅黑" panose="020B0503020204020204" pitchFamily="34" charset="-122"/>
              </a:rPr>
              <a:t>震源</a:t>
            </a:r>
            <a:endParaRPr lang="zh-CN" altLang="en-US" sz="1400" b="1" dirty="0">
              <a:solidFill>
                <a:schemeClr val="tx1"/>
              </a:solidFill>
              <a:latin typeface="微软雅黑" panose="020B0503020204020204" pitchFamily="34" charset="-122"/>
              <a:ea typeface="微软雅黑" panose="020B0503020204020204" pitchFamily="34" charset="-122"/>
            </a:endParaRPr>
          </a:p>
        </p:txBody>
      </p:sp>
      <p:sp>
        <p:nvSpPr>
          <p:cNvPr id="87" name="矩形标注 86"/>
          <p:cNvSpPr/>
          <p:nvPr/>
        </p:nvSpPr>
        <p:spPr>
          <a:xfrm>
            <a:off x="1213178" y="3171947"/>
            <a:ext cx="544008" cy="261127"/>
          </a:xfrm>
          <a:prstGeom prst="wedgeRectCallout">
            <a:avLst>
              <a:gd name="adj1" fmla="val -22234"/>
              <a:gd name="adj2" fmla="val 19673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zh-CN" altLang="en-US" sz="1200" b="1" dirty="0" smtClean="0">
                <a:latin typeface="微软雅黑" panose="020B0503020204020204" pitchFamily="34" charset="-122"/>
                <a:ea typeface="微软雅黑" panose="020B0503020204020204" pitchFamily="34" charset="-122"/>
              </a:rPr>
              <a:t>地震仪</a:t>
            </a:r>
            <a:endParaRPr lang="zh-CN" altLang="en-US" sz="1200" b="1" dirty="0">
              <a:latin typeface="微软雅黑" panose="020B0503020204020204" pitchFamily="34" charset="-122"/>
              <a:ea typeface="微软雅黑" panose="020B0503020204020204" pitchFamily="34" charset="-122"/>
            </a:endParaRPr>
          </a:p>
        </p:txBody>
      </p:sp>
      <p:grpSp>
        <p:nvGrpSpPr>
          <p:cNvPr id="88" name="组合 87"/>
          <p:cNvGrpSpPr/>
          <p:nvPr/>
        </p:nvGrpSpPr>
        <p:grpSpPr>
          <a:xfrm>
            <a:off x="1441726" y="2940128"/>
            <a:ext cx="2638370" cy="1019336"/>
            <a:chOff x="2953894" y="2336380"/>
            <a:chExt cx="2638370" cy="1019336"/>
          </a:xfrm>
        </p:grpSpPr>
        <p:cxnSp>
          <p:nvCxnSpPr>
            <p:cNvPr id="89" name="直接连接符 88"/>
            <p:cNvCxnSpPr/>
            <p:nvPr/>
          </p:nvCxnSpPr>
          <p:spPr>
            <a:xfrm flipV="1">
              <a:off x="3553200" y="2620559"/>
              <a:ext cx="697461" cy="417171"/>
            </a:xfrm>
            <a:prstGeom prst="line">
              <a:avLst/>
            </a:prstGeom>
            <a:ln w="12700">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90" name="直接连接符 89"/>
            <p:cNvCxnSpPr/>
            <p:nvPr/>
          </p:nvCxnSpPr>
          <p:spPr>
            <a:xfrm flipV="1">
              <a:off x="4780846" y="2754104"/>
              <a:ext cx="283311" cy="169457"/>
            </a:xfrm>
            <a:prstGeom prst="line">
              <a:avLst/>
            </a:prstGeom>
            <a:ln w="12700">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91" name="直接连接符 90"/>
            <p:cNvCxnSpPr/>
            <p:nvPr/>
          </p:nvCxnSpPr>
          <p:spPr>
            <a:xfrm flipV="1">
              <a:off x="4306024" y="2663129"/>
              <a:ext cx="154547" cy="92440"/>
            </a:xfrm>
            <a:prstGeom prst="line">
              <a:avLst/>
            </a:prstGeom>
            <a:ln w="12700">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92" name="直接连接符 91"/>
            <p:cNvCxnSpPr/>
            <p:nvPr/>
          </p:nvCxnSpPr>
          <p:spPr>
            <a:xfrm flipV="1">
              <a:off x="2953894" y="2620559"/>
              <a:ext cx="1020805" cy="610573"/>
            </a:xfrm>
            <a:prstGeom prst="line">
              <a:avLst/>
            </a:prstGeom>
            <a:ln w="12700">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93" name="直接连接符 92"/>
            <p:cNvCxnSpPr/>
            <p:nvPr/>
          </p:nvCxnSpPr>
          <p:spPr>
            <a:xfrm flipV="1">
              <a:off x="3831397" y="2776434"/>
              <a:ext cx="968490" cy="579282"/>
            </a:xfrm>
            <a:prstGeom prst="line">
              <a:avLst/>
            </a:prstGeom>
            <a:ln w="12700">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94" name="直接连接符 93"/>
            <p:cNvCxnSpPr/>
            <p:nvPr/>
          </p:nvCxnSpPr>
          <p:spPr>
            <a:xfrm flipV="1">
              <a:off x="3995373" y="2336380"/>
              <a:ext cx="0" cy="284179"/>
            </a:xfrm>
            <a:prstGeom prst="line">
              <a:avLst/>
            </a:prstGeom>
            <a:ln w="12700">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95" name="直接连接符 94"/>
            <p:cNvCxnSpPr/>
            <p:nvPr/>
          </p:nvCxnSpPr>
          <p:spPr>
            <a:xfrm flipV="1">
              <a:off x="4220929" y="2346690"/>
              <a:ext cx="0" cy="284179"/>
            </a:xfrm>
            <a:prstGeom prst="line">
              <a:avLst/>
            </a:prstGeom>
            <a:ln w="12700">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96" name="直接连接符 95"/>
            <p:cNvCxnSpPr/>
            <p:nvPr/>
          </p:nvCxnSpPr>
          <p:spPr>
            <a:xfrm flipV="1">
              <a:off x="4470684" y="2346690"/>
              <a:ext cx="0" cy="284179"/>
            </a:xfrm>
            <a:prstGeom prst="line">
              <a:avLst/>
            </a:prstGeom>
            <a:ln w="12700">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97" name="直接连接符 96"/>
            <p:cNvCxnSpPr/>
            <p:nvPr/>
          </p:nvCxnSpPr>
          <p:spPr>
            <a:xfrm flipV="1">
              <a:off x="4825240" y="2346690"/>
              <a:ext cx="0" cy="359593"/>
            </a:xfrm>
            <a:prstGeom prst="line">
              <a:avLst/>
            </a:prstGeom>
            <a:ln w="12700">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98" name="直接连接符 97"/>
            <p:cNvCxnSpPr/>
            <p:nvPr/>
          </p:nvCxnSpPr>
          <p:spPr>
            <a:xfrm flipV="1">
              <a:off x="5051410" y="2346690"/>
              <a:ext cx="0" cy="388429"/>
            </a:xfrm>
            <a:prstGeom prst="line">
              <a:avLst/>
            </a:prstGeom>
            <a:ln w="12700">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cxnSp>
          <p:nvCxnSpPr>
            <p:cNvPr id="99" name="直接连接符 98"/>
            <p:cNvCxnSpPr/>
            <p:nvPr/>
          </p:nvCxnSpPr>
          <p:spPr>
            <a:xfrm>
              <a:off x="3996338" y="2336381"/>
              <a:ext cx="1595926" cy="10309"/>
            </a:xfrm>
            <a:prstGeom prst="line">
              <a:avLst/>
            </a:prstGeom>
            <a:ln w="12700">
              <a:solidFill>
                <a:schemeClr val="tx1">
                  <a:lumMod val="65000"/>
                  <a:lumOff val="35000"/>
                </a:schemeClr>
              </a:solidFill>
              <a:prstDash val="dashDot"/>
            </a:ln>
          </p:spPr>
          <p:style>
            <a:lnRef idx="1">
              <a:schemeClr val="accent1"/>
            </a:lnRef>
            <a:fillRef idx="0">
              <a:schemeClr val="accent1"/>
            </a:fillRef>
            <a:effectRef idx="0">
              <a:schemeClr val="accent1"/>
            </a:effectRef>
            <a:fontRef idx="minor">
              <a:schemeClr val="tx1"/>
            </a:fontRef>
          </p:style>
        </p:cxnSp>
      </p:grpSp>
      <p:sp>
        <p:nvSpPr>
          <p:cNvPr id="100" name="椭圆 99"/>
          <p:cNvSpPr/>
          <p:nvPr/>
        </p:nvSpPr>
        <p:spPr>
          <a:xfrm>
            <a:off x="4055694" y="2802727"/>
            <a:ext cx="295422" cy="295422"/>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smtClean="0"/>
              <a:t>1</a:t>
            </a:r>
            <a:endParaRPr lang="zh-CN" altLang="en-US" dirty="0"/>
          </a:p>
        </p:txBody>
      </p:sp>
      <p:sp>
        <p:nvSpPr>
          <p:cNvPr id="101" name="椭圆 100"/>
          <p:cNvSpPr/>
          <p:nvPr/>
        </p:nvSpPr>
        <p:spPr>
          <a:xfrm>
            <a:off x="5148064" y="3739136"/>
            <a:ext cx="295422" cy="295422"/>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smtClean="0"/>
              <a:t>2</a:t>
            </a:r>
            <a:endParaRPr lang="zh-CN" altLang="en-US" dirty="0"/>
          </a:p>
        </p:txBody>
      </p:sp>
      <p:sp>
        <p:nvSpPr>
          <p:cNvPr id="102" name="椭圆 101"/>
          <p:cNvSpPr/>
          <p:nvPr/>
        </p:nvSpPr>
        <p:spPr>
          <a:xfrm>
            <a:off x="5148064" y="4584992"/>
            <a:ext cx="295422" cy="295422"/>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smtClean="0"/>
              <a:t>3</a:t>
            </a:r>
            <a:endParaRPr lang="zh-CN" altLang="en-US" dirty="0"/>
          </a:p>
        </p:txBody>
      </p:sp>
      <p:sp>
        <p:nvSpPr>
          <p:cNvPr id="103" name="椭圆 102"/>
          <p:cNvSpPr/>
          <p:nvPr/>
        </p:nvSpPr>
        <p:spPr>
          <a:xfrm>
            <a:off x="5148064" y="5413976"/>
            <a:ext cx="295422" cy="295422"/>
          </a:xfrm>
          <a:prstGeom prst="ellipse">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altLang="zh-CN" dirty="0" smtClean="0"/>
              <a:t>4</a:t>
            </a:r>
            <a:endParaRPr lang="zh-CN" altLang="en-US" dirty="0"/>
          </a:p>
        </p:txBody>
      </p:sp>
      <p:pic>
        <p:nvPicPr>
          <p:cNvPr id="105" name="27 Imagen"/>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107"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108" name="Imagen 27">
            <a:hlinkClick r:id="" action="ppaction://hlinkshowjump?jump=nextslide"/>
          </p:cNvPr>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9" name="Imagen 28">
            <a:hlinkClick r:id="" action="ppaction://hlinkshowjump?jump=previousslide"/>
          </p:cNvPr>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6</a:t>
            </a:fld>
            <a:endParaRPr lang="zh-CN" altLang="en-US" dirty="0"/>
          </a:p>
        </p:txBody>
      </p:sp>
      <p:sp>
        <p:nvSpPr>
          <p:cNvPr id="111" name="文本框 40"/>
          <p:cNvSpPr txBox="1"/>
          <p:nvPr/>
        </p:nvSpPr>
        <p:spPr>
          <a:xfrm>
            <a:off x="399253" y="933450"/>
            <a:ext cx="4879862" cy="369332"/>
          </a:xfrm>
          <a:prstGeom prst="rect">
            <a:avLst/>
          </a:prstGeom>
          <a:noFill/>
        </p:spPr>
        <p:txBody>
          <a:bodyPr wrap="none" rtlCol="0">
            <a:spAutoFit/>
          </a:bodyPr>
          <a:lstStyle/>
          <a:p>
            <a:r>
              <a:rPr lang="en-US" altLang="zh-CN" b="1" dirty="0" smtClean="0">
                <a:solidFill>
                  <a:srgbClr val="3D89BC"/>
                </a:solidFill>
              </a:rPr>
              <a:t>10.1.2 </a:t>
            </a:r>
            <a:r>
              <a:rPr lang="zh-CN" altLang="zh-CN" b="1" dirty="0">
                <a:solidFill>
                  <a:srgbClr val="3D89BC"/>
                </a:solidFill>
              </a:rPr>
              <a:t>密集地震观测网将地震带进大数据时代</a:t>
            </a:r>
            <a:endParaRPr lang="zh-CN" altLang="en-US" b="1" dirty="0">
              <a:solidFill>
                <a:srgbClr val="3D89BC"/>
              </a:solidFill>
            </a:endParaRPr>
          </a:p>
        </p:txBody>
      </p:sp>
      <p:sp>
        <p:nvSpPr>
          <p:cNvPr id="112" name="椭圆 111"/>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fade">
                                      <p:cBhvr>
                                        <p:cTn id="11" dur="500"/>
                                        <p:tgtEl>
                                          <p:spTgt spid="2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500"/>
                                        <p:tgtEl>
                                          <p:spTgt spid="2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fade">
                                      <p:cBhvr>
                                        <p:cTn id="20" dur="500"/>
                                        <p:tgtEl>
                                          <p:spTgt spid="48"/>
                                        </p:tgtEl>
                                      </p:cBhvr>
                                    </p:animEffect>
                                  </p:childTnLst>
                                </p:cTn>
                              </p:par>
                            </p:childTnLst>
                          </p:cTn>
                        </p:par>
                        <p:par>
                          <p:cTn id="21" fill="hold">
                            <p:stCondLst>
                              <p:cond delay="500"/>
                            </p:stCondLst>
                            <p:childTnLst>
                              <p:par>
                                <p:cTn id="22" presetID="22" presetClass="entr" presetSubtype="4" fill="hold" nodeType="afterEffect">
                                  <p:stCondLst>
                                    <p:cond delay="0"/>
                                  </p:stCondLst>
                                  <p:childTnLst>
                                    <p:set>
                                      <p:cBhvr>
                                        <p:cTn id="23" dur="1" fill="hold">
                                          <p:stCondLst>
                                            <p:cond delay="0"/>
                                          </p:stCondLst>
                                        </p:cTn>
                                        <p:tgtEl>
                                          <p:spTgt spid="70"/>
                                        </p:tgtEl>
                                        <p:attrNameLst>
                                          <p:attrName>style.visibility</p:attrName>
                                        </p:attrNameLst>
                                      </p:cBhvr>
                                      <p:to>
                                        <p:strVal val="visible"/>
                                      </p:to>
                                    </p:set>
                                    <p:animEffect transition="in" filter="wipe(down)">
                                      <p:cBhvr>
                                        <p:cTn id="24" dur="500"/>
                                        <p:tgtEl>
                                          <p:spTgt spid="70"/>
                                        </p:tgtEl>
                                      </p:cBhvr>
                                    </p:animEffect>
                                  </p:childTnLst>
                                </p:cTn>
                              </p:par>
                            </p:childTnLst>
                          </p:cTn>
                        </p:par>
                        <p:par>
                          <p:cTn id="25" fill="hold">
                            <p:stCondLst>
                              <p:cond delay="1000"/>
                            </p:stCondLst>
                            <p:childTnLst>
                              <p:par>
                                <p:cTn id="26" presetID="22" presetClass="entr" presetSubtype="4" fill="hold" nodeType="afterEffect">
                                  <p:stCondLst>
                                    <p:cond delay="0"/>
                                  </p:stCondLst>
                                  <p:childTnLst>
                                    <p:set>
                                      <p:cBhvr>
                                        <p:cTn id="27" dur="1" fill="hold">
                                          <p:stCondLst>
                                            <p:cond delay="0"/>
                                          </p:stCondLst>
                                        </p:cTn>
                                        <p:tgtEl>
                                          <p:spTgt spid="76"/>
                                        </p:tgtEl>
                                        <p:attrNameLst>
                                          <p:attrName>style.visibility</p:attrName>
                                        </p:attrNameLst>
                                      </p:cBhvr>
                                      <p:to>
                                        <p:strVal val="visible"/>
                                      </p:to>
                                    </p:set>
                                    <p:animEffect transition="in" filter="wipe(down)">
                                      <p:cBhvr>
                                        <p:cTn id="28" dur="500"/>
                                        <p:tgtEl>
                                          <p:spTgt spid="76"/>
                                        </p:tgtEl>
                                      </p:cBhvr>
                                    </p:animEffect>
                                  </p:childTnLst>
                                </p:cTn>
                              </p:par>
                            </p:childTnLst>
                          </p:cTn>
                        </p:par>
                        <p:par>
                          <p:cTn id="29" fill="hold">
                            <p:stCondLst>
                              <p:cond delay="1500"/>
                            </p:stCondLst>
                            <p:childTnLst>
                              <p:par>
                                <p:cTn id="30" presetID="16" presetClass="entr" presetSubtype="21" fill="hold" grpId="0" nodeType="afterEffect">
                                  <p:stCondLst>
                                    <p:cond delay="0"/>
                                  </p:stCondLst>
                                  <p:childTnLst>
                                    <p:set>
                                      <p:cBhvr>
                                        <p:cTn id="31" dur="1" fill="hold">
                                          <p:stCondLst>
                                            <p:cond delay="0"/>
                                          </p:stCondLst>
                                        </p:cTn>
                                        <p:tgtEl>
                                          <p:spTgt spid="87"/>
                                        </p:tgtEl>
                                        <p:attrNameLst>
                                          <p:attrName>style.visibility</p:attrName>
                                        </p:attrNameLst>
                                      </p:cBhvr>
                                      <p:to>
                                        <p:strVal val="visible"/>
                                      </p:to>
                                    </p:set>
                                    <p:animEffect transition="in" filter="barn(inVertical)">
                                      <p:cBhvr>
                                        <p:cTn id="32" dur="500"/>
                                        <p:tgtEl>
                                          <p:spTgt spid="87"/>
                                        </p:tgtEl>
                                      </p:cBhvr>
                                    </p:animEffect>
                                  </p:childTnLst>
                                </p:cTn>
                              </p:par>
                            </p:childTnLst>
                          </p:cTn>
                        </p:par>
                        <p:par>
                          <p:cTn id="33" fill="hold">
                            <p:stCondLst>
                              <p:cond delay="2000"/>
                            </p:stCondLst>
                            <p:childTnLst>
                              <p:par>
                                <p:cTn id="34" presetID="45" presetClass="entr" presetSubtype="0" fill="hold" grpId="0" nodeType="afterEffect">
                                  <p:stCondLst>
                                    <p:cond delay="0"/>
                                  </p:stCondLst>
                                  <p:childTnLst>
                                    <p:set>
                                      <p:cBhvr>
                                        <p:cTn id="35" dur="1" fill="hold">
                                          <p:stCondLst>
                                            <p:cond delay="0"/>
                                          </p:stCondLst>
                                        </p:cTn>
                                        <p:tgtEl>
                                          <p:spTgt spid="86"/>
                                        </p:tgtEl>
                                        <p:attrNameLst>
                                          <p:attrName>style.visibility</p:attrName>
                                        </p:attrNameLst>
                                      </p:cBhvr>
                                      <p:to>
                                        <p:strVal val="visible"/>
                                      </p:to>
                                    </p:set>
                                    <p:animEffect transition="in" filter="fade">
                                      <p:cBhvr>
                                        <p:cTn id="36" dur="2000"/>
                                        <p:tgtEl>
                                          <p:spTgt spid="86"/>
                                        </p:tgtEl>
                                      </p:cBhvr>
                                    </p:animEffect>
                                    <p:anim calcmode="lin" valueType="num">
                                      <p:cBhvr>
                                        <p:cTn id="37" dur="2000" fill="hold"/>
                                        <p:tgtEl>
                                          <p:spTgt spid="86"/>
                                        </p:tgtEl>
                                        <p:attrNameLst>
                                          <p:attrName>ppt_w</p:attrName>
                                        </p:attrNameLst>
                                      </p:cBhvr>
                                      <p:tavLst>
                                        <p:tav tm="0" fmla="#ppt_w*sin(2.5*pi*$)">
                                          <p:val>
                                            <p:fltVal val="0"/>
                                          </p:val>
                                        </p:tav>
                                        <p:tav tm="100000">
                                          <p:val>
                                            <p:fltVal val="1"/>
                                          </p:val>
                                        </p:tav>
                                      </p:tavLst>
                                    </p:anim>
                                    <p:anim calcmode="lin" valueType="num">
                                      <p:cBhvr>
                                        <p:cTn id="38" dur="2000" fill="hold"/>
                                        <p:tgtEl>
                                          <p:spTgt spid="86"/>
                                        </p:tgtEl>
                                        <p:attrNameLst>
                                          <p:attrName>ppt_h</p:attrName>
                                        </p:attrNameLst>
                                      </p:cBhvr>
                                      <p:tavLst>
                                        <p:tav tm="0">
                                          <p:val>
                                            <p:strVal val="#ppt_h"/>
                                          </p:val>
                                        </p:tav>
                                        <p:tav tm="100000">
                                          <p:val>
                                            <p:strVal val="#ppt_h"/>
                                          </p:val>
                                        </p:tav>
                                      </p:tavLst>
                                    </p:anim>
                                  </p:childTnLst>
                                </p:cTn>
                              </p:par>
                            </p:childTnLst>
                          </p:cTn>
                        </p:par>
                        <p:par>
                          <p:cTn id="39" fill="hold">
                            <p:stCondLst>
                              <p:cond delay="4000"/>
                            </p:stCondLst>
                            <p:childTnLst>
                              <p:par>
                                <p:cTn id="40" presetID="1" presetClass="entr" presetSubtype="0" fill="hold" nodeType="afterEffect">
                                  <p:stCondLst>
                                    <p:cond delay="0"/>
                                  </p:stCondLst>
                                  <p:childTnLst>
                                    <p:set>
                                      <p:cBhvr>
                                        <p:cTn id="41" dur="1" fill="hold">
                                          <p:stCondLst>
                                            <p:cond delay="0"/>
                                          </p:stCondLst>
                                        </p:cTn>
                                        <p:tgtEl>
                                          <p:spTgt spid="80"/>
                                        </p:tgtEl>
                                        <p:attrNameLst>
                                          <p:attrName>style.visibility</p:attrName>
                                        </p:attrNameLst>
                                      </p:cBhvr>
                                      <p:to>
                                        <p:strVal val="visible"/>
                                      </p:to>
                                    </p:set>
                                  </p:childTnLst>
                                </p:cTn>
                              </p:par>
                            </p:childTnLst>
                          </p:cTn>
                        </p:par>
                        <p:par>
                          <p:cTn id="42" fill="hold">
                            <p:stCondLst>
                              <p:cond delay="4000"/>
                            </p:stCondLst>
                            <p:childTnLst>
                              <p:par>
                                <p:cTn id="43" presetID="26" presetClass="emph" presetSubtype="0" fill="hold" nodeType="afterEffect">
                                  <p:stCondLst>
                                    <p:cond delay="0"/>
                                  </p:stCondLst>
                                  <p:childTnLst>
                                    <p:animEffect transition="out" filter="fade">
                                      <p:cBhvr>
                                        <p:cTn id="44" dur="500" tmFilter="0, 0; .2, .5; .8, .5; 1, 0"/>
                                        <p:tgtEl>
                                          <p:spTgt spid="80"/>
                                        </p:tgtEl>
                                      </p:cBhvr>
                                    </p:animEffect>
                                    <p:animScale>
                                      <p:cBhvr>
                                        <p:cTn id="45" dur="250" autoRev="1" fill="hold"/>
                                        <p:tgtEl>
                                          <p:spTgt spid="80"/>
                                        </p:tgtEl>
                                      </p:cBhvr>
                                      <p:by x="105000" y="105000"/>
                                    </p:animScale>
                                  </p:childTnLst>
                                </p:cTn>
                              </p:par>
                            </p:childTnLst>
                          </p:cTn>
                        </p:par>
                        <p:par>
                          <p:cTn id="46" fill="hold">
                            <p:stCondLst>
                              <p:cond delay="4500"/>
                            </p:stCondLst>
                            <p:childTnLst>
                              <p:par>
                                <p:cTn id="47" presetID="22" presetClass="entr" presetSubtype="4" fill="hold" nodeType="afterEffect">
                                  <p:stCondLst>
                                    <p:cond delay="0"/>
                                  </p:stCondLst>
                                  <p:childTnLst>
                                    <p:set>
                                      <p:cBhvr>
                                        <p:cTn id="48" dur="1" fill="hold">
                                          <p:stCondLst>
                                            <p:cond delay="0"/>
                                          </p:stCondLst>
                                        </p:cTn>
                                        <p:tgtEl>
                                          <p:spTgt spid="88"/>
                                        </p:tgtEl>
                                        <p:attrNameLst>
                                          <p:attrName>style.visibility</p:attrName>
                                        </p:attrNameLst>
                                      </p:cBhvr>
                                      <p:to>
                                        <p:strVal val="visible"/>
                                      </p:to>
                                    </p:set>
                                    <p:animEffect transition="in" filter="wipe(down)">
                                      <p:cBhvr>
                                        <p:cTn id="49" dur="500"/>
                                        <p:tgtEl>
                                          <p:spTgt spid="88"/>
                                        </p:tgtEl>
                                      </p:cBhvr>
                                    </p:animEffect>
                                  </p:childTnLst>
                                </p:cTn>
                              </p:par>
                            </p:childTnLst>
                          </p:cTn>
                        </p:par>
                        <p:par>
                          <p:cTn id="50" fill="hold">
                            <p:stCondLst>
                              <p:cond delay="5000"/>
                            </p:stCondLst>
                            <p:childTnLst>
                              <p:par>
                                <p:cTn id="51" presetID="10" presetClass="entr" presetSubtype="0" fill="hold" grpId="0" nodeType="afterEffect">
                                  <p:stCondLst>
                                    <p:cond delay="0"/>
                                  </p:stCondLst>
                                  <p:childTnLst>
                                    <p:set>
                                      <p:cBhvr>
                                        <p:cTn id="52" dur="1" fill="hold">
                                          <p:stCondLst>
                                            <p:cond delay="0"/>
                                          </p:stCondLst>
                                        </p:cTn>
                                        <p:tgtEl>
                                          <p:spTgt spid="100"/>
                                        </p:tgtEl>
                                        <p:attrNameLst>
                                          <p:attrName>style.visibility</p:attrName>
                                        </p:attrNameLst>
                                      </p:cBhvr>
                                      <p:to>
                                        <p:strVal val="visible"/>
                                      </p:to>
                                    </p:set>
                                    <p:animEffect transition="in" filter="fade">
                                      <p:cBhvr>
                                        <p:cTn id="53" dur="500"/>
                                        <p:tgtEl>
                                          <p:spTgt spid="100"/>
                                        </p:tgtEl>
                                      </p:cBhvr>
                                    </p:animEffect>
                                  </p:childTnLst>
                                </p:cTn>
                              </p:par>
                            </p:childTnLst>
                          </p:cTn>
                        </p:par>
                        <p:par>
                          <p:cTn id="54" fill="hold">
                            <p:stCondLst>
                              <p:cond delay="5500"/>
                            </p:stCondLst>
                            <p:childTnLst>
                              <p:par>
                                <p:cTn id="55" presetID="42" presetClass="entr" presetSubtype="0" fill="hold" nodeType="afterEffect">
                                  <p:stCondLst>
                                    <p:cond delay="0"/>
                                  </p:stCondLst>
                                  <p:childTnLst>
                                    <p:set>
                                      <p:cBhvr>
                                        <p:cTn id="56" dur="1" fill="hold">
                                          <p:stCondLst>
                                            <p:cond delay="0"/>
                                          </p:stCondLst>
                                        </p:cTn>
                                        <p:tgtEl>
                                          <p:spTgt spid="44"/>
                                        </p:tgtEl>
                                        <p:attrNameLst>
                                          <p:attrName>style.visibility</p:attrName>
                                        </p:attrNameLst>
                                      </p:cBhvr>
                                      <p:to>
                                        <p:strVal val="visible"/>
                                      </p:to>
                                    </p:set>
                                    <p:animEffect transition="in" filter="fade">
                                      <p:cBhvr>
                                        <p:cTn id="57" dur="1000"/>
                                        <p:tgtEl>
                                          <p:spTgt spid="44"/>
                                        </p:tgtEl>
                                      </p:cBhvr>
                                    </p:animEffect>
                                    <p:anim calcmode="lin" valueType="num">
                                      <p:cBhvr>
                                        <p:cTn id="58" dur="1000" fill="hold"/>
                                        <p:tgtEl>
                                          <p:spTgt spid="44"/>
                                        </p:tgtEl>
                                        <p:attrNameLst>
                                          <p:attrName>ppt_x</p:attrName>
                                        </p:attrNameLst>
                                      </p:cBhvr>
                                      <p:tavLst>
                                        <p:tav tm="0">
                                          <p:val>
                                            <p:strVal val="#ppt_x"/>
                                          </p:val>
                                        </p:tav>
                                        <p:tav tm="100000">
                                          <p:val>
                                            <p:strVal val="#ppt_x"/>
                                          </p:val>
                                        </p:tav>
                                      </p:tavLst>
                                    </p:anim>
                                    <p:anim calcmode="lin" valueType="num">
                                      <p:cBhvr>
                                        <p:cTn id="59" dur="1000" fill="hold"/>
                                        <p:tgtEl>
                                          <p:spTgt spid="44"/>
                                        </p:tgtEl>
                                        <p:attrNameLst>
                                          <p:attrName>ppt_y</p:attrName>
                                        </p:attrNameLst>
                                      </p:cBhvr>
                                      <p:tavLst>
                                        <p:tav tm="0">
                                          <p:val>
                                            <p:strVal val="#ppt_y+.1"/>
                                          </p:val>
                                        </p:tav>
                                        <p:tav tm="100000">
                                          <p:val>
                                            <p:strVal val="#ppt_y"/>
                                          </p:val>
                                        </p:tav>
                                      </p:tavLst>
                                    </p:anim>
                                  </p:childTnLst>
                                </p:cTn>
                              </p:par>
                            </p:childTnLst>
                          </p:cTn>
                        </p:par>
                        <p:par>
                          <p:cTn id="60" fill="hold">
                            <p:stCondLst>
                              <p:cond delay="6500"/>
                            </p:stCondLst>
                            <p:childTnLst>
                              <p:par>
                                <p:cTn id="61" presetID="10" presetClass="entr" presetSubtype="0" fill="hold" grpId="0" nodeType="afterEffect">
                                  <p:stCondLst>
                                    <p:cond delay="0"/>
                                  </p:stCondLst>
                                  <p:childTnLst>
                                    <p:set>
                                      <p:cBhvr>
                                        <p:cTn id="62" dur="1" fill="hold">
                                          <p:stCondLst>
                                            <p:cond delay="0"/>
                                          </p:stCondLst>
                                        </p:cTn>
                                        <p:tgtEl>
                                          <p:spTgt spid="101"/>
                                        </p:tgtEl>
                                        <p:attrNameLst>
                                          <p:attrName>style.visibility</p:attrName>
                                        </p:attrNameLst>
                                      </p:cBhvr>
                                      <p:to>
                                        <p:strVal val="visible"/>
                                      </p:to>
                                    </p:set>
                                    <p:animEffect transition="in" filter="fade">
                                      <p:cBhvr>
                                        <p:cTn id="63" dur="500"/>
                                        <p:tgtEl>
                                          <p:spTgt spid="101"/>
                                        </p:tgtEl>
                                      </p:cBhvr>
                                    </p:animEffect>
                                  </p:childTnLst>
                                </p:cTn>
                              </p:par>
                            </p:childTnLst>
                          </p:cTn>
                        </p:par>
                        <p:par>
                          <p:cTn id="64" fill="hold">
                            <p:stCondLst>
                              <p:cond delay="7000"/>
                            </p:stCondLst>
                            <p:childTnLst>
                              <p:par>
                                <p:cTn id="65" presetID="16" presetClass="entr" presetSubtype="21" fill="hold" nodeType="after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barn(inVertical)">
                                      <p:cBhvr>
                                        <p:cTn id="67" dur="500"/>
                                        <p:tgtEl>
                                          <p:spTgt spid="40"/>
                                        </p:tgtEl>
                                      </p:cBhvr>
                                    </p:animEffect>
                                  </p:childTnLst>
                                </p:cTn>
                              </p:par>
                            </p:childTnLst>
                          </p:cTn>
                        </p:par>
                        <p:par>
                          <p:cTn id="68" fill="hold">
                            <p:stCondLst>
                              <p:cond delay="7500"/>
                            </p:stCondLst>
                            <p:childTnLst>
                              <p:par>
                                <p:cTn id="69" presetID="10" presetClass="entr" presetSubtype="0" fill="hold" grpId="0" nodeType="afterEffect">
                                  <p:stCondLst>
                                    <p:cond delay="0"/>
                                  </p:stCondLst>
                                  <p:childTnLst>
                                    <p:set>
                                      <p:cBhvr>
                                        <p:cTn id="70" dur="1" fill="hold">
                                          <p:stCondLst>
                                            <p:cond delay="0"/>
                                          </p:stCondLst>
                                        </p:cTn>
                                        <p:tgtEl>
                                          <p:spTgt spid="102"/>
                                        </p:tgtEl>
                                        <p:attrNameLst>
                                          <p:attrName>style.visibility</p:attrName>
                                        </p:attrNameLst>
                                      </p:cBhvr>
                                      <p:to>
                                        <p:strVal val="visible"/>
                                      </p:to>
                                    </p:set>
                                    <p:animEffect transition="in" filter="fade">
                                      <p:cBhvr>
                                        <p:cTn id="71" dur="500"/>
                                        <p:tgtEl>
                                          <p:spTgt spid="102"/>
                                        </p:tgtEl>
                                      </p:cBhvr>
                                    </p:animEffect>
                                  </p:childTnLst>
                                </p:cTn>
                              </p:par>
                            </p:childTnLst>
                          </p:cTn>
                        </p:par>
                        <p:par>
                          <p:cTn id="72" fill="hold">
                            <p:stCondLst>
                              <p:cond delay="8000"/>
                            </p:stCondLst>
                            <p:childTnLst>
                              <p:par>
                                <p:cTn id="73" presetID="22" presetClass="entr" presetSubtype="4" fill="hold" nodeType="after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wipe(down)">
                                      <p:cBhvr>
                                        <p:cTn id="75" dur="500"/>
                                        <p:tgtEl>
                                          <p:spTgt spid="35"/>
                                        </p:tgtEl>
                                      </p:cBhvr>
                                    </p:animEffect>
                                  </p:childTnLst>
                                </p:cTn>
                              </p:par>
                            </p:childTnLst>
                          </p:cTn>
                        </p:par>
                        <p:par>
                          <p:cTn id="76" fill="hold">
                            <p:stCondLst>
                              <p:cond delay="8500"/>
                            </p:stCondLst>
                            <p:childTnLst>
                              <p:par>
                                <p:cTn id="77" presetID="10" presetClass="entr" presetSubtype="0" fill="hold" grpId="0" nodeType="afterEffect">
                                  <p:stCondLst>
                                    <p:cond delay="0"/>
                                  </p:stCondLst>
                                  <p:childTnLst>
                                    <p:set>
                                      <p:cBhvr>
                                        <p:cTn id="78" dur="1" fill="hold">
                                          <p:stCondLst>
                                            <p:cond delay="0"/>
                                          </p:stCondLst>
                                        </p:cTn>
                                        <p:tgtEl>
                                          <p:spTgt spid="103"/>
                                        </p:tgtEl>
                                        <p:attrNameLst>
                                          <p:attrName>style.visibility</p:attrName>
                                        </p:attrNameLst>
                                      </p:cBhvr>
                                      <p:to>
                                        <p:strVal val="visible"/>
                                      </p:to>
                                    </p:set>
                                    <p:animEffect transition="in" filter="fade">
                                      <p:cBhvr>
                                        <p:cTn id="79" dur="500"/>
                                        <p:tgtEl>
                                          <p:spTgt spid="103"/>
                                        </p:tgtEl>
                                      </p:cBhvr>
                                    </p:animEffect>
                                  </p:childTnLst>
                                </p:cTn>
                              </p:par>
                            </p:childTnLst>
                          </p:cTn>
                        </p:par>
                        <p:par>
                          <p:cTn id="80" fill="hold">
                            <p:stCondLst>
                              <p:cond delay="9000"/>
                            </p:stCondLst>
                            <p:childTnLst>
                              <p:par>
                                <p:cTn id="81" presetID="22" presetClass="entr" presetSubtype="4" fill="hold" nodeType="after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wipe(down)">
                                      <p:cBhvr>
                                        <p:cTn id="8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5" grpId="0" animBg="1"/>
      <p:bldP spid="86" grpId="0" animBg="1"/>
      <p:bldP spid="87" grpId="0" animBg="1"/>
      <p:bldP spid="100" grpId="0" animBg="1"/>
      <p:bldP spid="101" grpId="0" animBg="1"/>
      <p:bldP spid="102" grpId="0" animBg="1"/>
      <p:bldP spid="10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9498" y="1595846"/>
            <a:ext cx="2520043" cy="2520043"/>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803" y="4230189"/>
            <a:ext cx="2520043" cy="2520043"/>
          </a:xfrm>
          <a:prstGeom prst="rect">
            <a:avLst/>
          </a:prstGeom>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802" y="1595846"/>
            <a:ext cx="2520043" cy="2520043"/>
          </a:xfrm>
          <a:prstGeom prst="rect">
            <a:avLst/>
          </a:prstGeom>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9498" y="4206434"/>
            <a:ext cx="2501624" cy="2501624"/>
          </a:xfrm>
          <a:prstGeom prst="rect">
            <a:avLst/>
          </a:prstGeom>
        </p:spPr>
      </p:pic>
      <p:sp>
        <p:nvSpPr>
          <p:cNvPr id="24" name="矩形 23"/>
          <p:cNvSpPr/>
          <p:nvPr/>
        </p:nvSpPr>
        <p:spPr>
          <a:xfrm>
            <a:off x="2552700" y="2241969"/>
            <a:ext cx="1952625" cy="4031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5" name="矩形 24"/>
          <p:cNvSpPr/>
          <p:nvPr/>
        </p:nvSpPr>
        <p:spPr>
          <a:xfrm>
            <a:off x="2552700" y="4918917"/>
            <a:ext cx="1952625" cy="4031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6" name="矩形 25"/>
          <p:cNvSpPr/>
          <p:nvPr/>
        </p:nvSpPr>
        <p:spPr>
          <a:xfrm>
            <a:off x="6829000" y="4834138"/>
            <a:ext cx="1952625" cy="4031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7" name="矩形 26"/>
          <p:cNvSpPr/>
          <p:nvPr/>
        </p:nvSpPr>
        <p:spPr>
          <a:xfrm>
            <a:off x="6829000" y="2284574"/>
            <a:ext cx="1952625" cy="4031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2" name="组合 1"/>
          <p:cNvGrpSpPr/>
          <p:nvPr/>
        </p:nvGrpSpPr>
        <p:grpSpPr>
          <a:xfrm>
            <a:off x="1969317" y="335682"/>
            <a:ext cx="5205366" cy="958051"/>
            <a:chOff x="240491" y="335682"/>
            <a:chExt cx="5205366" cy="958051"/>
          </a:xfrm>
        </p:grpSpPr>
        <p:sp>
          <p:nvSpPr>
            <p:cNvPr id="10" name="矩形 9"/>
            <p:cNvSpPr/>
            <p:nvPr/>
          </p:nvSpPr>
          <p:spPr>
            <a:xfrm>
              <a:off x="240491" y="893623"/>
              <a:ext cx="5205366" cy="400110"/>
            </a:xfrm>
            <a:prstGeom prst="rect">
              <a:avLst/>
            </a:prstGeom>
            <a:solidFill>
              <a:schemeClr val="tx1">
                <a:lumMod val="75000"/>
                <a:lumOff val="25000"/>
              </a:schemeClr>
            </a:solidFill>
          </p:spPr>
          <p:txBody>
            <a:bodyPr wrap="square">
              <a:spAutoFit/>
            </a:bodyPr>
            <a:lstStyle/>
            <a:p>
              <a:pPr algn="dist"/>
              <a:r>
                <a:rPr lang="zh-CN" altLang="en-US" sz="2000" spc="300" dirty="0" smtClean="0">
                  <a:solidFill>
                    <a:prstClr val="white"/>
                  </a:solidFill>
                </a:rPr>
                <a:t>学习大数据必须关注的公众号</a:t>
              </a:r>
              <a:endParaRPr lang="zh-CN" altLang="en-US" sz="2000" spc="300" dirty="0">
                <a:solidFill>
                  <a:prstClr val="white"/>
                </a:solidFill>
              </a:endParaRPr>
            </a:p>
          </p:txBody>
        </p:sp>
        <p:sp>
          <p:nvSpPr>
            <p:cNvPr id="11" name="文本框 10"/>
            <p:cNvSpPr txBox="1"/>
            <p:nvPr/>
          </p:nvSpPr>
          <p:spPr>
            <a:xfrm>
              <a:off x="1135014" y="335682"/>
              <a:ext cx="3416320" cy="523220"/>
            </a:xfrm>
            <a:prstGeom prst="rect">
              <a:avLst/>
            </a:prstGeom>
            <a:noFill/>
          </p:spPr>
          <p:txBody>
            <a:bodyPr wrap="none" rtlCol="0">
              <a:spAutoFit/>
            </a:bodyPr>
            <a:lstStyle/>
            <a:p>
              <a:r>
                <a:rPr lang="zh-CN" altLang="en-US" sz="2800" b="1" dirty="0">
                  <a:solidFill>
                    <a:srgbClr val="70AD47">
                      <a:lumMod val="75000"/>
                    </a:srgbClr>
                  </a:solidFill>
                </a:rPr>
                <a:t>知名微信公众号推荐</a:t>
              </a:r>
            </a:p>
          </p:txBody>
        </p:sp>
      </p:grpSp>
      <p:sp>
        <p:nvSpPr>
          <p:cNvPr id="12" name="文本框 11"/>
          <p:cNvSpPr txBox="1"/>
          <p:nvPr/>
        </p:nvSpPr>
        <p:spPr>
          <a:xfrm>
            <a:off x="2503272" y="1799844"/>
            <a:ext cx="1467068" cy="400110"/>
          </a:xfrm>
          <a:prstGeom prst="rect">
            <a:avLst/>
          </a:prstGeom>
          <a:noFill/>
        </p:spPr>
        <p:txBody>
          <a:bodyPr wrap="none" rtlCol="0">
            <a:spAutoFit/>
          </a:bodyPr>
          <a:lstStyle/>
          <a:p>
            <a:r>
              <a:rPr lang="zh-CN" altLang="en-US" sz="2000" b="1" dirty="0">
                <a:solidFill>
                  <a:prstClr val="black">
                    <a:lumMod val="75000"/>
                    <a:lumOff val="25000"/>
                  </a:prstClr>
                </a:solidFill>
              </a:rPr>
              <a:t>刘鹏</a:t>
            </a:r>
            <a:r>
              <a:rPr lang="zh-CN" altLang="en-US" sz="2000" b="1" dirty="0" smtClean="0">
                <a:solidFill>
                  <a:prstClr val="black">
                    <a:lumMod val="75000"/>
                    <a:lumOff val="25000"/>
                  </a:prstClr>
                </a:solidFill>
              </a:rPr>
              <a:t>看</a:t>
            </a:r>
            <a:r>
              <a:rPr lang="zh-CN" altLang="en-US" sz="2000" b="1" dirty="0">
                <a:solidFill>
                  <a:prstClr val="black">
                    <a:lumMod val="75000"/>
                    <a:lumOff val="25000"/>
                  </a:prstClr>
                </a:solidFill>
              </a:rPr>
              <a:t>未来</a:t>
            </a:r>
          </a:p>
        </p:txBody>
      </p:sp>
      <p:sp>
        <p:nvSpPr>
          <p:cNvPr id="13" name="文本框 12"/>
          <p:cNvSpPr txBox="1"/>
          <p:nvPr/>
        </p:nvSpPr>
        <p:spPr>
          <a:xfrm>
            <a:off x="6757772" y="1802078"/>
            <a:ext cx="1467068" cy="400110"/>
          </a:xfrm>
          <a:prstGeom prst="rect">
            <a:avLst/>
          </a:prstGeom>
          <a:noFill/>
        </p:spPr>
        <p:txBody>
          <a:bodyPr wrap="none" rtlCol="0">
            <a:spAutoFit/>
          </a:bodyPr>
          <a:lstStyle/>
          <a:p>
            <a:r>
              <a:rPr lang="zh-CN" altLang="en-US" sz="2000" b="1" dirty="0" smtClean="0">
                <a:solidFill>
                  <a:prstClr val="black">
                    <a:lumMod val="75000"/>
                    <a:lumOff val="25000"/>
                  </a:prstClr>
                </a:solidFill>
              </a:rPr>
              <a:t>云计算头条</a:t>
            </a:r>
            <a:endParaRPr lang="zh-CN" altLang="en-US" sz="2000" b="1" dirty="0">
              <a:solidFill>
                <a:prstClr val="black">
                  <a:lumMod val="75000"/>
                  <a:lumOff val="25000"/>
                </a:prstClr>
              </a:solidFill>
            </a:endParaRPr>
          </a:p>
        </p:txBody>
      </p:sp>
      <p:sp>
        <p:nvSpPr>
          <p:cNvPr id="14" name="文本框 13"/>
          <p:cNvSpPr txBox="1"/>
          <p:nvPr/>
        </p:nvSpPr>
        <p:spPr>
          <a:xfrm>
            <a:off x="6757772" y="4392012"/>
            <a:ext cx="1467068" cy="400110"/>
          </a:xfrm>
          <a:prstGeom prst="rect">
            <a:avLst/>
          </a:prstGeom>
          <a:noFill/>
        </p:spPr>
        <p:txBody>
          <a:bodyPr wrap="none" rtlCol="0">
            <a:spAutoFit/>
          </a:bodyPr>
          <a:lstStyle/>
          <a:p>
            <a:r>
              <a:rPr lang="zh-CN" altLang="en-US" sz="2000" b="1" dirty="0" smtClean="0">
                <a:solidFill>
                  <a:prstClr val="black">
                    <a:lumMod val="75000"/>
                    <a:lumOff val="25000"/>
                  </a:prstClr>
                </a:solidFill>
              </a:rPr>
              <a:t>云创</a:t>
            </a:r>
            <a:r>
              <a:rPr lang="zh-CN" altLang="en-US" sz="2000" b="1" dirty="0">
                <a:solidFill>
                  <a:prstClr val="black">
                    <a:lumMod val="75000"/>
                    <a:lumOff val="25000"/>
                  </a:prstClr>
                </a:solidFill>
              </a:rPr>
              <a:t>大数据</a:t>
            </a:r>
          </a:p>
        </p:txBody>
      </p:sp>
      <p:sp>
        <p:nvSpPr>
          <p:cNvPr id="15" name="文本框 14"/>
          <p:cNvSpPr txBox="1"/>
          <p:nvPr/>
        </p:nvSpPr>
        <p:spPr>
          <a:xfrm>
            <a:off x="2503272" y="4418002"/>
            <a:ext cx="1467068" cy="400110"/>
          </a:xfrm>
          <a:prstGeom prst="rect">
            <a:avLst/>
          </a:prstGeom>
          <a:noFill/>
        </p:spPr>
        <p:txBody>
          <a:bodyPr wrap="none" rtlCol="0">
            <a:spAutoFit/>
          </a:bodyPr>
          <a:lstStyle/>
          <a:p>
            <a:r>
              <a:rPr lang="zh-CN" altLang="en-US" sz="2000" b="1" dirty="0" smtClean="0">
                <a:solidFill>
                  <a:prstClr val="black">
                    <a:lumMod val="75000"/>
                    <a:lumOff val="25000"/>
                  </a:prstClr>
                </a:solidFill>
              </a:rPr>
              <a:t>中国大数据</a:t>
            </a:r>
            <a:endParaRPr lang="zh-CN" altLang="en-US" sz="2000" b="1" dirty="0">
              <a:solidFill>
                <a:prstClr val="black">
                  <a:lumMod val="75000"/>
                  <a:lumOff val="25000"/>
                </a:prstClr>
              </a:solidFill>
            </a:endParaRPr>
          </a:p>
        </p:txBody>
      </p:sp>
      <p:sp>
        <p:nvSpPr>
          <p:cNvPr id="16" name="文本框 15"/>
          <p:cNvSpPr txBox="1"/>
          <p:nvPr/>
        </p:nvSpPr>
        <p:spPr>
          <a:xfrm>
            <a:off x="6786275" y="2330594"/>
            <a:ext cx="2050561" cy="307777"/>
          </a:xfrm>
          <a:prstGeom prst="rect">
            <a:avLst/>
          </a:prstGeom>
          <a:noFill/>
        </p:spPr>
        <p:txBody>
          <a:bodyPr wrap="none" rtlCol="0">
            <a:spAutoFit/>
          </a:bodyPr>
          <a:lstStyle/>
          <a:p>
            <a:r>
              <a:rPr lang="zh-CN" altLang="en-US" sz="1400" dirty="0">
                <a:solidFill>
                  <a:prstClr val="white"/>
                </a:solidFill>
              </a:rPr>
              <a:t>微信号： </a:t>
            </a:r>
            <a:r>
              <a:rPr lang="en-US" altLang="zh-CN" sz="1400" dirty="0" smtClean="0">
                <a:solidFill>
                  <a:prstClr val="white"/>
                </a:solidFill>
              </a:rPr>
              <a:t>chinacloudnj</a:t>
            </a:r>
            <a:endParaRPr lang="zh-CN" altLang="en-US" sz="1400" dirty="0">
              <a:solidFill>
                <a:prstClr val="white"/>
              </a:solidFill>
            </a:endParaRPr>
          </a:p>
        </p:txBody>
      </p:sp>
      <p:sp>
        <p:nvSpPr>
          <p:cNvPr id="17" name="文本框 16"/>
          <p:cNvSpPr txBox="1"/>
          <p:nvPr/>
        </p:nvSpPr>
        <p:spPr>
          <a:xfrm>
            <a:off x="2527986" y="4964937"/>
            <a:ext cx="2037866" cy="307777"/>
          </a:xfrm>
          <a:prstGeom prst="rect">
            <a:avLst/>
          </a:prstGeom>
          <a:noFill/>
        </p:spPr>
        <p:txBody>
          <a:bodyPr wrap="none" rtlCol="0">
            <a:spAutoFit/>
          </a:bodyPr>
          <a:lstStyle/>
          <a:p>
            <a:r>
              <a:rPr lang="zh-CN" altLang="en-US" sz="1400" dirty="0">
                <a:solidFill>
                  <a:prstClr val="white"/>
                </a:solidFill>
              </a:rPr>
              <a:t>微信号： </a:t>
            </a:r>
            <a:r>
              <a:rPr lang="en-US" altLang="zh-CN" sz="1400" dirty="0" smtClean="0">
                <a:solidFill>
                  <a:prstClr val="white"/>
                </a:solidFill>
              </a:rPr>
              <a:t>cstorbigdata</a:t>
            </a:r>
            <a:endParaRPr lang="zh-CN" altLang="en-US" sz="1400" dirty="0">
              <a:solidFill>
                <a:prstClr val="white"/>
              </a:solidFill>
            </a:endParaRPr>
          </a:p>
        </p:txBody>
      </p:sp>
      <p:sp>
        <p:nvSpPr>
          <p:cNvPr id="18" name="文本框 17"/>
          <p:cNvSpPr txBox="1"/>
          <p:nvPr/>
        </p:nvSpPr>
        <p:spPr>
          <a:xfrm>
            <a:off x="6757772" y="2766388"/>
            <a:ext cx="2196757" cy="830997"/>
          </a:xfrm>
          <a:prstGeom prst="rect">
            <a:avLst/>
          </a:prstGeom>
          <a:noFill/>
        </p:spPr>
        <p:txBody>
          <a:bodyPr wrap="square" rtlCol="0">
            <a:spAutoFit/>
          </a:bodyPr>
          <a:lstStyle/>
          <a:p>
            <a:r>
              <a:rPr lang="zh-CN" altLang="en-US" sz="1600" dirty="0" smtClean="0">
                <a:solidFill>
                  <a:prstClr val="black">
                    <a:lumMod val="75000"/>
                    <a:lumOff val="25000"/>
                  </a:prstClr>
                </a:solidFill>
              </a:rPr>
              <a:t>资源丰富、分析深入、更新及时的云计算知识共享平台。</a:t>
            </a:r>
            <a:endParaRPr lang="zh-CN" altLang="en-US" sz="1600" dirty="0">
              <a:solidFill>
                <a:prstClr val="black">
                  <a:lumMod val="75000"/>
                  <a:lumOff val="25000"/>
                </a:prstClr>
              </a:solidFill>
            </a:endParaRPr>
          </a:p>
        </p:txBody>
      </p:sp>
      <p:sp>
        <p:nvSpPr>
          <p:cNvPr id="19" name="文本框 18"/>
          <p:cNvSpPr txBox="1"/>
          <p:nvPr/>
        </p:nvSpPr>
        <p:spPr>
          <a:xfrm>
            <a:off x="2531775" y="2291660"/>
            <a:ext cx="1731564" cy="307777"/>
          </a:xfrm>
          <a:prstGeom prst="rect">
            <a:avLst/>
          </a:prstGeom>
          <a:noFill/>
        </p:spPr>
        <p:txBody>
          <a:bodyPr wrap="none" rtlCol="0">
            <a:spAutoFit/>
          </a:bodyPr>
          <a:lstStyle/>
          <a:p>
            <a:r>
              <a:rPr lang="zh-CN" altLang="en-US" sz="1400" dirty="0" smtClean="0">
                <a:solidFill>
                  <a:prstClr val="white"/>
                </a:solidFill>
              </a:rPr>
              <a:t>微信号：</a:t>
            </a:r>
            <a:r>
              <a:rPr lang="en-US" altLang="zh-CN" sz="1400" dirty="0" smtClean="0">
                <a:solidFill>
                  <a:prstClr val="white"/>
                </a:solidFill>
              </a:rPr>
              <a:t>lpoutlook</a:t>
            </a:r>
            <a:endParaRPr lang="zh-CN" altLang="en-US" sz="1400" dirty="0">
              <a:solidFill>
                <a:prstClr val="white"/>
              </a:solidFill>
            </a:endParaRPr>
          </a:p>
        </p:txBody>
      </p:sp>
      <p:sp>
        <p:nvSpPr>
          <p:cNvPr id="20" name="文本框 19"/>
          <p:cNvSpPr txBox="1"/>
          <p:nvPr/>
        </p:nvSpPr>
        <p:spPr>
          <a:xfrm>
            <a:off x="6786274" y="4882746"/>
            <a:ext cx="1672574" cy="307777"/>
          </a:xfrm>
          <a:prstGeom prst="rect">
            <a:avLst/>
          </a:prstGeom>
          <a:noFill/>
        </p:spPr>
        <p:txBody>
          <a:bodyPr wrap="none" rtlCol="0">
            <a:spAutoFit/>
          </a:bodyPr>
          <a:lstStyle/>
          <a:p>
            <a:r>
              <a:rPr lang="zh-CN" altLang="en-US" sz="1400" dirty="0">
                <a:solidFill>
                  <a:prstClr val="white"/>
                </a:solidFill>
              </a:rPr>
              <a:t>微信号： </a:t>
            </a:r>
            <a:r>
              <a:rPr lang="en-US" altLang="zh-CN" sz="1400" dirty="0" smtClean="0">
                <a:solidFill>
                  <a:prstClr val="white"/>
                </a:solidFill>
              </a:rPr>
              <a:t>cStor_cn</a:t>
            </a:r>
            <a:endParaRPr lang="zh-CN" altLang="en-US" sz="1400" dirty="0">
              <a:solidFill>
                <a:prstClr val="white"/>
              </a:solidFill>
            </a:endParaRPr>
          </a:p>
        </p:txBody>
      </p:sp>
      <p:sp>
        <p:nvSpPr>
          <p:cNvPr id="21" name="文本框 20"/>
          <p:cNvSpPr txBox="1"/>
          <p:nvPr/>
        </p:nvSpPr>
        <p:spPr>
          <a:xfrm>
            <a:off x="6757772" y="5288169"/>
            <a:ext cx="2386228" cy="1077218"/>
          </a:xfrm>
          <a:prstGeom prst="rect">
            <a:avLst/>
          </a:prstGeom>
          <a:noFill/>
        </p:spPr>
        <p:txBody>
          <a:bodyPr wrap="square" rtlCol="0">
            <a:spAutoFit/>
          </a:bodyPr>
          <a:lstStyle/>
          <a:p>
            <a:r>
              <a:rPr lang="zh-CN" altLang="en-US" sz="1600" dirty="0">
                <a:solidFill>
                  <a:prstClr val="black">
                    <a:lumMod val="75000"/>
                    <a:lumOff val="25000"/>
                  </a:prstClr>
                </a:solidFill>
              </a:rPr>
              <a:t>国内大数据龙头企业。提供领先的云存储、云数据库、云视频、云传输产品和解决方案。</a:t>
            </a:r>
          </a:p>
        </p:txBody>
      </p:sp>
      <p:sp>
        <p:nvSpPr>
          <p:cNvPr id="22" name="文本框 21"/>
          <p:cNvSpPr txBox="1"/>
          <p:nvPr/>
        </p:nvSpPr>
        <p:spPr>
          <a:xfrm>
            <a:off x="2503272" y="2664585"/>
            <a:ext cx="2081759" cy="1077218"/>
          </a:xfrm>
          <a:prstGeom prst="rect">
            <a:avLst/>
          </a:prstGeom>
          <a:noFill/>
        </p:spPr>
        <p:txBody>
          <a:bodyPr wrap="square" rtlCol="0">
            <a:spAutoFit/>
          </a:bodyPr>
          <a:lstStyle/>
          <a:p>
            <a:r>
              <a:rPr lang="zh-CN" altLang="en-US" sz="1600" dirty="0" smtClean="0">
                <a:solidFill>
                  <a:prstClr val="black">
                    <a:lumMod val="75000"/>
                    <a:lumOff val="25000"/>
                  </a:prstClr>
                </a:solidFill>
              </a:rPr>
              <a:t>眼光决定成败，与刘鹏教授看未来。</a:t>
            </a:r>
            <a:endParaRPr lang="en-US" altLang="zh-CN" sz="1600" dirty="0" smtClean="0">
              <a:solidFill>
                <a:prstClr val="black">
                  <a:lumMod val="75000"/>
                  <a:lumOff val="25000"/>
                </a:prstClr>
              </a:solidFill>
            </a:endParaRPr>
          </a:p>
          <a:p>
            <a:r>
              <a:rPr lang="zh-CN" altLang="en-US" sz="1600" dirty="0" smtClean="0">
                <a:solidFill>
                  <a:prstClr val="black">
                    <a:lumMod val="75000"/>
                    <a:lumOff val="25000"/>
                  </a:prstClr>
                </a:solidFill>
              </a:rPr>
              <a:t>刘鹏，清华博士，</a:t>
            </a:r>
            <a:r>
              <a:rPr lang="en-US" altLang="zh-CN" sz="1600" dirty="0" smtClean="0">
                <a:solidFill>
                  <a:prstClr val="black">
                    <a:lumMod val="75000"/>
                    <a:lumOff val="25000"/>
                  </a:prstClr>
                </a:solidFill>
              </a:rPr>
              <a:t>《</a:t>
            </a:r>
            <a:r>
              <a:rPr lang="zh-CN" altLang="en-US" sz="1600" dirty="0" smtClean="0">
                <a:solidFill>
                  <a:prstClr val="black">
                    <a:lumMod val="75000"/>
                    <a:lumOff val="25000"/>
                  </a:prstClr>
                </a:solidFill>
              </a:rPr>
              <a:t>云计算</a:t>
            </a:r>
            <a:r>
              <a:rPr lang="en-US" altLang="zh-CN" sz="1600" dirty="0" smtClean="0">
                <a:solidFill>
                  <a:prstClr val="black">
                    <a:lumMod val="75000"/>
                    <a:lumOff val="25000"/>
                  </a:prstClr>
                </a:solidFill>
              </a:rPr>
              <a:t>》</a:t>
            </a:r>
            <a:r>
              <a:rPr lang="zh-CN" altLang="en-US" sz="1600" dirty="0" smtClean="0">
                <a:solidFill>
                  <a:prstClr val="black">
                    <a:lumMod val="75000"/>
                    <a:lumOff val="25000"/>
                  </a:prstClr>
                </a:solidFill>
              </a:rPr>
              <a:t>作者。</a:t>
            </a:r>
            <a:endParaRPr lang="zh-CN" altLang="en-US" sz="1600" dirty="0">
              <a:solidFill>
                <a:prstClr val="black">
                  <a:lumMod val="75000"/>
                  <a:lumOff val="25000"/>
                </a:prstClr>
              </a:solidFill>
            </a:endParaRPr>
          </a:p>
        </p:txBody>
      </p:sp>
      <p:sp>
        <p:nvSpPr>
          <p:cNvPr id="23" name="文本框 22"/>
          <p:cNvSpPr txBox="1"/>
          <p:nvPr/>
        </p:nvSpPr>
        <p:spPr>
          <a:xfrm>
            <a:off x="2528058" y="5400731"/>
            <a:ext cx="2127864" cy="830997"/>
          </a:xfrm>
          <a:prstGeom prst="rect">
            <a:avLst/>
          </a:prstGeom>
          <a:noFill/>
        </p:spPr>
        <p:txBody>
          <a:bodyPr wrap="square" rtlCol="0">
            <a:spAutoFit/>
          </a:bodyPr>
          <a:lstStyle/>
          <a:p>
            <a:r>
              <a:rPr lang="zh-CN" altLang="en-US" sz="1600" dirty="0" smtClean="0">
                <a:solidFill>
                  <a:prstClr val="black">
                    <a:lumMod val="75000"/>
                    <a:lumOff val="25000"/>
                  </a:prstClr>
                </a:solidFill>
              </a:rPr>
              <a:t>分享大数据技术，剖析大数据案例，讨论大数据话题。</a:t>
            </a:r>
            <a:endParaRPr lang="zh-CN" altLang="en-US" sz="1600" dirty="0">
              <a:solidFill>
                <a:prstClr val="black">
                  <a:lumMod val="75000"/>
                  <a:lumOff val="25000"/>
                </a:prstClr>
              </a:solidFill>
            </a:endParaRPr>
          </a:p>
        </p:txBody>
      </p:sp>
    </p:spTree>
    <p:extLst>
      <p:ext uri="{BB962C8B-B14F-4D97-AF65-F5344CB8AC3E}">
        <p14:creationId xmlns:p14="http://schemas.microsoft.com/office/powerpoint/2010/main" val="1709416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2504768" y="359517"/>
            <a:ext cx="4134464" cy="934216"/>
            <a:chOff x="775942" y="359517"/>
            <a:chExt cx="4134464" cy="934216"/>
          </a:xfrm>
        </p:grpSpPr>
        <p:sp>
          <p:nvSpPr>
            <p:cNvPr id="13" name="矩形 12"/>
            <p:cNvSpPr/>
            <p:nvPr/>
          </p:nvSpPr>
          <p:spPr>
            <a:xfrm>
              <a:off x="775942" y="893623"/>
              <a:ext cx="4134464" cy="400110"/>
            </a:xfrm>
            <a:prstGeom prst="rect">
              <a:avLst/>
            </a:prstGeom>
            <a:solidFill>
              <a:schemeClr val="tx1">
                <a:lumMod val="75000"/>
                <a:lumOff val="25000"/>
              </a:schemeClr>
            </a:solidFill>
          </p:spPr>
          <p:txBody>
            <a:bodyPr wrap="square">
              <a:spAutoFit/>
            </a:body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sp>
          <p:nvSpPr>
            <p:cNvPr id="14" name="文本框 13"/>
            <p:cNvSpPr txBox="1"/>
            <p:nvPr/>
          </p:nvSpPr>
          <p:spPr>
            <a:xfrm>
              <a:off x="1114326" y="359517"/>
              <a:ext cx="3445174" cy="523220"/>
            </a:xfrm>
            <a:prstGeom prst="rect">
              <a:avLst/>
            </a:prstGeom>
            <a:noFill/>
          </p:spPr>
          <p:txBody>
            <a:bodyPr wrap="none" rtlCol="0">
              <a:spAutoFit/>
            </a:bodyPr>
            <a:lstStyle/>
            <a:p>
              <a:r>
                <a:rPr lang="zh-CN" altLang="en-US" sz="2800" b="1" dirty="0" smtClean="0">
                  <a:solidFill>
                    <a:srgbClr val="70AD47">
                      <a:lumMod val="75000"/>
                    </a:srgbClr>
                  </a:solidFill>
                </a:rPr>
                <a:t>免费大数据</a:t>
              </a:r>
              <a:r>
                <a:rPr lang="en-US" altLang="zh-CN" sz="2800" b="1" dirty="0" smtClean="0">
                  <a:solidFill>
                    <a:srgbClr val="70AD47">
                      <a:lumMod val="75000"/>
                    </a:srgbClr>
                  </a:solidFill>
                </a:rPr>
                <a:t>App</a:t>
              </a:r>
              <a:r>
                <a:rPr lang="zh-CN" altLang="en-US" sz="2800" b="1" dirty="0" smtClean="0">
                  <a:solidFill>
                    <a:srgbClr val="70AD47">
                      <a:lumMod val="75000"/>
                    </a:srgbClr>
                  </a:solidFill>
                </a:rPr>
                <a:t>推荐</a:t>
              </a:r>
              <a:endParaRPr lang="zh-CN" altLang="en-US" sz="2800" b="1" dirty="0">
                <a:solidFill>
                  <a:srgbClr val="70AD47">
                    <a:lumMod val="75000"/>
                  </a:srgbClr>
                </a:solidFill>
              </a:endParaRPr>
            </a:p>
          </p:txBody>
        </p:sp>
      </p:grpSp>
      <p:pic>
        <p:nvPicPr>
          <p:cNvPr id="1026" name="Picture 2" descr="C:\Users\cstor\Desktop\card(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28" y="1464471"/>
            <a:ext cx="2955600" cy="5232472"/>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cstor\Desktop\ts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0803" y="1464471"/>
            <a:ext cx="2955600" cy="523247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cstor\Desktop\科技头条.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1673" y="1464471"/>
            <a:ext cx="2955600" cy="52324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2399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extLst>
      <p:ext uri="{BB962C8B-B14F-4D97-AF65-F5344CB8AC3E}">
        <p14:creationId xmlns:p14="http://schemas.microsoft.com/office/powerpoint/2010/main" val="9936130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51"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52" name="文本框 6"/>
          <p:cNvSpPr txBox="1"/>
          <p:nvPr/>
        </p:nvSpPr>
        <p:spPr>
          <a:xfrm>
            <a:off x="452232" y="173917"/>
            <a:ext cx="2367956" cy="415498"/>
          </a:xfrm>
          <a:prstGeom prst="rect">
            <a:avLst/>
          </a:prstGeom>
          <a:noFill/>
        </p:spPr>
        <p:txBody>
          <a:bodyPr wrap="none" rtlCol="0">
            <a:spAutoFit/>
          </a:bodyPr>
          <a:lstStyle/>
          <a:p>
            <a:r>
              <a:rPr lang="en-US" altLang="zh-CN" sz="2100" b="1" spc="225" dirty="0" smtClean="0">
                <a:solidFill>
                  <a:prstClr val="white"/>
                </a:solidFill>
              </a:rPr>
              <a:t>10.1</a:t>
            </a:r>
            <a:r>
              <a:rPr lang="zh-CN" altLang="en-US" sz="2100" b="1" spc="225" dirty="0" smtClean="0">
                <a:solidFill>
                  <a:prstClr val="white"/>
                </a:solidFill>
              </a:rPr>
              <a:t>地震大数据</a:t>
            </a:r>
            <a:endParaRPr lang="zh-CN" altLang="en-US" sz="2100" b="1" spc="225" dirty="0">
              <a:solidFill>
                <a:prstClr val="white"/>
              </a:solidFill>
            </a:endParaRPr>
          </a:p>
        </p:txBody>
      </p:sp>
      <p:sp>
        <p:nvSpPr>
          <p:cNvPr id="8" name="矩形 7"/>
          <p:cNvSpPr/>
          <p:nvPr/>
        </p:nvSpPr>
        <p:spPr>
          <a:xfrm>
            <a:off x="524727" y="1362342"/>
            <a:ext cx="3563796" cy="338554"/>
          </a:xfrm>
          <a:prstGeom prst="rect">
            <a:avLst/>
          </a:prstGeom>
        </p:spPr>
        <p:txBody>
          <a:bodyPr wrap="none">
            <a:spAutoFit/>
          </a:bodyPr>
          <a:lstStyle/>
          <a:p>
            <a:r>
              <a:rPr lang="en-US" altLang="zh-CN" sz="1600" b="1" dirty="0" smtClean="0"/>
              <a:t>3</a:t>
            </a:r>
            <a:r>
              <a:rPr lang="zh-CN" altLang="zh-CN" sz="1600" b="1" dirty="0"/>
              <a:t>．</a:t>
            </a:r>
            <a:r>
              <a:rPr lang="en-US" altLang="zh-CN" sz="1600" b="1" dirty="0"/>
              <a:t>MEMS</a:t>
            </a:r>
            <a:r>
              <a:rPr lang="zh-CN" altLang="zh-CN" sz="1600" b="1" dirty="0"/>
              <a:t>传感器烈度计和智能设备</a:t>
            </a:r>
          </a:p>
        </p:txBody>
      </p:sp>
      <p:sp>
        <p:nvSpPr>
          <p:cNvPr id="10" name="矩形 9"/>
          <p:cNvSpPr/>
          <p:nvPr/>
        </p:nvSpPr>
        <p:spPr>
          <a:xfrm>
            <a:off x="524726" y="1723702"/>
            <a:ext cx="7249329" cy="584775"/>
          </a:xfrm>
          <a:prstGeom prst="rect">
            <a:avLst/>
          </a:prstGeom>
        </p:spPr>
        <p:txBody>
          <a:bodyPr wrap="square">
            <a:spAutoFit/>
          </a:bodyPr>
          <a:lstStyle/>
          <a:p>
            <a:r>
              <a:rPr lang="zh-CN" altLang="zh-CN" sz="1600" dirty="0"/>
              <a:t>中国地震</a:t>
            </a:r>
            <a:r>
              <a:rPr lang="zh-CN" altLang="zh-CN" sz="1600" dirty="0" smtClean="0"/>
              <a:t>局在发</a:t>
            </a:r>
            <a:r>
              <a:rPr lang="zh-CN" altLang="zh-CN" sz="1600" dirty="0"/>
              <a:t>改委的支持下，在下一代互联网地震应用的开发项目中，开发了一系列移动互联网应用技术</a:t>
            </a:r>
            <a:r>
              <a:rPr lang="zh-CN" altLang="zh-CN" sz="1600" dirty="0" smtClean="0"/>
              <a:t>。</a:t>
            </a:r>
            <a:endParaRPr lang="zh-CN" altLang="en-US" sz="1600" dirty="0"/>
          </a:p>
        </p:txBody>
      </p:sp>
      <p:sp>
        <p:nvSpPr>
          <p:cNvPr id="12" name="矩形 11"/>
          <p:cNvSpPr/>
          <p:nvPr/>
        </p:nvSpPr>
        <p:spPr>
          <a:xfrm>
            <a:off x="524727" y="2437873"/>
            <a:ext cx="7249330" cy="584775"/>
          </a:xfrm>
          <a:prstGeom prst="rect">
            <a:avLst/>
          </a:prstGeom>
        </p:spPr>
        <p:txBody>
          <a:bodyPr wrap="square">
            <a:spAutoFit/>
          </a:bodyPr>
          <a:lstStyle/>
          <a:p>
            <a:r>
              <a:rPr lang="zh-CN" altLang="zh-CN" sz="1600" dirty="0"/>
              <a:t>特别是以智能手机为基础结合</a:t>
            </a:r>
            <a:r>
              <a:rPr lang="en-US" altLang="zh-CN" sz="1600" dirty="0"/>
              <a:t>MEMS</a:t>
            </a:r>
            <a:r>
              <a:rPr lang="zh-CN" altLang="zh-CN" sz="1600" dirty="0"/>
              <a:t>技术开发了地震烈度计和动态地震烈度网技术</a:t>
            </a:r>
            <a:r>
              <a:rPr lang="zh-CN" altLang="en-US" sz="1600" dirty="0"/>
              <a:t>，</a:t>
            </a:r>
            <a:r>
              <a:rPr lang="zh-CN" altLang="zh-CN" sz="1600" dirty="0"/>
              <a:t>这种技术可以适合大量密集地震观测网的</a:t>
            </a:r>
            <a:r>
              <a:rPr lang="zh-CN" altLang="zh-CN" sz="1600" dirty="0" smtClean="0"/>
              <a:t>布设</a:t>
            </a:r>
            <a:r>
              <a:rPr lang="zh-CN" altLang="en-US" sz="1600" dirty="0" smtClean="0"/>
              <a:t>。</a:t>
            </a:r>
            <a:endParaRPr lang="zh-CN" altLang="en-US" sz="1600" dirty="0"/>
          </a:p>
        </p:txBody>
      </p:sp>
      <p:pic>
        <p:nvPicPr>
          <p:cNvPr id="2050" name="Picture 2" descr="15-4"/>
          <p:cNvPicPr>
            <a:picLocks noChangeAspect="1" noChangeArrowheads="1"/>
          </p:cNvPicPr>
          <p:nvPr/>
        </p:nvPicPr>
        <p:blipFill>
          <a:blip r:embed="rId3" cstate="print">
            <a:extLst>
              <a:ext uri="{BEBA8EAE-BF5A-486C-A8C5-ECC9F3942E4B}">
                <a14:imgProps xmlns:a14="http://schemas.microsoft.com/office/drawing/2010/main">
                  <a14:imgLayer r:embed="rId4">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1839725" y="3022648"/>
            <a:ext cx="4974009" cy="2784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矩形 12"/>
          <p:cNvSpPr/>
          <p:nvPr/>
        </p:nvSpPr>
        <p:spPr>
          <a:xfrm>
            <a:off x="1855606" y="5821768"/>
            <a:ext cx="5107972" cy="261610"/>
          </a:xfrm>
          <a:prstGeom prst="rect">
            <a:avLst/>
          </a:prstGeom>
        </p:spPr>
        <p:txBody>
          <a:bodyPr wrap="square">
            <a:spAutoFit/>
          </a:bodyPr>
          <a:lstStyle/>
          <a:p>
            <a:pPr algn="ctr"/>
            <a:r>
              <a:rPr lang="zh-CN" altLang="zh-CN" sz="1100" b="1" dirty="0"/>
              <a:t>图</a:t>
            </a:r>
            <a:r>
              <a:rPr lang="en-US" altLang="zh-CN" sz="1100" b="1" dirty="0"/>
              <a:t>10-4  MEMS</a:t>
            </a:r>
            <a:r>
              <a:rPr lang="zh-CN" altLang="zh-CN" sz="1100" b="1" dirty="0"/>
              <a:t>烈度计和移动互联网传递地震信号</a:t>
            </a:r>
            <a:endParaRPr lang="zh-CN" altLang="en-US" sz="1100" b="1" dirty="0"/>
          </a:p>
        </p:txBody>
      </p:sp>
      <p:sp>
        <p:nvSpPr>
          <p:cNvPr id="14" name="矩形 13"/>
          <p:cNvSpPr/>
          <p:nvPr/>
        </p:nvSpPr>
        <p:spPr>
          <a:xfrm>
            <a:off x="524727" y="1723702"/>
            <a:ext cx="7249331" cy="584775"/>
          </a:xfrm>
          <a:prstGeom prst="rect">
            <a:avLst/>
          </a:prstGeom>
        </p:spPr>
        <p:txBody>
          <a:bodyPr wrap="square">
            <a:spAutoFit/>
          </a:bodyPr>
          <a:lstStyle/>
          <a:p>
            <a:r>
              <a:rPr lang="en-US" altLang="zh-CN" sz="1600" dirty="0"/>
              <a:t>MEMS</a:t>
            </a:r>
            <a:r>
              <a:rPr lang="zh-CN" altLang="zh-CN" sz="1600" dirty="0"/>
              <a:t>传感器地震烈度计技术和移动互联网技术结合使密集地震观测网技术得以实现。</a:t>
            </a:r>
            <a:endParaRPr lang="zh-CN" altLang="en-US" sz="1600" dirty="0"/>
          </a:p>
        </p:txBody>
      </p:sp>
      <p:pic>
        <p:nvPicPr>
          <p:cNvPr id="2056" name="图片 6"/>
          <p:cNvPicPr>
            <a:picLocks noChangeAspect="1" noChangeArrowheads="1"/>
          </p:cNvPicPr>
          <p:nvPr/>
        </p:nvPicPr>
        <p:blipFill>
          <a:blip r:embed="rId5">
            <a:lum bright="30000" contrast="48000"/>
            <a:extLst>
              <a:ext uri="{28A0092B-C50C-407E-A947-70E740481C1C}">
                <a14:useLocalDpi xmlns:a14="http://schemas.microsoft.com/office/drawing/2010/main" val="0"/>
              </a:ext>
            </a:extLst>
          </a:blip>
          <a:srcRect l="21700" t="17302" r="24051" b="13936"/>
          <a:stretch>
            <a:fillRect/>
          </a:stretch>
        </p:blipFill>
        <p:spPr bwMode="auto">
          <a:xfrm>
            <a:off x="1412636" y="2834663"/>
            <a:ext cx="1865402" cy="2219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矩形 18"/>
          <p:cNvSpPr/>
          <p:nvPr/>
        </p:nvSpPr>
        <p:spPr>
          <a:xfrm>
            <a:off x="59337" y="5124718"/>
            <a:ext cx="4572000" cy="261610"/>
          </a:xfrm>
          <a:prstGeom prst="rect">
            <a:avLst/>
          </a:prstGeom>
        </p:spPr>
        <p:txBody>
          <a:bodyPr>
            <a:spAutoFit/>
          </a:bodyPr>
          <a:lstStyle/>
          <a:p>
            <a:pPr algn="ctr"/>
            <a:r>
              <a:rPr lang="zh-CN" altLang="zh-CN" sz="1100" b="1" dirty="0"/>
              <a:t>四川成都高新减灾研究所生产的</a:t>
            </a:r>
            <a:r>
              <a:rPr lang="en-US" altLang="zh-CN" sz="1100" b="1" dirty="0"/>
              <a:t>MEMS</a:t>
            </a:r>
            <a:r>
              <a:rPr lang="zh-CN" altLang="zh-CN" sz="1100" b="1" dirty="0"/>
              <a:t>地震预警台站设备</a:t>
            </a:r>
            <a:endParaRPr lang="zh-CN" altLang="en-US" sz="1100" b="1" dirty="0"/>
          </a:p>
        </p:txBody>
      </p:sp>
      <p:pic>
        <p:nvPicPr>
          <p:cNvPr id="2057" name="Picture 35" descr="说明: 图片1"/>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bright="-3000"/>
                    </a14:imgEffect>
                  </a14:imgLayer>
                </a14:imgProps>
              </a:ext>
              <a:ext uri="{28A0092B-C50C-407E-A947-70E740481C1C}">
                <a14:useLocalDpi xmlns:a14="http://schemas.microsoft.com/office/drawing/2010/main" val="0"/>
              </a:ext>
            </a:extLst>
          </a:blip>
          <a:srcRect/>
          <a:stretch>
            <a:fillRect/>
          </a:stretch>
        </p:blipFill>
        <p:spPr bwMode="auto">
          <a:xfrm>
            <a:off x="5458065" y="2834662"/>
            <a:ext cx="2050749" cy="2219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矩形 20"/>
          <p:cNvSpPr/>
          <p:nvPr/>
        </p:nvSpPr>
        <p:spPr>
          <a:xfrm>
            <a:off x="4999699" y="5124718"/>
            <a:ext cx="2735044" cy="261610"/>
          </a:xfrm>
          <a:prstGeom prst="rect">
            <a:avLst/>
          </a:prstGeom>
        </p:spPr>
        <p:txBody>
          <a:bodyPr wrap="none">
            <a:spAutoFit/>
          </a:bodyPr>
          <a:lstStyle/>
          <a:p>
            <a:r>
              <a:rPr lang="zh-CN" altLang="zh-CN" sz="1100" b="1" dirty="0"/>
              <a:t>中国台湾生产的</a:t>
            </a:r>
            <a:r>
              <a:rPr lang="en-US" altLang="zh-CN" sz="1100" b="1" dirty="0"/>
              <a:t>MEMS</a:t>
            </a:r>
            <a:r>
              <a:rPr lang="zh-CN" altLang="zh-CN" sz="1100" b="1" dirty="0"/>
              <a:t>地震预警台站设备</a:t>
            </a:r>
            <a:endParaRPr lang="zh-CN" altLang="en-US" sz="1100" b="1" dirty="0"/>
          </a:p>
        </p:txBody>
      </p:sp>
      <p:pic>
        <p:nvPicPr>
          <p:cNvPr id="23" name="27 Imagen"/>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pic>
        <p:nvPicPr>
          <p:cNvPr id="26" name="Imagen 27">
            <a:hlinkClick r:id="" action="ppaction://hlinkshowjump?jump=nextslide"/>
          </p:cNvPr>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n 28">
            <a:hlinkClick r:id="" action="ppaction://hlinkshowjump?jump=previousslide"/>
          </p:cNvPr>
          <p:cNvPicPr>
            <a:picLocks noChangeAspect="1" noChangeArrowheads="1"/>
          </p:cNvPicPr>
          <p:nvPr/>
        </p:nvPicPr>
        <p:blipFill>
          <a:blip r:embed="rId9"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7</a:t>
            </a:fld>
            <a:endParaRPr lang="zh-CN" altLang="en-US" dirty="0"/>
          </a:p>
        </p:txBody>
      </p:sp>
      <p:sp>
        <p:nvSpPr>
          <p:cNvPr id="29" name="文本框 40"/>
          <p:cNvSpPr txBox="1"/>
          <p:nvPr/>
        </p:nvSpPr>
        <p:spPr>
          <a:xfrm>
            <a:off x="399253" y="933450"/>
            <a:ext cx="4879862" cy="369332"/>
          </a:xfrm>
          <a:prstGeom prst="rect">
            <a:avLst/>
          </a:prstGeom>
          <a:noFill/>
        </p:spPr>
        <p:txBody>
          <a:bodyPr wrap="none" rtlCol="0">
            <a:spAutoFit/>
          </a:bodyPr>
          <a:lstStyle/>
          <a:p>
            <a:r>
              <a:rPr lang="en-US" altLang="zh-CN" b="1" dirty="0" smtClean="0">
                <a:solidFill>
                  <a:srgbClr val="3D89BC"/>
                </a:solidFill>
              </a:rPr>
              <a:t>10.1.2 </a:t>
            </a:r>
            <a:r>
              <a:rPr lang="zh-CN" altLang="zh-CN" b="1" dirty="0">
                <a:solidFill>
                  <a:srgbClr val="3D89BC"/>
                </a:solidFill>
              </a:rPr>
              <a:t>密集地震观测网将地震带进大数据时代</a:t>
            </a:r>
            <a:endParaRPr lang="zh-CN" altLang="en-US" b="1" dirty="0">
              <a:solidFill>
                <a:srgbClr val="3D89BC"/>
              </a:solidFill>
            </a:endParaRPr>
          </a:p>
        </p:txBody>
      </p:sp>
      <p:sp>
        <p:nvSpPr>
          <p:cNvPr id="30" name="椭圆 29"/>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1"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500"/>
                                        <p:tgtEl>
                                          <p:spTgt spid="2050"/>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xit" presetSubtype="0" fill="hold" nodeType="withEffect">
                                  <p:stCondLst>
                                    <p:cond delay="0"/>
                                  </p:stCondLst>
                                  <p:childTnLst>
                                    <p:animEffect transition="out" filter="fade">
                                      <p:cBhvr>
                                        <p:cTn id="31" dur="500"/>
                                        <p:tgtEl>
                                          <p:spTgt spid="2050"/>
                                        </p:tgtEl>
                                      </p:cBhvr>
                                    </p:animEffect>
                                    <p:set>
                                      <p:cBhvr>
                                        <p:cTn id="32" dur="1" fill="hold">
                                          <p:stCondLst>
                                            <p:cond delay="499"/>
                                          </p:stCondLst>
                                        </p:cTn>
                                        <p:tgtEl>
                                          <p:spTgt spid="2050"/>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13"/>
                                        </p:tgtEl>
                                      </p:cBhvr>
                                    </p:animEffect>
                                    <p:set>
                                      <p:cBhvr>
                                        <p:cTn id="35" dur="1" fill="hold">
                                          <p:stCondLst>
                                            <p:cond delay="499"/>
                                          </p:stCondLst>
                                        </p:cTn>
                                        <p:tgtEl>
                                          <p:spTgt spid="13"/>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2056"/>
                                        </p:tgtEl>
                                        <p:attrNameLst>
                                          <p:attrName>style.visibility</p:attrName>
                                        </p:attrNameLst>
                                      </p:cBhvr>
                                      <p:to>
                                        <p:strVal val="visible"/>
                                      </p:to>
                                    </p:set>
                                    <p:animEffect transition="in" filter="fade">
                                      <p:cBhvr>
                                        <p:cTn id="45" dur="500"/>
                                        <p:tgtEl>
                                          <p:spTgt spid="2056"/>
                                        </p:tgtEl>
                                      </p:cBhvr>
                                    </p:animEffect>
                                  </p:childTnLst>
                                </p:cTn>
                              </p:par>
                              <p:par>
                                <p:cTn id="46" presetID="10" presetClass="entr" presetSubtype="0" fill="hold" nodeType="withEffect">
                                  <p:stCondLst>
                                    <p:cond delay="0"/>
                                  </p:stCondLst>
                                  <p:childTnLst>
                                    <p:set>
                                      <p:cBhvr>
                                        <p:cTn id="47" dur="1" fill="hold">
                                          <p:stCondLst>
                                            <p:cond delay="0"/>
                                          </p:stCondLst>
                                        </p:cTn>
                                        <p:tgtEl>
                                          <p:spTgt spid="2057"/>
                                        </p:tgtEl>
                                        <p:attrNameLst>
                                          <p:attrName>style.visibility</p:attrName>
                                        </p:attrNameLst>
                                      </p:cBhvr>
                                      <p:to>
                                        <p:strVal val="visible"/>
                                      </p:to>
                                    </p:set>
                                    <p:animEffect transition="in" filter="fade">
                                      <p:cBhvr>
                                        <p:cTn id="48" dur="500"/>
                                        <p:tgtEl>
                                          <p:spTgt spid="205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1"/>
                                        </p:tgtEl>
                                        <p:attrNameLst>
                                          <p:attrName>style.visibility</p:attrName>
                                        </p:attrNameLst>
                                      </p:cBhvr>
                                      <p:to>
                                        <p:strVal val="visible"/>
                                      </p:to>
                                    </p:set>
                                    <p:animEffect transition="in" filter="fade">
                                      <p:cBhvr>
                                        <p:cTn id="5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13" grpId="0"/>
      <p:bldP spid="13" grpId="1"/>
      <p:bldP spid="14" grpId="0"/>
      <p:bldP spid="19"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51"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52" name="文本框 6"/>
          <p:cNvSpPr txBox="1"/>
          <p:nvPr/>
        </p:nvSpPr>
        <p:spPr>
          <a:xfrm>
            <a:off x="452232" y="173917"/>
            <a:ext cx="2367956" cy="415498"/>
          </a:xfrm>
          <a:prstGeom prst="rect">
            <a:avLst/>
          </a:prstGeom>
          <a:noFill/>
        </p:spPr>
        <p:txBody>
          <a:bodyPr wrap="none" rtlCol="0">
            <a:spAutoFit/>
          </a:bodyPr>
          <a:lstStyle/>
          <a:p>
            <a:r>
              <a:rPr lang="en-US" altLang="zh-CN" sz="2100" b="1" spc="225" dirty="0" smtClean="0">
                <a:solidFill>
                  <a:prstClr val="white"/>
                </a:solidFill>
              </a:rPr>
              <a:t>10.1</a:t>
            </a:r>
            <a:r>
              <a:rPr lang="zh-CN" altLang="en-US" sz="2100" b="1" spc="225" dirty="0" smtClean="0">
                <a:solidFill>
                  <a:prstClr val="white"/>
                </a:solidFill>
              </a:rPr>
              <a:t>地震大数据</a:t>
            </a:r>
            <a:endParaRPr lang="zh-CN" altLang="en-US" sz="2100" b="1" spc="225" dirty="0">
              <a:solidFill>
                <a:prstClr val="white"/>
              </a:solidFill>
            </a:endParaRPr>
          </a:p>
        </p:txBody>
      </p:sp>
      <p:sp>
        <p:nvSpPr>
          <p:cNvPr id="8" name="矩形 7"/>
          <p:cNvSpPr/>
          <p:nvPr/>
        </p:nvSpPr>
        <p:spPr>
          <a:xfrm>
            <a:off x="524727" y="1590942"/>
            <a:ext cx="4131259" cy="338554"/>
          </a:xfrm>
          <a:prstGeom prst="rect">
            <a:avLst/>
          </a:prstGeom>
        </p:spPr>
        <p:txBody>
          <a:bodyPr wrap="none">
            <a:spAutoFit/>
          </a:bodyPr>
          <a:lstStyle/>
          <a:p>
            <a:r>
              <a:rPr lang="en-US" altLang="zh-CN" sz="1600" b="1" dirty="0" smtClean="0"/>
              <a:t>4</a:t>
            </a:r>
            <a:r>
              <a:rPr lang="zh-CN" altLang="zh-CN" sz="1600" b="1" dirty="0"/>
              <a:t>．密集地震观测网将地震带入大数据时代</a:t>
            </a:r>
          </a:p>
        </p:txBody>
      </p:sp>
      <p:sp>
        <p:nvSpPr>
          <p:cNvPr id="15" name="矩形 14"/>
          <p:cNvSpPr/>
          <p:nvPr/>
        </p:nvSpPr>
        <p:spPr>
          <a:xfrm>
            <a:off x="733245" y="2274838"/>
            <a:ext cx="7349706" cy="1077218"/>
          </a:xfrm>
          <a:prstGeom prst="rect">
            <a:avLst/>
          </a:prstGeom>
        </p:spPr>
        <p:txBody>
          <a:bodyPr wrap="square">
            <a:spAutoFit/>
          </a:bodyPr>
          <a:lstStyle/>
          <a:p>
            <a:r>
              <a:rPr lang="zh-CN" altLang="zh-CN" sz="1600" dirty="0"/>
              <a:t>如上所述，密集地震观测网完全遵循了大数据产生的规律，从精密的传统地震仪到简单的</a:t>
            </a:r>
            <a:r>
              <a:rPr lang="en-US" altLang="zh-CN" sz="1600" dirty="0"/>
              <a:t>MEMS</a:t>
            </a:r>
            <a:r>
              <a:rPr lang="zh-CN" altLang="zh-CN" sz="1600" dirty="0"/>
              <a:t>烈度计，从昂贵的设备到廉价的</a:t>
            </a:r>
            <a:r>
              <a:rPr lang="en-US" altLang="zh-CN" sz="1600" dirty="0"/>
              <a:t>MEMS</a:t>
            </a:r>
            <a:r>
              <a:rPr lang="zh-CN" altLang="zh-CN" sz="1600" dirty="0"/>
              <a:t>设备，从高精度仪器到智能化的设备，从</a:t>
            </a:r>
            <a:r>
              <a:rPr lang="en-US" altLang="zh-CN" sz="1600" dirty="0"/>
              <a:t>100</a:t>
            </a:r>
            <a:r>
              <a:rPr lang="zh-CN" altLang="zh-CN" sz="1600" dirty="0"/>
              <a:t>～</a:t>
            </a:r>
            <a:r>
              <a:rPr lang="en-US" altLang="zh-CN" sz="1600" dirty="0"/>
              <a:t>200</a:t>
            </a:r>
            <a:r>
              <a:rPr lang="zh-CN" altLang="zh-CN" sz="1600" dirty="0"/>
              <a:t>千米稀疏的量少台站到</a:t>
            </a:r>
            <a:r>
              <a:rPr lang="en-US" altLang="zh-CN" sz="1600" dirty="0"/>
              <a:t>10</a:t>
            </a:r>
            <a:r>
              <a:rPr lang="zh-CN" altLang="zh-CN" sz="1600" dirty="0"/>
              <a:t>千米左右量大的密集地震观测网</a:t>
            </a:r>
            <a:r>
              <a:rPr lang="zh-CN" altLang="zh-CN" sz="1600" dirty="0" smtClean="0"/>
              <a:t>。</a:t>
            </a:r>
            <a:endParaRPr lang="en-US" altLang="zh-CN" sz="1600" dirty="0" smtClean="0"/>
          </a:p>
        </p:txBody>
      </p:sp>
      <p:sp>
        <p:nvSpPr>
          <p:cNvPr id="16" name="矩形 15"/>
          <p:cNvSpPr/>
          <p:nvPr/>
        </p:nvSpPr>
        <p:spPr>
          <a:xfrm>
            <a:off x="733245" y="3829108"/>
            <a:ext cx="7349706" cy="584775"/>
          </a:xfrm>
          <a:prstGeom prst="rect">
            <a:avLst/>
          </a:prstGeom>
        </p:spPr>
        <p:txBody>
          <a:bodyPr wrap="square">
            <a:spAutoFit/>
          </a:bodyPr>
          <a:lstStyle/>
          <a:p>
            <a:r>
              <a:rPr lang="zh-CN" altLang="zh-CN" sz="1600" dirty="0" smtClean="0"/>
              <a:t>地震</a:t>
            </a:r>
            <a:r>
              <a:rPr lang="zh-CN" altLang="zh-CN" sz="1600" dirty="0"/>
              <a:t>观测的数据从小数据变成了大数据。所以，密集地震观测网将会把地震带进大数据时代。</a:t>
            </a:r>
          </a:p>
        </p:txBody>
      </p:sp>
      <p:pic>
        <p:nvPicPr>
          <p:cNvPr id="18" name="27 Imagen"/>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0"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21" name="Imagen 27">
            <a:hlinkClick r:id="" action="ppaction://hlinkshowjump?jump=next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Imagen 28">
            <a:hlinkClick r:id="" action="ppaction://hlinkshowjump?jump=previousslide"/>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8</a:t>
            </a:fld>
            <a:endParaRPr lang="zh-CN" altLang="en-US" dirty="0"/>
          </a:p>
        </p:txBody>
      </p:sp>
      <p:sp>
        <p:nvSpPr>
          <p:cNvPr id="24" name="文本框 40"/>
          <p:cNvSpPr txBox="1"/>
          <p:nvPr/>
        </p:nvSpPr>
        <p:spPr>
          <a:xfrm>
            <a:off x="399253" y="933450"/>
            <a:ext cx="4879862" cy="369332"/>
          </a:xfrm>
          <a:prstGeom prst="rect">
            <a:avLst/>
          </a:prstGeom>
          <a:noFill/>
        </p:spPr>
        <p:txBody>
          <a:bodyPr wrap="none" rtlCol="0">
            <a:spAutoFit/>
          </a:bodyPr>
          <a:lstStyle/>
          <a:p>
            <a:r>
              <a:rPr lang="en-US" altLang="zh-CN" b="1" dirty="0" smtClean="0">
                <a:solidFill>
                  <a:srgbClr val="3D89BC"/>
                </a:solidFill>
              </a:rPr>
              <a:t>10.1.2 </a:t>
            </a:r>
            <a:r>
              <a:rPr lang="zh-CN" altLang="zh-CN" b="1" dirty="0">
                <a:solidFill>
                  <a:srgbClr val="3D89BC"/>
                </a:solidFill>
              </a:rPr>
              <a:t>密集地震观测网将地震带进大数据时代</a:t>
            </a:r>
            <a:endParaRPr lang="zh-CN" altLang="en-US" b="1" dirty="0">
              <a:solidFill>
                <a:srgbClr val="3D89BC"/>
              </a:solidFill>
            </a:endParaRPr>
          </a:p>
        </p:txBody>
      </p:sp>
      <p:sp>
        <p:nvSpPr>
          <p:cNvPr id="25" name="椭圆 24"/>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51" name="文本框 27"/>
          <p:cNvSpPr txBox="1"/>
          <p:nvPr/>
        </p:nvSpPr>
        <p:spPr>
          <a:xfrm>
            <a:off x="6963578" y="234392"/>
            <a:ext cx="1620957" cy="300082"/>
          </a:xfrm>
          <a:prstGeom prst="rect">
            <a:avLst/>
          </a:prstGeom>
          <a:noFill/>
        </p:spPr>
        <p:txBody>
          <a:bodyPr wrap="none" rtlCol="0">
            <a:spAutoFit/>
          </a:bodyPr>
          <a:lstStyle/>
          <a:p>
            <a:r>
              <a:rPr lang="zh-CN" altLang="en-US" sz="1350" dirty="0" smtClean="0">
                <a:solidFill>
                  <a:prstClr val="white"/>
                </a:solidFill>
              </a:rPr>
              <a:t>第十章 行业大数据</a:t>
            </a:r>
            <a:endParaRPr lang="zh-CN" altLang="en-US" sz="1350" dirty="0">
              <a:solidFill>
                <a:prstClr val="white"/>
              </a:solidFill>
            </a:endParaRPr>
          </a:p>
        </p:txBody>
      </p:sp>
      <p:sp>
        <p:nvSpPr>
          <p:cNvPr id="52" name="文本框 6"/>
          <p:cNvSpPr txBox="1"/>
          <p:nvPr/>
        </p:nvSpPr>
        <p:spPr>
          <a:xfrm>
            <a:off x="452232" y="173917"/>
            <a:ext cx="2367956" cy="415498"/>
          </a:xfrm>
          <a:prstGeom prst="rect">
            <a:avLst/>
          </a:prstGeom>
          <a:noFill/>
        </p:spPr>
        <p:txBody>
          <a:bodyPr wrap="none" rtlCol="0">
            <a:spAutoFit/>
          </a:bodyPr>
          <a:lstStyle/>
          <a:p>
            <a:r>
              <a:rPr lang="en-US" altLang="zh-CN" sz="2100" b="1" spc="225" dirty="0" smtClean="0">
                <a:solidFill>
                  <a:prstClr val="white"/>
                </a:solidFill>
              </a:rPr>
              <a:t>10.1</a:t>
            </a:r>
            <a:r>
              <a:rPr lang="zh-CN" altLang="en-US" sz="2100" b="1" spc="225" dirty="0" smtClean="0">
                <a:solidFill>
                  <a:prstClr val="white"/>
                </a:solidFill>
              </a:rPr>
              <a:t>地震大数据</a:t>
            </a:r>
            <a:endParaRPr lang="zh-CN" altLang="en-US" sz="2100" b="1" spc="225" dirty="0">
              <a:solidFill>
                <a:prstClr val="white"/>
              </a:solidFill>
            </a:endParaRPr>
          </a:p>
        </p:txBody>
      </p:sp>
      <p:grpSp>
        <p:nvGrpSpPr>
          <p:cNvPr id="12" name="组合 11"/>
          <p:cNvGrpSpPr/>
          <p:nvPr/>
        </p:nvGrpSpPr>
        <p:grpSpPr>
          <a:xfrm>
            <a:off x="1464969" y="1710754"/>
            <a:ext cx="5498609" cy="2611079"/>
            <a:chOff x="1264500" y="1710755"/>
            <a:chExt cx="4862538" cy="2080814"/>
          </a:xfrm>
        </p:grpSpPr>
        <p:pic>
          <p:nvPicPr>
            <p:cNvPr id="4098" name="图片 8" descr="说明: 成都网"/>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4500" y="1710755"/>
              <a:ext cx="3111376" cy="208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图片 9"/>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4557990" y="1710755"/>
              <a:ext cx="1569048" cy="208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矩形 9"/>
          <p:cNvSpPr/>
          <p:nvPr/>
        </p:nvSpPr>
        <p:spPr>
          <a:xfrm>
            <a:off x="2736360" y="4710373"/>
            <a:ext cx="2836033" cy="261610"/>
          </a:xfrm>
          <a:prstGeom prst="rect">
            <a:avLst/>
          </a:prstGeom>
        </p:spPr>
        <p:txBody>
          <a:bodyPr wrap="none">
            <a:spAutoFit/>
          </a:bodyPr>
          <a:lstStyle/>
          <a:p>
            <a:pPr algn="ctr"/>
            <a:r>
              <a:rPr lang="zh-CN" altLang="zh-CN" sz="1100" b="1" dirty="0"/>
              <a:t>图</a:t>
            </a:r>
            <a:r>
              <a:rPr lang="en-US" altLang="zh-CN" sz="1100" b="1" dirty="0"/>
              <a:t>10-6  </a:t>
            </a:r>
            <a:r>
              <a:rPr lang="zh-CN" altLang="zh-CN" sz="1100" b="1" dirty="0"/>
              <a:t>成都市和中国台湾密集地震观测网</a:t>
            </a:r>
            <a:endParaRPr lang="zh-CN" altLang="en-US" sz="1100" b="1" dirty="0"/>
          </a:p>
        </p:txBody>
      </p:sp>
      <p:grpSp>
        <p:nvGrpSpPr>
          <p:cNvPr id="13" name="组合 12"/>
          <p:cNvGrpSpPr/>
          <p:nvPr/>
        </p:nvGrpSpPr>
        <p:grpSpPr>
          <a:xfrm>
            <a:off x="718497" y="2314602"/>
            <a:ext cx="7376178" cy="2007231"/>
            <a:chOff x="1138094" y="2107569"/>
            <a:chExt cx="6555097" cy="1575910"/>
          </a:xfrm>
        </p:grpSpPr>
        <p:pic>
          <p:nvPicPr>
            <p:cNvPr id="4100" name="图片 41" descr="说明: D:\!照片\others\环境猫.jpg"/>
            <p:cNvPicPr>
              <a:picLocks noChangeAspect="1" noChangeArrowheads="1"/>
            </p:cNvPicPr>
            <p:nvPr/>
          </p:nvPicPr>
          <p:blipFill rotWithShape="1">
            <a:blip r:embed="rId6">
              <a:extLst>
                <a:ext uri="{28A0092B-C50C-407E-A947-70E740481C1C}">
                  <a14:useLocalDpi xmlns:a14="http://schemas.microsoft.com/office/drawing/2010/main" val="0"/>
                </a:ext>
              </a:extLst>
            </a:blip>
            <a:srcRect l="10114" r="7308"/>
            <a:stretch>
              <a:fillRect/>
            </a:stretch>
          </p:blipFill>
          <p:spPr bwMode="auto">
            <a:xfrm>
              <a:off x="1138094" y="2107569"/>
              <a:ext cx="2527541" cy="157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图片 11" descr="说明: hs302p"/>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3665635" y="2107569"/>
              <a:ext cx="1874552" cy="157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图10-7"/>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5000"/>
                      </a14:imgEffect>
                    </a14:imgLayer>
                  </a14:imgProps>
                </a:ext>
                <a:ext uri="{28A0092B-C50C-407E-A947-70E740481C1C}">
                  <a14:useLocalDpi xmlns:a14="http://schemas.microsoft.com/office/drawing/2010/main" val="0"/>
                </a:ext>
              </a:extLst>
            </a:blip>
            <a:srcRect/>
            <a:stretch>
              <a:fillRect/>
            </a:stretch>
          </p:blipFill>
          <p:spPr bwMode="auto">
            <a:xfrm>
              <a:off x="5540187" y="2107569"/>
              <a:ext cx="2153004" cy="1575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矩形 13"/>
          <p:cNvSpPr/>
          <p:nvPr/>
        </p:nvSpPr>
        <p:spPr>
          <a:xfrm>
            <a:off x="2085098" y="4905855"/>
            <a:ext cx="6245525" cy="261610"/>
          </a:xfrm>
          <a:prstGeom prst="rect">
            <a:avLst/>
          </a:prstGeom>
        </p:spPr>
        <p:txBody>
          <a:bodyPr wrap="square">
            <a:spAutoFit/>
          </a:bodyPr>
          <a:lstStyle/>
          <a:p>
            <a:r>
              <a:rPr lang="zh-CN" altLang="zh-CN" sz="1100" b="1" dirty="0"/>
              <a:t>图</a:t>
            </a:r>
            <a:r>
              <a:rPr lang="en-US" altLang="zh-CN" sz="1100" b="1" dirty="0"/>
              <a:t>10-7  </a:t>
            </a:r>
            <a:r>
              <a:rPr lang="zh-CN" altLang="zh-CN" sz="1100" b="1" dirty="0"/>
              <a:t>环境猫室内环境探测器和日本家庭地震报警器及工作流程</a:t>
            </a:r>
            <a:endParaRPr lang="zh-CN" altLang="en-US" sz="1100" b="1" dirty="0"/>
          </a:p>
        </p:txBody>
      </p:sp>
      <p:pic>
        <p:nvPicPr>
          <p:cNvPr id="21" name="27 Imagen"/>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23" name="31 CuadroTexto"/>
          <p:cNvSpPr txBox="1"/>
          <p:nvPr/>
        </p:nvSpPr>
        <p:spPr>
          <a:xfrm>
            <a:off x="4729199" y="6267161"/>
            <a:ext cx="373820" cy="276999"/>
          </a:xfrm>
          <a:prstGeom prst="rect">
            <a:avLst/>
          </a:prstGeom>
          <a:noFill/>
        </p:spPr>
        <p:txBody>
          <a:bodyPr wrap="none">
            <a:spAutoFit/>
          </a:bodyPr>
          <a:lstStyle/>
          <a:p>
            <a:pPr fontAlgn="auto">
              <a:spcBef>
                <a:spcPts val="0"/>
              </a:spcBef>
              <a:spcAft>
                <a:spcPts val="0"/>
              </a:spcAft>
              <a:defRPr/>
            </a:pPr>
            <a:r>
              <a:rPr lang="es-HN" sz="1200" b="1" dirty="0" smtClean="0">
                <a:solidFill>
                  <a:schemeClr val="bg1">
                    <a:lumMod val="50000"/>
                  </a:schemeClr>
                </a:solidFill>
              </a:rPr>
              <a:t>62</a:t>
            </a:r>
            <a:endParaRPr lang="es-ES" sz="1200" b="1" dirty="0">
              <a:solidFill>
                <a:schemeClr val="bg1">
                  <a:lumMod val="50000"/>
                </a:schemeClr>
              </a:solidFill>
              <a:latin typeface="+mn-lt"/>
            </a:endParaRPr>
          </a:p>
        </p:txBody>
      </p:sp>
      <p:pic>
        <p:nvPicPr>
          <p:cNvPr id="24" name="Imagen 27">
            <a:hlinkClick r:id="" action="ppaction://hlinkshowjump?jump=nextslide"/>
          </p:cNvPr>
          <p:cNvPicPr>
            <a:picLocks noChangeAspect="1" noChangeArrowheads="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Imagen 28">
            <a:hlinkClick r:id="" action="ppaction://hlinkshowjump?jump=previousslide"/>
          </p:cNvPr>
          <p:cNvPicPr>
            <a:picLocks noChangeAspect="1" noChangeArrowheads="1"/>
          </p:cNvPicPr>
          <p:nvPr/>
        </p:nvPicPr>
        <p:blipFill>
          <a:blip r:embed="rId1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t>9</a:t>
            </a:fld>
            <a:endParaRPr lang="zh-CN" altLang="en-US" dirty="0"/>
          </a:p>
        </p:txBody>
      </p:sp>
      <p:sp>
        <p:nvSpPr>
          <p:cNvPr id="27" name="文本框 40"/>
          <p:cNvSpPr txBox="1"/>
          <p:nvPr/>
        </p:nvSpPr>
        <p:spPr>
          <a:xfrm>
            <a:off x="399253" y="933450"/>
            <a:ext cx="3725700" cy="369332"/>
          </a:xfrm>
          <a:prstGeom prst="rect">
            <a:avLst/>
          </a:prstGeom>
          <a:noFill/>
        </p:spPr>
        <p:txBody>
          <a:bodyPr wrap="none" rtlCol="0">
            <a:spAutoFit/>
          </a:bodyPr>
          <a:lstStyle/>
          <a:p>
            <a:r>
              <a:rPr lang="en-US" altLang="zh-CN" b="1" dirty="0" smtClean="0">
                <a:solidFill>
                  <a:srgbClr val="3D89BC"/>
                </a:solidFill>
              </a:rPr>
              <a:t>10.1.3 </a:t>
            </a:r>
            <a:r>
              <a:rPr lang="zh-CN" altLang="zh-CN" b="1" dirty="0" smtClean="0">
                <a:solidFill>
                  <a:srgbClr val="3D89BC"/>
                </a:solidFill>
              </a:rPr>
              <a:t>地震</a:t>
            </a:r>
            <a:r>
              <a:rPr lang="zh-CN" altLang="zh-CN" b="1" dirty="0">
                <a:solidFill>
                  <a:srgbClr val="3D89BC"/>
                </a:solidFill>
              </a:rPr>
              <a:t>大数据一定是巨量数据</a:t>
            </a:r>
            <a:endParaRPr lang="zh-CN" altLang="en-US" b="1" dirty="0">
              <a:solidFill>
                <a:srgbClr val="3D89BC"/>
              </a:solidFill>
            </a:endParaRPr>
          </a:p>
        </p:txBody>
      </p:sp>
      <p:sp>
        <p:nvSpPr>
          <p:cNvPr id="28" name="椭圆 27"/>
          <p:cNvSpPr/>
          <p:nvPr/>
        </p:nvSpPr>
        <p:spPr>
          <a:xfrm>
            <a:off x="293525" y="1060706"/>
            <a:ext cx="127327" cy="12732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2"/>
                                        </p:tgtEl>
                                      </p:cBhvr>
                                    </p:animEffect>
                                    <p:set>
                                      <p:cBhvr>
                                        <p:cTn id="10" dur="1" fill="hold">
                                          <p:stCondLst>
                                            <p:cond delay="499"/>
                                          </p:stCondLst>
                                        </p:cTn>
                                        <p:tgtEl>
                                          <p:spTgt spid="12"/>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500"/>
                                        <p:tgtEl>
                                          <p:spTgt spid="1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91</TotalTime>
  <Words>9420</Words>
  <Application>Microsoft Office PowerPoint</Application>
  <PresentationFormat>全屏显示(4:3)</PresentationFormat>
  <Paragraphs>810</Paragraphs>
  <Slides>62</Slides>
  <Notes>44</Notes>
  <HiddenSlides>0</HiddenSlides>
  <MMClips>0</MMClips>
  <ScaleCrop>false</ScaleCrop>
  <HeadingPairs>
    <vt:vector size="6" baseType="variant">
      <vt:variant>
        <vt:lpstr>主题</vt:lpstr>
      </vt:variant>
      <vt:variant>
        <vt:i4>1</vt:i4>
      </vt:variant>
      <vt:variant>
        <vt:lpstr>嵌入 OLE 服务器</vt:lpstr>
      </vt:variant>
      <vt:variant>
        <vt:i4>1</vt:i4>
      </vt:variant>
      <vt:variant>
        <vt:lpstr>幻灯片标题</vt:lpstr>
      </vt:variant>
      <vt:variant>
        <vt:i4>62</vt:i4>
      </vt:variant>
    </vt:vector>
  </HeadingPairs>
  <TitlesOfParts>
    <vt:vector size="64" baseType="lpstr">
      <vt:lpstr>Office 主题</vt:lpstr>
      <vt:lpstr>Equation.DSMT4</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cstor</cp:lastModifiedBy>
  <cp:revision>323</cp:revision>
  <dcterms:created xsi:type="dcterms:W3CDTF">2015-11-23T03:31:00Z</dcterms:created>
  <dcterms:modified xsi:type="dcterms:W3CDTF">2017-04-20T03:29:09Z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2052-10.1.0.6207</vt:lpwstr>
  </property>
</Properties>
</file>