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4" r:id="rId3"/>
    <p:sldMasterId id="2147483658" r:id="rId4"/>
    <p:sldMasterId id="2147483663" r:id="rId5"/>
  </p:sldMasterIdLst>
  <p:notesMasterIdLst>
    <p:notesMasterId r:id="rId8"/>
  </p:notesMasterIdLst>
  <p:sldIdLst>
    <p:sldId id="257" r:id="rId6"/>
    <p:sldId id="541" r:id="rId7"/>
    <p:sldId id="560" r:id="rId9"/>
    <p:sldId id="561" r:id="rId10"/>
    <p:sldId id="562" r:id="rId11"/>
    <p:sldId id="543" r:id="rId12"/>
    <p:sldId id="563" r:id="rId13"/>
    <p:sldId id="516" r:id="rId14"/>
    <p:sldId id="580" r:id="rId15"/>
    <p:sldId id="545" r:id="rId16"/>
    <p:sldId id="526" r:id="rId17"/>
    <p:sldId id="582" r:id="rId18"/>
    <p:sldId id="584" r:id="rId19"/>
    <p:sldId id="585" r:id="rId20"/>
    <p:sldId id="546" r:id="rId21"/>
    <p:sldId id="499" r:id="rId22"/>
    <p:sldId id="593" r:id="rId23"/>
    <p:sldId id="594" r:id="rId24"/>
    <p:sldId id="596" r:id="rId25"/>
    <p:sldId id="504" r:id="rId2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1"/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0" autoAdjust="0"/>
    <p:restoredTop sz="94660"/>
  </p:normalViewPr>
  <p:slideViewPr>
    <p:cSldViewPr snapToGrid="0">
      <p:cViewPr>
        <p:scale>
          <a:sx n="70" d="100"/>
          <a:sy n="70" d="100"/>
        </p:scale>
        <p:origin x="-1308" y="-216"/>
      </p:cViewPr>
      <p:guideLst>
        <p:guide orient="horz" pos="2138"/>
        <p:guide pos="28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16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14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29.png"/><Relationship Id="rId27" Type="http://schemas.openxmlformats.org/officeDocument/2006/relationships/image" Target="../media/image28.png"/><Relationship Id="rId26" Type="http://schemas.openxmlformats.org/officeDocument/2006/relationships/image" Target="../media/image27.jpeg"/><Relationship Id="rId25" Type="http://schemas.openxmlformats.org/officeDocument/2006/relationships/image" Target="../media/image26.jpeg"/><Relationship Id="rId24" Type="http://schemas.openxmlformats.org/officeDocument/2006/relationships/image" Target="../media/image25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24.png"/><Relationship Id="rId21" Type="http://schemas.openxmlformats.org/officeDocument/2006/relationships/image" Target="../media/image23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22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21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20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19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18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image" Target="../media/image33.png"/><Relationship Id="rId7" Type="http://schemas.openxmlformats.org/officeDocument/2006/relationships/tags" Target="../tags/tag52.xml"/><Relationship Id="rId6" Type="http://schemas.openxmlformats.org/officeDocument/2006/relationships/image" Target="../media/image32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60.png"/><Relationship Id="rId53" Type="http://schemas.openxmlformats.org/officeDocument/2006/relationships/tags" Target="../tags/tag71.xml"/><Relationship Id="rId52" Type="http://schemas.openxmlformats.org/officeDocument/2006/relationships/image" Target="../media/image59.png"/><Relationship Id="rId51" Type="http://schemas.openxmlformats.org/officeDocument/2006/relationships/image" Target="../media/image58.png"/><Relationship Id="rId50" Type="http://schemas.openxmlformats.org/officeDocument/2006/relationships/tags" Target="../tags/tag70.xml"/><Relationship Id="rId5" Type="http://schemas.openxmlformats.org/officeDocument/2006/relationships/tags" Target="../tags/tag51.xml"/><Relationship Id="rId49" Type="http://schemas.openxmlformats.org/officeDocument/2006/relationships/image" Target="../media/image57.png"/><Relationship Id="rId48" Type="http://schemas.openxmlformats.org/officeDocument/2006/relationships/image" Target="../media/image56.png"/><Relationship Id="rId47" Type="http://schemas.openxmlformats.org/officeDocument/2006/relationships/image" Target="../media/image55.png"/><Relationship Id="rId46" Type="http://schemas.openxmlformats.org/officeDocument/2006/relationships/image" Target="../media/image54.png"/><Relationship Id="rId45" Type="http://schemas.openxmlformats.org/officeDocument/2006/relationships/image" Target="../media/image53.png"/><Relationship Id="rId44" Type="http://schemas.openxmlformats.org/officeDocument/2006/relationships/image" Target="../media/image52.png"/><Relationship Id="rId43" Type="http://schemas.openxmlformats.org/officeDocument/2006/relationships/image" Target="../media/image51.png"/><Relationship Id="rId42" Type="http://schemas.openxmlformats.org/officeDocument/2006/relationships/image" Target="../media/image50.png"/><Relationship Id="rId41" Type="http://schemas.openxmlformats.org/officeDocument/2006/relationships/tags" Target="../tags/tag69.xml"/><Relationship Id="rId40" Type="http://schemas.openxmlformats.org/officeDocument/2006/relationships/image" Target="../media/image49.png"/><Relationship Id="rId4" Type="http://schemas.openxmlformats.org/officeDocument/2006/relationships/image" Target="../media/image31.png"/><Relationship Id="rId39" Type="http://schemas.openxmlformats.org/officeDocument/2006/relationships/tags" Target="../tags/tag68.xml"/><Relationship Id="rId38" Type="http://schemas.openxmlformats.org/officeDocument/2006/relationships/image" Target="../media/image48.png"/><Relationship Id="rId37" Type="http://schemas.openxmlformats.org/officeDocument/2006/relationships/tags" Target="../tags/tag67.xml"/><Relationship Id="rId36" Type="http://schemas.openxmlformats.org/officeDocument/2006/relationships/image" Target="../media/image47.png"/><Relationship Id="rId35" Type="http://schemas.openxmlformats.org/officeDocument/2006/relationships/tags" Target="../tags/tag66.xml"/><Relationship Id="rId34" Type="http://schemas.openxmlformats.org/officeDocument/2006/relationships/image" Target="../media/image46.png"/><Relationship Id="rId33" Type="http://schemas.openxmlformats.org/officeDocument/2006/relationships/tags" Target="../tags/tag65.xml"/><Relationship Id="rId32" Type="http://schemas.openxmlformats.org/officeDocument/2006/relationships/image" Target="../media/image45.png"/><Relationship Id="rId31" Type="http://schemas.openxmlformats.org/officeDocument/2006/relationships/tags" Target="../tags/tag64.xml"/><Relationship Id="rId30" Type="http://schemas.openxmlformats.org/officeDocument/2006/relationships/image" Target="../media/image44.png"/><Relationship Id="rId3" Type="http://schemas.openxmlformats.org/officeDocument/2006/relationships/tags" Target="../tags/tag50.xml"/><Relationship Id="rId29" Type="http://schemas.openxmlformats.org/officeDocument/2006/relationships/tags" Target="../tags/tag63.xml"/><Relationship Id="rId28" Type="http://schemas.openxmlformats.org/officeDocument/2006/relationships/image" Target="../media/image43.png"/><Relationship Id="rId27" Type="http://schemas.openxmlformats.org/officeDocument/2006/relationships/tags" Target="../tags/tag62.xml"/><Relationship Id="rId26" Type="http://schemas.openxmlformats.org/officeDocument/2006/relationships/image" Target="../media/image42.png"/><Relationship Id="rId25" Type="http://schemas.openxmlformats.org/officeDocument/2006/relationships/tags" Target="../tags/tag61.xml"/><Relationship Id="rId24" Type="http://schemas.openxmlformats.org/officeDocument/2006/relationships/image" Target="../media/image41.png"/><Relationship Id="rId23" Type="http://schemas.openxmlformats.org/officeDocument/2006/relationships/tags" Target="../tags/tag60.xml"/><Relationship Id="rId22" Type="http://schemas.openxmlformats.org/officeDocument/2006/relationships/image" Target="../media/image40.png"/><Relationship Id="rId21" Type="http://schemas.openxmlformats.org/officeDocument/2006/relationships/tags" Target="../tags/tag59.xml"/><Relationship Id="rId20" Type="http://schemas.openxmlformats.org/officeDocument/2006/relationships/image" Target="../media/image39.png"/><Relationship Id="rId2" Type="http://schemas.openxmlformats.org/officeDocument/2006/relationships/image" Target="../media/image30.png"/><Relationship Id="rId19" Type="http://schemas.openxmlformats.org/officeDocument/2006/relationships/tags" Target="../tags/tag58.xml"/><Relationship Id="rId18" Type="http://schemas.openxmlformats.org/officeDocument/2006/relationships/image" Target="../media/image38.png"/><Relationship Id="rId17" Type="http://schemas.openxmlformats.org/officeDocument/2006/relationships/tags" Target="../tags/tag57.xml"/><Relationship Id="rId16" Type="http://schemas.openxmlformats.org/officeDocument/2006/relationships/image" Target="../media/image37.png"/><Relationship Id="rId15" Type="http://schemas.openxmlformats.org/officeDocument/2006/relationships/tags" Target="../tags/tag56.xml"/><Relationship Id="rId14" Type="http://schemas.openxmlformats.org/officeDocument/2006/relationships/image" Target="../media/image36.png"/><Relationship Id="rId13" Type="http://schemas.openxmlformats.org/officeDocument/2006/relationships/tags" Target="../tags/tag55.xml"/><Relationship Id="rId12" Type="http://schemas.openxmlformats.org/officeDocument/2006/relationships/image" Target="../media/image35.png"/><Relationship Id="rId11" Type="http://schemas.openxmlformats.org/officeDocument/2006/relationships/tags" Target="../tags/tag54.xml"/><Relationship Id="rId10" Type="http://schemas.openxmlformats.org/officeDocument/2006/relationships/image" Target="../media/image34.png"/><Relationship Id="rId1" Type="http://schemas.openxmlformats.org/officeDocument/2006/relationships/tags" Target="../tags/tag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8" Type="http://schemas.openxmlformats.org/officeDocument/2006/relationships/slideLayout" Target="../slideLayouts/slideLayout3.xml"/><Relationship Id="rId17" Type="http://schemas.openxmlformats.org/officeDocument/2006/relationships/tags" Target="../tags/tag29.xml"/><Relationship Id="rId16" Type="http://schemas.openxmlformats.org/officeDocument/2006/relationships/tags" Target="../tags/tag28.xml"/><Relationship Id="rId15" Type="http://schemas.openxmlformats.org/officeDocument/2006/relationships/tags" Target="../tags/tag27.xml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0" Type="http://schemas.openxmlformats.org/officeDocument/2006/relationships/slideLayout" Target="../slideLayouts/slideLayout3.xml"/><Relationship Id="rId2" Type="http://schemas.openxmlformats.org/officeDocument/2006/relationships/tags" Target="../tags/tag31.xml"/><Relationship Id="rId19" Type="http://schemas.openxmlformats.org/officeDocument/2006/relationships/tags" Target="../tags/tag48.xml"/><Relationship Id="rId18" Type="http://schemas.openxmlformats.org/officeDocument/2006/relationships/tags" Target="../tags/tag47.xml"/><Relationship Id="rId17" Type="http://schemas.openxmlformats.org/officeDocument/2006/relationships/tags" Target="../tags/tag46.xml"/><Relationship Id="rId16" Type="http://schemas.openxmlformats.org/officeDocument/2006/relationships/tags" Target="../tags/tag45.xml"/><Relationship Id="rId15" Type="http://schemas.openxmlformats.org/officeDocument/2006/relationships/tags" Target="../tags/tag44.xml"/><Relationship Id="rId14" Type="http://schemas.openxmlformats.org/officeDocument/2006/relationships/tags" Target="../tags/tag43.xml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tags" Target="../tags/tag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62228" y="728895"/>
            <a:ext cx="7426960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数据标注工程</a:t>
            </a:r>
            <a:endParaRPr lang="zh-CN" sz="8000" b="1" spc="300" dirty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790317" y="3240900"/>
            <a:ext cx="368541" cy="30710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43" y="3240900"/>
            <a:ext cx="8496050" cy="307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410335" y="2209165"/>
            <a:ext cx="259715" cy="86487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66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658620" y="2209165"/>
            <a:ext cx="6269990" cy="864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277654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刘 鹏    张 燕   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1670340" y="2614925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刘 鹏  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主编                         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Freeform 25"/>
          <p:cNvSpPr>
            <a:spLocks noEditPoints="1"/>
          </p:cNvSpPr>
          <p:nvPr/>
        </p:nvSpPr>
        <p:spPr bwMode="auto">
          <a:xfrm>
            <a:off x="3106564" y="2386552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2340210" y="272361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96893" y="1169836"/>
              <a:ext cx="1950209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第二章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</a:t>
              </a:r>
              <a:r>
                <a:rPr lang="zh-CN" altLang="en-US" sz="2800" dirty="0" smtClean="0">
                  <a:solidFill>
                    <a:srgbClr val="FFC000"/>
                  </a:solidFill>
                </a:rPr>
                <a:t>数据采集与清洗</a:t>
              </a:r>
              <a:endParaRPr lang="zh-CN" altLang="en-US" sz="2800" dirty="0" smtClean="0">
                <a:solidFill>
                  <a:srgbClr val="FFC000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25324" y="2191365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192405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.1 标注对象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25324" y="3022195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192405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.2 数据采集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760303" y="4623280"/>
            <a:ext cx="5693399" cy="424800"/>
            <a:chOff x="1807265" y="3400693"/>
            <a:chExt cx="5693399" cy="424800"/>
          </a:xfrm>
        </p:grpSpPr>
        <p:sp>
          <p:nvSpPr>
            <p:cNvPr id="55" name="圆角矩形 54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411473"/>
              <a:ext cx="22193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.4 作业与练习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725324" y="3814040"/>
            <a:ext cx="5693399" cy="424800"/>
            <a:chOff x="1807265" y="3400693"/>
            <a:chExt cx="5693399" cy="424800"/>
          </a:xfrm>
        </p:grpSpPr>
        <p:sp>
          <p:nvSpPr>
            <p:cNvPr id="3" name="圆角矩形 2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1814" y="3411473"/>
              <a:ext cx="1924050" cy="41402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lang="en-US" sz="2100" spc="225" dirty="0">
                  <a:solidFill>
                    <a:schemeClr val="bg1"/>
                  </a:solidFill>
                </a:rPr>
                <a:t>2</a:t>
              </a:r>
              <a:r>
                <a:rPr sz="2100" spc="225" dirty="0">
                  <a:solidFill>
                    <a:schemeClr val="bg1"/>
                  </a:solidFill>
                </a:rPr>
                <a:t>.3 数据清洗</a:t>
              </a:r>
              <a:endParaRPr sz="2100" spc="225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225" dirty="0">
                <a:solidFill>
                  <a:prstClr val="white"/>
                </a:solidFill>
              </a:rPr>
              <a:t>2</a:t>
            </a:r>
            <a:r>
              <a:rPr sz="2100" b="1" spc="225" dirty="0">
                <a:solidFill>
                  <a:prstClr val="white"/>
                </a:solidFill>
              </a:rPr>
              <a:t>.3 数据</a:t>
            </a:r>
            <a:r>
              <a:rPr lang="zh-CN" sz="2100" b="1" spc="225" dirty="0">
                <a:solidFill>
                  <a:prstClr val="white"/>
                </a:solidFill>
              </a:rPr>
              <a:t>清洗</a:t>
            </a:r>
            <a:endParaRPr 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第二章  数据采集与清洗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92480" y="925830"/>
            <a:ext cx="3449320" cy="5073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数据清理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主要是达到数据格式标准化、异常数据清除、数据错误纠正、重复数据的清除等目标。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数据集成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是将多个数据源中的数据结合起来并统一存储，建立数据仓库。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数据变换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是通过平滑聚集、数据概化、规范化等方式将数据转换成适用于数据挖掘的形式。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数据归约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是指在对挖掘任务和数据本身内容理解的基础上，寻找依赖于发现目标的数据的有用特征，以缩减数据规模，从而在尽可能保持数据原貌的前提下，最大限度地精简数据量。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图片 -2147482623" descr="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5630" y="2230120"/>
            <a:ext cx="4531995" cy="2397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5777865" y="4690110"/>
            <a:ext cx="2092325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      </a:t>
            </a:r>
            <a:r>
              <a:rPr lang="zh-CN" altLang="en-US" sz="1000"/>
              <a:t>数据清洗原理示意图</a:t>
            </a:r>
            <a:endParaRPr lang="zh-CN" altLang="en-US" sz="1400"/>
          </a:p>
          <a:p>
            <a:endParaRPr lang="zh-CN" altLang="en-US" sz="1600"/>
          </a:p>
          <a:p>
            <a:endParaRPr lang="zh-CN" altLang="en-US" sz="16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225" dirty="0">
                <a:solidFill>
                  <a:prstClr val="white"/>
                </a:solidFill>
              </a:rPr>
              <a:t>2</a:t>
            </a:r>
            <a:r>
              <a:rPr sz="2100" b="1" spc="225" dirty="0">
                <a:solidFill>
                  <a:prstClr val="white"/>
                </a:solidFill>
              </a:rPr>
              <a:t>.</a:t>
            </a:r>
            <a:r>
              <a:rPr lang="en-US" sz="2100" b="1" spc="225" dirty="0">
                <a:solidFill>
                  <a:prstClr val="white"/>
                </a:solidFill>
              </a:rPr>
              <a:t>3</a:t>
            </a:r>
            <a:r>
              <a:rPr sz="2100" b="1" spc="225" dirty="0">
                <a:solidFill>
                  <a:prstClr val="white"/>
                </a:solidFill>
              </a:rPr>
              <a:t> 数据</a:t>
            </a:r>
            <a:r>
              <a:rPr lang="zh-CN" sz="2100" b="1" spc="225" dirty="0">
                <a:solidFill>
                  <a:prstClr val="white"/>
                </a:solidFill>
              </a:rPr>
              <a:t>清洗</a:t>
            </a:r>
            <a:endParaRPr 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第二章  数据采集与清洗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8320" y="838200"/>
            <a:ext cx="8086725" cy="5363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数据清洗包括以下应用方法：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处理缺失值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数据的收集过程很难做到数据全部完整。处理缺失值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的方法有3 种：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1.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忽略元组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2.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数据补齐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人工填写、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特殊值填充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、平均值填充、使用最有可能的值填充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3.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不处理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噪声数据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噪声（noise）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是一个测量变量中的随机错误或偏差。造成这种误差有多方面的原因，例如，数据收集工具的问题，数据输入、传输错误，技术限制等。可以通过对数值进行平滑处理而消除噪声。主要使用的技术有：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1.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回归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2.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分箱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3.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孤立点分析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重复数据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在数据库中，对于属性值相同的记录，可以将其看作是重复记录。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en-US" altLang="zh-CN" sz="2000" dirty="0"/>
              <a:t>2</a:t>
            </a:r>
            <a:r>
              <a:rPr lang="zh-CN" altLang="en-US" sz="2000" dirty="0"/>
              <a:t>.</a:t>
            </a:r>
            <a:r>
              <a:rPr lang="en-US" altLang="zh-CN" sz="2000" dirty="0"/>
              <a:t>3</a:t>
            </a:r>
            <a:r>
              <a:rPr lang="zh-CN" altLang="en-US" sz="2000" dirty="0"/>
              <a:t>.</a:t>
            </a:r>
            <a:r>
              <a:rPr lang="en-US" altLang="zh-CN" sz="2000" dirty="0"/>
              <a:t>1</a:t>
            </a:r>
            <a:r>
              <a:rPr lang="zh-CN" altLang="en-US" sz="2000" dirty="0"/>
              <a:t> 数据清洗方法</a:t>
            </a:r>
            <a:endParaRPr lang="zh-CN" altLang="en-US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225" dirty="0">
                <a:solidFill>
                  <a:prstClr val="white"/>
                </a:solidFill>
              </a:rPr>
              <a:t>2</a:t>
            </a:r>
            <a:r>
              <a:rPr sz="2100" b="1" spc="225" dirty="0">
                <a:solidFill>
                  <a:prstClr val="white"/>
                </a:solidFill>
              </a:rPr>
              <a:t>.</a:t>
            </a:r>
            <a:r>
              <a:rPr lang="en-US" sz="2100" b="1" spc="225" dirty="0">
                <a:solidFill>
                  <a:prstClr val="white"/>
                </a:solidFill>
              </a:rPr>
              <a:t>3</a:t>
            </a:r>
            <a:r>
              <a:rPr sz="2100" b="1" spc="225" dirty="0">
                <a:solidFill>
                  <a:prstClr val="white"/>
                </a:solidFill>
              </a:rPr>
              <a:t> 数据</a:t>
            </a:r>
            <a:r>
              <a:rPr lang="zh-CN" sz="2100" b="1" spc="225" dirty="0">
                <a:solidFill>
                  <a:prstClr val="white"/>
                </a:solidFill>
              </a:rPr>
              <a:t>清洗</a:t>
            </a:r>
            <a:endParaRPr 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第二章  数据采集与清洗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8320" y="876300"/>
            <a:ext cx="8086725" cy="5105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在具体的数据清洗过程中，可以按照以下具体流程开展：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1.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明确错误类型。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在这个环节，可以通过手动检查或者数据样本等数据分析方式，检测分析数据中存在的错误，并在此基础上定义清洗转换规则与工作流。根据数据源的数量以及缺失、不一致或者冗余情况，决定数据转换和清洗步骤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2. 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识别错误实例。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在识别过程中，如果采用人工方式，往往耗时耗力，准确率也难以保障。为此，在这个过程中，可以首先通过统计、聚类或者关联规则的方法，自动检测数据的属性错误。对于重复记录，可以通过基本的或者是递归的字段匹配算法、Smith—Waterman算法等实现数据的检测与匹配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3. 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纠正发现错误。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对于纠正错误，则按照最初预定义的数据清洗规则和工作流有序进行。其中，为了处理方便，应该对数据源进行分类处理，并在各个分类中将属性值统一格式，做标准化处理。此外，在处理之前，应该对源数据进行备份，以防需要撤销操作或者数据丢失等意外情况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4. 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干净数据回流。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通过以上三大环节，基本已经可以得到干净数据，这时需要将将其替换掉原来的“脏”数据，实现干净数据回流，以提高数据质量，同时也避免了重复进行数据清洗的工作。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en-US" altLang="zh-CN" sz="2000" dirty="0"/>
              <a:t>2</a:t>
            </a:r>
            <a:r>
              <a:rPr lang="zh-CN" altLang="en-US" sz="2000" dirty="0"/>
              <a:t>.</a:t>
            </a:r>
            <a:r>
              <a:rPr lang="en-US" altLang="zh-CN" sz="2000" dirty="0"/>
              <a:t>3</a:t>
            </a:r>
            <a:r>
              <a:rPr lang="zh-CN" altLang="en-US" sz="2000" dirty="0"/>
              <a:t>.</a:t>
            </a:r>
            <a:r>
              <a:rPr lang="en-US" altLang="zh-CN" sz="2000" dirty="0"/>
              <a:t>2</a:t>
            </a:r>
            <a:r>
              <a:rPr lang="zh-CN" altLang="en-US" sz="2000" dirty="0"/>
              <a:t> 数据清洗流程</a:t>
            </a:r>
            <a:endParaRPr lang="zh-CN" altLang="en-US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225" dirty="0">
                <a:solidFill>
                  <a:prstClr val="white"/>
                </a:solidFill>
              </a:rPr>
              <a:t>2</a:t>
            </a:r>
            <a:r>
              <a:rPr sz="2100" b="1" spc="225" dirty="0">
                <a:solidFill>
                  <a:prstClr val="white"/>
                </a:solidFill>
              </a:rPr>
              <a:t>.</a:t>
            </a:r>
            <a:r>
              <a:rPr lang="en-US" sz="2100" b="1" spc="225" dirty="0">
                <a:solidFill>
                  <a:prstClr val="white"/>
                </a:solidFill>
              </a:rPr>
              <a:t>3</a:t>
            </a:r>
            <a:r>
              <a:rPr sz="2100" b="1" spc="225" dirty="0">
                <a:solidFill>
                  <a:prstClr val="white"/>
                </a:solidFill>
              </a:rPr>
              <a:t> 数据</a:t>
            </a:r>
            <a:r>
              <a:rPr lang="zh-CN" sz="2100" b="1" spc="225" dirty="0">
                <a:solidFill>
                  <a:prstClr val="white"/>
                </a:solidFill>
              </a:rPr>
              <a:t>清洗</a:t>
            </a:r>
            <a:endParaRPr 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第二章  数据采集与清洗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en-US" altLang="zh-CN" sz="2000" dirty="0"/>
              <a:t>2</a:t>
            </a:r>
            <a:r>
              <a:rPr lang="zh-CN" altLang="en-US" sz="2000" dirty="0"/>
              <a:t>.</a:t>
            </a:r>
            <a:r>
              <a:rPr lang="en-US" altLang="zh-CN" sz="2000" dirty="0"/>
              <a:t>3</a:t>
            </a:r>
            <a:r>
              <a:rPr lang="zh-CN" altLang="en-US" sz="2000" dirty="0"/>
              <a:t>.</a:t>
            </a:r>
            <a:r>
              <a:rPr lang="en-US" altLang="zh-CN" sz="2000" dirty="0"/>
              <a:t>3</a:t>
            </a:r>
            <a:r>
              <a:rPr lang="zh-CN" altLang="en-US" sz="2000" dirty="0"/>
              <a:t> MapReduce数据去重</a:t>
            </a:r>
            <a:endParaRPr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246380" y="1405890"/>
            <a:ext cx="3310255" cy="5405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假设目前采集了两个文本文件，里面涉及不少重复数据，具体如左图：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对于上述两个文件中的每行数据，我们都可以将其看作是Map和Reduce函数处理后的Key值，当出现重复的Key值，就将其合并在一起，从而达到去重的目的。如右图：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635" y="1488440"/>
            <a:ext cx="871220" cy="43573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725" y="1698625"/>
            <a:ext cx="3919855" cy="370649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96894" y="1169836"/>
              <a:ext cx="1950209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第二章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</a:t>
              </a:r>
              <a:r>
                <a:rPr lang="zh-CN" altLang="en-US" sz="2800" dirty="0" smtClean="0">
                  <a:solidFill>
                    <a:srgbClr val="FFC000"/>
                  </a:solidFill>
                </a:rPr>
                <a:t>数据采集与清洗</a:t>
              </a:r>
              <a:endParaRPr lang="zh-CN" altLang="en-US" sz="2800" dirty="0" smtClean="0">
                <a:solidFill>
                  <a:srgbClr val="FFC000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688494" y="2294235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192405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.1 标注对象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18339" y="3854680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192405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.3 数据清洗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718393" y="3077055"/>
            <a:ext cx="5693399" cy="424800"/>
            <a:chOff x="1807265" y="3400693"/>
            <a:chExt cx="5693399" cy="424800"/>
          </a:xfrm>
        </p:grpSpPr>
        <p:sp>
          <p:nvSpPr>
            <p:cNvPr id="55" name="圆角矩形 54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411473"/>
              <a:ext cx="192405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.2 数据采集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718339" y="4609695"/>
            <a:ext cx="5693399" cy="424800"/>
            <a:chOff x="1807265" y="3400693"/>
            <a:chExt cx="5693399" cy="424800"/>
          </a:xfrm>
        </p:grpSpPr>
        <p:sp>
          <p:nvSpPr>
            <p:cNvPr id="3" name="圆角矩形 2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1814" y="3411473"/>
              <a:ext cx="2219325" cy="41402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2.4</a:t>
              </a:r>
              <a:r>
                <a:rPr lang="zh-CN" altLang="en-US" sz="2100" spc="225" dirty="0">
                  <a:solidFill>
                    <a:schemeClr val="bg1"/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bg1"/>
                  </a:solidFill>
                </a:rPr>
                <a:t>作业与练习</a:t>
              </a:r>
              <a:endParaRPr lang="zh-CN" altLang="en-US" sz="2100" spc="225" dirty="0" smtClean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14605" y="-22225"/>
            <a:ext cx="9169400" cy="68795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4073" y="1696553"/>
            <a:ext cx="7961879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sz="2000" spc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  数据主要有</a:t>
            </a:r>
            <a:r>
              <a:rPr lang="zh-CN" sz="2000" spc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哪</a:t>
            </a:r>
            <a:r>
              <a:rPr altLang="zh-CN" sz="2000" spc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三大来源？</a:t>
            </a:r>
            <a:endParaRPr altLang="zh-CN" sz="2000" spc="22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altLang="zh-CN" sz="2000" spc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2．数据采集方法有哪些？</a:t>
            </a:r>
            <a:endParaRPr altLang="zh-CN" sz="2000" spc="22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altLang="zh-CN" sz="2000" spc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3．数据采集流程是怎样的？</a:t>
            </a:r>
            <a:endParaRPr altLang="zh-CN" sz="2000" spc="22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altLang="zh-CN" sz="2000" spc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4．如何看待基于Flume的数据采集？</a:t>
            </a:r>
            <a:endParaRPr altLang="zh-CN" sz="2000" spc="22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altLang="zh-CN" sz="2000" spc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5．针对不同的业务需求，数据清洗的方法有哪些？</a:t>
            </a:r>
            <a:endParaRPr altLang="zh-CN" sz="2000" spc="22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altLang="zh-CN" sz="2000" spc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6．如何看待基于MapReduce的数据清洗？</a:t>
            </a:r>
            <a:endParaRPr altLang="zh-CN" sz="2000" spc="225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586600"/>
            <a:ext cx="1554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316562"/>
            <a:ext cx="1523495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406812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2859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88208" y="809784"/>
            <a:ext cx="24689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7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5494" y="4718475"/>
            <a:ext cx="44935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96895" y="1169836"/>
              <a:ext cx="1950209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第二章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</a:t>
              </a:r>
              <a:r>
                <a:rPr lang="zh-CN" altLang="en-US" sz="2800" dirty="0" smtClean="0">
                  <a:solidFill>
                    <a:srgbClr val="FFC000"/>
                  </a:solidFill>
                </a:rPr>
                <a:t>数据采集与清洗</a:t>
              </a:r>
              <a:endParaRPr lang="zh-CN" altLang="en-US" sz="2800" dirty="0" smtClean="0">
                <a:solidFill>
                  <a:srgbClr val="FFC000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60249" y="3069570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192405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数据采集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834360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192405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数据清洗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760303" y="4623280"/>
            <a:ext cx="5693399" cy="424800"/>
            <a:chOff x="1807265" y="3400693"/>
            <a:chExt cx="5693399" cy="424800"/>
          </a:xfrm>
        </p:grpSpPr>
        <p:sp>
          <p:nvSpPr>
            <p:cNvPr id="55" name="圆角矩形 54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411473"/>
              <a:ext cx="22193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2.4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作业与练习</a:t>
              </a:r>
              <a:endParaRPr 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760249" y="2301470"/>
            <a:ext cx="5693399" cy="424800"/>
            <a:chOff x="1807265" y="3400693"/>
            <a:chExt cx="5693399" cy="424800"/>
          </a:xfrm>
        </p:grpSpPr>
        <p:sp>
          <p:nvSpPr>
            <p:cNvPr id="3" name="圆角矩形 2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1814" y="3411473"/>
              <a:ext cx="1924050" cy="41402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2.1</a:t>
              </a:r>
              <a:r>
                <a:rPr lang="zh-CN" altLang="en-US" sz="2100" spc="225" dirty="0">
                  <a:solidFill>
                    <a:schemeClr val="bg1"/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bg1"/>
                  </a:solidFill>
                </a:rPr>
                <a:t>标注对象</a:t>
              </a:r>
              <a:endParaRPr lang="zh-CN" altLang="en-US" sz="2100" spc="225" dirty="0" smtClean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225" dirty="0">
                <a:solidFill>
                  <a:prstClr val="white"/>
                </a:solidFill>
              </a:rPr>
              <a:t>2</a:t>
            </a:r>
            <a:r>
              <a:rPr sz="2100" b="1" spc="225" dirty="0">
                <a:solidFill>
                  <a:prstClr val="white"/>
                </a:solidFill>
              </a:rPr>
              <a:t>.</a:t>
            </a:r>
            <a:r>
              <a:rPr lang="en-US" sz="2100" b="1" spc="225" dirty="0">
                <a:solidFill>
                  <a:prstClr val="white"/>
                </a:solidFill>
              </a:rPr>
              <a:t>1</a:t>
            </a:r>
            <a:r>
              <a:rPr sz="2100" b="1" spc="225" dirty="0">
                <a:solidFill>
                  <a:prstClr val="white"/>
                </a:solidFill>
              </a:rPr>
              <a:t> </a:t>
            </a:r>
            <a:r>
              <a:rPr lang="zh-CN" sz="2100" b="1" spc="225" dirty="0">
                <a:solidFill>
                  <a:prstClr val="white"/>
                </a:solidFill>
              </a:rPr>
              <a:t>标注对象</a:t>
            </a:r>
            <a:endParaRPr 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第二章  数据采集与清洗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4510" y="928370"/>
            <a:ext cx="4298315" cy="1383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en-US" altLang="zh-CN" sz="2000" dirty="0"/>
              <a:t>2</a:t>
            </a:r>
            <a:r>
              <a:rPr lang="zh-CN" altLang="en-US" sz="2000" dirty="0"/>
              <a:t>.</a:t>
            </a:r>
            <a:r>
              <a:rPr lang="en-US" altLang="zh-CN" sz="2000" dirty="0"/>
              <a:t>1</a:t>
            </a:r>
            <a:r>
              <a:rPr lang="zh-CN" altLang="en-US" sz="2000" dirty="0"/>
              <a:t>.</a:t>
            </a:r>
            <a:r>
              <a:rPr lang="en-US" altLang="zh-CN" sz="2000" dirty="0"/>
              <a:t>1</a:t>
            </a:r>
            <a:r>
              <a:rPr lang="zh-CN" altLang="en-US" sz="2000" dirty="0"/>
              <a:t> 主要的数据来源</a:t>
            </a:r>
            <a:endParaRPr lang="zh-CN" altLang="en-US" sz="2000" dirty="0"/>
          </a:p>
        </p:txBody>
      </p:sp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5194459" y="3865245"/>
            <a:ext cx="755809" cy="755809"/>
          </a:xfrm>
          <a:prstGeom prst="ellipse">
            <a:avLst/>
          </a:prstGeom>
          <a:solidFill>
            <a:srgbClr val="69A35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p>
            <a:pPr algn="ctr"/>
            <a:endParaRPr lang="zh-CN" altLang="en-US" sz="1350">
              <a:sym typeface="Arial" panose="020B0604020202020204" pitchFamily="34" charset="0"/>
            </a:endParaRPr>
          </a:p>
        </p:txBody>
      </p:sp>
      <p:sp>
        <p:nvSpPr>
          <p:cNvPr id="7" name="椭圆 6"/>
          <p:cNvSpPr/>
          <p:nvPr>
            <p:custDataLst>
              <p:tags r:id="rId2"/>
            </p:custDataLst>
          </p:nvPr>
        </p:nvSpPr>
        <p:spPr>
          <a:xfrm>
            <a:off x="3158014" y="3840480"/>
            <a:ext cx="755809" cy="755809"/>
          </a:xfrm>
          <a:prstGeom prst="ellipse">
            <a:avLst/>
          </a:pr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/>
            <a:endParaRPr lang="zh-CN" altLang="en-US" sz="1350">
              <a:sym typeface="Arial" panose="020B0604020202020204" pitchFamily="34" charset="0"/>
            </a:endParaRPr>
          </a:p>
        </p:txBody>
      </p:sp>
      <p:sp>
        <p:nvSpPr>
          <p:cNvPr id="3" name="椭圆 2"/>
          <p:cNvSpPr/>
          <p:nvPr>
            <p:custDataLst>
              <p:tags r:id="rId3"/>
            </p:custDataLst>
          </p:nvPr>
        </p:nvSpPr>
        <p:spPr>
          <a:xfrm>
            <a:off x="4165283" y="2251234"/>
            <a:ext cx="755809" cy="755809"/>
          </a:xfrm>
          <a:prstGeom prst="ellipse">
            <a:avLst/>
          </a:prstGeom>
          <a:solidFill>
            <a:srgbClr val="1F74AD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/>
            <a:endParaRPr lang="zh-CN" altLang="en-US" sz="1350">
              <a:sym typeface="Arial" panose="020B0604020202020204" pitchFamily="34" charset="0"/>
            </a:endParaRPr>
          </a:p>
        </p:txBody>
      </p:sp>
      <p:sp>
        <p:nvSpPr>
          <p:cNvPr id="8" name="椭圆 7"/>
          <p:cNvSpPr/>
          <p:nvPr>
            <p:custDataLst>
              <p:tags r:id="rId4"/>
            </p:custDataLst>
          </p:nvPr>
        </p:nvSpPr>
        <p:spPr>
          <a:xfrm>
            <a:off x="4183380" y="3393758"/>
            <a:ext cx="755809" cy="755809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/>
            <a:endParaRPr lang="zh-CN" altLang="en-US" sz="1350">
              <a:sym typeface="Arial" panose="020B0604020202020204" pitchFamily="34" charset="0"/>
            </a:endParaRPr>
          </a:p>
        </p:txBody>
      </p:sp>
      <p:cxnSp>
        <p:nvCxnSpPr>
          <p:cNvPr id="29" name="直接连接符 28"/>
          <p:cNvCxnSpPr/>
          <p:nvPr>
            <p:custDataLst>
              <p:tags r:id="rId5"/>
            </p:custDataLst>
          </p:nvPr>
        </p:nvCxnSpPr>
        <p:spPr>
          <a:xfrm flipH="1">
            <a:off x="3292793" y="2651760"/>
            <a:ext cx="766763" cy="0"/>
          </a:xfrm>
          <a:prstGeom prst="line">
            <a:avLst/>
          </a:prstGeom>
          <a:ln w="9525">
            <a:solidFill>
              <a:srgbClr val="000000">
                <a:lumMod val="65000"/>
                <a:lumOff val="35000"/>
              </a:srgb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31" name="直接连接符 30"/>
          <p:cNvCxnSpPr/>
          <p:nvPr>
            <p:custDataLst>
              <p:tags r:id="rId6"/>
            </p:custDataLst>
          </p:nvPr>
        </p:nvCxnSpPr>
        <p:spPr>
          <a:xfrm flipV="1">
            <a:off x="3292793" y="2335530"/>
            <a:ext cx="0" cy="316230"/>
          </a:xfrm>
          <a:prstGeom prst="line">
            <a:avLst/>
          </a:prstGeom>
          <a:ln w="9525">
            <a:solidFill>
              <a:srgbClr val="000000">
                <a:lumMod val="65000"/>
                <a:lumOff val="35000"/>
              </a:srgb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33" name="直接连接符 32"/>
          <p:cNvCxnSpPr/>
          <p:nvPr>
            <p:custDataLst>
              <p:tags r:id="rId7"/>
            </p:custDataLst>
          </p:nvPr>
        </p:nvCxnSpPr>
        <p:spPr>
          <a:xfrm flipH="1">
            <a:off x="2549843" y="2335530"/>
            <a:ext cx="742950" cy="0"/>
          </a:xfrm>
          <a:prstGeom prst="line">
            <a:avLst/>
          </a:prstGeom>
          <a:ln w="9525">
            <a:solidFill>
              <a:srgbClr val="000000">
                <a:lumMod val="65000"/>
                <a:lumOff val="35000"/>
              </a:srgbClr>
            </a:solidFill>
            <a:tailEnd type="oval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36" name="直接连接符 35"/>
          <p:cNvCxnSpPr/>
          <p:nvPr>
            <p:custDataLst>
              <p:tags r:id="rId8"/>
            </p:custDataLst>
          </p:nvPr>
        </p:nvCxnSpPr>
        <p:spPr>
          <a:xfrm>
            <a:off x="3384709" y="4639628"/>
            <a:ext cx="0" cy="277178"/>
          </a:xfrm>
          <a:prstGeom prst="line">
            <a:avLst/>
          </a:prstGeom>
          <a:ln w="9525">
            <a:solidFill>
              <a:srgbClr val="000000">
                <a:lumMod val="65000"/>
                <a:lumOff val="35000"/>
              </a:srgb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38" name="直接连接符 37"/>
          <p:cNvCxnSpPr/>
          <p:nvPr>
            <p:custDataLst>
              <p:tags r:id="rId9"/>
            </p:custDataLst>
          </p:nvPr>
        </p:nvCxnSpPr>
        <p:spPr>
          <a:xfrm flipH="1">
            <a:off x="2544128" y="4916805"/>
            <a:ext cx="840581" cy="0"/>
          </a:xfrm>
          <a:prstGeom prst="line">
            <a:avLst/>
          </a:prstGeom>
          <a:ln w="9525">
            <a:solidFill>
              <a:srgbClr val="000000">
                <a:lumMod val="65000"/>
                <a:lumOff val="35000"/>
              </a:srgbClr>
            </a:solidFill>
            <a:tailEnd type="oval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43" name="直接连接符 42"/>
          <p:cNvCxnSpPr/>
          <p:nvPr>
            <p:custDataLst>
              <p:tags r:id="rId10"/>
            </p:custDataLst>
          </p:nvPr>
        </p:nvCxnSpPr>
        <p:spPr>
          <a:xfrm rot="10800000">
            <a:off x="5546884" y="3393758"/>
            <a:ext cx="0" cy="369094"/>
          </a:xfrm>
          <a:prstGeom prst="line">
            <a:avLst/>
          </a:prstGeom>
          <a:ln w="9525">
            <a:solidFill>
              <a:srgbClr val="000000">
                <a:lumMod val="65000"/>
                <a:lumOff val="35000"/>
              </a:srgb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44" name="直接连接符 43"/>
          <p:cNvCxnSpPr/>
          <p:nvPr>
            <p:custDataLst>
              <p:tags r:id="rId11"/>
            </p:custDataLst>
          </p:nvPr>
        </p:nvCxnSpPr>
        <p:spPr>
          <a:xfrm rot="10800000" flipH="1">
            <a:off x="5546884" y="3393758"/>
            <a:ext cx="1128713" cy="0"/>
          </a:xfrm>
          <a:prstGeom prst="line">
            <a:avLst/>
          </a:prstGeom>
          <a:ln w="9525">
            <a:solidFill>
              <a:srgbClr val="000000">
                <a:lumMod val="65000"/>
                <a:lumOff val="35000"/>
              </a:srgbClr>
            </a:solidFill>
            <a:tailEnd type="oval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50" name="文本框 49"/>
          <p:cNvSpPr txBox="1"/>
          <p:nvPr>
            <p:custDataLst>
              <p:tags r:id="rId12"/>
            </p:custDataLst>
          </p:nvPr>
        </p:nvSpPr>
        <p:spPr>
          <a:xfrm>
            <a:off x="1066165" y="2169160"/>
            <a:ext cx="1271270" cy="609600"/>
          </a:xfrm>
          <a:prstGeom prst="rect">
            <a:avLst/>
          </a:prstGeom>
          <a:noFill/>
        </p:spPr>
        <p:txBody>
          <a:bodyPr wrap="square" bIns="0" rtlCol="0" anchor="b" anchorCtr="0">
            <a:normAutofit/>
          </a:bodyPr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 spc="300">
                <a:solidFill>
                  <a:srgbClr val="1F74AD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大人群产生的海量数据</a:t>
            </a:r>
            <a:endParaRPr lang="zh-CN" altLang="en-US" sz="1200" b="1" spc="300">
              <a:solidFill>
                <a:srgbClr val="1F74AD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文本框 51"/>
          <p:cNvSpPr txBox="1"/>
          <p:nvPr>
            <p:custDataLst>
              <p:tags r:id="rId13"/>
            </p:custDataLst>
          </p:nvPr>
        </p:nvSpPr>
        <p:spPr>
          <a:xfrm>
            <a:off x="1066165" y="4429125"/>
            <a:ext cx="1271270" cy="588010"/>
          </a:xfrm>
          <a:prstGeom prst="rect">
            <a:avLst/>
          </a:prstGeom>
          <a:noFill/>
        </p:spPr>
        <p:txBody>
          <a:bodyPr wrap="square" bIns="0" rtlCol="0" anchor="b" anchorCtr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1200" b="1" spc="300">
                <a:solidFill>
                  <a:srgbClr val="3498DB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大量传感器产生的海量数据</a:t>
            </a:r>
            <a:endParaRPr lang="zh-CN" altLang="en-US" sz="1200" b="1" spc="300">
              <a:solidFill>
                <a:srgbClr val="3498DB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6" name="文本框 55"/>
          <p:cNvSpPr txBox="1"/>
          <p:nvPr>
            <p:custDataLst>
              <p:tags r:id="rId14"/>
            </p:custDataLst>
          </p:nvPr>
        </p:nvSpPr>
        <p:spPr>
          <a:xfrm>
            <a:off x="6806565" y="3162300"/>
            <a:ext cx="1271270" cy="920115"/>
          </a:xfrm>
          <a:prstGeom prst="rect">
            <a:avLst/>
          </a:prstGeom>
          <a:noFill/>
        </p:spPr>
        <p:txBody>
          <a:bodyPr wrap="square" bIns="0" rtlCol="0" anchor="b" anchorCtr="0">
            <a:normAutofit fontScale="90000"/>
          </a:bodyPr>
          <a:p>
            <a:pPr>
              <a:lnSpc>
                <a:spcPct val="120000"/>
              </a:lnSpc>
            </a:pPr>
            <a:r>
              <a:rPr lang="zh-CN" altLang="en-US" sz="1200" b="1" spc="300">
                <a:solidFill>
                  <a:srgbClr val="69A35B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科学研究和各行各业越来越依赖大数据手段来开展工作</a:t>
            </a:r>
            <a:endParaRPr lang="zh-CN" altLang="en-US" sz="1200" b="1" spc="300">
              <a:solidFill>
                <a:srgbClr val="69A35B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8" name="上箭头 57"/>
          <p:cNvSpPr/>
          <p:nvPr>
            <p:custDataLst>
              <p:tags r:id="rId15"/>
            </p:custDataLst>
          </p:nvPr>
        </p:nvSpPr>
        <p:spPr>
          <a:xfrm rot="14400000">
            <a:off x="3882643" y="3897161"/>
            <a:ext cx="260060" cy="223070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40000" lnSpcReduction="20000"/>
          </a:bodyPr>
          <a:p>
            <a:pPr algn="ctr"/>
            <a:endParaRPr lang="zh-CN" altLang="en-US" sz="1350">
              <a:sym typeface="Arial" panose="020B0604020202020204" pitchFamily="34" charset="0"/>
            </a:endParaRPr>
          </a:p>
        </p:txBody>
      </p:sp>
      <p:sp>
        <p:nvSpPr>
          <p:cNvPr id="59" name="上箭头 58"/>
          <p:cNvSpPr/>
          <p:nvPr>
            <p:custDataLst>
              <p:tags r:id="rId16"/>
            </p:custDataLst>
          </p:nvPr>
        </p:nvSpPr>
        <p:spPr>
          <a:xfrm>
            <a:off x="4418821" y="3047606"/>
            <a:ext cx="260060" cy="223070"/>
          </a:xfrm>
          <a:prstGeom prst="upArrow">
            <a:avLst>
              <a:gd name="adj1" fmla="val 57862"/>
              <a:gd name="adj2" fmla="val 61457"/>
            </a:avLst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40000" lnSpcReduction="20000"/>
          </a:bodyPr>
          <a:p>
            <a:pPr algn="ctr"/>
            <a:endParaRPr lang="zh-CN" altLang="en-US" sz="1350">
              <a:sym typeface="Arial" panose="020B0604020202020204" pitchFamily="34" charset="0"/>
            </a:endParaRPr>
          </a:p>
        </p:txBody>
      </p:sp>
      <p:sp>
        <p:nvSpPr>
          <p:cNvPr id="60" name="上箭头 59"/>
          <p:cNvSpPr/>
          <p:nvPr>
            <p:custDataLst>
              <p:tags r:id="rId17"/>
            </p:custDataLst>
          </p:nvPr>
        </p:nvSpPr>
        <p:spPr>
          <a:xfrm rot="7200000">
            <a:off x="4954999" y="3897161"/>
            <a:ext cx="260060" cy="223070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69A35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40000" lnSpcReduction="20000"/>
          </a:bodyPr>
          <a:p>
            <a:pPr algn="ctr"/>
            <a:endParaRPr lang="zh-CN" altLang="en-US" sz="1350">
              <a:sym typeface="Arial" panose="020B0604020202020204" pitchFamily="34" charset="0"/>
            </a:endParaRPr>
          </a:p>
        </p:txBody>
      </p:sp>
      <p:sp>
        <p:nvSpPr>
          <p:cNvPr id="15" name="文本占位符 11"/>
          <p:cNvSpPr>
            <a:spLocks noGrp="1"/>
          </p:cNvSpPr>
          <p:nvPr/>
        </p:nvSpPr>
        <p:spPr>
          <a:xfrm>
            <a:off x="477203" y="1484683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dirty="0"/>
              <a:t>庞大数据三大来源</a:t>
            </a:r>
            <a:endParaRPr lang="zh-CN" altLang="en-US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225" dirty="0">
                <a:solidFill>
                  <a:prstClr val="white"/>
                </a:solidFill>
              </a:rPr>
              <a:t>2</a:t>
            </a:r>
            <a:r>
              <a:rPr sz="2100" b="1" spc="225" dirty="0">
                <a:solidFill>
                  <a:prstClr val="white"/>
                </a:solidFill>
              </a:rPr>
              <a:t>.</a:t>
            </a:r>
            <a:r>
              <a:rPr lang="en-US" sz="2100" b="1" spc="225" dirty="0">
                <a:solidFill>
                  <a:prstClr val="white"/>
                </a:solidFill>
              </a:rPr>
              <a:t>1</a:t>
            </a:r>
            <a:r>
              <a:rPr sz="2100" b="1" spc="225" dirty="0">
                <a:solidFill>
                  <a:prstClr val="white"/>
                </a:solidFill>
              </a:rPr>
              <a:t> </a:t>
            </a:r>
            <a:r>
              <a:rPr lang="zh-CN" sz="2100" b="1" spc="225" dirty="0">
                <a:solidFill>
                  <a:prstClr val="white"/>
                </a:solidFill>
              </a:rPr>
              <a:t>标注对象</a:t>
            </a:r>
            <a:endParaRPr 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第二章  数据采集与清洗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4510" y="928370"/>
            <a:ext cx="4298315" cy="1383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en-US" altLang="zh-CN" sz="2000" dirty="0"/>
              <a:t>2</a:t>
            </a:r>
            <a:r>
              <a:rPr lang="zh-CN" altLang="en-US" sz="2000" dirty="0"/>
              <a:t>.</a:t>
            </a:r>
            <a:r>
              <a:rPr lang="en-US" altLang="zh-CN" sz="2000" dirty="0"/>
              <a:t>1</a:t>
            </a:r>
            <a:r>
              <a:rPr lang="zh-CN" altLang="en-US" sz="2000" dirty="0"/>
              <a:t>.</a:t>
            </a:r>
            <a:r>
              <a:rPr lang="en-US" altLang="zh-CN" sz="2000" dirty="0"/>
              <a:t>1</a:t>
            </a:r>
            <a:r>
              <a:rPr lang="zh-CN" altLang="en-US" sz="2000" dirty="0"/>
              <a:t> 主要的数据来源</a:t>
            </a:r>
            <a:endParaRPr lang="zh-CN" altLang="en-US" sz="2000" dirty="0"/>
          </a:p>
        </p:txBody>
      </p:sp>
      <p:sp>
        <p:nvSpPr>
          <p:cNvPr id="15" name="文本占位符 11"/>
          <p:cNvSpPr>
            <a:spLocks noGrp="1"/>
          </p:cNvSpPr>
          <p:nvPr/>
        </p:nvSpPr>
        <p:spPr>
          <a:xfrm>
            <a:off x="477203" y="1484683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dirty="0"/>
              <a:t>按照产生数据的主体，具体可细分为以下来源</a:t>
            </a:r>
            <a:endParaRPr lang="zh-CN" altLang="en-US" sz="2000" dirty="0"/>
          </a:p>
        </p:txBody>
      </p:sp>
      <p:sp>
        <p:nvSpPr>
          <p:cNvPr id="12" name="圆角矩形 11"/>
          <p:cNvSpPr/>
          <p:nvPr>
            <p:custDataLst>
              <p:tags r:id="rId1"/>
            </p:custDataLst>
          </p:nvPr>
        </p:nvSpPr>
        <p:spPr>
          <a:xfrm rot="21439215">
            <a:off x="2723204" y="4083662"/>
            <a:ext cx="771329" cy="780659"/>
          </a:xfrm>
          <a:prstGeom prst="roundRect">
            <a:avLst>
              <a:gd name="adj" fmla="val 18567"/>
            </a:avLst>
          </a:prstGeom>
          <a:solidFill>
            <a:srgbClr val="1AA3AA"/>
          </a:solidFill>
          <a:ln>
            <a:solidFill>
              <a:srgbClr val="1AA3AA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altLang="zh-CN" sz="3600" dirty="0">
                <a:solidFill>
                  <a:sysClr val="window" lastClr="FFFFFF"/>
                </a:solidFill>
                <a:sym typeface="Arial" panose="020B0604020202020204" pitchFamily="34" charset="0"/>
              </a:rPr>
              <a:t>1</a:t>
            </a:r>
            <a:endParaRPr lang="zh-CN" altLang="en-US" sz="3600" dirty="0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cxnSp>
        <p:nvCxnSpPr>
          <p:cNvPr id="21" name="直接箭头连接符 20"/>
          <p:cNvCxnSpPr/>
          <p:nvPr>
            <p:custDataLst>
              <p:tags r:id="rId2"/>
            </p:custDataLst>
          </p:nvPr>
        </p:nvCxnSpPr>
        <p:spPr>
          <a:xfrm>
            <a:off x="3494237" y="4453130"/>
            <a:ext cx="927367" cy="0"/>
          </a:xfrm>
          <a:prstGeom prst="straightConnector1">
            <a:avLst/>
          </a:prstGeom>
          <a:ln>
            <a:solidFill>
              <a:sysClr val="window" lastClr="FFFFFF">
                <a:lumMod val="75000"/>
              </a:sysClr>
            </a:solidFill>
            <a:tailEnd type="triangle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2" name="标题 1"/>
          <p:cNvSpPr txBox="1"/>
          <p:nvPr>
            <p:custDataLst>
              <p:tags r:id="rId3"/>
            </p:custDataLst>
          </p:nvPr>
        </p:nvSpPr>
        <p:spPr>
          <a:xfrm>
            <a:off x="4487701" y="4299096"/>
            <a:ext cx="2568224" cy="282944"/>
          </a:xfrm>
          <a:prstGeom prst="rect">
            <a:avLst/>
          </a:prstGeom>
          <a:noFill/>
        </p:spPr>
        <p:txBody>
          <a:bodyPr wrap="square" bIns="0" rtlCol="0" anchor="b" anchorCtr="0">
            <a:normAutofit lnSpcReduction="10000"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>
              <a:lnSpc>
                <a:spcPct val="120000"/>
              </a:lnSpc>
            </a:pPr>
            <a:r>
              <a:rPr lang="zh-CN" altLang="en-US" sz="1350" b="1" spc="300">
                <a:solidFill>
                  <a:srgbClr val="1AA3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少量企业应用产生的数据</a:t>
            </a:r>
            <a:endParaRPr lang="zh-CN" altLang="en-US" sz="1350" b="1" spc="300">
              <a:solidFill>
                <a:srgbClr val="1AA3A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标题 1"/>
          <p:cNvSpPr txBox="1"/>
          <p:nvPr>
            <p:custDataLst>
              <p:tags r:id="rId4"/>
            </p:custDataLst>
          </p:nvPr>
        </p:nvSpPr>
        <p:spPr>
          <a:xfrm>
            <a:off x="4495165" y="4592955"/>
            <a:ext cx="2626995" cy="552450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>
              <a:lnSpc>
                <a:spcPct val="120000"/>
              </a:lnSpc>
            </a:pPr>
            <a:r>
              <a:rPr lang="zh-CN" altLang="en-US" sz="1000" spc="1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如关系型数据库中的数据和数据仓库中的数据等。</a:t>
            </a:r>
            <a:endParaRPr lang="zh-CN" altLang="en-US" sz="1000" spc="1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圆角矩形 10"/>
          <p:cNvSpPr/>
          <p:nvPr>
            <p:custDataLst>
              <p:tags r:id="rId5"/>
            </p:custDataLst>
          </p:nvPr>
        </p:nvSpPr>
        <p:spPr>
          <a:xfrm rot="21439215">
            <a:off x="2889557" y="3295456"/>
            <a:ext cx="771329" cy="780659"/>
          </a:xfrm>
          <a:prstGeom prst="roundRect">
            <a:avLst>
              <a:gd name="adj" fmla="val 18567"/>
            </a:avLst>
          </a:prstGeom>
          <a:solidFill>
            <a:srgbClr val="3498DB"/>
          </a:solidFill>
          <a:ln>
            <a:solidFill>
              <a:srgbClr val="3498DB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altLang="zh-CN" sz="3600" dirty="0">
                <a:solidFill>
                  <a:sysClr val="window" lastClr="FFFFFF"/>
                </a:solidFill>
                <a:sym typeface="Arial" panose="020B0604020202020204" pitchFamily="34" charset="0"/>
              </a:rPr>
              <a:t>2</a:t>
            </a:r>
            <a:endParaRPr lang="zh-CN" altLang="en-US" sz="3600" dirty="0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cxnSp>
        <p:nvCxnSpPr>
          <p:cNvPr id="24" name="直接箭头连接符 23"/>
          <p:cNvCxnSpPr/>
          <p:nvPr>
            <p:custDataLst>
              <p:tags r:id="rId6"/>
            </p:custDataLst>
          </p:nvPr>
        </p:nvCxnSpPr>
        <p:spPr>
          <a:xfrm>
            <a:off x="3653408" y="3643972"/>
            <a:ext cx="927367" cy="0"/>
          </a:xfrm>
          <a:prstGeom prst="straightConnector1">
            <a:avLst/>
          </a:prstGeom>
          <a:ln>
            <a:solidFill>
              <a:sysClr val="window" lastClr="FFFFFF">
                <a:lumMod val="75000"/>
              </a:sysClr>
            </a:solidFill>
            <a:tailEnd type="triangle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5" name="标题 1"/>
          <p:cNvSpPr txBox="1"/>
          <p:nvPr>
            <p:custDataLst>
              <p:tags r:id="rId7"/>
            </p:custDataLst>
          </p:nvPr>
        </p:nvSpPr>
        <p:spPr>
          <a:xfrm>
            <a:off x="4646872" y="3489938"/>
            <a:ext cx="2568224" cy="282944"/>
          </a:xfrm>
          <a:prstGeom prst="rect">
            <a:avLst/>
          </a:prstGeom>
          <a:noFill/>
        </p:spPr>
        <p:txBody>
          <a:bodyPr wrap="square" bIns="0" rtlCol="0" anchor="b" anchorCtr="0">
            <a:normAutofit lnSpcReduction="10000"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>
              <a:lnSpc>
                <a:spcPct val="120000"/>
              </a:lnSpc>
            </a:pPr>
            <a:r>
              <a:rPr lang="zh-CN" altLang="en-US" sz="1350" b="1" spc="300">
                <a:solidFill>
                  <a:srgbClr val="3498D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大量人产生的数据</a:t>
            </a:r>
            <a:endParaRPr lang="zh-CN" altLang="en-US" sz="1350" b="1" spc="300">
              <a:solidFill>
                <a:srgbClr val="3498D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标题 1"/>
          <p:cNvSpPr txBox="1"/>
          <p:nvPr>
            <p:custDataLst>
              <p:tags r:id="rId8"/>
            </p:custDataLst>
          </p:nvPr>
        </p:nvSpPr>
        <p:spPr>
          <a:xfrm>
            <a:off x="4654545" y="3783539"/>
            <a:ext cx="2568224" cy="254939"/>
          </a:xfrm>
          <a:prstGeom prst="rect">
            <a:avLst/>
          </a:prstGeom>
          <a:noFill/>
        </p:spPr>
        <p:txBody>
          <a:bodyPr wrap="square" t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>
              <a:lnSpc>
                <a:spcPct val="120000"/>
              </a:lnSpc>
            </a:pPr>
            <a:r>
              <a:rPr lang="zh-CN" altLang="en-US" sz="1000" spc="1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如推特、微博、通信软件、移动通信数据、电子商务在线交易日志数据、企业应用的相关评论数据等。</a:t>
            </a:r>
            <a:endParaRPr lang="zh-CN" altLang="en-US" sz="1000" spc="1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圆角矩形 1"/>
          <p:cNvSpPr/>
          <p:nvPr>
            <p:custDataLst>
              <p:tags r:id="rId9"/>
            </p:custDataLst>
          </p:nvPr>
        </p:nvSpPr>
        <p:spPr>
          <a:xfrm rot="21116664">
            <a:off x="2634372" y="2528090"/>
            <a:ext cx="771329" cy="780659"/>
          </a:xfrm>
          <a:prstGeom prst="roundRect">
            <a:avLst>
              <a:gd name="adj" fmla="val 18567"/>
            </a:avLst>
          </a:prstGeom>
          <a:ln>
            <a:solidFill>
              <a:srgbClr val="1F74AD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altLang="zh-CN" sz="4050" dirty="0">
                <a:solidFill>
                  <a:sysClr val="window" lastClr="FFFFFF"/>
                </a:solidFill>
                <a:sym typeface="Arial" panose="020B0604020202020204" pitchFamily="34" charset="0"/>
              </a:rPr>
              <a:t>3</a:t>
            </a:r>
            <a:endParaRPr lang="zh-CN" altLang="en-US" sz="4050" dirty="0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cxnSp>
        <p:nvCxnSpPr>
          <p:cNvPr id="27" name="直接箭头连接符 26"/>
          <p:cNvCxnSpPr/>
          <p:nvPr>
            <p:custDataLst>
              <p:tags r:id="rId10"/>
            </p:custDataLst>
          </p:nvPr>
        </p:nvCxnSpPr>
        <p:spPr>
          <a:xfrm>
            <a:off x="3387251" y="2826831"/>
            <a:ext cx="927367" cy="0"/>
          </a:xfrm>
          <a:prstGeom prst="straightConnector1">
            <a:avLst/>
          </a:prstGeom>
          <a:ln>
            <a:solidFill>
              <a:sysClr val="window" lastClr="FFFFFF">
                <a:lumMod val="75000"/>
              </a:sysClr>
            </a:solidFill>
            <a:tailEnd type="triangle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8" name="标题 1"/>
          <p:cNvSpPr txBox="1"/>
          <p:nvPr>
            <p:custDataLst>
              <p:tags r:id="rId11"/>
            </p:custDataLst>
          </p:nvPr>
        </p:nvSpPr>
        <p:spPr>
          <a:xfrm>
            <a:off x="4380714" y="2672798"/>
            <a:ext cx="2575258" cy="282944"/>
          </a:xfrm>
          <a:prstGeom prst="rect">
            <a:avLst/>
          </a:prstGeom>
          <a:noFill/>
        </p:spPr>
        <p:txBody>
          <a:bodyPr wrap="square" bIns="0" rtlCol="0" anchor="b" anchorCtr="0">
            <a:normAutofit lnSpcReduction="10000"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>
              <a:lnSpc>
                <a:spcPct val="120000"/>
              </a:lnSpc>
            </a:pPr>
            <a:r>
              <a:rPr lang="zh-CN" altLang="en-US" sz="1350" b="1" spc="300">
                <a:solidFill>
                  <a:srgbClr val="1F74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巨量机器产生的数据</a:t>
            </a:r>
            <a:endParaRPr lang="zh-CN" altLang="en-US" sz="1350" b="1" spc="300">
              <a:solidFill>
                <a:srgbClr val="1F74A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标题 1"/>
          <p:cNvSpPr txBox="1"/>
          <p:nvPr>
            <p:custDataLst>
              <p:tags r:id="rId12"/>
            </p:custDataLst>
          </p:nvPr>
        </p:nvSpPr>
        <p:spPr>
          <a:xfrm>
            <a:off x="4388388" y="2966399"/>
            <a:ext cx="2568224" cy="254939"/>
          </a:xfrm>
          <a:prstGeom prst="rect">
            <a:avLst/>
          </a:prstGeom>
          <a:noFill/>
        </p:spPr>
        <p:txBody>
          <a:bodyPr wrap="square" t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>
              <a:lnSpc>
                <a:spcPct val="120000"/>
              </a:lnSpc>
            </a:pPr>
            <a:r>
              <a:rPr lang="zh-CN" altLang="en-US" sz="1000" spc="1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如应用服务器日志、各类传感器数据、图像和视频监控数据、二维码和条形码（条码）扫描数据等。</a:t>
            </a:r>
            <a:endParaRPr lang="zh-CN" altLang="en-US" sz="1000" spc="1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圆角矩形 13"/>
          <p:cNvSpPr/>
          <p:nvPr>
            <p:custDataLst>
              <p:tags r:id="rId13"/>
            </p:custDataLst>
          </p:nvPr>
        </p:nvSpPr>
        <p:spPr>
          <a:xfrm>
            <a:off x="1839278" y="3325385"/>
            <a:ext cx="390334" cy="756274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350">
              <a:sym typeface="Arial" panose="020B0604020202020204" pitchFamily="34" charset="0"/>
            </a:endParaRPr>
          </a:p>
        </p:txBody>
      </p:sp>
      <p:sp>
        <p:nvSpPr>
          <p:cNvPr id="16" name="圆角矩形 15"/>
          <p:cNvSpPr/>
          <p:nvPr>
            <p:custDataLst>
              <p:tags r:id="rId14"/>
            </p:custDataLst>
          </p:nvPr>
        </p:nvSpPr>
        <p:spPr>
          <a:xfrm>
            <a:off x="1843662" y="4026573"/>
            <a:ext cx="170774" cy="857218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350" baseline="-25000" dirty="0">
              <a:sym typeface="Arial" panose="020B0604020202020204" pitchFamily="34" charset="0"/>
            </a:endParaRPr>
          </a:p>
        </p:txBody>
      </p:sp>
      <p:sp>
        <p:nvSpPr>
          <p:cNvPr id="17" name="圆角矩形 16"/>
          <p:cNvSpPr/>
          <p:nvPr>
            <p:custDataLst>
              <p:tags r:id="rId15"/>
            </p:custDataLst>
          </p:nvPr>
        </p:nvSpPr>
        <p:spPr>
          <a:xfrm rot="20318279">
            <a:off x="2096118" y="4012765"/>
            <a:ext cx="170774" cy="257432"/>
          </a:xfrm>
          <a:prstGeom prst="roundRect">
            <a:avLst>
              <a:gd name="adj" fmla="val 29625"/>
            </a:avLst>
          </a:prstGeom>
          <a:solidFill>
            <a:sysClr val="window" lastClr="FFFFFF">
              <a:lumMod val="8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350" baseline="-25000" dirty="0">
              <a:sym typeface="Arial" panose="020B0604020202020204" pitchFamily="34" charset="0"/>
            </a:endParaRPr>
          </a:p>
        </p:txBody>
      </p:sp>
      <p:sp>
        <p:nvSpPr>
          <p:cNvPr id="18" name="圆角矩形 17"/>
          <p:cNvSpPr/>
          <p:nvPr>
            <p:custDataLst>
              <p:tags r:id="rId16"/>
            </p:custDataLst>
          </p:nvPr>
        </p:nvSpPr>
        <p:spPr>
          <a:xfrm>
            <a:off x="2124527" y="4172272"/>
            <a:ext cx="175133" cy="70484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350" baseline="-25000" dirty="0">
              <a:sym typeface="Arial" panose="020B0604020202020204" pitchFamily="34" charset="0"/>
            </a:endParaRPr>
          </a:p>
        </p:txBody>
      </p:sp>
      <p:sp>
        <p:nvSpPr>
          <p:cNvPr id="19" name="圆角矩形 18"/>
          <p:cNvSpPr/>
          <p:nvPr>
            <p:custDataLst>
              <p:tags r:id="rId17"/>
            </p:custDataLst>
          </p:nvPr>
        </p:nvSpPr>
        <p:spPr>
          <a:xfrm rot="3224468">
            <a:off x="2231760" y="2836931"/>
            <a:ext cx="155515" cy="739228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350" baseline="-25000" dirty="0">
              <a:sym typeface="Arial" panose="020B0604020202020204" pitchFamily="34" charset="0"/>
            </a:endParaRPr>
          </a:p>
        </p:txBody>
      </p:sp>
      <p:sp>
        <p:nvSpPr>
          <p:cNvPr id="20" name="圆角矩形 19"/>
          <p:cNvSpPr/>
          <p:nvPr>
            <p:custDataLst>
              <p:tags r:id="rId18"/>
            </p:custDataLst>
          </p:nvPr>
        </p:nvSpPr>
        <p:spPr>
          <a:xfrm rot="3531662">
            <a:off x="2394200" y="2927404"/>
            <a:ext cx="155560" cy="739228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350" baseline="-25000" dirty="0">
              <a:sym typeface="Arial" panose="020B0604020202020204" pitchFamily="34" charset="0"/>
            </a:endParaRPr>
          </a:p>
        </p:txBody>
      </p:sp>
      <p:sp>
        <p:nvSpPr>
          <p:cNvPr id="30" name="椭圆 29"/>
          <p:cNvSpPr/>
          <p:nvPr>
            <p:custDataLst>
              <p:tags r:id="rId19"/>
            </p:custDataLst>
          </p:nvPr>
        </p:nvSpPr>
        <p:spPr>
          <a:xfrm>
            <a:off x="1840771" y="2868656"/>
            <a:ext cx="437633" cy="437633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350"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225" dirty="0">
                <a:solidFill>
                  <a:prstClr val="white"/>
                </a:solidFill>
              </a:rPr>
              <a:t>2</a:t>
            </a:r>
            <a:r>
              <a:rPr sz="2100" b="1" spc="225" dirty="0">
                <a:solidFill>
                  <a:prstClr val="white"/>
                </a:solidFill>
              </a:rPr>
              <a:t>.</a:t>
            </a:r>
            <a:r>
              <a:rPr lang="en-US" sz="2100" b="1" spc="225" dirty="0">
                <a:solidFill>
                  <a:prstClr val="white"/>
                </a:solidFill>
              </a:rPr>
              <a:t>1</a:t>
            </a:r>
            <a:r>
              <a:rPr sz="2100" b="1" spc="225" dirty="0">
                <a:solidFill>
                  <a:prstClr val="white"/>
                </a:solidFill>
              </a:rPr>
              <a:t> 标注</a:t>
            </a:r>
            <a:r>
              <a:rPr lang="zh-CN" sz="2100" b="1" spc="225" dirty="0">
                <a:solidFill>
                  <a:prstClr val="white"/>
                </a:solidFill>
              </a:rPr>
              <a:t>对象</a:t>
            </a:r>
            <a:endParaRPr 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第二章  数据采集与清洗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en-US" altLang="zh-CN" sz="2000" dirty="0"/>
              <a:t>2</a:t>
            </a:r>
            <a:r>
              <a:rPr lang="zh-CN" altLang="en-US" sz="2000" dirty="0"/>
              <a:t>.</a:t>
            </a:r>
            <a:r>
              <a:rPr lang="en-US" altLang="zh-CN" sz="2000" dirty="0"/>
              <a:t>1</a:t>
            </a:r>
            <a:r>
              <a:rPr lang="zh-CN" altLang="en-US" sz="2000" dirty="0"/>
              <a:t>.</a:t>
            </a:r>
            <a:r>
              <a:rPr lang="en-US" altLang="zh-CN" sz="2000" dirty="0"/>
              <a:t>2</a:t>
            </a:r>
            <a:r>
              <a:rPr lang="zh-CN" altLang="en-US" sz="2000" dirty="0"/>
              <a:t> 常见的标注</a:t>
            </a:r>
            <a:r>
              <a:rPr lang="zh-CN" altLang="en-US" sz="2000" dirty="0">
                <a:sym typeface="+mn-ea"/>
              </a:rPr>
              <a:t>数据</a:t>
            </a:r>
            <a:endParaRPr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971550" y="1808480"/>
            <a:ext cx="7200000" cy="37445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数据来源多种多样，数据量也越发庞大，即使如此，并不是每种数据都适合标注，具体而言，常见的标注对象主要分为图像与视频、语音、文本。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</a:rPr>
              <a:t>        1.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图像与视频数据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对街景的画框标注；对人脸图像做描点处理。按照图像展示对象，又可分为人脸数据、车辆数据以及街景数据等。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</a:rPr>
              <a:t>        2.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语音数据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在实际应用中，语音处理软件Praat、Transcriber、SPPAS等都是常用的语音标注工具。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</a:rPr>
              <a:t>        3.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文本数据。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可通过IEPY、DeepDive (Mindtagger)、BRAT、SUTDAnnotator、Snorkel、Slate、Prodigy等开源文本工具进行标注。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96892" y="1169836"/>
              <a:ext cx="1950209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第二章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</a:t>
              </a:r>
              <a:r>
                <a:rPr lang="zh-CN" altLang="en-US" sz="2800" dirty="0" smtClean="0">
                  <a:solidFill>
                    <a:srgbClr val="FFC000"/>
                  </a:solidFill>
                </a:rPr>
                <a:t>数据采集与清洗</a:t>
              </a:r>
              <a:endParaRPr lang="zh-CN" altLang="en-US" sz="2800" dirty="0" smtClean="0">
                <a:solidFill>
                  <a:srgbClr val="FFC000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60249" y="2301220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192405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.1 标注对象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834360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192405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.3 数据清洗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760303" y="4623280"/>
            <a:ext cx="5693399" cy="424800"/>
            <a:chOff x="1807265" y="3400693"/>
            <a:chExt cx="5693399" cy="424800"/>
          </a:xfrm>
        </p:grpSpPr>
        <p:sp>
          <p:nvSpPr>
            <p:cNvPr id="55" name="圆角矩形 54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411473"/>
              <a:ext cx="221932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  <a:r>
                <a:rPr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.4 作业与练习</a:t>
              </a:r>
              <a:endParaRPr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754534" y="3102840"/>
            <a:ext cx="5693399" cy="424800"/>
            <a:chOff x="1807265" y="3400693"/>
            <a:chExt cx="5693399" cy="424800"/>
          </a:xfrm>
        </p:grpSpPr>
        <p:sp>
          <p:nvSpPr>
            <p:cNvPr id="3" name="圆角矩形 2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1814" y="3411473"/>
              <a:ext cx="1924050" cy="41402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lang="en-US" sz="2100" spc="225" dirty="0">
                  <a:solidFill>
                    <a:schemeClr val="bg1"/>
                  </a:solidFill>
                </a:rPr>
                <a:t>2</a:t>
              </a:r>
              <a:r>
                <a:rPr sz="2100" spc="225" dirty="0">
                  <a:solidFill>
                    <a:schemeClr val="bg1"/>
                  </a:solidFill>
                </a:rPr>
                <a:t>.2 数据采集</a:t>
              </a:r>
              <a:endParaRPr sz="2100" spc="225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225" dirty="0">
                <a:solidFill>
                  <a:prstClr val="white"/>
                </a:solidFill>
              </a:rPr>
              <a:t>2</a:t>
            </a:r>
            <a:r>
              <a:rPr sz="2100" b="1" spc="225" dirty="0">
                <a:solidFill>
                  <a:prstClr val="white"/>
                </a:solidFill>
              </a:rPr>
              <a:t>.</a:t>
            </a:r>
            <a:r>
              <a:rPr lang="en-US" sz="2100" b="1" spc="225" dirty="0">
                <a:solidFill>
                  <a:prstClr val="white"/>
                </a:solidFill>
              </a:rPr>
              <a:t>2</a:t>
            </a:r>
            <a:r>
              <a:rPr sz="2100" b="1" spc="225" dirty="0">
                <a:solidFill>
                  <a:prstClr val="white"/>
                </a:solidFill>
              </a:rPr>
              <a:t> 数据</a:t>
            </a:r>
            <a:r>
              <a:rPr lang="zh-CN" sz="2100" b="1" spc="225" dirty="0">
                <a:solidFill>
                  <a:prstClr val="white"/>
                </a:solidFill>
              </a:rPr>
              <a:t>采集</a:t>
            </a:r>
            <a:endParaRPr 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第二章  数据采集与清洗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en-US" altLang="zh-CN" sz="2000" dirty="0"/>
              <a:t>2</a:t>
            </a:r>
            <a:r>
              <a:rPr lang="zh-CN" altLang="en-US" sz="2000" dirty="0"/>
              <a:t>.</a:t>
            </a:r>
            <a:r>
              <a:rPr lang="en-US" altLang="zh-CN" sz="2000" dirty="0"/>
              <a:t>2</a:t>
            </a:r>
            <a:r>
              <a:rPr lang="zh-CN" altLang="en-US" sz="2000" dirty="0"/>
              <a:t>.</a:t>
            </a:r>
            <a:r>
              <a:rPr lang="en-US" altLang="zh-CN" sz="2000" dirty="0"/>
              <a:t>1</a:t>
            </a:r>
            <a:r>
              <a:rPr lang="zh-CN" altLang="en-US" sz="2000" dirty="0"/>
              <a:t> 数据采集方法</a:t>
            </a:r>
            <a:endParaRPr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971550" y="1488440"/>
            <a:ext cx="7200000" cy="4741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就数据获取而言，大型互联网企业拥有稳定安全的数据资源。对于其他大数据公司和大数据研究机构而言，获取大数据的方法主要为：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        1.</a:t>
            </a:r>
            <a:r>
              <a:rPr b="1">
                <a:solidFill>
                  <a:schemeClr val="tx1">
                    <a:lumMod val="75000"/>
                    <a:lumOff val="25000"/>
                  </a:schemeClr>
                </a:solidFill>
              </a:rPr>
              <a:t>系统日志采集</a:t>
            </a:r>
            <a:r>
              <a:rPr lang="zh-CN" b="1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Hadoop的Chukwa、Cloudera的Flume、Facebook的Scribe等，采用分布式架构，能满足大数据的日志数据采集和传输需求。</a:t>
            </a:r>
            <a:endParaRPr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        2.</a:t>
            </a:r>
            <a:r>
              <a:rPr b="1">
                <a:solidFill>
                  <a:schemeClr val="tx1">
                    <a:lumMod val="75000"/>
                    <a:lumOff val="25000"/>
                  </a:schemeClr>
                </a:solidFill>
              </a:rPr>
              <a:t>互联网数据采集</a:t>
            </a:r>
            <a:r>
              <a:rPr lang="zh-CN" b="1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通过网络爬虫或网站公开API等方式从网站上获取数据信息，还可以使用DPI或DFI等带宽管理技术实现对网络流量的采集。</a:t>
            </a:r>
            <a:endParaRPr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      3.</a:t>
            </a:r>
            <a:r>
              <a:rPr b="1">
                <a:solidFill>
                  <a:schemeClr val="tx1">
                    <a:lumMod val="75000"/>
                    <a:lumOff val="25000"/>
                  </a:schemeClr>
                </a:solidFill>
              </a:rPr>
              <a:t>APP移动端数据采集</a:t>
            </a:r>
            <a:r>
              <a:rPr lang="zh-CN" b="1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APP是获取用户移动端数据的一种方法，APP中的SDK插件可以将用户使用APP的信息汇总给指定服务器。</a:t>
            </a:r>
            <a:endParaRPr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       4.</a:t>
            </a:r>
            <a:r>
              <a:rPr b="1">
                <a:solidFill>
                  <a:schemeClr val="tx1">
                    <a:lumMod val="75000"/>
                    <a:lumOff val="25000"/>
                  </a:schemeClr>
                </a:solidFill>
              </a:rPr>
              <a:t>与数据服务机构进行合作</a:t>
            </a:r>
            <a:r>
              <a:rPr lang="zh-CN" b="1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数据服务机构通常具备规范的数据共享和交易渠道，人们可以在平台上快速、明确地获取自己所需要的数据。</a:t>
            </a:r>
            <a:endParaRPr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225" dirty="0">
                <a:solidFill>
                  <a:prstClr val="white"/>
                </a:solidFill>
              </a:rPr>
              <a:t>2</a:t>
            </a:r>
            <a:r>
              <a:rPr sz="2100" b="1" spc="225" dirty="0">
                <a:solidFill>
                  <a:prstClr val="white"/>
                </a:solidFill>
              </a:rPr>
              <a:t>.</a:t>
            </a:r>
            <a:r>
              <a:rPr lang="en-US" sz="2100" b="1" spc="225" dirty="0">
                <a:solidFill>
                  <a:prstClr val="white"/>
                </a:solidFill>
              </a:rPr>
              <a:t>2</a:t>
            </a:r>
            <a:r>
              <a:rPr sz="2100" b="1" spc="225" dirty="0">
                <a:solidFill>
                  <a:prstClr val="white"/>
                </a:solidFill>
              </a:rPr>
              <a:t> 数据</a:t>
            </a:r>
            <a:r>
              <a:rPr lang="zh-CN" sz="2100" b="1" spc="225" dirty="0">
                <a:solidFill>
                  <a:prstClr val="white"/>
                </a:solidFill>
              </a:rPr>
              <a:t>采集</a:t>
            </a:r>
            <a:endParaRPr 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第二章  数据采集与清洗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en-US" altLang="zh-CN" sz="2000" dirty="0"/>
              <a:t>2</a:t>
            </a:r>
            <a:r>
              <a:rPr lang="zh-CN" altLang="en-US" sz="2000" dirty="0"/>
              <a:t>.</a:t>
            </a:r>
            <a:r>
              <a:rPr lang="en-US" altLang="zh-CN" sz="2000" dirty="0"/>
              <a:t>2</a:t>
            </a:r>
            <a:r>
              <a:rPr lang="zh-CN" altLang="en-US" sz="2000" dirty="0"/>
              <a:t>.</a:t>
            </a:r>
            <a:r>
              <a:rPr lang="en-US" altLang="zh-CN" sz="2000" dirty="0"/>
              <a:t>2</a:t>
            </a:r>
            <a:r>
              <a:rPr lang="zh-CN" altLang="en-US" sz="2000" dirty="0"/>
              <a:t> 数据采集流程</a:t>
            </a:r>
            <a:endParaRPr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971550" y="1722755"/>
            <a:ext cx="7200000" cy="3412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       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首先是数据源(source)，这是数据采集的基地，再者是缓冲区(channel)，即中间站点，最后是目的地(sink)——数据的归宿。在这个过程中，通过source采集的数据进行封装以后，以单元（event）作为传输数据的基本单位，在source与sink之间进行流动（flow），具体运行过程如下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图片 1" descr="TIM图片201811011151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1120" y="3629025"/>
            <a:ext cx="3922395" cy="24041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380" y="105410"/>
            <a:ext cx="46913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pc="225" dirty="0">
                <a:solidFill>
                  <a:prstClr val="white"/>
                </a:solidFill>
              </a:rPr>
              <a:t>2</a:t>
            </a:r>
            <a:r>
              <a:rPr sz="2100" b="1" spc="225" dirty="0">
                <a:solidFill>
                  <a:prstClr val="white"/>
                </a:solidFill>
              </a:rPr>
              <a:t>.</a:t>
            </a:r>
            <a:r>
              <a:rPr lang="en-US" sz="2100" b="1" spc="225" dirty="0">
                <a:solidFill>
                  <a:prstClr val="white"/>
                </a:solidFill>
              </a:rPr>
              <a:t>2</a:t>
            </a:r>
            <a:r>
              <a:rPr sz="2100" b="1" spc="225" dirty="0">
                <a:solidFill>
                  <a:prstClr val="white"/>
                </a:solidFill>
              </a:rPr>
              <a:t> 数据</a:t>
            </a:r>
            <a:r>
              <a:rPr lang="zh-CN" sz="2100" b="1" spc="225" dirty="0">
                <a:solidFill>
                  <a:prstClr val="white"/>
                </a:solidFill>
              </a:rPr>
              <a:t>采集</a:t>
            </a:r>
            <a:endParaRPr 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第二章  数据采集与清洗</a:t>
            </a:r>
            <a:endParaRPr lang="zh-CN" altLang="en-US" sz="1355" dirty="0" smtClean="0">
              <a:solidFill>
                <a:prstClr val="white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7200000" cy="540000"/>
          </a:xfrm>
        </p:spPr>
        <p:txBody>
          <a:bodyPr>
            <a:normAutofit lnSpcReduction="10000"/>
          </a:bodyPr>
          <a:p>
            <a:pPr>
              <a:lnSpc>
                <a:spcPct val="150000"/>
              </a:lnSpc>
            </a:pPr>
            <a:r>
              <a:rPr lang="en-US" altLang="zh-CN" sz="2000" dirty="0"/>
              <a:t>2</a:t>
            </a:r>
            <a:r>
              <a:rPr lang="zh-CN" altLang="en-US" sz="2000" dirty="0"/>
              <a:t>.</a:t>
            </a:r>
            <a:r>
              <a:rPr lang="en-US" altLang="zh-CN" sz="2000" dirty="0"/>
              <a:t>2</a:t>
            </a:r>
            <a:r>
              <a:rPr lang="zh-CN" altLang="en-US" sz="2000" dirty="0"/>
              <a:t>.</a:t>
            </a:r>
            <a:r>
              <a:rPr lang="en-US" altLang="zh-CN" sz="2000" dirty="0"/>
              <a:t>3</a:t>
            </a:r>
            <a:r>
              <a:rPr lang="zh-CN" altLang="en-US" sz="2000" dirty="0"/>
              <a:t> 标注数据采集</a:t>
            </a:r>
            <a:endParaRPr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971550" y="1808480"/>
            <a:ext cx="7200000" cy="3412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        1.</a:t>
            </a:r>
            <a:r>
              <a:rPr b="1">
                <a:solidFill>
                  <a:schemeClr val="tx1">
                    <a:lumMod val="75000"/>
                    <a:lumOff val="25000"/>
                  </a:schemeClr>
                </a:solidFill>
              </a:rPr>
              <a:t>人脸数据采集</a:t>
            </a:r>
            <a:r>
              <a:rPr lang="zh-CN" b="1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年龄分布</a:t>
            </a:r>
            <a:r>
              <a:rPr 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性别分布</a:t>
            </a:r>
            <a:r>
              <a:rPr 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人种分布</a:t>
            </a:r>
            <a:r>
              <a:rPr 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表情类型</a:t>
            </a:r>
            <a:r>
              <a:rPr 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拍摄环境</a:t>
            </a:r>
            <a:r>
              <a:rPr 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图片尺寸</a:t>
            </a:r>
            <a:r>
              <a:rPr 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文件格式</a:t>
            </a:r>
            <a:r>
              <a:rPr 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图片数量</a:t>
            </a:r>
            <a:r>
              <a:rPr 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适用领域</a:t>
            </a:r>
            <a:r>
              <a:rPr 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        2.</a:t>
            </a:r>
            <a:r>
              <a:rPr b="1">
                <a:solidFill>
                  <a:schemeClr val="tx1">
                    <a:lumMod val="75000"/>
                    <a:lumOff val="25000"/>
                  </a:schemeClr>
                </a:solidFill>
              </a:rPr>
              <a:t>车辆数据采集</a:t>
            </a:r>
            <a:r>
              <a:rPr lang="zh-CN" b="1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车型分布</a:t>
            </a:r>
            <a:r>
              <a:rPr 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、车辆颜色、拍摄时间、车牌颜色、图片尺寸、文件格式、图片数量、适用领域。</a:t>
            </a: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        3.</a:t>
            </a:r>
            <a:r>
              <a:rPr b="1">
                <a:solidFill>
                  <a:schemeClr val="tx1">
                    <a:lumMod val="75000"/>
                    <a:lumOff val="25000"/>
                  </a:schemeClr>
                </a:solidFill>
              </a:rPr>
              <a:t>街景数据采集</a:t>
            </a:r>
            <a:r>
              <a:rPr lang="zh-CN" b="1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</a:rPr>
              <a:t>采集环境</a:t>
            </a:r>
            <a:r>
              <a:rPr 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、路况覆盖、数据规模、拍摄设备、图片尺寸、文件格式、图片数量、适用领域。</a:t>
            </a: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zh-CN" b="1">
                <a:solidFill>
                  <a:schemeClr val="tx1">
                    <a:lumMod val="75000"/>
                    <a:lumOff val="25000"/>
                  </a:schemeClr>
                </a:solidFill>
              </a:rPr>
              <a:t>        4.语音数据采集。</a:t>
            </a:r>
            <a:r>
              <a:rPr 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采集数量、性别分布、是否做内容转写、录制环境、录音语料、录音设备、音频文件、文件数量、适用领域。</a:t>
            </a: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zh-CN" b="1">
                <a:solidFill>
                  <a:schemeClr val="tx1">
                    <a:lumMod val="75000"/>
                    <a:lumOff val="25000"/>
                  </a:schemeClr>
                </a:solidFill>
              </a:rPr>
              <a:t>        5.文本数据采集。</a:t>
            </a:r>
            <a:r>
              <a:rPr 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采集内容、文件格式、编码格式、文件数量、适用领域。</a:t>
            </a: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2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3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2_1"/>
  <p:tag name="KSO_WM_UNIT_ID" val="diagram783_2*q_h_i*1_2_1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14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3_4"/>
  <p:tag name="KSO_WM_UNIT_ID" val="diagram783_2*q_h_i*1_3_4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5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1_4"/>
  <p:tag name="KSO_WM_UNIT_ID" val="diagram783_2*q_h_i*1_1_4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6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i"/>
  <p:tag name="KSO_WM_UNIT_INDEX" val="1_1"/>
  <p:tag name="KSO_WM_UNIT_ID" val="diagram783_2*q_i*1_1"/>
  <p:tag name="KSO_WM_UNIT_LAYERLEVEL" val="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2"/>
  <p:tag name="KSO_WM_UNIT_TEXT_FILL_TYPE" val="1"/>
</p:tagLst>
</file>

<file path=ppt/tags/tag17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1_6"/>
  <p:tag name="KSO_WM_UNIT_ID" val="diagram783_2*q_h_i*1_1_6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18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1_1"/>
  <p:tag name="KSO_WM_UNIT_ID" val="diagram783_2*q_h_i*1_1_1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19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1_2"/>
  <p:tag name="KSO_WM_UNIT_ID" val="diagram783_2*q_h_i*1_1_2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3_1"/>
  <p:tag name="KSO_WM_UNIT_ID" val="diagram783_2*q_h_i*1_3_1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21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3_2"/>
  <p:tag name="KSO_WM_UNIT_ID" val="diagram783_2*q_h_i*1_3_2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22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2_2"/>
  <p:tag name="KSO_WM_UNIT_ID" val="diagram783_2*q_h_i*1_2_2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23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2_3"/>
  <p:tag name="KSO_WM_UNIT_ID" val="diagram783_2*q_h_i*1_2_3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</p:tagLst>
</file>

<file path=ppt/tags/tag24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a"/>
  <p:tag name="KSO_WM_UNIT_INDEX" val="1_1_1"/>
  <p:tag name="KSO_WM_UNIT_ID" val="diagram783_2*q_h_a*1_1_1"/>
  <p:tag name="KSO_WM_UNIT_LAYERLEVEL" val="1_1_1"/>
  <p:tag name="KSO_WM_UNIT_VALUE" val="7"/>
  <p:tag name="KSO_WM_UNIT_HIGHLIGHT" val="0"/>
  <p:tag name="KSO_WM_UNIT_COMPATIBLE" val="0"/>
  <p:tag name="KSO_WM_BEAUTIFY_FLAG" val="#wm#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5"/>
  <p:tag name="KSO_WM_UNIT_TEXT_FILL_TYPE" val="1"/>
</p:tagLst>
</file>

<file path=ppt/tags/tag25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a"/>
  <p:tag name="KSO_WM_UNIT_INDEX" val="1_3_1"/>
  <p:tag name="KSO_WM_UNIT_ID" val="diagram783_2*q_h_a*1_3_1"/>
  <p:tag name="KSO_WM_UNIT_LAYERLEVEL" val="1_1_1"/>
  <p:tag name="KSO_WM_UNIT_VALUE" val="7"/>
  <p:tag name="KSO_WM_UNIT_HIGHLIGHT" val="0"/>
  <p:tag name="KSO_WM_UNIT_COMPATIBLE" val="0"/>
  <p:tag name="KSO_WM_BEAUTIFY_FLAG" val="#wm#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6"/>
  <p:tag name="KSO_WM_UNIT_TEXT_FILL_TYPE" val="1"/>
</p:tagLst>
</file>

<file path=ppt/tags/tag26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a"/>
  <p:tag name="KSO_WM_UNIT_INDEX" val="1_2_1"/>
  <p:tag name="KSO_WM_UNIT_ID" val="diagram783_2*q_h_a*1_2_1"/>
  <p:tag name="KSO_WM_UNIT_LAYERLEVEL" val="1_1_1"/>
  <p:tag name="KSO_WM_UNIT_VALUE" val="7"/>
  <p:tag name="KSO_WM_UNIT_HIGHLIGHT" val="0"/>
  <p:tag name="KSO_WM_UNIT_COMPATIBLE" val="0"/>
  <p:tag name="KSO_WM_BEAUTIFY_FLAG" val="#wm#"/>
  <p:tag name="KSO_WM_DIAGRAM_GROUP_CODE" val="q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8"/>
  <p:tag name="KSO_WM_UNIT_TEXT_FILL_TYPE" val="1"/>
</p:tagLst>
</file>

<file path=ppt/tags/tag27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3_3"/>
  <p:tag name="KSO_WM_UNIT_ID" val="diagram783_2*q_h_i*1_3_3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28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1_3"/>
  <p:tag name="KSO_WM_UNIT_ID" val="diagram783_2*q_h_i*1_1_3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9.xml><?xml version="1.0" encoding="utf-8"?>
<p:tagLst xmlns:p="http://schemas.openxmlformats.org/presentationml/2006/main">
  <p:tag name="KSO_WM_TEMPLATE_CATEGORY" val="diagram"/>
  <p:tag name="KSO_WM_TEMPLATE_INDEX" val="783"/>
  <p:tag name="KSO_WM_TAG_VERSION" val="1.0"/>
  <p:tag name="KSO_WM_UNIT_TYPE" val="q_h_i"/>
  <p:tag name="KSO_WM_UNIT_INDEX" val="1_2_4"/>
  <p:tag name="KSO_WM_UNIT_ID" val="diagram783_2*q_h_i*1_2_4"/>
  <p:tag name="KSO_WM_UNIT_LAYERLEVEL" val="1_1_1"/>
  <p:tag name="KSO_WM_BEAUTIFY_FLAG" val="#wm#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h_i"/>
  <p:tag name="KSO_WM_UNIT_INDEX" val="1_1_1"/>
  <p:tag name="KSO_WM_UNIT_ID" val="diagram160193_2*m_h_i*1_1_1"/>
  <p:tag name="KSO_WM_UNIT_LAYERLEVEL" val="1_1_1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7"/>
  <p:tag name="KSO_WM_UNIT_FILL_TYPE" val="1"/>
  <p:tag name="KSO_WM_UNIT_LINE_FORE_SCHEMECOLOR_INDEX" val="7"/>
  <p:tag name="KSO_WM_UNIT_LINE_FILL_TYPE" val="2"/>
  <p:tag name="KSO_WM_UNIT_TEXT_FILL_FORE_SCHEMECOLOR_INDEX" val="14"/>
  <p:tag name="KSO_WM_UNIT_TEXT_FILL_TYPE" val="1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h_i"/>
  <p:tag name="KSO_WM_UNIT_INDEX" val="1_1_2"/>
  <p:tag name="KSO_WM_UNIT_ID" val="diagram160193_2*m_h_i*1_1_2"/>
  <p:tag name="KSO_WM_UNIT_LAYERLEVEL" val="1_1_1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h_a"/>
  <p:tag name="KSO_WM_UNIT_INDEX" val="1_1_1"/>
  <p:tag name="KSO_WM_UNIT_ID" val="diagram160193_2*m_h_a*1_1_1"/>
  <p:tag name="KSO_WM_UNIT_LAYERLEVEL" val="1_1_1"/>
  <p:tag name="KSO_WM_UNIT_VALUE" val="10"/>
  <p:tag name="KSO_WM_UNIT_HIGHLIGHT" val="0"/>
  <p:tag name="KSO_WM_UNIT_COMPATIBLE" val="0"/>
  <p:tag name="KSO_WM_DIAGRAM_GROUP_CODE" val="m1-1"/>
  <p:tag name="KSO_WM_UNIT_ISCONTENTSTITLE" val="0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7"/>
  <p:tag name="KSO_WM_UNIT_TEXT_FILL_TYPE" val="1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h_f"/>
  <p:tag name="KSO_WM_UNIT_INDEX" val="1_1_1"/>
  <p:tag name="KSO_WM_UNIT_ID" val="diagram160193_2*m_h_f*1_1_1"/>
  <p:tag name="KSO_WM_UNIT_LAYERLEVEL" val="1_1_1"/>
  <p:tag name="KSO_WM_UNIT_VALUE" val="15"/>
  <p:tag name="KSO_WM_UNIT_HIGHLIGHT" val="0"/>
  <p:tag name="KSO_WM_UNIT_COMPATIBLE" val="0"/>
  <p:tag name="KSO_WM_DIAGRAM_GROUP_CODE" val="m1-1"/>
  <p:tag name="KSO_WM_UNIT_NOCLEAR" val="0"/>
  <p:tag name="KSO_WM_UNIT_DIAGRAM_ISNUMVISUAL" val="0"/>
  <p:tag name="KSO_WM_UNIT_DIAGRAM_ISREFERUNIT" val="0"/>
  <p:tag name="KSO_WM_UNIT_PRESET_TEXT" val="单击此处添加文本具体内容"/>
  <p:tag name="KSO_WM_UNIT_TEXT_FILL_FORE_SCHEMECOLOR_INDEX" val="13"/>
  <p:tag name="KSO_WM_UNIT_TEXT_FILL_TYPE" val="1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h_i"/>
  <p:tag name="KSO_WM_UNIT_INDEX" val="1_2_1"/>
  <p:tag name="KSO_WM_UNIT_ID" val="diagram160193_2*m_h_i*1_2_1"/>
  <p:tag name="KSO_WM_UNIT_LAYERLEVEL" val="1_1_1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LINE_FORE_SCHEMECOLOR_INDEX" val="6"/>
  <p:tag name="KSO_WM_UNIT_LINE_FILL_TYPE" val="2"/>
  <p:tag name="KSO_WM_UNIT_TEXT_FILL_FORE_SCHEMECOLOR_INDEX" val="14"/>
  <p:tag name="KSO_WM_UNIT_TEXT_FILL_TYPE" val="1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h_i"/>
  <p:tag name="KSO_WM_UNIT_INDEX" val="1_2_2"/>
  <p:tag name="KSO_WM_UNIT_ID" val="diagram160193_2*m_h_i*1_2_2"/>
  <p:tag name="KSO_WM_UNIT_LAYERLEVEL" val="1_1_1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</p:tagLst>
</file>

<file path=ppt/tags/tag3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h_a"/>
  <p:tag name="KSO_WM_UNIT_INDEX" val="1_2_1"/>
  <p:tag name="KSO_WM_UNIT_ID" val="diagram160193_2*m_h_a*1_2_1"/>
  <p:tag name="KSO_WM_UNIT_LAYERLEVEL" val="1_1_1"/>
  <p:tag name="KSO_WM_UNIT_VALUE" val="10"/>
  <p:tag name="KSO_WM_UNIT_HIGHLIGHT" val="0"/>
  <p:tag name="KSO_WM_UNIT_COMPATIBLE" val="0"/>
  <p:tag name="KSO_WM_DIAGRAM_GROUP_CODE" val="m1-1"/>
  <p:tag name="KSO_WM_UNIT_ISCONTENTSTITLE" val="0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6"/>
  <p:tag name="KSO_WM_UNIT_TEXT_FILL_TYPE" val="1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h_f"/>
  <p:tag name="KSO_WM_UNIT_INDEX" val="1_2_1"/>
  <p:tag name="KSO_WM_UNIT_ID" val="diagram160193_2*m_h_f*1_2_1"/>
  <p:tag name="KSO_WM_UNIT_LAYERLEVEL" val="1_1_1"/>
  <p:tag name="KSO_WM_UNIT_VALUE" val="15"/>
  <p:tag name="KSO_WM_UNIT_HIGHLIGHT" val="0"/>
  <p:tag name="KSO_WM_UNIT_COMPATIBLE" val="0"/>
  <p:tag name="KSO_WM_DIAGRAM_GROUP_CODE" val="m1-1"/>
  <p:tag name="KSO_WM_UNIT_NOCLEAR" val="0"/>
  <p:tag name="KSO_WM_UNIT_DIAGRAM_ISNUMVISUAL" val="0"/>
  <p:tag name="KSO_WM_UNIT_DIAGRAM_ISREFERUNIT" val="0"/>
  <p:tag name="KSO_WM_UNIT_PRESET_TEXT" val="单击此处添加文本具体内容"/>
  <p:tag name="KSO_WM_UNIT_TEXT_FILL_FORE_SCHEMECOLOR_INDEX" val="13"/>
  <p:tag name="KSO_WM_UNIT_TEXT_FILL_TYPE" val="1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h_i"/>
  <p:tag name="KSO_WM_UNIT_INDEX" val="1_3_1"/>
  <p:tag name="KSO_WM_UNIT_ID" val="diagram160193_2*m_h_i*1_3_1"/>
  <p:tag name="KSO_WM_UNIT_LAYERLEVEL" val="1_1_1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</p:tagLst>
</file>

<file path=ppt/tags/tag3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h_i"/>
  <p:tag name="KSO_WM_UNIT_INDEX" val="1_3_2"/>
  <p:tag name="KSO_WM_UNIT_ID" val="diagram160193_2*m_h_i*1_3_2"/>
  <p:tag name="KSO_WM_UNIT_LAYERLEVEL" val="1_1_1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4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h_a"/>
  <p:tag name="KSO_WM_UNIT_INDEX" val="1_3_1"/>
  <p:tag name="KSO_WM_UNIT_ID" val="diagram160193_2*m_h_a*1_3_1"/>
  <p:tag name="KSO_WM_UNIT_LAYERLEVEL" val="1_1_1"/>
  <p:tag name="KSO_WM_UNIT_VALUE" val="10"/>
  <p:tag name="KSO_WM_UNIT_HIGHLIGHT" val="0"/>
  <p:tag name="KSO_WM_UNIT_COMPATIBLE" val="0"/>
  <p:tag name="KSO_WM_DIAGRAM_GROUP_CODE" val="m1-1"/>
  <p:tag name="KSO_WM_UNIT_ISCONTENTSTITLE" val="0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5"/>
  <p:tag name="KSO_WM_UNIT_TEXT_FILL_TYPE" val="1"/>
</p:tagLst>
</file>

<file path=ppt/tags/tag4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h_f"/>
  <p:tag name="KSO_WM_UNIT_INDEX" val="1_3_1"/>
  <p:tag name="KSO_WM_UNIT_ID" val="diagram160193_2*m_h_f*1_3_1"/>
  <p:tag name="KSO_WM_UNIT_LAYERLEVEL" val="1_1_1"/>
  <p:tag name="KSO_WM_UNIT_VALUE" val="15"/>
  <p:tag name="KSO_WM_UNIT_HIGHLIGHT" val="0"/>
  <p:tag name="KSO_WM_UNIT_COMPATIBLE" val="0"/>
  <p:tag name="KSO_WM_DIAGRAM_GROUP_CODE" val="m1-1"/>
  <p:tag name="KSO_WM_UNIT_NOCLEAR" val="0"/>
  <p:tag name="KSO_WM_UNIT_DIAGRAM_ISNUMVISUAL" val="0"/>
  <p:tag name="KSO_WM_UNIT_DIAGRAM_ISREFERUNIT" val="0"/>
  <p:tag name="KSO_WM_UNIT_PRESET_TEXT" val="单击此处添加文本具体内容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5"/>
  <p:tag name="KSO_WM_UNIT_ID" val="diagram160193_2*m_i*1_5"/>
  <p:tag name="KSO_WM_UNIT_LAYERLEVEL" val="1_1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4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6"/>
  <p:tag name="KSO_WM_UNIT_ID" val="diagram160193_2*m_i*1_6"/>
  <p:tag name="KSO_WM_UNIT_LAYERLEVEL" val="1_1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4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7"/>
  <p:tag name="KSO_WM_UNIT_ID" val="diagram160193_2*m_i*1_7"/>
  <p:tag name="KSO_WM_UNIT_LAYERLEVEL" val="1_1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4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1"/>
  <p:tag name="KSO_WM_UNIT_ID" val="diagram160193_2*m_i*1_1"/>
  <p:tag name="KSO_WM_UNIT_LAYERLEVEL" val="1_1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4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2"/>
  <p:tag name="KSO_WM_UNIT_ID" val="diagram160193_2*m_i*1_2"/>
  <p:tag name="KSO_WM_UNIT_LAYERLEVEL" val="1_1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4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3"/>
  <p:tag name="KSO_WM_UNIT_ID" val="diagram160193_2*m_i*1_3"/>
  <p:tag name="KSO_WM_UNIT_LAYERLEVEL" val="1_1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4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93"/>
  <p:tag name="KSO_WM_UNIT_TYPE" val="m_i"/>
  <p:tag name="KSO_WM_UNIT_INDEX" val="1_4"/>
  <p:tag name="KSO_WM_UNIT_ID" val="diagram160193_2*m_i*1_4"/>
  <p:tag name="KSO_WM_UNIT_LAYERLEVEL" val="1_1"/>
  <p:tag name="KSO_WM_DIAGRAM_GROUP_CODE" val="m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49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5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50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51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52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53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54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55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56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57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ags/tag58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59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6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0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6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62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6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64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65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66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67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68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69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70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71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9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3492</Words>
  <Application>WPS 演示</Application>
  <PresentationFormat>全屏显示(4:3)</PresentationFormat>
  <Paragraphs>269</Paragraphs>
  <Slides>20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宋体</vt:lpstr>
      <vt:lpstr>Wingdings</vt:lpstr>
      <vt:lpstr>黑体</vt:lpstr>
      <vt:lpstr>微软雅黑</vt:lpstr>
      <vt:lpstr>Wingdings</vt:lpstr>
      <vt:lpstr>方正粗黑宋简体</vt:lpstr>
      <vt:lpstr>Arial Unicode MS</vt:lpstr>
      <vt:lpstr>Calibri</vt:lpstr>
      <vt:lpstr>Office 主题</vt:lpstr>
      <vt:lpstr>2_Office 主题</vt:lpstr>
      <vt:lpstr>3_Office 主题</vt:lpstr>
      <vt:lpstr>4_Office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YAYA</cp:lastModifiedBy>
  <cp:revision>102</cp:revision>
  <dcterms:created xsi:type="dcterms:W3CDTF">2018-03-01T02:03:00Z</dcterms:created>
  <dcterms:modified xsi:type="dcterms:W3CDTF">2021-03-17T03:11:19Z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