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58"/>
  </p:handoutMasterIdLst>
  <p:sldIdLst>
    <p:sldId id="573" r:id="rId3"/>
    <p:sldId id="512" r:id="rId4"/>
    <p:sldId id="574" r:id="rId5"/>
    <p:sldId id="522" r:id="rId6"/>
    <p:sldId id="575" r:id="rId8"/>
    <p:sldId id="576" r:id="rId9"/>
    <p:sldId id="577" r:id="rId10"/>
    <p:sldId id="584" r:id="rId11"/>
    <p:sldId id="585" r:id="rId12"/>
    <p:sldId id="586" r:id="rId13"/>
    <p:sldId id="587" r:id="rId14"/>
    <p:sldId id="588" r:id="rId15"/>
    <p:sldId id="589" r:id="rId16"/>
    <p:sldId id="591" r:id="rId17"/>
    <p:sldId id="594" r:id="rId18"/>
    <p:sldId id="592" r:id="rId19"/>
    <p:sldId id="593" r:id="rId20"/>
    <p:sldId id="578" r:id="rId21"/>
    <p:sldId id="595" r:id="rId22"/>
    <p:sldId id="596" r:id="rId23"/>
    <p:sldId id="597" r:id="rId24"/>
    <p:sldId id="598" r:id="rId25"/>
    <p:sldId id="599" r:id="rId26"/>
    <p:sldId id="600" r:id="rId27"/>
    <p:sldId id="601" r:id="rId28"/>
    <p:sldId id="602" r:id="rId29"/>
    <p:sldId id="603" r:id="rId30"/>
    <p:sldId id="604" r:id="rId31"/>
    <p:sldId id="605" r:id="rId32"/>
    <p:sldId id="606" r:id="rId33"/>
    <p:sldId id="579" r:id="rId34"/>
    <p:sldId id="607" r:id="rId35"/>
    <p:sldId id="608" r:id="rId36"/>
    <p:sldId id="609" r:id="rId37"/>
    <p:sldId id="610" r:id="rId38"/>
    <p:sldId id="580" r:id="rId39"/>
    <p:sldId id="611" r:id="rId40"/>
    <p:sldId id="612" r:id="rId41"/>
    <p:sldId id="613" r:id="rId42"/>
    <p:sldId id="615" r:id="rId43"/>
    <p:sldId id="616" r:id="rId44"/>
    <p:sldId id="581" r:id="rId45"/>
    <p:sldId id="617" r:id="rId46"/>
    <p:sldId id="618" r:id="rId47"/>
    <p:sldId id="619" r:id="rId48"/>
    <p:sldId id="620" r:id="rId49"/>
    <p:sldId id="621" r:id="rId50"/>
    <p:sldId id="622" r:id="rId51"/>
    <p:sldId id="623" r:id="rId52"/>
    <p:sldId id="582" r:id="rId53"/>
    <p:sldId id="447" r:id="rId54"/>
    <p:sldId id="658" r:id="rId55"/>
    <p:sldId id="659" r:id="rId56"/>
    <p:sldId id="638"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0099"/>
    <a:srgbClr val="0033CC"/>
    <a:srgbClr val="3D89BC"/>
    <a:srgbClr val="008EC0"/>
    <a:srgbClr val="0099FF"/>
    <a:srgbClr val="33CCFF"/>
    <a:srgbClr val="E6E6E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88759" autoAdjust="0"/>
  </p:normalViewPr>
  <p:slideViewPr>
    <p:cSldViewPr snapToGrid="0" showGuides="1">
      <p:cViewPr varScale="1">
        <p:scale>
          <a:sx n="98" d="100"/>
          <a:sy n="98" d="100"/>
        </p:scale>
        <p:origin x="132" y="56"/>
      </p:cViewPr>
      <p:guideLst>
        <p:guide orient="horz" pos="4034"/>
        <p:guide pos="1882"/>
        <p:guide pos="200"/>
        <p:guide pos="5488"/>
        <p:guide orient="horz" pos="1480"/>
        <p:guide orient="horz" pos="783"/>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328737" y="1277273"/>
            <a:ext cx="2171700" cy="3243933"/>
          </a:xfrm>
          <a:custGeom>
            <a:avLst/>
            <a:gdLst>
              <a:gd name="connsiteX0" fmla="*/ 1447800 w 2895600"/>
              <a:gd name="connsiteY0" fmla="*/ 0 h 3243933"/>
              <a:gd name="connsiteX1" fmla="*/ 1595195 w 2895600"/>
              <a:gd name="connsiteY1" fmla="*/ 33860 h 3243933"/>
              <a:gd name="connsiteX2" fmla="*/ 2748205 w 2895600"/>
              <a:gd name="connsiteY2" fmla="*/ 699160 h 3243933"/>
              <a:gd name="connsiteX3" fmla="*/ 2895600 w 2895600"/>
              <a:gd name="connsiteY3" fmla="*/ 955776 h 3243933"/>
              <a:gd name="connsiteX4" fmla="*/ 2895600 w 2895600"/>
              <a:gd name="connsiteY4" fmla="*/ 2286376 h 3243933"/>
              <a:gd name="connsiteX5" fmla="*/ 2748205 w 2895600"/>
              <a:gd name="connsiteY5" fmla="*/ 2542992 h 3243933"/>
              <a:gd name="connsiteX6" fmla="*/ 1595195 w 2895600"/>
              <a:gd name="connsiteY6" fmla="*/ 3208293 h 3243933"/>
              <a:gd name="connsiteX7" fmla="*/ 1300405 w 2895600"/>
              <a:gd name="connsiteY7" fmla="*/ 3208293 h 3243933"/>
              <a:gd name="connsiteX8" fmla="*/ 147395 w 2895600"/>
              <a:gd name="connsiteY8" fmla="*/ 2542992 h 3243933"/>
              <a:gd name="connsiteX9" fmla="*/ 0 w 2895600"/>
              <a:gd name="connsiteY9" fmla="*/ 2286376 h 3243933"/>
              <a:gd name="connsiteX10" fmla="*/ 0 w 2895600"/>
              <a:gd name="connsiteY10" fmla="*/ 955776 h 3243933"/>
              <a:gd name="connsiteX11" fmla="*/ 147395 w 2895600"/>
              <a:gd name="connsiteY11" fmla="*/ 699160 h 3243933"/>
              <a:gd name="connsiteX12" fmla="*/ 1300405 w 2895600"/>
              <a:gd name="connsiteY12" fmla="*/ 33860 h 3243933"/>
              <a:gd name="connsiteX13" fmla="*/ 1447800 w 2895600"/>
              <a:gd name="connsiteY13" fmla="*/ 0 h 324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600" h="3243933">
                <a:moveTo>
                  <a:pt x="1447800" y="0"/>
                </a:moveTo>
                <a:cubicBezTo>
                  <a:pt x="1501290" y="0"/>
                  <a:pt x="1554780" y="11287"/>
                  <a:pt x="1595195" y="33860"/>
                </a:cubicBezTo>
                <a:cubicBezTo>
                  <a:pt x="2748205" y="699160"/>
                  <a:pt x="2748205" y="699160"/>
                  <a:pt x="2748205" y="699160"/>
                </a:cubicBezTo>
                <a:cubicBezTo>
                  <a:pt x="2829035" y="746681"/>
                  <a:pt x="2895600" y="863109"/>
                  <a:pt x="2895600" y="955776"/>
                </a:cubicBezTo>
                <a:cubicBezTo>
                  <a:pt x="2895600" y="2286376"/>
                  <a:pt x="2895600" y="2286376"/>
                  <a:pt x="2895600" y="2286376"/>
                </a:cubicBezTo>
                <a:cubicBezTo>
                  <a:pt x="2895600" y="2381419"/>
                  <a:pt x="2829035" y="2495471"/>
                  <a:pt x="2748205" y="2542992"/>
                </a:cubicBezTo>
                <a:cubicBezTo>
                  <a:pt x="1595195" y="3208293"/>
                  <a:pt x="1595195" y="3208293"/>
                  <a:pt x="1595195" y="3208293"/>
                </a:cubicBezTo>
                <a:cubicBezTo>
                  <a:pt x="1514366" y="3255814"/>
                  <a:pt x="1381235" y="3255814"/>
                  <a:pt x="1300405" y="3208293"/>
                </a:cubicBezTo>
                <a:cubicBezTo>
                  <a:pt x="147395" y="2542992"/>
                  <a:pt x="147395" y="2542992"/>
                  <a:pt x="147395" y="2542992"/>
                </a:cubicBezTo>
                <a:cubicBezTo>
                  <a:pt x="66566" y="2495471"/>
                  <a:pt x="0" y="2381419"/>
                  <a:pt x="0" y="2286376"/>
                </a:cubicBezTo>
                <a:lnTo>
                  <a:pt x="0" y="955776"/>
                </a:lnTo>
                <a:cubicBezTo>
                  <a:pt x="0" y="863109"/>
                  <a:pt x="66566" y="746681"/>
                  <a:pt x="147395" y="699160"/>
                </a:cubicBezTo>
                <a:cubicBezTo>
                  <a:pt x="1300405" y="33860"/>
                  <a:pt x="1300405" y="33860"/>
                  <a:pt x="1300405" y="33860"/>
                </a:cubicBezTo>
                <a:cubicBezTo>
                  <a:pt x="1340820" y="11287"/>
                  <a:pt x="1394310" y="0"/>
                  <a:pt x="1447800"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9CAE4E7C-442E-4252-8F73-431B515479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74968-826C-4EDC-B75A-CA0618E1F6B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8.emf"/><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image" Target="../media/image14.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oleObject" Target="../embeddings/oleObject4.bin"/><Relationship Id="rId7" Type="http://schemas.openxmlformats.org/officeDocument/2006/relationships/image" Target="../media/image42.wmf"/><Relationship Id="rId6" Type="http://schemas.openxmlformats.org/officeDocument/2006/relationships/oleObject" Target="../embeddings/oleObject3.bin"/><Relationship Id="rId5" Type="http://schemas.openxmlformats.org/officeDocument/2006/relationships/image" Target="../media/image41.wmf"/><Relationship Id="rId4" Type="http://schemas.openxmlformats.org/officeDocument/2006/relationships/oleObject" Target="../embeddings/oleObject2.bin"/><Relationship Id="rId3" Type="http://schemas.openxmlformats.org/officeDocument/2006/relationships/image" Target="../media/image40.wmf"/><Relationship Id="rId2" Type="http://schemas.openxmlformats.org/officeDocument/2006/relationships/oleObject" Target="../embeddings/oleObject1.bin"/><Relationship Id="rId11" Type="http://schemas.openxmlformats.org/officeDocument/2006/relationships/notesSlide" Target="../notesSlides/notesSlide42.xml"/><Relationship Id="rId10" Type="http://schemas.openxmlformats.org/officeDocument/2006/relationships/vmlDrawing" Target="../drawings/vmlDrawing1.vml"/><Relationship Id="rId1" Type="http://schemas.openxmlformats.org/officeDocument/2006/relationships/image" Target="../media/image39.png"/></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53.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hyperlink" Target="http://www.chinarobots.cn/" TargetMode="External"/><Relationship Id="rId7" Type="http://schemas.openxmlformats.org/officeDocument/2006/relationships/image" Target="../media/image50.png"/><Relationship Id="rId6" Type="http://schemas.openxmlformats.org/officeDocument/2006/relationships/hyperlink" Target="http://www.chinaaiworld.cn/" TargetMode="External"/><Relationship Id="rId5" Type="http://schemas.openxmlformats.org/officeDocument/2006/relationships/image" Target="../media/image49.png"/><Relationship Id="rId4" Type="http://schemas.openxmlformats.org/officeDocument/2006/relationships/hyperlink" Target="http://www.chinacloud.cn/" TargetMode="External"/><Relationship Id="rId3" Type="http://schemas.openxmlformats.org/officeDocument/2006/relationships/image" Target="../media/image48.png"/><Relationship Id="rId29" Type="http://schemas.openxmlformats.org/officeDocument/2006/relationships/slideLayout" Target="../slideLayouts/slideLayout2.xml"/><Relationship Id="rId28" Type="http://schemas.openxmlformats.org/officeDocument/2006/relationships/image" Target="../media/image63.png"/><Relationship Id="rId27" Type="http://schemas.openxmlformats.org/officeDocument/2006/relationships/image" Target="../media/image62.png"/><Relationship Id="rId26" Type="http://schemas.openxmlformats.org/officeDocument/2006/relationships/image" Target="../media/image61.jpeg"/><Relationship Id="rId25" Type="http://schemas.openxmlformats.org/officeDocument/2006/relationships/image" Target="../media/image60.jpeg"/><Relationship Id="rId24" Type="http://schemas.openxmlformats.org/officeDocument/2006/relationships/image" Target="../media/image59.png"/><Relationship Id="rId23" Type="http://schemas.openxmlformats.org/officeDocument/2006/relationships/hyperlink" Target="http://www.envicloud.cn/" TargetMode="External"/><Relationship Id="rId22" Type="http://schemas.openxmlformats.org/officeDocument/2006/relationships/image" Target="../media/image58.png"/><Relationship Id="rId21" Type="http://schemas.openxmlformats.org/officeDocument/2006/relationships/image" Target="../media/image57.png"/><Relationship Id="rId20" Type="http://schemas.openxmlformats.org/officeDocument/2006/relationships/hyperlink" Target="http://www.smartcitychina.cn/" TargetMode="External"/><Relationship Id="rId2" Type="http://schemas.openxmlformats.org/officeDocument/2006/relationships/hyperlink" Target="http://www.chinaznyj.com/" TargetMode="External"/><Relationship Id="rId19" Type="http://schemas.openxmlformats.org/officeDocument/2006/relationships/image" Target="../media/image56.png"/><Relationship Id="rId18" Type="http://schemas.openxmlformats.org/officeDocument/2006/relationships/hyperlink" Target="http://www.netofthings.cn/" TargetMode="External"/><Relationship Id="rId17" Type="http://schemas.openxmlformats.org/officeDocument/2006/relationships/image" Target="../media/image55.png"/><Relationship Id="rId16" Type="http://schemas.openxmlformats.org/officeDocument/2006/relationships/hyperlink" Target="http://www.thebigdata.cn/" TargetMode="External"/><Relationship Id="rId15" Type="http://schemas.openxmlformats.org/officeDocument/2006/relationships/image" Target="../media/image54.png"/><Relationship Id="rId14" Type="http://schemas.openxmlformats.org/officeDocument/2006/relationships/hyperlink" Target="http://www.worldstor.cn/" TargetMode="External"/><Relationship Id="rId13" Type="http://schemas.openxmlformats.org/officeDocument/2006/relationships/image" Target="../media/image53.png"/><Relationship Id="rId12" Type="http://schemas.openxmlformats.org/officeDocument/2006/relationships/hyperlink" Target="http://www.pm25.org.cn/" TargetMode="External"/><Relationship Id="rId11" Type="http://schemas.openxmlformats.org/officeDocument/2006/relationships/image" Target="../media/image52.png"/><Relationship Id="rId10" Type="http://schemas.openxmlformats.org/officeDocument/2006/relationships/hyperlink" Target="http://www.dlworld.cn/" TargetMode="External"/><Relationship Id="rId1" Type="http://schemas.openxmlformats.org/officeDocument/2006/relationships/hyperlink" Target="http://www.wanwuyun.com/" TargetMode="Externa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5" name="图片 4"/>
          <p:cNvPicPr>
            <a:picLocks noChangeAspect="1"/>
          </p:cNvPicPr>
          <p:nvPr/>
        </p:nvPicPr>
        <p:blipFill>
          <a:blip r:embed="rId3"/>
          <a:stretch>
            <a:fillRect/>
          </a:stretch>
        </p:blipFill>
        <p:spPr>
          <a:xfrm>
            <a:off x="1459352" y="3240900"/>
            <a:ext cx="6529967" cy="3083430"/>
          </a:xfrm>
          <a:prstGeom prst="rect">
            <a:avLst/>
          </a:prstGeom>
        </p:spPr>
      </p:pic>
      <p:sp>
        <p:nvSpPr>
          <p:cNvPr id="20" name="矩形 19"/>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26"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63910" y="1343395"/>
            <a:ext cx="7915326" cy="830997"/>
          </a:xfrm>
          <a:prstGeom prst="rect">
            <a:avLst/>
          </a:prstGeom>
        </p:spPr>
        <p:txBody>
          <a:bodyPr wrap="square">
            <a:spAutoFit/>
          </a:bodyPr>
          <a:lstStyle/>
          <a:p>
            <a:pPr indent="457200"/>
            <a:r>
              <a:rPr lang="zh-CN" altLang="en-US" sz="1600" dirty="0"/>
              <a:t>在进行消费行为研究中，从一个地区抽取</a:t>
            </a:r>
            <a:r>
              <a:rPr lang="en-US" altLang="zh-CN" sz="1600" dirty="0"/>
              <a:t>20 </a:t>
            </a:r>
            <a:r>
              <a:rPr lang="zh-CN" altLang="en-US" sz="1600" dirty="0"/>
              <a:t>个不同家庭的月可支配收入和消费数据，如下表所示：</a:t>
            </a:r>
            <a:endParaRPr lang="zh-CN" altLang="zh-CN" sz="1600" dirty="0"/>
          </a:p>
          <a:p>
            <a:pPr indent="457200"/>
            <a:endParaRPr lang="en-US" altLang="zh-CN" sz="1600" dirty="0"/>
          </a:p>
        </p:txBody>
      </p:sp>
      <p:sp>
        <p:nvSpPr>
          <p:cNvPr id="82" name="矩形 81"/>
          <p:cNvSpPr/>
          <p:nvPr/>
        </p:nvSpPr>
        <p:spPr>
          <a:xfrm>
            <a:off x="259814" y="874479"/>
            <a:ext cx="8449471" cy="369332"/>
          </a:xfrm>
          <a:prstGeom prst="rect">
            <a:avLst/>
          </a:prstGeom>
        </p:spPr>
        <p:txBody>
          <a:bodyPr wrap="square">
            <a:spAutoFit/>
          </a:bodyPr>
          <a:lstStyle/>
          <a:p>
            <a:r>
              <a:rPr lang="zh-CN" altLang="en-US" dirty="0"/>
              <a:t>例</a:t>
            </a:r>
            <a:r>
              <a:rPr lang="en-US" altLang="zh-CN" dirty="0"/>
              <a:t>4.1</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4.2</a:t>
            </a:r>
            <a:r>
              <a:rPr lang="zh-CN" altLang="en-US" sz="2100" b="1" spc="225" dirty="0">
                <a:solidFill>
                  <a:prstClr val="white"/>
                </a:solidFill>
              </a:rPr>
              <a:t>　一元回归分析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graphicFrame>
        <p:nvGraphicFramePr>
          <p:cNvPr id="4" name="表格 3"/>
          <p:cNvGraphicFramePr>
            <a:graphicFrameLocks noGrp="1"/>
          </p:cNvGraphicFramePr>
          <p:nvPr/>
        </p:nvGraphicFramePr>
        <p:xfrm>
          <a:off x="607500" y="1969636"/>
          <a:ext cx="7547148" cy="4079240"/>
        </p:xfrm>
        <a:graphic>
          <a:graphicData uri="http://schemas.openxmlformats.org/drawingml/2006/table">
            <a:tbl>
              <a:tblPr firstRow="1" bandRow="1">
                <a:tableStyleId>{5C22544A-7EE6-4342-B048-85BDC9FD1C3A}</a:tableStyleId>
              </a:tblPr>
              <a:tblGrid>
                <a:gridCol w="636684"/>
                <a:gridCol w="1229193"/>
                <a:gridCol w="1873771"/>
                <a:gridCol w="704537"/>
                <a:gridCol w="1199213"/>
                <a:gridCol w="1903750"/>
              </a:tblGrid>
              <a:tr h="370840">
                <a:tc>
                  <a:txBody>
                    <a:bodyPr/>
                    <a:lstStyle/>
                    <a:p>
                      <a:pPr indent="0" algn="ctr">
                        <a:lnSpc>
                          <a:spcPts val="1600"/>
                        </a:lnSpc>
                        <a:spcAft>
                          <a:spcPts val="0"/>
                        </a:spcAft>
                      </a:pPr>
                      <a:r>
                        <a:rPr lang="zh-CN" sz="1600" kern="0" dirty="0">
                          <a:effectLst/>
                          <a:latin typeface="Times New Roman" panose="02020603050405020304" pitchFamily="18" charset="0"/>
                          <a:ea typeface="华文仿宋" panose="02010600040101010101" pitchFamily="2" charset="-122"/>
                          <a:cs typeface="华文仿宋" panose="02010600040101010101" pitchFamily="2" charset="-122"/>
                        </a:rPr>
                        <a:t>序号</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zh-CN" sz="1600" kern="0" dirty="0">
                          <a:effectLst/>
                          <a:latin typeface="Times New Roman" panose="02020603050405020304" pitchFamily="18" charset="0"/>
                          <a:ea typeface="华文仿宋" panose="02010600040101010101" pitchFamily="2" charset="-122"/>
                          <a:cs typeface="华文仿宋" panose="02010600040101010101" pitchFamily="2" charset="-122"/>
                        </a:rPr>
                        <a:t>消费（百元）</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zh-CN" sz="1600" kern="0">
                          <a:effectLst/>
                          <a:latin typeface="Times New Roman" panose="02020603050405020304" pitchFamily="18" charset="0"/>
                          <a:ea typeface="华文仿宋" panose="02010600040101010101" pitchFamily="2" charset="-122"/>
                          <a:cs typeface="华文仿宋" panose="02010600040101010101" pitchFamily="2" charset="-122"/>
                        </a:rPr>
                        <a:t>可支配收入（百元）</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zh-CN" sz="1600" kern="0">
                          <a:effectLst/>
                          <a:latin typeface="Times New Roman" panose="02020603050405020304" pitchFamily="18" charset="0"/>
                          <a:ea typeface="华文仿宋" panose="02010600040101010101" pitchFamily="2" charset="-122"/>
                          <a:cs typeface="华文仿宋" panose="02010600040101010101" pitchFamily="2" charset="-122"/>
                        </a:rPr>
                        <a:t>序号</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zh-CN" sz="1600" kern="0">
                          <a:effectLst/>
                          <a:latin typeface="Times New Roman" panose="02020603050405020304" pitchFamily="18" charset="0"/>
                          <a:ea typeface="华文仿宋" panose="02010600040101010101" pitchFamily="2" charset="-122"/>
                          <a:cs typeface="华文仿宋" panose="02010600040101010101" pitchFamily="2" charset="-122"/>
                        </a:rPr>
                        <a:t>消费（百元）</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zh-CN" sz="1600" kern="0">
                          <a:effectLst/>
                          <a:latin typeface="Times New Roman" panose="02020603050405020304" pitchFamily="18" charset="0"/>
                          <a:ea typeface="华文仿宋" panose="02010600040101010101" pitchFamily="2" charset="-122"/>
                          <a:cs typeface="华文仿宋" panose="02010600040101010101" pitchFamily="2" charset="-122"/>
                        </a:rPr>
                        <a:t>可支配收入（百元）</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r>
              <a:tr h="370840">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1</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72.3</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100</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11</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132.3</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189</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r>
              <a:tr h="370840">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2</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92.51</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120</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12</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149.8</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214</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r>
              <a:tr h="370840">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3</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135.2</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200</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Times New Roman" panose="02020603050405020304" pitchFamily="18" charset="0"/>
                          <a:ea typeface="华文仿宋" panose="02010600040101010101" pitchFamily="2" charset="-122"/>
                        </a:rPr>
                        <a:t>13</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115.3</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188</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r>
              <a:tr h="370840">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4</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94</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130</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Times New Roman" panose="02020603050405020304" pitchFamily="18" charset="0"/>
                          <a:ea typeface="华文仿宋" panose="02010600040101010101" pitchFamily="2" charset="-122"/>
                        </a:rPr>
                        <a:t>14</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132.2</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197</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r>
              <a:tr h="370840">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5</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163.5</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240</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15</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149.5</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206</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r>
              <a:tr h="370840">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6</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100</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114</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16</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100.25</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142</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r>
              <a:tr h="370840">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7</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86.5</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126</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17</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79.6</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112</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r>
              <a:tr h="370840">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8</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142.36</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213</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18</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90.2</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134</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r>
              <a:tr h="370840">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9</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120</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156</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19</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116.5</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169</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r>
              <a:tr h="370840">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10</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112.56</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167</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Times New Roman" panose="02020603050405020304" pitchFamily="18" charset="0"/>
                          <a:ea typeface="华文仿宋" panose="02010600040101010101" pitchFamily="2" charset="-122"/>
                        </a:rPr>
                        <a:t>20</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a:effectLst/>
                          <a:latin typeface="Arial" panose="020B0604020202020204" pitchFamily="34" charset="0"/>
                          <a:ea typeface="华文仿宋" panose="02010600040101010101" pitchFamily="2" charset="-122"/>
                        </a:rPr>
                        <a:t>126</a:t>
                      </a:r>
                      <a:endParaRPr lang="zh-CN" sz="1600" kern="105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600"/>
                        </a:lnSpc>
                        <a:spcAft>
                          <a:spcPts val="0"/>
                        </a:spcAft>
                      </a:pPr>
                      <a:r>
                        <a:rPr lang="en-US" sz="1600" kern="0" dirty="0">
                          <a:effectLst/>
                          <a:latin typeface="Arial" panose="020B0604020202020204" pitchFamily="34" charset="0"/>
                          <a:ea typeface="华文仿宋" panose="02010600040101010101" pitchFamily="2" charset="-122"/>
                        </a:rPr>
                        <a:t>170</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63910" y="1343395"/>
            <a:ext cx="7915326" cy="338554"/>
          </a:xfrm>
          <a:prstGeom prst="rect">
            <a:avLst/>
          </a:prstGeom>
        </p:spPr>
        <p:txBody>
          <a:bodyPr wrap="square">
            <a:spAutoFit/>
          </a:bodyPr>
          <a:lstStyle/>
          <a:p>
            <a:pPr indent="457200"/>
            <a:r>
              <a:rPr lang="zh-CN" altLang="en-US" sz="1600" dirty="0"/>
              <a:t>以可支配收入为横轴、消费为纵轴画出样本数据的散点图</a:t>
            </a:r>
            <a:endParaRPr lang="en-US" altLang="zh-CN" sz="1600" dirty="0"/>
          </a:p>
        </p:txBody>
      </p:sp>
      <p:sp>
        <p:nvSpPr>
          <p:cNvPr id="82" name="矩形 81"/>
          <p:cNvSpPr/>
          <p:nvPr/>
        </p:nvSpPr>
        <p:spPr>
          <a:xfrm>
            <a:off x="259814" y="874479"/>
            <a:ext cx="8449471" cy="369332"/>
          </a:xfrm>
          <a:prstGeom prst="rect">
            <a:avLst/>
          </a:prstGeom>
        </p:spPr>
        <p:txBody>
          <a:bodyPr wrap="square">
            <a:spAutoFit/>
          </a:bodyPr>
          <a:lstStyle/>
          <a:p>
            <a:r>
              <a:rPr lang="zh-CN" altLang="en-US" dirty="0"/>
              <a:t>例</a:t>
            </a:r>
            <a:r>
              <a:rPr lang="en-US" altLang="zh-CN" dirty="0"/>
              <a:t>4.1</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4.2</a:t>
            </a:r>
            <a:r>
              <a:rPr lang="zh-CN" altLang="en-US" sz="2100" b="1" spc="225" dirty="0">
                <a:solidFill>
                  <a:prstClr val="white"/>
                </a:solidFill>
              </a:rPr>
              <a:t>　一元回归分析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pic>
        <p:nvPicPr>
          <p:cNvPr id="69" name="图片 68"/>
          <p:cNvPicPr/>
          <p:nvPr/>
        </p:nvPicPr>
        <p:blipFill>
          <a:blip r:embed="rId3">
            <a:extLst>
              <a:ext uri="{28A0092B-C50C-407E-A947-70E740481C1C}">
                <a14:useLocalDpi xmlns:a14="http://schemas.microsoft.com/office/drawing/2010/main" val="0"/>
              </a:ext>
            </a:extLst>
          </a:blip>
          <a:srcRect/>
          <a:stretch>
            <a:fillRect/>
          </a:stretch>
        </p:blipFill>
        <p:spPr bwMode="auto">
          <a:xfrm>
            <a:off x="1094282" y="1860115"/>
            <a:ext cx="6637505" cy="3294679"/>
          </a:xfrm>
          <a:prstGeom prst="rect">
            <a:avLst/>
          </a:prstGeom>
          <a:noFill/>
          <a:ln>
            <a:noFill/>
          </a:ln>
        </p:spPr>
      </p:pic>
      <p:sp>
        <p:nvSpPr>
          <p:cNvPr id="73" name="矩形 72"/>
          <p:cNvSpPr/>
          <p:nvPr/>
        </p:nvSpPr>
        <p:spPr>
          <a:xfrm>
            <a:off x="209525" y="5470828"/>
            <a:ext cx="7915326" cy="584775"/>
          </a:xfrm>
          <a:prstGeom prst="rect">
            <a:avLst/>
          </a:prstGeom>
        </p:spPr>
        <p:txBody>
          <a:bodyPr wrap="square">
            <a:spAutoFit/>
          </a:bodyPr>
          <a:lstStyle/>
          <a:p>
            <a:pPr indent="457200"/>
            <a:r>
              <a:rPr lang="zh-CN" altLang="en-US" sz="1600" dirty="0"/>
              <a:t>从图中可以看出，可支配收入和消费之间存在明显的线性关系。但所有点并不在一条直线上，表明二者之间的关系是一种随机关系。</a:t>
            </a:r>
            <a:endParaRPr lang="zh-CN" altLang="en-US"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573062" y="1967610"/>
                <a:ext cx="7915326" cy="3341941"/>
              </a:xfrm>
              <a:prstGeom prst="rect">
                <a:avLst/>
              </a:prstGeom>
            </p:spPr>
            <p:txBody>
              <a:bodyPr wrap="square">
                <a:spAutoFit/>
              </a:bodyPr>
              <a:lstStyle/>
              <a:p>
                <a:pPr indent="457200"/>
                <a:r>
                  <a:rPr lang="zh-CN" altLang="en-US" sz="1600" dirty="0"/>
                  <a:t>在获得样本之后，要对模型（</a:t>
                </a:r>
                <a:r>
                  <a:rPr lang="en-US" altLang="zh-CN" sz="1600" dirty="0"/>
                  <a:t>4.2</a:t>
                </a:r>
                <a:r>
                  <a:rPr lang="zh-CN" altLang="en-US" sz="1600" dirty="0"/>
                  <a:t>）进行参数估计和统计推断，需要对样本回归模型的误差项进行一些假设。一元线性回归模型误差项的基本假设有四个，这些假设也是模型设定的一部分。</a:t>
                </a:r>
                <a:endParaRPr lang="en-US" altLang="zh-CN" sz="1600" dirty="0"/>
              </a:p>
              <a:p>
                <a:pPr indent="457200"/>
                <a:r>
                  <a:rPr lang="zh-CN" altLang="en-US" sz="1600" dirty="0"/>
                  <a:t>（</a:t>
                </a:r>
                <a:r>
                  <a:rPr lang="en-US" altLang="zh-CN" sz="1600" dirty="0"/>
                  <a:t>1</a:t>
                </a:r>
                <a:r>
                  <a:rPr lang="zh-CN" altLang="en-US" sz="1600" dirty="0"/>
                  <a:t>）零均值，误差项的数学期望等于 </a:t>
                </a:r>
                <a:r>
                  <a:rPr lang="en-US" altLang="zh-CN" sz="1600" dirty="0"/>
                  <a:t>0</a:t>
                </a:r>
                <a:r>
                  <a:rPr lang="zh-CN" altLang="en-US" sz="1600" dirty="0"/>
                  <a:t>，</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𝑥</m:t>
                        </m:r>
                      </m:sub>
                    </m:sSub>
                  </m:oMath>
                </a14:m>
                <a:r>
                  <a:rPr lang="zh-CN" altLang="en-US" sz="1600" dirty="0"/>
                  <a:t>是</a:t>
                </a:r>
                <a:r>
                  <a:rPr lang="en-US" altLang="zh-CN" sz="1600" dirty="0"/>
                  <a:t>x</a:t>
                </a:r>
                <a:r>
                  <a:rPr lang="zh-CN" altLang="en-US" sz="1600" dirty="0"/>
                  <a:t>的线性函数</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𝑥</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b="0" i="1" smtClean="0">
                            <a:latin typeface="Cambria Math" panose="02040503050406030204" pitchFamily="18" charset="0"/>
                          </a:rPr>
                          <m:t>1</m:t>
                        </m:r>
                      </m:sub>
                    </m:sSub>
                    <m:r>
                      <a:rPr lang="en-US" altLang="zh-CN" i="1">
                        <a:latin typeface="Cambria Math" panose="02040503050406030204" pitchFamily="18" charset="0"/>
                      </a:rPr>
                      <m:t>𝑥</m:t>
                    </m:r>
                  </m:oMath>
                </a14:m>
                <a:r>
                  <a:rPr lang="zh-CN" altLang="en-US" sz="1600" dirty="0"/>
                  <a:t>。</a:t>
                </a:r>
              </a:p>
              <a:p>
                <a:pPr indent="457200"/>
                <a:r>
                  <a:rPr lang="zh-CN" altLang="en-US" sz="1600" dirty="0"/>
                  <a:t>（</a:t>
                </a:r>
                <a:r>
                  <a:rPr lang="en-US" altLang="zh-CN" sz="1600" dirty="0"/>
                  <a:t>2</a:t>
                </a:r>
                <a:r>
                  <a:rPr lang="zh-CN" altLang="en-US" sz="1600" dirty="0"/>
                  <a:t>）同方差，即方差齐次性：对于任意的</a:t>
                </a:r>
                <a:r>
                  <a:rPr lang="en-US" altLang="zh-CN" i="1" dirty="0"/>
                  <a:t>x</a:t>
                </a:r>
                <a:r>
                  <a:rPr lang="zh-CN" altLang="en-US" sz="1600" dirty="0"/>
                  <a:t>，有</a:t>
                </a:r>
                <a14:m>
                  <m:oMath xmlns:m="http://schemas.openxmlformats.org/officeDocument/2006/math">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𝜎</m:t>
                        </m:r>
                      </m:e>
                      <m:sub>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𝑥</m:t>
                        </m:r>
                      </m:sub>
                      <m:sup>
                        <m:r>
                          <a:rPr lang="en-US" altLang="zh-CN" i="1">
                            <a:latin typeface="Cambria Math" panose="02040503050406030204" pitchFamily="18" charset="0"/>
                          </a:rPr>
                          <m:t>2</m:t>
                        </m:r>
                      </m:sup>
                    </m:sSubSup>
                    <m:r>
                      <a:rPr lang="en-US" altLang="zh-CN" i="1">
                        <a:latin typeface="Cambria Math" panose="02040503050406030204" pitchFamily="18" charset="0"/>
                      </a:rPr>
                      <m:t>=</m:t>
                    </m:r>
                    <m:sSup>
                      <m:sSupPr>
                        <m:ctrlPr>
                          <a:rPr lang="zh-CN" altLang="zh-CN" i="1">
                            <a:latin typeface="Cambria Math" panose="02040503050406030204" pitchFamily="18" charset="0"/>
                          </a:rPr>
                        </m:ctrlPr>
                      </m:sSupPr>
                      <m:e>
                        <m:r>
                          <a:rPr lang="en-US" altLang="zh-CN" i="1">
                            <a:latin typeface="Cambria Math" panose="02040503050406030204" pitchFamily="18" charset="0"/>
                          </a:rPr>
                          <m:t>𝜎</m:t>
                        </m:r>
                      </m:e>
                      <m:sup>
                        <m:r>
                          <a:rPr lang="en-US" altLang="zh-CN" i="1">
                            <a:latin typeface="Cambria Math" panose="02040503050406030204" pitchFamily="18" charset="0"/>
                          </a:rPr>
                          <m:t>2</m:t>
                        </m:r>
                      </m:sup>
                    </m:sSup>
                  </m:oMath>
                </a14:m>
                <a:r>
                  <a:rPr lang="zh-CN" altLang="en-US" sz="1600" dirty="0"/>
                  <a:t>。</a:t>
                </a:r>
              </a:p>
              <a:p>
                <a:pPr indent="457200"/>
                <a:r>
                  <a:rPr lang="zh-CN" altLang="en-US" sz="1600" dirty="0"/>
                  <a:t>（</a:t>
                </a:r>
                <a:r>
                  <a:rPr lang="en-US" altLang="zh-CN" sz="1600" dirty="0"/>
                  <a:t>3</a:t>
                </a:r>
                <a:r>
                  <a:rPr lang="zh-CN" altLang="en-US" sz="1600" dirty="0"/>
                  <a:t>）独立性：</a:t>
                </a:r>
                <a:r>
                  <a:rPr lang="en-US" altLang="zh-CN" i="1" dirty="0"/>
                  <a:t>y</a:t>
                </a:r>
                <a:r>
                  <a:rPr lang="zh-CN" altLang="en-US" sz="1600" dirty="0"/>
                  <a:t>之间相互独立。</a:t>
                </a:r>
              </a:p>
              <a:p>
                <a:pPr indent="457200"/>
                <a:r>
                  <a:rPr lang="zh-CN" altLang="en-US" sz="1600" dirty="0"/>
                  <a:t>（</a:t>
                </a:r>
                <a:r>
                  <a:rPr lang="en-US" altLang="zh-CN" sz="1600" dirty="0"/>
                  <a:t>4</a:t>
                </a:r>
                <a:r>
                  <a:rPr lang="zh-CN" altLang="en-US" sz="1600" dirty="0"/>
                  <a:t>）正态分布：对于任一固定</a:t>
                </a:r>
                <a:r>
                  <a:rPr lang="en-US" altLang="zh-CN" i="1" dirty="0"/>
                  <a:t>x</a:t>
                </a:r>
                <a:r>
                  <a:rPr lang="zh-CN" altLang="en-US" sz="1600" dirty="0"/>
                  <a:t>值，</a:t>
                </a:r>
                <a:r>
                  <a:rPr lang="en-US" altLang="zh-CN" i="1" dirty="0"/>
                  <a:t>Y</a:t>
                </a:r>
                <a:r>
                  <a:rPr lang="zh-CN" altLang="en-US" sz="1600" dirty="0"/>
                  <a:t>是一个随机变量，有确定的概率分布</a:t>
                </a:r>
                <a14:m>
                  <m:oMath xmlns:m="http://schemas.openxmlformats.org/officeDocument/2006/math">
                    <m:r>
                      <a:rPr lang="en-US" altLang="zh-CN" i="1">
                        <a:latin typeface="Cambria Math" panose="02040503050406030204" pitchFamily="18" charset="0"/>
                      </a:rPr>
                      <m:t>𝑌</m:t>
                    </m:r>
                    <m:r>
                      <a:rPr lang="en-US" altLang="zh-CN">
                        <a:latin typeface="Cambria Math" panose="02040503050406030204" pitchFamily="18" charset="0"/>
                      </a:rPr>
                      <m:t>|</m:t>
                    </m:r>
                    <m:r>
                      <a:rPr lang="en-US" altLang="zh-CN" i="1">
                        <a:latin typeface="Cambria Math" panose="02040503050406030204" pitchFamily="18" charset="0"/>
                      </a:rPr>
                      <m:t>𝑋</m:t>
                    </m:r>
                    <m:r>
                      <a:rPr lang="en-US" altLang="zh-CN">
                        <a:latin typeface="Cambria Math" panose="02040503050406030204" pitchFamily="18" charset="0"/>
                      </a:rPr>
                      <m:t>~</m:t>
                    </m:r>
                    <m:r>
                      <a:rPr lang="en-US" altLang="zh-CN" i="1">
                        <a:latin typeface="Cambria Math" panose="02040503050406030204" pitchFamily="18" charset="0"/>
                      </a:rPr>
                      <m:t>𝑁</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𝑥</m:t>
                        </m:r>
                      </m:sub>
                    </m:sSub>
                    <m:r>
                      <a:rPr lang="en-US" altLang="zh-CN">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𝜎</m:t>
                        </m:r>
                      </m:e>
                      <m:sub>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𝑥</m:t>
                        </m:r>
                      </m:sub>
                      <m:sup>
                        <m:r>
                          <a:rPr lang="en-US" altLang="zh-CN" i="1">
                            <a:latin typeface="Cambria Math" panose="02040503050406030204" pitchFamily="18" charset="0"/>
                          </a:rPr>
                          <m:t>2</m:t>
                        </m:r>
                      </m:sup>
                    </m:sSubSup>
                    <m:r>
                      <a:rPr lang="en-US" altLang="zh-CN">
                        <a:latin typeface="Cambria Math" panose="02040503050406030204" pitchFamily="18" charset="0"/>
                      </a:rPr>
                      <m:t>)</m:t>
                    </m:r>
                  </m:oMath>
                </a14:m>
                <a:r>
                  <a:rPr lang="zh-CN" altLang="en-US" sz="1600" dirty="0"/>
                  <a:t>。</a:t>
                </a:r>
              </a:p>
              <a:p>
                <a:pPr indent="457200"/>
                <a:r>
                  <a:rPr lang="zh-CN" altLang="en-US" sz="1600" dirty="0"/>
                  <a:t>满足四个基本假设的线性回归模型（</a:t>
                </a:r>
                <a:r>
                  <a:rPr lang="en-US" altLang="zh-CN" sz="1600" dirty="0"/>
                  <a:t>4.2</a:t>
                </a:r>
                <a:r>
                  <a:rPr lang="zh-CN" altLang="en-US" sz="1600" dirty="0"/>
                  <a:t>）称为古典线性回归模型。</a:t>
                </a:r>
                <a:endParaRPr lang="en-US" altLang="zh-CN" sz="1600" dirty="0"/>
              </a:p>
              <a:p>
                <a:pPr indent="457200"/>
                <a:r>
                  <a:rPr lang="zh-CN" altLang="en-US" sz="1600" dirty="0"/>
                  <a:t>古典线性回归模型是一种理想模型，实际情况很难满足其苛刻的条件，但它提供了一种研究变量之间关系的基本方法，即普通最小二乘法。当有关的条件不满足时，我们可以对模型及其估计方法进行改进，得出更加合理的模型和方法。</a:t>
                </a:r>
              </a:p>
            </p:txBody>
          </p:sp>
        </mc:Choice>
        <mc:Fallback>
          <p:sp>
            <p:nvSpPr>
              <p:cNvPr id="2" name="矩形 1"/>
              <p:cNvSpPr>
                <a:spLocks noRot="1" noChangeAspect="1" noMove="1" noResize="1" noEditPoints="1" noAdjustHandles="1" noChangeArrowheads="1" noChangeShapeType="1" noTextEdit="1"/>
              </p:cNvSpPr>
              <p:nvPr/>
            </p:nvSpPr>
            <p:spPr>
              <a:xfrm>
                <a:off x="573062" y="1967610"/>
                <a:ext cx="7915326" cy="3341941"/>
              </a:xfrm>
              <a:prstGeom prst="rect">
                <a:avLst/>
              </a:prstGeom>
              <a:blipFill rotWithShape="1">
                <a:blip r:embed="rId1"/>
                <a:stretch>
                  <a:fillRect l="-385" t="-547" b="-1460"/>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308919" cy="369332"/>
          </a:xfrm>
          <a:prstGeom prst="rect">
            <a:avLst/>
          </a:prstGeom>
        </p:spPr>
        <p:txBody>
          <a:bodyPr wrap="none">
            <a:spAutoFit/>
          </a:bodyPr>
          <a:lstStyle/>
          <a:p>
            <a:r>
              <a:rPr lang="en-US" altLang="zh-CN" dirty="0"/>
              <a:t>4.2.1 </a:t>
            </a:r>
            <a:r>
              <a:rPr lang="zh-CN" altLang="en-US" dirty="0"/>
              <a:t>一元回归分析的模型设定</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4.2</a:t>
            </a:r>
            <a:r>
              <a:rPr lang="zh-CN" altLang="en-US" sz="2100" b="1" spc="225" dirty="0">
                <a:solidFill>
                  <a:prstClr val="white"/>
                </a:solidFill>
              </a:rPr>
              <a:t>　一元回归分析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573062" y="1967610"/>
                <a:ext cx="7915326" cy="1077218"/>
              </a:xfrm>
              <a:prstGeom prst="rect">
                <a:avLst/>
              </a:prstGeom>
            </p:spPr>
            <p:txBody>
              <a:bodyPr wrap="square">
                <a:spAutoFit/>
              </a:bodyPr>
              <a:lstStyle/>
              <a:p>
                <a:pPr indent="457200"/>
                <a:r>
                  <a:rPr lang="zh-CN" altLang="en-US" sz="1600" dirty="0"/>
                  <a:t>模型（</a:t>
                </a:r>
                <a:r>
                  <a:rPr lang="en-US" altLang="zh-CN" sz="1600" dirty="0"/>
                  <a:t>4.2</a:t>
                </a:r>
                <a:r>
                  <a:rPr lang="zh-CN" altLang="en-US" sz="1600" dirty="0"/>
                  <a:t>）中有三个待估计参数：回归系</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oMath>
                </a14:m>
                <a:r>
                  <a:rPr lang="zh-CN" altLang="en-US" sz="1600" dirty="0"/>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b="0" i="1" smtClean="0">
                            <a:latin typeface="Cambria Math" panose="02040503050406030204" pitchFamily="18" charset="0"/>
                          </a:rPr>
                          <m:t>1</m:t>
                        </m:r>
                      </m:sub>
                    </m:sSub>
                  </m:oMath>
                </a14:m>
                <a:r>
                  <a:rPr lang="zh-CN" altLang="en-US" sz="1600" dirty="0"/>
                  <a:t>和误差方差</a:t>
                </a:r>
                <a14:m>
                  <m:oMath xmlns:m="http://schemas.openxmlformats.org/officeDocument/2006/math">
                    <m:sSub>
                      <m:sSubPr>
                        <m:ctrlPr>
                          <a:rPr lang="zh-CN" altLang="zh-CN" sz="1600" i="1">
                            <a:latin typeface="Cambria Math" panose="02040503050406030204" pitchFamily="18" charset="0"/>
                          </a:rPr>
                        </m:ctrlPr>
                      </m:sSubPr>
                      <m:e>
                        <m:r>
                          <m:rPr>
                            <m:nor/>
                          </m:rPr>
                          <a:rPr lang="en-US" altLang="zh-CN" sz="1600" dirty="0"/>
                          <m:t>σ</m:t>
                        </m:r>
                      </m:e>
                      <m:sub>
                        <m:r>
                          <a:rPr lang="en-US" altLang="zh-CN" sz="1600" b="0" i="1" smtClean="0">
                            <a:latin typeface="Cambria Math" panose="02040503050406030204" pitchFamily="18" charset="0"/>
                          </a:rPr>
                          <m:t>2</m:t>
                        </m:r>
                      </m:sub>
                    </m:sSub>
                  </m:oMath>
                </a14:m>
                <a:r>
                  <a:rPr lang="zh-CN" altLang="en-US" sz="1600" dirty="0"/>
                  <a:t>。</a:t>
                </a:r>
                <a:endParaRPr lang="en-US" altLang="zh-CN" sz="1600" dirty="0"/>
              </a:p>
              <a:p>
                <a:pPr indent="457200"/>
                <a:r>
                  <a:rPr lang="zh-CN" altLang="en-US" sz="1600" dirty="0"/>
                  <a:t>估计模型参数的方法有三种：普通最小二乘法、矩方法和极大似然方法。</a:t>
                </a:r>
                <a:endParaRPr lang="en-US" altLang="zh-CN" sz="1600" dirty="0"/>
              </a:p>
              <a:p>
                <a:pPr indent="457200"/>
                <a:r>
                  <a:rPr lang="zh-CN" altLang="en-US" sz="1600" dirty="0"/>
                  <a:t>普通最小二乘法（</a:t>
                </a:r>
                <a:r>
                  <a:rPr lang="en-US" altLang="zh-CN" sz="1600" dirty="0"/>
                  <a:t>OLS</a:t>
                </a:r>
                <a:r>
                  <a:rPr lang="zh-CN" altLang="en-US" sz="1600" dirty="0"/>
                  <a:t>：</a:t>
                </a:r>
                <a:r>
                  <a:rPr lang="en-US" altLang="zh-CN" sz="1600" dirty="0"/>
                  <a:t>Ordinary Least Square</a:t>
                </a:r>
                <a:r>
                  <a:rPr lang="zh-CN" altLang="en-US" sz="1600" dirty="0"/>
                  <a:t>）是最为直观的估计方法，对模型条件要求最少，也就是使散点图上的所有观测值到回归直线距离平方和最小。</a:t>
                </a:r>
              </a:p>
            </p:txBody>
          </p:sp>
        </mc:Choice>
        <mc:Fallback>
          <p:sp>
            <p:nvSpPr>
              <p:cNvPr id="2" name="矩形 1"/>
              <p:cNvSpPr>
                <a:spLocks noRot="1" noChangeAspect="1" noMove="1" noResize="1" noEditPoints="1" noAdjustHandles="1" noChangeArrowheads="1" noChangeShapeType="1" noTextEdit="1"/>
              </p:cNvSpPr>
              <p:nvPr/>
            </p:nvSpPr>
            <p:spPr>
              <a:xfrm>
                <a:off x="573062" y="1967610"/>
                <a:ext cx="7915326" cy="1077218"/>
              </a:xfrm>
              <a:prstGeom prst="rect">
                <a:avLst/>
              </a:prstGeom>
              <a:blipFill rotWithShape="1">
                <a:blip r:embed="rId1"/>
                <a:stretch>
                  <a:fillRect l="-385" t="-1705" b="-6818"/>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770584" cy="369332"/>
          </a:xfrm>
          <a:prstGeom prst="rect">
            <a:avLst/>
          </a:prstGeom>
        </p:spPr>
        <p:txBody>
          <a:bodyPr wrap="none">
            <a:spAutoFit/>
          </a:bodyPr>
          <a:lstStyle/>
          <a:p>
            <a:r>
              <a:rPr lang="en-US" altLang="zh-CN" dirty="0"/>
              <a:t>4.2.2 </a:t>
            </a:r>
            <a:r>
              <a:rPr lang="zh-CN" altLang="en-US" dirty="0"/>
              <a:t>一元线性回归模型的参数估计</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4.2</a:t>
            </a:r>
            <a:r>
              <a:rPr lang="zh-CN" altLang="en-US" sz="2100" b="1" spc="225" dirty="0">
                <a:solidFill>
                  <a:prstClr val="white"/>
                </a:solidFill>
              </a:rPr>
              <a:t>　一元回归分析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91293" y="1472420"/>
                <a:ext cx="7915326" cy="4388124"/>
              </a:xfrm>
              <a:prstGeom prst="rect">
                <a:avLst/>
              </a:prstGeom>
            </p:spPr>
            <p:txBody>
              <a:bodyPr wrap="square">
                <a:spAutoFit/>
              </a:bodyPr>
              <a:lstStyle/>
              <a:p>
                <a:pPr indent="457200"/>
                <a:r>
                  <a:rPr lang="zh-CN" altLang="en-US" sz="1600" dirty="0"/>
                  <a:t>数理统计中给出的估计量基本评价标准有三个：</a:t>
                </a:r>
                <a:endParaRPr lang="en-US" altLang="zh-CN" sz="1600" dirty="0"/>
              </a:p>
              <a:p>
                <a:pPr indent="457200"/>
                <a:r>
                  <a:rPr lang="zh-CN" altLang="en-US" sz="1600" dirty="0"/>
                  <a:t>无偏性 在假设</a:t>
                </a:r>
                <a:r>
                  <a:rPr lang="en-US" altLang="zh-CN" sz="1600" dirty="0"/>
                  <a:t>1 </a:t>
                </a:r>
                <a:r>
                  <a:rPr lang="zh-CN" altLang="en-US" sz="1600" dirty="0"/>
                  <a:t>满足时，</a:t>
                </a:r>
                <a:r>
                  <a:rPr lang="en-US" altLang="zh-CN" sz="1600" dirty="0"/>
                  <a:t>OLS </a:t>
                </a:r>
                <a:r>
                  <a:rPr lang="zh-CN" altLang="en-US" sz="1600" dirty="0"/>
                  <a:t>估计是无偏估计，无偏性是</a:t>
                </a:r>
                <a14:m>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0</m:t>
                        </m:r>
                      </m:sub>
                    </m:sSub>
                  </m:oMath>
                </a14:m>
                <a:r>
                  <a:rPr lang="zh-CN" altLang="en-US" sz="1600" dirty="0"/>
                  <a:t>，</a:t>
                </a:r>
                <a14:m>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b="0" i="1" smtClean="0">
                            <a:latin typeface="Cambria Math" panose="02040503050406030204" pitchFamily="18" charset="0"/>
                          </a:rPr>
                          <m:t>1</m:t>
                        </m:r>
                      </m:sub>
                    </m:sSub>
                  </m:oMath>
                </a14:m>
                <a:r>
                  <a:rPr lang="zh-CN" altLang="en-US" sz="1600" dirty="0"/>
                  <a:t>的抽样分布性质，并不能说明从具体的样本计算出的一个估计量与参数的真实值</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oMath>
                </a14:m>
                <a:r>
                  <a:rPr lang="zh-CN" altLang="en-US" sz="1600" dirty="0"/>
                  <a:t>，</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b="0" i="1" smtClean="0">
                            <a:latin typeface="Cambria Math" panose="02040503050406030204" pitchFamily="18" charset="0"/>
                          </a:rPr>
                          <m:t>1</m:t>
                        </m:r>
                      </m:sub>
                    </m:sSub>
                  </m:oMath>
                </a14:m>
                <a:r>
                  <a:rPr lang="zh-CN" altLang="en-US" sz="1600" dirty="0"/>
                  <a:t>有多大的偏差。因此，除了无偏性之外，还需要其它性质来进一步样本量足够大时，参数估计值逐渐接近真实值。</a:t>
                </a:r>
                <a:endParaRPr lang="en-US" altLang="zh-CN" sz="1600" dirty="0"/>
              </a:p>
              <a:p>
                <a:pPr indent="457200"/>
                <a:r>
                  <a:rPr lang="zh-CN" altLang="en-US" sz="1600" dirty="0"/>
                  <a:t>一致估计 在假设</a:t>
                </a:r>
                <a:r>
                  <a:rPr lang="en-US" altLang="zh-CN" sz="1600" dirty="0"/>
                  <a:t>1 </a:t>
                </a:r>
                <a:r>
                  <a:rPr lang="zh-CN" altLang="en-US" sz="1600" dirty="0"/>
                  <a:t>和假设</a:t>
                </a:r>
                <a:r>
                  <a:rPr lang="en-US" altLang="zh-CN" sz="1600" dirty="0"/>
                  <a:t>3 </a:t>
                </a:r>
                <a:r>
                  <a:rPr lang="zh-CN" altLang="en-US" sz="1600" dirty="0"/>
                  <a:t>成立时，</a:t>
                </a:r>
                <a:r>
                  <a:rPr lang="en-US" altLang="zh-CN" sz="1600" dirty="0"/>
                  <a:t>OLS </a:t>
                </a:r>
                <a:r>
                  <a:rPr lang="zh-CN" altLang="en-US" sz="1600" dirty="0"/>
                  <a:t>估计是一致估计。一致性告诉我们，当样本量增大时，参数估计</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oMath>
                </a14:m>
                <a:r>
                  <a:rPr lang="zh-CN" altLang="en-US" sz="1600" dirty="0"/>
                  <a:t>以概率趋近于参数真值</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oMath>
                </a14:m>
                <a:r>
                  <a:rPr lang="zh-CN" altLang="en-US" sz="1600" dirty="0"/>
                  <a:t>。我们不能像理解微积分中的收敛概念一样理解</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oMath>
                </a14:m>
                <a:r>
                  <a:rPr lang="zh-CN" altLang="en-US" sz="1600" dirty="0"/>
                  <a:t>对</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oMath>
                </a14:m>
                <a:r>
                  <a:rPr lang="zh-CN" altLang="en-US" sz="1600" dirty="0"/>
                  <a:t>的趋近，以概率收敛只能保证当样本量足够大时，随机变量</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oMath>
                </a14:m>
                <a:r>
                  <a:rPr lang="zh-CN" altLang="en-US" sz="1600" dirty="0"/>
                  <a:t>与常数</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oMath>
                </a14:m>
                <a:r>
                  <a:rPr lang="zh-CN" altLang="en-US" sz="1600" dirty="0"/>
                  <a:t>的距离可以任意接近的概率趋近</a:t>
                </a:r>
                <a:r>
                  <a:rPr lang="en-US" altLang="zh-CN" sz="1600" dirty="0"/>
                  <a:t>1</a:t>
                </a:r>
                <a:r>
                  <a:rPr lang="zh-CN" altLang="en-US" sz="1600" dirty="0"/>
                  <a:t>，因此，不管样本容量多么大，仍然存在</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oMath>
                </a14:m>
                <a:r>
                  <a:rPr lang="zh-CN" altLang="en-US" sz="1600" dirty="0"/>
                  <a:t>与常数</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r>
                      <a:rPr lang="en-US" altLang="zh-CN" sz="1600" i="1">
                        <a:latin typeface="Cambria Math" panose="02040503050406030204" pitchFamily="18" charset="0"/>
                      </a:rPr>
                      <m:t> </m:t>
                    </m:r>
                  </m:oMath>
                </a14:m>
                <a:r>
                  <a:rPr lang="en-US" altLang="zh-CN" sz="1600" dirty="0"/>
                  <a:t>“</a:t>
                </a:r>
                <a:r>
                  <a:rPr lang="zh-CN" altLang="en-US" sz="1600" dirty="0"/>
                  <a:t>相去甚远”的情况发生的可能性，只是这种可能性随着样本增加越来越接近</a:t>
                </a:r>
                <a:r>
                  <a:rPr lang="en-US" altLang="zh-CN" sz="1600" dirty="0"/>
                  <a:t>0</a:t>
                </a:r>
                <a:r>
                  <a:rPr lang="zh-CN" altLang="en-US" sz="1600" dirty="0"/>
                  <a:t>。</a:t>
                </a:r>
                <a:endParaRPr lang="en-US" altLang="zh-CN" sz="1600" dirty="0"/>
              </a:p>
              <a:p>
                <a:pPr indent="457200"/>
                <a:r>
                  <a:rPr lang="zh-CN" altLang="en-US" sz="1600" dirty="0"/>
                  <a:t>有效性 （马尔可夫性） 如果线性回归模型（</a:t>
                </a:r>
                <a:r>
                  <a:rPr lang="en-US" altLang="zh-CN" sz="1600" dirty="0"/>
                  <a:t>4.2</a:t>
                </a:r>
                <a:r>
                  <a:rPr lang="zh-CN" altLang="en-US" sz="1600" dirty="0"/>
                  <a:t>）满足假设 </a:t>
                </a:r>
                <a:r>
                  <a:rPr lang="en-US" altLang="zh-CN" sz="1600" dirty="0"/>
                  <a:t>1</a:t>
                </a:r>
                <a:r>
                  <a:rPr lang="zh-CN" altLang="en-US" sz="1600" dirty="0"/>
                  <a:t>－</a:t>
                </a:r>
                <a:r>
                  <a:rPr lang="en-US" altLang="zh-CN" sz="1600" dirty="0"/>
                  <a:t>3</a:t>
                </a:r>
                <a:r>
                  <a:rPr lang="zh-CN" altLang="en-US" sz="1600" dirty="0"/>
                  <a:t>，则在</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oMath>
                </a14:m>
                <a:r>
                  <a:rPr lang="zh-CN" altLang="en-US" sz="1600" dirty="0"/>
                  <a:t>，</a:t>
                </a:r>
                <a14:m>
                  <m:oMath xmlns:m="http://schemas.openxmlformats.org/officeDocument/2006/math">
                    <m:sSub>
                      <m:sSubPr>
                        <m:ctrlPr>
                          <a:rPr lang="zh-CN" altLang="zh-CN" sz="1600" i="1" smtClean="0">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b="0" i="1" smtClean="0">
                            <a:latin typeface="Cambria Math" panose="02040503050406030204" pitchFamily="18" charset="0"/>
                          </a:rPr>
                          <m:t>1</m:t>
                        </m:r>
                      </m:sub>
                    </m:sSub>
                  </m:oMath>
                </a14:m>
                <a:r>
                  <a:rPr lang="zh-CN" altLang="en-US" sz="1600" dirty="0"/>
                  <a:t>的所有线性无偏估计中，</a:t>
                </a:r>
                <a:r>
                  <a:rPr lang="en-US" altLang="zh-CN" sz="1600" dirty="0"/>
                  <a:t>OLS</a:t>
                </a:r>
                <a:r>
                  <a:rPr lang="zh-CN" altLang="en-US" sz="1600" dirty="0"/>
                  <a:t>估计量</a:t>
                </a:r>
                <a:r>
                  <a:rPr lang="en-US" altLang="zh-CN" sz="1600" dirty="0"/>
                  <a:t>β_0</a:t>
                </a:r>
                <a:r>
                  <a:rPr lang="zh-CN" altLang="en-US" sz="1600" dirty="0"/>
                  <a:t>，</a:t>
                </a:r>
                <a:r>
                  <a:rPr lang="en-US" altLang="zh-CN" sz="1600" dirty="0"/>
                  <a:t>β_1</a:t>
                </a:r>
                <a:r>
                  <a:rPr lang="zh-CN" altLang="en-US" sz="1600" dirty="0"/>
                  <a:t>的方差最小。马尔可夫性从理论上保证，如果模型满足假设</a:t>
                </a:r>
                <a:r>
                  <a:rPr lang="en-US" altLang="zh-CN" sz="1600" dirty="0"/>
                  <a:t>1</a:t>
                </a:r>
                <a:r>
                  <a:rPr lang="zh-CN" altLang="en-US" sz="1600" dirty="0"/>
                  <a:t>－</a:t>
                </a:r>
                <a:r>
                  <a:rPr lang="en-US" altLang="zh-CN" sz="1600" dirty="0"/>
                  <a:t>3</a:t>
                </a:r>
                <a:r>
                  <a:rPr lang="zh-CN" altLang="en-US" sz="1600" dirty="0"/>
                  <a:t>，则在所有线性无偏估计中，由最小二乘得出的估计量是最优的，这就保证了采用</a:t>
                </a:r>
                <a:r>
                  <a:rPr lang="en-US" altLang="zh-CN" sz="1600" dirty="0"/>
                  <a:t>OLS </a:t>
                </a:r>
                <a:r>
                  <a:rPr lang="zh-CN" altLang="en-US" sz="1600" dirty="0"/>
                  <a:t>估计的合理性。但</a:t>
                </a:r>
                <a:r>
                  <a:rPr lang="en-US" altLang="zh-CN" sz="1600" dirty="0"/>
                  <a:t>OLS </a:t>
                </a:r>
                <a:r>
                  <a:rPr lang="zh-CN" altLang="en-US" sz="1600" dirty="0"/>
                  <a:t>估计量的有效性是需要条件的，如果假设</a:t>
                </a:r>
                <a:r>
                  <a:rPr lang="en-US" altLang="zh-CN" sz="1600" dirty="0"/>
                  <a:t>1</a:t>
                </a:r>
                <a:r>
                  <a:rPr lang="zh-CN" altLang="en-US" sz="1600" dirty="0"/>
                  <a:t>－</a:t>
                </a:r>
                <a:r>
                  <a:rPr lang="en-US" altLang="zh-CN" sz="1600" dirty="0"/>
                  <a:t>3 </a:t>
                </a:r>
                <a:r>
                  <a:rPr lang="zh-CN" altLang="en-US" sz="1600" dirty="0"/>
                  <a:t>中的条件不成立，则不能保证</a:t>
                </a:r>
                <a:r>
                  <a:rPr lang="en-US" altLang="zh-CN" sz="1600" dirty="0"/>
                  <a:t>OLS </a:t>
                </a:r>
                <a:r>
                  <a:rPr lang="zh-CN" altLang="en-US" sz="1600" dirty="0"/>
                  <a:t>的最小方差性。实际上，当假设</a:t>
                </a:r>
                <a:r>
                  <a:rPr lang="en-US" altLang="zh-CN" sz="1600" dirty="0"/>
                  <a:t>2 </a:t>
                </a:r>
                <a:r>
                  <a:rPr lang="zh-CN" altLang="en-US" sz="1600" dirty="0"/>
                  <a:t>和（或）假设</a:t>
                </a:r>
                <a:r>
                  <a:rPr lang="en-US" altLang="zh-CN" sz="1600" dirty="0"/>
                  <a:t>3 </a:t>
                </a:r>
                <a:r>
                  <a:rPr lang="zh-CN" altLang="en-US" sz="1600" dirty="0"/>
                  <a:t>不成立时，</a:t>
                </a:r>
                <a:r>
                  <a:rPr lang="en-US" altLang="zh-CN" sz="1600" dirty="0"/>
                  <a:t>OLS </a:t>
                </a:r>
                <a:r>
                  <a:rPr lang="zh-CN" altLang="en-US" sz="1600" dirty="0"/>
                  <a:t>确实不再是最小方差线性无偏估计，而采用广义最小二乘得出的估计量才具有最优性。</a:t>
                </a:r>
              </a:p>
            </p:txBody>
          </p:sp>
        </mc:Choice>
        <mc:Fallback>
          <p:sp>
            <p:nvSpPr>
              <p:cNvPr id="2" name="矩形 1"/>
              <p:cNvSpPr>
                <a:spLocks noRot="1" noChangeAspect="1" noMove="1" noResize="1" noEditPoints="1" noAdjustHandles="1" noChangeArrowheads="1" noChangeShapeType="1" noTextEdit="1"/>
              </p:cNvSpPr>
              <p:nvPr/>
            </p:nvSpPr>
            <p:spPr>
              <a:xfrm>
                <a:off x="391293" y="1472420"/>
                <a:ext cx="7915326" cy="4388124"/>
              </a:xfrm>
              <a:prstGeom prst="rect">
                <a:avLst/>
              </a:prstGeom>
              <a:blipFill rotWithShape="1">
                <a:blip r:embed="rId1"/>
                <a:stretch>
                  <a:fillRect l="-385" t="-417" r="-3002" b="-97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978974" cy="369332"/>
          </a:xfrm>
          <a:prstGeom prst="rect">
            <a:avLst/>
          </a:prstGeom>
        </p:spPr>
        <p:txBody>
          <a:bodyPr wrap="none">
            <a:spAutoFit/>
          </a:bodyPr>
          <a:lstStyle/>
          <a:p>
            <a:r>
              <a:rPr lang="en-US" altLang="zh-CN" dirty="0"/>
              <a:t>4.2.3 </a:t>
            </a:r>
            <a:r>
              <a:rPr lang="zh-CN" altLang="en-US" dirty="0"/>
              <a:t>基本假设下</a:t>
            </a:r>
            <a:r>
              <a:rPr lang="en-US" altLang="zh-CN" dirty="0"/>
              <a:t>OLS</a:t>
            </a:r>
            <a:r>
              <a:rPr lang="zh-CN" altLang="en-US" dirty="0"/>
              <a:t>估计的统计性质</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4.2</a:t>
            </a:r>
            <a:r>
              <a:rPr lang="zh-CN" altLang="en-US" sz="2100" b="1" spc="225" dirty="0">
                <a:solidFill>
                  <a:prstClr val="white"/>
                </a:solidFill>
              </a:rPr>
              <a:t>　一元回归分析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91293" y="1472420"/>
                <a:ext cx="7915326" cy="2080698"/>
              </a:xfrm>
              <a:prstGeom prst="rect">
                <a:avLst/>
              </a:prstGeom>
            </p:spPr>
            <p:txBody>
              <a:bodyPr wrap="square">
                <a:spAutoFit/>
              </a:bodyPr>
              <a:lstStyle/>
              <a:p>
                <a:pPr indent="457200"/>
                <a:r>
                  <a:rPr lang="zh-CN" altLang="en-US" sz="1600" dirty="0"/>
                  <a:t>如果假设 </a:t>
                </a:r>
                <a:r>
                  <a:rPr lang="en-US" altLang="zh-CN" sz="1600" dirty="0"/>
                  <a:t>1</a:t>
                </a:r>
                <a:r>
                  <a:rPr lang="zh-CN" altLang="en-US" sz="1600" dirty="0"/>
                  <a:t>－假设 </a:t>
                </a:r>
                <a:r>
                  <a:rPr lang="en-US" altLang="zh-CN" sz="1600" dirty="0"/>
                  <a:t>4 </a:t>
                </a:r>
                <a:r>
                  <a:rPr lang="zh-CN" altLang="en-US" sz="1600" dirty="0"/>
                  <a:t>成立，则 </a:t>
                </a:r>
                <a:r>
                  <a:rPr lang="en-US" altLang="zh-CN" sz="1600" dirty="0"/>
                  <a:t>OLS</a:t>
                </a:r>
                <a:r>
                  <a:rPr lang="zh-CN" altLang="en-US" sz="1600" dirty="0"/>
                  <a:t>估计量</a:t>
                </a:r>
                <a:r>
                  <a:rPr lang="en-US" altLang="zh-CN" sz="1600" dirty="0"/>
                  <a:t>β ̂_0</a:t>
                </a:r>
                <a:r>
                  <a:rPr lang="zh-CN" altLang="en-US" sz="1600" dirty="0"/>
                  <a:t>，</a:t>
                </a:r>
                <a:r>
                  <a:rPr lang="en-US" altLang="zh-CN" sz="1600" dirty="0"/>
                  <a:t>β ̂_1</a:t>
                </a:r>
                <a:r>
                  <a:rPr lang="zh-CN" altLang="en-US" sz="1600" dirty="0"/>
                  <a:t>服从正态分布，其方差分别为：</a:t>
                </a:r>
                <a:endParaRPr lang="en-US" altLang="zh-CN" sz="1600" dirty="0"/>
              </a:p>
              <a:p>
                <a:pPr algn="ct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𝑉𝑎𝑟</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0</m:t>
                              </m:r>
                            </m:sub>
                          </m:sSub>
                        </m:e>
                      </m:d>
                      <m:r>
                        <a:rPr lang="en-US" altLang="zh-CN">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𝑛</m:t>
                              </m:r>
                            </m:e>
                            <m:sup>
                              <m:r>
                                <a:rPr lang="en-US" altLang="zh-CN" i="1">
                                  <a:latin typeface="Cambria Math" panose="02040503050406030204" pitchFamily="18" charset="0"/>
                                </a:rPr>
                                <m:t>−1</m:t>
                              </m:r>
                            </m:sup>
                          </m:sSup>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𝑖</m:t>
                                  </m:r>
                                </m:sub>
                                <m:sup>
                                  <m:r>
                                    <a:rPr lang="en-US" altLang="zh-CN" i="1">
                                      <a:latin typeface="Cambria Math" panose="02040503050406030204" pitchFamily="18" charset="0"/>
                                    </a:rPr>
                                    <m:t>2</m:t>
                                  </m:r>
                                </m:sup>
                              </m:sSubSup>
                            </m:e>
                          </m:nary>
                        </m:num>
                        <m:den>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p>
                                <m:sSupPr>
                                  <m:ctrlPr>
                                    <a:rPr lang="zh-CN" altLang="zh-CN" i="1">
                                      <a:latin typeface="Cambria Math" panose="02040503050406030204" pitchFamily="18" charset="0"/>
                                    </a:rPr>
                                  </m:ctrlPr>
                                </m:sSupPr>
                                <m:e>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𝑥</m:t>
                                      </m:r>
                                    </m:e>
                                  </m:acc>
                                  <m:r>
                                    <a:rPr lang="en-US" altLang="zh-CN" i="1">
                                      <a:latin typeface="Cambria Math" panose="02040503050406030204" pitchFamily="18" charset="0"/>
                                    </a:rPr>
                                    <m:t>)</m:t>
                                  </m:r>
                                </m:e>
                                <m:sup>
                                  <m:r>
                                    <a:rPr lang="en-US" altLang="zh-CN" i="1">
                                      <a:latin typeface="Cambria Math" panose="02040503050406030204" pitchFamily="18" charset="0"/>
                                    </a:rPr>
                                    <m:t>2</m:t>
                                  </m:r>
                                </m:sup>
                              </m:sSup>
                            </m:e>
                          </m:nary>
                        </m:den>
                      </m:f>
                      <m:sSup>
                        <m:sSupPr>
                          <m:ctrlPr>
                            <a:rPr lang="zh-CN" altLang="zh-CN" i="1">
                              <a:latin typeface="Cambria Math" panose="02040503050406030204" pitchFamily="18" charset="0"/>
                            </a:rPr>
                          </m:ctrlPr>
                        </m:sSupPr>
                        <m:e>
                          <m:r>
                            <a:rPr lang="en-US" altLang="zh-CN" i="1">
                              <a:latin typeface="Cambria Math" panose="02040503050406030204" pitchFamily="18" charset="0"/>
                            </a:rPr>
                            <m:t>𝜎</m:t>
                          </m:r>
                        </m:e>
                        <m:sup>
                          <m:r>
                            <a:rPr lang="en-US" altLang="zh-CN" i="1">
                              <a:latin typeface="Cambria Math" panose="02040503050406030204" pitchFamily="18" charset="0"/>
                            </a:rPr>
                            <m:t>2</m:t>
                          </m:r>
                        </m:sup>
                      </m:sSup>
                    </m:oMath>
                  </m:oMathPara>
                </a14:m>
                <a:endParaRPr lang="en-US" altLang="zh-CN" dirty="0"/>
              </a:p>
              <a:p>
                <a:pPr algn="ct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𝑉𝑎𝑟</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1</m:t>
                              </m:r>
                            </m:sub>
                          </m:sSub>
                        </m:e>
                      </m:d>
                      <m:r>
                        <a:rPr lang="en-US" altLang="zh-CN">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𝜎</m:t>
                              </m:r>
                            </m:e>
                            <m:sup>
                              <m:r>
                                <a:rPr lang="en-US" altLang="zh-CN" i="1">
                                  <a:latin typeface="Cambria Math" panose="02040503050406030204" pitchFamily="18" charset="0"/>
                                </a:rPr>
                                <m:t>2</m:t>
                              </m:r>
                            </m:sup>
                          </m:sSup>
                        </m:num>
                        <m:den>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p>
                                <m:sSupPr>
                                  <m:ctrlPr>
                                    <a:rPr lang="zh-CN" altLang="zh-CN" i="1">
                                      <a:latin typeface="Cambria Math" panose="02040503050406030204" pitchFamily="18" charset="0"/>
                                    </a:rPr>
                                  </m:ctrlPr>
                                </m:sSupPr>
                                <m:e>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𝑥</m:t>
                                      </m:r>
                                    </m:e>
                                  </m:acc>
                                  <m:r>
                                    <a:rPr lang="en-US" altLang="zh-CN" i="1">
                                      <a:latin typeface="Cambria Math" panose="02040503050406030204" pitchFamily="18" charset="0"/>
                                    </a:rPr>
                                    <m:t>)</m:t>
                                  </m:r>
                                </m:e>
                                <m:sup>
                                  <m:r>
                                    <a:rPr lang="en-US" altLang="zh-CN" i="1">
                                      <a:latin typeface="Cambria Math" panose="02040503050406030204" pitchFamily="18" charset="0"/>
                                    </a:rPr>
                                    <m:t>2</m:t>
                                  </m:r>
                                </m:sup>
                              </m:sSup>
                            </m:e>
                          </m:nary>
                        </m:den>
                      </m:f>
                    </m:oMath>
                  </m:oMathPara>
                </a14:m>
                <a:endParaRPr lang="en-US" altLang="zh-CN" sz="1600" dirty="0"/>
              </a:p>
              <a:p>
                <a:endParaRPr lang="zh-CN" altLang="en-US" sz="1600" dirty="0"/>
              </a:p>
            </p:txBody>
          </p:sp>
        </mc:Choice>
        <mc:Fallback>
          <p:sp>
            <p:nvSpPr>
              <p:cNvPr id="2" name="矩形 1"/>
              <p:cNvSpPr>
                <a:spLocks noRot="1" noChangeAspect="1" noMove="1" noResize="1" noEditPoints="1" noAdjustHandles="1" noChangeArrowheads="1" noChangeShapeType="1" noTextEdit="1"/>
              </p:cNvSpPr>
              <p:nvPr/>
            </p:nvSpPr>
            <p:spPr>
              <a:xfrm>
                <a:off x="391293" y="1472420"/>
                <a:ext cx="7915326" cy="2080698"/>
              </a:xfrm>
              <a:prstGeom prst="rect">
                <a:avLst/>
              </a:prstGeom>
              <a:blipFill rotWithShape="1">
                <a:blip r:embed="rId1"/>
                <a:stretch>
                  <a:fillRect l="-385" t="-1173"/>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978974" cy="369332"/>
          </a:xfrm>
          <a:prstGeom prst="rect">
            <a:avLst/>
          </a:prstGeom>
        </p:spPr>
        <p:txBody>
          <a:bodyPr wrap="none">
            <a:spAutoFit/>
          </a:bodyPr>
          <a:lstStyle/>
          <a:p>
            <a:r>
              <a:rPr lang="en-US" altLang="zh-CN" dirty="0"/>
              <a:t>4.2.3 </a:t>
            </a:r>
            <a:r>
              <a:rPr lang="zh-CN" altLang="en-US" dirty="0"/>
              <a:t>基本假设下</a:t>
            </a:r>
            <a:r>
              <a:rPr lang="en-US" altLang="zh-CN" dirty="0"/>
              <a:t>OLS</a:t>
            </a:r>
            <a:r>
              <a:rPr lang="zh-CN" altLang="en-US" dirty="0"/>
              <a:t>估计的统计性质</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4.2</a:t>
            </a:r>
            <a:r>
              <a:rPr lang="zh-CN" altLang="en-US" sz="2100" b="1" spc="225" dirty="0">
                <a:solidFill>
                  <a:prstClr val="white"/>
                </a:solidFill>
              </a:rPr>
              <a:t>　一元回归分析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3" name="文本框 2"/>
          <p:cNvSpPr txBox="1"/>
          <p:nvPr/>
        </p:nvSpPr>
        <p:spPr>
          <a:xfrm>
            <a:off x="6231369" y="2458387"/>
            <a:ext cx="993890" cy="369332"/>
          </a:xfrm>
          <a:prstGeom prst="rect">
            <a:avLst/>
          </a:prstGeom>
          <a:noFill/>
        </p:spPr>
        <p:txBody>
          <a:bodyPr wrap="square" rtlCol="0">
            <a:spAutoFit/>
          </a:bodyPr>
          <a:lstStyle/>
          <a:p>
            <a:r>
              <a:rPr lang="zh-CN" altLang="en-US" dirty="0"/>
              <a:t>（</a:t>
            </a:r>
            <a:r>
              <a:rPr lang="en-US" altLang="zh-CN" dirty="0"/>
              <a:t>4.4</a:t>
            </a:r>
            <a:r>
              <a:rPr lang="zh-CN" altLang="en-US" dirty="0"/>
              <a:t>）</a:t>
            </a:r>
            <a:endParaRPr lang="zh-CN" altLang="en-US"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59814" y="1254923"/>
                <a:ext cx="8494442" cy="4299960"/>
              </a:xfrm>
              <a:prstGeom prst="rect">
                <a:avLst/>
              </a:prstGeom>
            </p:spPr>
            <p:txBody>
              <a:bodyPr wrap="square">
                <a:spAutoFit/>
              </a:bodyPr>
              <a:lstStyle/>
              <a:p>
                <a:pPr indent="457200"/>
                <a:r>
                  <a:rPr lang="zh-CN" altLang="en-US" sz="1600" dirty="0"/>
                  <a:t>总体方差可以用样本方差来估计。如果能够得到误差项的样本值，可以很容易地给出</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𝜎</m:t>
                        </m:r>
                      </m:e>
                      <m:sup>
                        <m:r>
                          <a:rPr lang="en-US" altLang="zh-CN" i="1">
                            <a:latin typeface="Cambria Math" panose="02040503050406030204" pitchFamily="18" charset="0"/>
                          </a:rPr>
                          <m:t>2</m:t>
                        </m:r>
                      </m:sup>
                    </m:sSup>
                  </m:oMath>
                </a14:m>
                <a:r>
                  <a:rPr lang="zh-CN" altLang="en-US" sz="1600" dirty="0"/>
                  <a:t>的估计。困难在于误差项不可观测，不能得到样本。为此，必须寻找一个可以观测的量来替代误差项。显然，在可以代替误差项</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𝑖</m:t>
                        </m:r>
                      </m:sub>
                    </m:sSub>
                  </m:oMath>
                </a14:m>
                <a:r>
                  <a:rPr lang="zh-CN" altLang="en-US" sz="1600" dirty="0"/>
                  <a:t>的量中，残差</a:t>
                </a:r>
                <a14:m>
                  <m:oMath xmlns:m="http://schemas.openxmlformats.org/officeDocument/2006/math">
                    <m:acc>
                      <m:accPr>
                        <m:chr m:val="̂"/>
                        <m:ctrlPr>
                          <a:rPr lang="zh-CN" altLang="zh-CN" i="1">
                            <a:latin typeface="Cambria Math" panose="02040503050406030204" pitchFamily="18" charset="0"/>
                          </a:rPr>
                        </m:ctrlPr>
                      </m:accPr>
                      <m:e>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𝑖</m:t>
                            </m:r>
                          </m:sub>
                        </m:sSub>
                      </m:e>
                    </m:acc>
                  </m:oMath>
                </a14:m>
                <a:r>
                  <a:rPr lang="zh-CN" altLang="en-US" sz="1600" dirty="0"/>
                  <a:t>是最容易想到的。</a:t>
                </a:r>
                <a:endParaRPr lang="en-US" altLang="zh-CN" sz="1600" dirty="0"/>
              </a:p>
              <a:p>
                <a:pPr indent="457200"/>
                <a:r>
                  <a:rPr lang="zh-CN" altLang="en-US" sz="1600" dirty="0"/>
                  <a:t>用残差代替误差，用残差值</a:t>
                </a:r>
                <a14:m>
                  <m:oMath xmlns:m="http://schemas.openxmlformats.org/officeDocument/2006/math">
                    <m:acc>
                      <m:accPr>
                        <m:chr m:val="̂"/>
                        <m:ctrlPr>
                          <a:rPr lang="zh-CN" altLang="zh-CN" sz="1600" i="1">
                            <a:latin typeface="Cambria Math" panose="02040503050406030204" pitchFamily="18" charset="0"/>
                          </a:rPr>
                        </m:ctrlPr>
                      </m:acc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𝜀</m:t>
                            </m:r>
                          </m:e>
                          <m:sub>
                            <m:r>
                              <a:rPr lang="en-US" altLang="zh-CN" sz="1600" i="1">
                                <a:latin typeface="Cambria Math" panose="02040503050406030204" pitchFamily="18" charset="0"/>
                              </a:rPr>
                              <m:t>𝑖</m:t>
                            </m:r>
                          </m:sub>
                        </m:sSub>
                      </m:e>
                    </m:acc>
                  </m:oMath>
                </a14:m>
                <a:r>
                  <a:rPr lang="zh-CN" altLang="en-US" sz="1600" dirty="0"/>
                  <a:t>作为误差的样本构造误差方差的估计量。</a:t>
                </a:r>
                <a:endParaRPr lang="en-US" altLang="zh-CN" sz="1600" dirty="0"/>
              </a:p>
              <a:p>
                <a:pPr indent="457200"/>
                <a:r>
                  <a:rPr lang="zh-CN" altLang="en-US" sz="1600" dirty="0"/>
                  <a:t>设</a:t>
                </a:r>
                <a14:m>
                  <m:oMath xmlns:m="http://schemas.openxmlformats.org/officeDocument/2006/math">
                    <m:d>
                      <m:dPr>
                        <m:begChr m:val="{"/>
                        <m:endChr m:val="}"/>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𝜀</m:t>
                                </m:r>
                              </m:e>
                            </m:acc>
                          </m:e>
                          <m:sub>
                            <m:r>
                              <a:rPr lang="en-US" altLang="zh-CN" i="1">
                                <a:latin typeface="Cambria Math" panose="02040503050406030204" pitchFamily="18" charset="0"/>
                              </a:rPr>
                              <m:t>𝑖</m:t>
                            </m:r>
                          </m:sub>
                        </m:sSub>
                      </m:e>
                    </m:d>
                  </m:oMath>
                </a14:m>
                <a:r>
                  <a:rPr lang="zh-CN" altLang="en-US" sz="1600" dirty="0"/>
                  <a:t>为线性回归模型（</a:t>
                </a:r>
                <a:r>
                  <a:rPr lang="en-US" altLang="zh-CN" sz="1600" dirty="0"/>
                  <a:t>4.2</a:t>
                </a:r>
                <a:r>
                  <a:rPr lang="zh-CN" altLang="en-US" sz="1600" dirty="0"/>
                  <a:t>）的最小二乘残差，定义</a:t>
                </a:r>
              </a:p>
              <a:p>
                <a:pPr indent="457200" algn="ctr"/>
                <a14:m>
                  <m:oMath xmlns:m="http://schemas.openxmlformats.org/officeDocument/2006/math">
                    <m:sSup>
                      <m:sSupPr>
                        <m:ctrlPr>
                          <a:rPr lang="zh-CN" altLang="zh-CN" i="1">
                            <a:latin typeface="Cambria Math" panose="02040503050406030204" pitchFamily="18" charset="0"/>
                          </a:rPr>
                        </m:ctrlPr>
                      </m:sSup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𝜎</m:t>
                            </m:r>
                          </m:e>
                        </m:acc>
                      </m:e>
                      <m:sup>
                        <m:r>
                          <a:rPr lang="en-US" altLang="zh-CN" i="1">
                            <a:latin typeface="Cambria Math" panose="02040503050406030204" pitchFamily="18" charset="0"/>
                          </a:rPr>
                          <m:t>2</m:t>
                        </m:r>
                      </m:sup>
                    </m:sSup>
                    <m:r>
                      <a:rPr lang="en-US" altLang="zh-CN" i="1">
                        <a:latin typeface="Cambria Math" panose="02040503050406030204" pitchFamily="18" charset="0"/>
                      </a:rPr>
                      <m:t>=</m:t>
                    </m:r>
                    <m:sSup>
                      <m:sSupPr>
                        <m:ctrlPr>
                          <a:rPr lang="zh-CN" altLang="zh-CN" i="1">
                            <a:latin typeface="Cambria Math" panose="02040503050406030204" pitchFamily="18" charset="0"/>
                          </a:rPr>
                        </m:ctrlPr>
                      </m:sSupPr>
                      <m:e>
                        <m:r>
                          <a:rPr lang="en-US" altLang="zh-CN" i="1">
                            <a:latin typeface="Cambria Math" panose="02040503050406030204" pitchFamily="18" charset="0"/>
                          </a:rPr>
                          <m:t>𝑠</m:t>
                        </m:r>
                      </m:e>
                      <m:sup>
                        <m:r>
                          <a:rPr lang="en-US" altLang="zh-CN" i="1">
                            <a:latin typeface="Cambria Math" panose="02040503050406030204" pitchFamily="18" charset="0"/>
                          </a:rPr>
                          <m:t>2</m:t>
                        </m:r>
                      </m:sup>
                    </m:sSup>
                    <m:r>
                      <a:rPr lang="en-US" altLang="zh-CN" i="1">
                        <a:latin typeface="Cambria Math" panose="02040503050406030204" pitchFamily="18" charset="0"/>
                      </a:rPr>
                      <m:t>=</m:t>
                    </m:r>
                    <m:f>
                      <m:fPr>
                        <m:ctrlPr>
                          <a:rPr lang="zh-CN" altLang="zh-CN" i="1">
                            <a:latin typeface="Cambria Math" panose="02040503050406030204" pitchFamily="18" charset="0"/>
                          </a:rPr>
                        </m:ctrlPr>
                      </m:fPr>
                      <m:num>
                        <m:nary>
                          <m:naryPr>
                            <m:chr m:val="∑"/>
                            <m:limLoc m:val="subSup"/>
                            <m:ctrlPr>
                              <a:rPr lang="zh-CN" altLang="zh-CN" i="1">
                                <a:latin typeface="Cambria Math" panose="02040503050406030204" pitchFamily="18" charset="0"/>
                              </a:rPr>
                            </m:ctrlPr>
                          </m:naryPr>
                          <m:sub>
                            <m:r>
                              <m:rPr>
                                <m:sty m:val="p"/>
                              </m:rPr>
                              <a:rPr lang="en-US" altLang="zh-CN">
                                <a:latin typeface="Cambria Math" panose="02040503050406030204" pitchFamily="18" charset="0"/>
                              </a:rPr>
                              <m:t>i</m:t>
                            </m:r>
                            <m:r>
                              <a:rPr lang="en-US" altLang="zh-CN">
                                <a:latin typeface="Cambria Math" panose="02040503050406030204" pitchFamily="18" charset="0"/>
                              </a:rPr>
                              <m:t>=1</m:t>
                            </m:r>
                          </m:sub>
                          <m:sup>
                            <m:r>
                              <a:rPr lang="en-US" altLang="zh-CN" i="1">
                                <a:latin typeface="Cambria Math" panose="02040503050406030204" pitchFamily="18" charset="0"/>
                              </a:rPr>
                              <m:t>𝑛</m:t>
                            </m:r>
                          </m:sup>
                          <m:e>
                            <m:sSubSup>
                              <m:sSubSupPr>
                                <m:ctrlPr>
                                  <a:rPr lang="zh-CN" altLang="zh-CN" i="1">
                                    <a:latin typeface="Cambria Math" panose="02040503050406030204" pitchFamily="18" charset="0"/>
                                  </a:rPr>
                                </m:ctrlPr>
                              </m:sSubSup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𝜀</m:t>
                                    </m:r>
                                  </m:e>
                                </m:acc>
                              </m:e>
                              <m:sub>
                                <m:r>
                                  <a:rPr lang="en-US" altLang="zh-CN" i="1">
                                    <a:latin typeface="Cambria Math" panose="02040503050406030204" pitchFamily="18" charset="0"/>
                                  </a:rPr>
                                  <m:t>𝑖</m:t>
                                </m:r>
                              </m:sub>
                              <m:sup>
                                <m:r>
                                  <a:rPr lang="en-US" altLang="zh-CN" i="1">
                                    <a:latin typeface="Cambria Math" panose="02040503050406030204" pitchFamily="18" charset="0"/>
                                  </a:rPr>
                                  <m:t>2</m:t>
                                </m:r>
                              </m:sup>
                            </m:sSubSup>
                          </m:e>
                        </m:nary>
                      </m:num>
                      <m:den>
                        <m:r>
                          <a:rPr lang="en-US" altLang="zh-CN" i="1">
                            <a:latin typeface="Cambria Math" panose="02040503050406030204" pitchFamily="18" charset="0"/>
                          </a:rPr>
                          <m:t>𝑛</m:t>
                        </m:r>
                        <m:r>
                          <a:rPr lang="en-US" altLang="zh-CN" i="1">
                            <a:latin typeface="Cambria Math" panose="02040503050406030204" pitchFamily="18" charset="0"/>
                          </a:rPr>
                          <m:t>−2</m:t>
                        </m:r>
                      </m:den>
                    </m:f>
                  </m:oMath>
                </a14:m>
                <a:r>
                  <a:rPr lang="en-US" altLang="zh-CN" sz="1600" dirty="0"/>
                  <a:t>                                     </a:t>
                </a:r>
                <a:r>
                  <a:rPr lang="zh-CN" altLang="en-US" sz="1600" dirty="0"/>
                  <a:t>（</a:t>
                </a:r>
                <a:r>
                  <a:rPr lang="en-US" altLang="zh-CN" sz="1600" dirty="0"/>
                  <a:t>4.5</a:t>
                </a:r>
                <a:r>
                  <a:rPr lang="zh-CN" altLang="en-US" sz="1600" dirty="0"/>
                  <a:t>）</a:t>
                </a:r>
                <a:endParaRPr lang="en-US" altLang="zh-CN" sz="1600" dirty="0"/>
              </a:p>
              <a:p>
                <a:pPr indent="457200"/>
                <a:r>
                  <a:rPr lang="zh-CN" altLang="en-US" sz="1600" dirty="0"/>
                  <a:t>为误差项方差</a:t>
                </a:r>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𝜎</m:t>
                        </m:r>
                      </m:e>
                      <m:sup>
                        <m:r>
                          <a:rPr lang="en-US" altLang="zh-CN" sz="1600" i="1">
                            <a:latin typeface="Cambria Math" panose="02040503050406030204" pitchFamily="18" charset="0"/>
                          </a:rPr>
                          <m:t>2</m:t>
                        </m:r>
                      </m:sup>
                    </m:sSup>
                  </m:oMath>
                </a14:m>
                <a:r>
                  <a:rPr lang="zh-CN" altLang="en-US" sz="1600" dirty="0"/>
                  <a:t>估计量，其平方根</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𝜎</m:t>
                        </m:r>
                      </m:e>
                    </m:acc>
                    <m:r>
                      <a:rPr lang="en-US" altLang="zh-CN" i="1">
                        <a:latin typeface="Cambria Math" panose="02040503050406030204" pitchFamily="18" charset="0"/>
                      </a:rPr>
                      <m:t>=</m:t>
                    </m:r>
                    <m:r>
                      <m:rPr>
                        <m:sty m:val="p"/>
                      </m:rPr>
                      <a:rPr lang="en-US" altLang="zh-CN">
                        <a:latin typeface="Cambria Math" panose="02040503050406030204" pitchFamily="18" charset="0"/>
                      </a:rPr>
                      <m:t>s</m:t>
                    </m:r>
                  </m:oMath>
                </a14:m>
                <a:r>
                  <a:rPr lang="zh-CN" altLang="en-US" sz="1600" dirty="0"/>
                  <a:t>称为回归标准误。</a:t>
                </a:r>
                <a14:m>
                  <m:oMath xmlns:m="http://schemas.openxmlformats.org/officeDocument/2006/math">
                    <m:sSup>
                      <m:sSupPr>
                        <m:ctrlPr>
                          <a:rPr lang="zh-CN" altLang="zh-CN" i="1">
                            <a:latin typeface="Cambria Math" panose="02040503050406030204" pitchFamily="18" charset="0"/>
                          </a:rPr>
                        </m:ctrlPr>
                      </m:sSup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𝜎</m:t>
                            </m:r>
                          </m:e>
                        </m:acc>
                      </m:e>
                      <m:sup>
                        <m:r>
                          <a:rPr lang="en-US" altLang="zh-CN" i="1">
                            <a:latin typeface="Cambria Math" panose="02040503050406030204" pitchFamily="18" charset="0"/>
                          </a:rPr>
                          <m:t>2</m:t>
                        </m:r>
                      </m:sup>
                    </m:sSup>
                  </m:oMath>
                </a14:m>
                <a:r>
                  <a:rPr lang="zh-CN" altLang="en-US" sz="1600" dirty="0"/>
                  <a:t>是</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𝜎</m:t>
                        </m:r>
                      </m:e>
                      <m:sup>
                        <m:r>
                          <a:rPr lang="en-US" altLang="zh-CN" i="1">
                            <a:latin typeface="Cambria Math" panose="02040503050406030204" pitchFamily="18" charset="0"/>
                          </a:rPr>
                          <m:t>2</m:t>
                        </m:r>
                      </m:sup>
                    </m:sSup>
                  </m:oMath>
                </a14:m>
                <a:r>
                  <a:rPr lang="zh-CN" altLang="en-US" sz="1600" dirty="0"/>
                  <a:t>的无偏估计量。将</a:t>
                </a:r>
                <a14:m>
                  <m:oMath xmlns:m="http://schemas.openxmlformats.org/officeDocument/2006/math">
                    <m:sSup>
                      <m:sSupPr>
                        <m:ctrlPr>
                          <a:rPr lang="zh-CN" altLang="zh-CN" i="1">
                            <a:latin typeface="Cambria Math" panose="02040503050406030204" pitchFamily="18" charset="0"/>
                          </a:rPr>
                        </m:ctrlPr>
                      </m:sSup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𝜎</m:t>
                            </m:r>
                          </m:e>
                        </m:acc>
                      </m:e>
                      <m:sup>
                        <m:r>
                          <a:rPr lang="en-US" altLang="zh-CN" i="1">
                            <a:latin typeface="Cambria Math" panose="02040503050406030204" pitchFamily="18" charset="0"/>
                          </a:rPr>
                          <m:t>2</m:t>
                        </m:r>
                      </m:sup>
                    </m:sSup>
                    <m:r>
                      <a:rPr lang="en-US" altLang="zh-CN" i="1">
                        <a:latin typeface="Cambria Math" panose="02040503050406030204" pitchFamily="18" charset="0"/>
                      </a:rPr>
                      <m:t>=</m:t>
                    </m:r>
                    <m:sSup>
                      <m:sSupPr>
                        <m:ctrlPr>
                          <a:rPr lang="zh-CN" altLang="zh-CN" i="1">
                            <a:latin typeface="Cambria Math" panose="02040503050406030204" pitchFamily="18" charset="0"/>
                          </a:rPr>
                        </m:ctrlPr>
                      </m:sSupPr>
                      <m:e>
                        <m:r>
                          <m:rPr>
                            <m:sty m:val="p"/>
                          </m:rPr>
                          <a:rPr lang="en-US" altLang="zh-CN">
                            <a:latin typeface="Cambria Math" panose="02040503050406030204" pitchFamily="18" charset="0"/>
                          </a:rPr>
                          <m:t>s</m:t>
                        </m:r>
                      </m:e>
                      <m:sup>
                        <m:r>
                          <a:rPr lang="en-US" altLang="zh-CN" i="1">
                            <a:latin typeface="Cambria Math" panose="02040503050406030204" pitchFamily="18" charset="0"/>
                          </a:rPr>
                          <m:t>2</m:t>
                        </m:r>
                      </m:sup>
                    </m:sSup>
                  </m:oMath>
                </a14:m>
                <a:r>
                  <a:rPr lang="zh-CN" altLang="en-US" sz="1600" dirty="0"/>
                  <a:t>代替（</a:t>
                </a:r>
                <a:r>
                  <a:rPr lang="en-US" altLang="zh-CN" sz="1600" dirty="0"/>
                  <a:t>4.4</a:t>
                </a:r>
                <a:r>
                  <a:rPr lang="zh-CN" altLang="en-US" sz="1600" dirty="0"/>
                  <a:t>）中的</a:t>
                </a:r>
                <a:r>
                  <a:rPr lang="en-US" altLang="zh-CN" sz="1600" dirty="0"/>
                  <a:t>σ^2</a:t>
                </a:r>
                <a:r>
                  <a:rPr lang="zh-CN" altLang="en-US" sz="1600" dirty="0"/>
                  <a:t>可以得出估计量方差的估计，由此得</a:t>
                </a:r>
                <a14:m>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0</m:t>
                        </m:r>
                      </m:sub>
                    </m:sSub>
                    <m:r>
                      <a:rPr lang="en-US" altLang="zh-CN" i="1">
                        <a:latin typeface="Cambria Math" panose="02040503050406030204" pitchFamily="18" charset="0"/>
                      </a:rPr>
                      <m:t>, </m:t>
                    </m:r>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1</m:t>
                        </m:r>
                      </m:sub>
                    </m:sSub>
                  </m:oMath>
                </a14:m>
                <a:r>
                  <a:rPr lang="zh-CN" altLang="en-US" sz="1600" dirty="0"/>
                  <a:t>标准差的估计量：</a:t>
                </a:r>
                <a:endParaRPr lang="en-US" altLang="zh-CN" sz="1600" dirty="0"/>
              </a:p>
              <a:p>
                <a:pPr indent="457200" algn="ctr"/>
                <a14:m>
                  <m:oMath xmlns:m="http://schemas.openxmlformats.org/officeDocument/2006/math">
                    <m:r>
                      <m:rPr>
                        <m:sty m:val="p"/>
                      </m:rPr>
                      <a:rPr lang="en-US" altLang="zh-CN">
                        <a:latin typeface="Cambria Math" panose="02040503050406030204" pitchFamily="18" charset="0"/>
                      </a:rPr>
                      <m:t>s</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0</m:t>
                            </m:r>
                          </m:sub>
                        </m:sSub>
                      </m:e>
                    </m:d>
                    <m:r>
                      <a:rPr lang="en-US" altLang="zh-CN">
                        <a:latin typeface="Cambria Math" panose="02040503050406030204" pitchFamily="18" charset="0"/>
                      </a:rPr>
                      <m:t>=</m:t>
                    </m:r>
                    <m:rad>
                      <m:radPr>
                        <m:degHide m:val="on"/>
                        <m:ctrlPr>
                          <a:rPr lang="zh-CN" altLang="zh-CN" i="1">
                            <a:latin typeface="Cambria Math" panose="02040503050406030204" pitchFamily="18" charset="0"/>
                          </a:rPr>
                        </m:ctrlPr>
                      </m:radPr>
                      <m:deg/>
                      <m:e>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𝑛</m:t>
                                </m:r>
                              </m:e>
                              <m:sup>
                                <m:r>
                                  <a:rPr lang="en-US" altLang="zh-CN" i="1">
                                    <a:latin typeface="Cambria Math" panose="02040503050406030204" pitchFamily="18" charset="0"/>
                                  </a:rPr>
                                  <m:t>−1</m:t>
                                </m:r>
                              </m:sup>
                            </m:sSup>
                            <m:nary>
                              <m:naryPr>
                                <m:chr m:val="∑"/>
                                <m:limLoc m:val="subSup"/>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𝑖</m:t>
                                    </m:r>
                                  </m:sub>
                                  <m:sup>
                                    <m:r>
                                      <a:rPr lang="en-US" altLang="zh-CN" i="1">
                                        <a:latin typeface="Cambria Math" panose="02040503050406030204" pitchFamily="18" charset="0"/>
                                      </a:rPr>
                                      <m:t>2</m:t>
                                    </m:r>
                                  </m:sup>
                                </m:sSubSup>
                              </m:e>
                            </m:nary>
                          </m:num>
                          <m:den>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𝑥</m:t>
                                            </m:r>
                                          </m:e>
                                        </m:acc>
                                      </m:e>
                                    </m:d>
                                  </m:e>
                                  <m:sup>
                                    <m:r>
                                      <a:rPr lang="en-US" altLang="zh-CN" i="1">
                                        <a:latin typeface="Cambria Math" panose="02040503050406030204" pitchFamily="18" charset="0"/>
                                      </a:rPr>
                                      <m:t>2</m:t>
                                    </m:r>
                                  </m:sup>
                                </m:sSup>
                              </m:e>
                            </m:nary>
                          </m:den>
                        </m:f>
                      </m:e>
                    </m:rad>
                    <m:r>
                      <a:rPr lang="en-US" altLang="zh-CN" i="1">
                        <a:latin typeface="Cambria Math" panose="02040503050406030204" pitchFamily="18" charset="0"/>
                      </a:rPr>
                      <m:t>×</m:t>
                    </m:r>
                    <m:r>
                      <a:rPr lang="en-US" altLang="zh-CN" i="1">
                        <a:latin typeface="Cambria Math" panose="02040503050406030204" pitchFamily="18" charset="0"/>
                      </a:rPr>
                      <m:t>𝑠</m:t>
                    </m:r>
                    <m:r>
                      <a:rPr lang="zh-CN" altLang="zh-CN">
                        <a:latin typeface="Cambria Math" panose="02040503050406030204" pitchFamily="18" charset="0"/>
                      </a:rPr>
                      <m:t>，</m:t>
                    </m:r>
                    <m:r>
                      <m:rPr>
                        <m:sty m:val="p"/>
                      </m:rPr>
                      <a:rPr lang="en-US" altLang="zh-CN">
                        <a:latin typeface="Cambria Math" panose="02040503050406030204" pitchFamily="18" charset="0"/>
                      </a:rPr>
                      <m:t>s</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1</m:t>
                            </m:r>
                          </m:sub>
                        </m:sSub>
                      </m:e>
                    </m:d>
                    <m:r>
                      <a:rPr lang="en-US" altLang="zh-CN">
                        <a:latin typeface="Cambria Math" panose="02040503050406030204" pitchFamily="18" charset="0"/>
                      </a:rPr>
                      <m:t>=</m:t>
                    </m:r>
                    <m:rad>
                      <m:radPr>
                        <m:degHide m:val="on"/>
                        <m:ctrlPr>
                          <a:rPr lang="zh-CN" altLang="zh-CN" i="1">
                            <a:latin typeface="Cambria Math" panose="02040503050406030204" pitchFamily="18" charset="0"/>
                          </a:rPr>
                        </m:ctrlPr>
                      </m:radPr>
                      <m:deg/>
                      <m:e>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𝑥</m:t>
                                            </m:r>
                                          </m:e>
                                        </m:acc>
                                      </m:e>
                                    </m:d>
                                  </m:e>
                                  <m:sup>
                                    <m:r>
                                      <a:rPr lang="en-US" altLang="zh-CN" i="1">
                                        <a:latin typeface="Cambria Math" panose="02040503050406030204" pitchFamily="18" charset="0"/>
                                      </a:rPr>
                                      <m:t>2</m:t>
                                    </m:r>
                                  </m:sup>
                                </m:sSup>
                              </m:e>
                            </m:nary>
                          </m:den>
                        </m:f>
                      </m:e>
                    </m:rad>
                    <m:r>
                      <a:rPr lang="en-US" altLang="zh-CN" i="1">
                        <a:latin typeface="Cambria Math" panose="02040503050406030204" pitchFamily="18" charset="0"/>
                      </a:rPr>
                      <m:t>×</m:t>
                    </m:r>
                    <m:r>
                      <a:rPr lang="en-US" altLang="zh-CN" i="1">
                        <a:latin typeface="Cambria Math" panose="02040503050406030204" pitchFamily="18" charset="0"/>
                      </a:rPr>
                      <m:t>𝑠</m:t>
                    </m:r>
                  </m:oMath>
                </a14:m>
                <a:r>
                  <a:rPr lang="en-US" altLang="zh-CN" sz="1600" dirty="0"/>
                  <a:t>    </a:t>
                </a:r>
                <a:r>
                  <a:rPr lang="zh-CN" altLang="en-US" sz="1600" dirty="0"/>
                  <a:t>（</a:t>
                </a:r>
                <a:r>
                  <a:rPr lang="en-US" altLang="zh-CN" sz="1600" dirty="0"/>
                  <a:t>4.6</a:t>
                </a:r>
                <a:r>
                  <a:rPr lang="zh-CN" altLang="en-US" sz="1600" dirty="0"/>
                  <a:t>）</a:t>
                </a:r>
                <a:endParaRPr lang="en-US" altLang="zh-CN" sz="1600" dirty="0"/>
              </a:p>
              <a:p>
                <a:pPr indent="457200"/>
                <a:r>
                  <a:rPr lang="zh-CN" altLang="en-US" sz="1600" dirty="0"/>
                  <a:t>分别称为</a:t>
                </a:r>
                <a14:m>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0</m:t>
                        </m:r>
                      </m:sub>
                    </m:sSub>
                    <m:r>
                      <a:rPr lang="zh-CN" altLang="zh-CN" i="1">
                        <a:latin typeface="Cambria Math" panose="02040503050406030204" pitchFamily="18" charset="0"/>
                      </a:rPr>
                      <m:t>、</m:t>
                    </m:r>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1</m:t>
                        </m:r>
                      </m:sub>
                    </m:sSub>
                  </m:oMath>
                </a14:m>
                <a:r>
                  <a:rPr lang="zh-CN" altLang="en-US" sz="1600" dirty="0"/>
                  <a:t>的标准误。</a:t>
                </a:r>
                <a:endParaRPr lang="en-US" altLang="zh-CN" sz="1600" dirty="0"/>
              </a:p>
              <a:p>
                <a:pPr indent="457200"/>
                <a:r>
                  <a:rPr lang="zh-CN" altLang="en-US" sz="1600" dirty="0"/>
                  <a:t>用标准误将估计量标准化，并由</a:t>
                </a:r>
                <a:r>
                  <a:rPr lang="en-US" altLang="zh-CN" sz="1600" dirty="0"/>
                  <a:t>t</a:t>
                </a:r>
                <a:r>
                  <a:rPr lang="zh-CN" altLang="en-US" sz="1600" dirty="0"/>
                  <a:t>分布的定义知，标准化估计量分布服从</a:t>
                </a:r>
                <a:r>
                  <a:rPr lang="en-US" altLang="zh-CN" sz="1600" dirty="0"/>
                  <a:t>t</a:t>
                </a:r>
                <a:r>
                  <a:rPr lang="zh-CN" altLang="en-US" sz="1600" dirty="0"/>
                  <a:t>分布，则统计量：</a:t>
                </a:r>
                <a:endParaRPr lang="en-US" altLang="zh-CN" sz="1600" dirty="0"/>
              </a:p>
              <a:p>
                <a:pPr indent="457200" algn="ctr"/>
                <a14:m>
                  <m:oMath xmlns:m="http://schemas.openxmlformats.org/officeDocument/2006/math">
                    <m:r>
                      <a:rPr lang="en-US" altLang="zh-CN" i="1">
                        <a:latin typeface="Cambria Math" panose="02040503050406030204" pitchFamily="18" charset="0"/>
                      </a:rPr>
                      <m:t>𝑡</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0</m:t>
                            </m:r>
                          </m:sub>
                        </m:sSub>
                      </m:e>
                    </m:d>
                    <m:r>
                      <a:rPr lang="en-US" altLang="zh-CN">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num>
                      <m:den>
                        <m:r>
                          <m:rPr>
                            <m:sty m:val="p"/>
                          </m:rPr>
                          <a:rPr lang="en-US" altLang="zh-CN">
                            <a:latin typeface="Cambria Math" panose="02040503050406030204" pitchFamily="18" charset="0"/>
                          </a:rPr>
                          <m:t>s</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0</m:t>
                                </m:r>
                              </m:sub>
                            </m:sSub>
                          </m:e>
                        </m:d>
                      </m:den>
                    </m:f>
                    <m:r>
                      <a:rPr lang="en-US" altLang="zh-CN" i="1">
                        <a:latin typeface="Cambria Math" panose="02040503050406030204" pitchFamily="18" charset="0"/>
                      </a:rPr>
                      <m:t>~</m:t>
                    </m:r>
                    <m:r>
                      <a:rPr lang="en-US" altLang="zh-CN" i="1">
                        <a:latin typeface="Cambria Math" panose="02040503050406030204" pitchFamily="18" charset="0"/>
                      </a:rPr>
                      <m:t>𝑡</m:t>
                    </m:r>
                    <m:d>
                      <m:dPr>
                        <m:ctrlPr>
                          <a:rPr lang="zh-CN" altLang="zh-CN" i="1">
                            <a:latin typeface="Cambria Math" panose="02040503050406030204" pitchFamily="18" charset="0"/>
                          </a:rPr>
                        </m:ctrlPr>
                      </m:dPr>
                      <m:e>
                        <m:r>
                          <a:rPr lang="en-US" altLang="zh-CN" i="1">
                            <a:latin typeface="Cambria Math" panose="02040503050406030204" pitchFamily="18" charset="0"/>
                          </a:rPr>
                          <m:t>𝑛</m:t>
                        </m:r>
                        <m:r>
                          <a:rPr lang="en-US" altLang="zh-CN" i="1">
                            <a:latin typeface="Cambria Math" panose="02040503050406030204" pitchFamily="18" charset="0"/>
                          </a:rPr>
                          <m:t>−2</m:t>
                        </m:r>
                      </m:e>
                    </m:d>
                    <m:r>
                      <a:rPr lang="zh-CN" altLang="zh-CN">
                        <a:latin typeface="Cambria Math" panose="02040503050406030204" pitchFamily="18" charset="0"/>
                      </a:rPr>
                      <m:t>，</m:t>
                    </m:r>
                    <m:r>
                      <a:rPr lang="en-US" altLang="zh-CN" i="1">
                        <a:latin typeface="Cambria Math" panose="02040503050406030204" pitchFamily="18" charset="0"/>
                      </a:rPr>
                      <m:t>𝑡</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1</m:t>
                            </m:r>
                          </m:sub>
                        </m:sSub>
                      </m:e>
                    </m:d>
                    <m:r>
                      <a:rPr lang="en-US" altLang="zh-CN">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num>
                      <m:den>
                        <m:r>
                          <m:rPr>
                            <m:sty m:val="p"/>
                          </m:rPr>
                          <a:rPr lang="en-US" altLang="zh-CN">
                            <a:latin typeface="Cambria Math" panose="02040503050406030204" pitchFamily="18" charset="0"/>
                          </a:rPr>
                          <m:t>s</m:t>
                        </m:r>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𝛽</m:t>
                                    </m:r>
                                  </m:e>
                                </m:acc>
                              </m:e>
                              <m:sub>
                                <m:r>
                                  <a:rPr lang="en-US" altLang="zh-CN" i="1">
                                    <a:latin typeface="Cambria Math" panose="02040503050406030204" pitchFamily="18" charset="0"/>
                                  </a:rPr>
                                  <m:t>1</m:t>
                                </m:r>
                              </m:sub>
                            </m:sSub>
                          </m:e>
                        </m:d>
                      </m:den>
                    </m:f>
                    <m:r>
                      <a:rPr lang="en-US" altLang="zh-CN" i="1">
                        <a:latin typeface="Cambria Math" panose="02040503050406030204" pitchFamily="18" charset="0"/>
                      </a:rPr>
                      <m:t>~</m:t>
                    </m:r>
                    <m:r>
                      <a:rPr lang="en-US" altLang="zh-CN" i="1">
                        <a:latin typeface="Cambria Math" panose="02040503050406030204" pitchFamily="18" charset="0"/>
                      </a:rPr>
                      <m:t>𝑡</m:t>
                    </m:r>
                    <m:d>
                      <m:dPr>
                        <m:ctrlPr>
                          <a:rPr lang="zh-CN" altLang="zh-CN" i="1">
                            <a:latin typeface="Cambria Math" panose="02040503050406030204" pitchFamily="18" charset="0"/>
                          </a:rPr>
                        </m:ctrlPr>
                      </m:dPr>
                      <m:e>
                        <m:r>
                          <a:rPr lang="en-US" altLang="zh-CN" i="1">
                            <a:latin typeface="Cambria Math" panose="02040503050406030204" pitchFamily="18" charset="0"/>
                          </a:rPr>
                          <m:t>𝑛</m:t>
                        </m:r>
                        <m:r>
                          <a:rPr lang="en-US" altLang="zh-CN" i="1">
                            <a:latin typeface="Cambria Math" panose="02040503050406030204" pitchFamily="18" charset="0"/>
                          </a:rPr>
                          <m:t>−2</m:t>
                        </m:r>
                      </m:e>
                    </m:d>
                  </m:oMath>
                </a14:m>
                <a:r>
                  <a:rPr lang="en-US" altLang="zh-CN" sz="1600" dirty="0"/>
                  <a:t>    </a:t>
                </a:r>
                <a:r>
                  <a:rPr lang="zh-CN" altLang="en-US" sz="1600" dirty="0"/>
                  <a:t>（</a:t>
                </a:r>
                <a:r>
                  <a:rPr lang="en-US" altLang="zh-CN" sz="1600" dirty="0"/>
                  <a:t>4.7</a:t>
                </a:r>
                <a:r>
                  <a:rPr lang="zh-CN" altLang="en-US" sz="1600" dirty="0"/>
                  <a:t>）</a:t>
                </a:r>
              </a:p>
            </p:txBody>
          </p:sp>
        </mc:Choice>
        <mc:Fallback>
          <p:sp>
            <p:nvSpPr>
              <p:cNvPr id="2" name="矩形 1"/>
              <p:cNvSpPr>
                <a:spLocks noRot="1" noChangeAspect="1" noMove="1" noResize="1" noEditPoints="1" noAdjustHandles="1" noChangeArrowheads="1" noChangeShapeType="1" noTextEdit="1"/>
              </p:cNvSpPr>
              <p:nvPr/>
            </p:nvSpPr>
            <p:spPr>
              <a:xfrm>
                <a:off x="259814" y="1254923"/>
                <a:ext cx="8494442" cy="4299960"/>
              </a:xfrm>
              <a:prstGeom prst="rect">
                <a:avLst/>
              </a:prstGeom>
              <a:blipFill rotWithShape="1">
                <a:blip r:embed="rId1"/>
                <a:stretch>
                  <a:fillRect l="-431"/>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154757" cy="369332"/>
          </a:xfrm>
          <a:prstGeom prst="rect">
            <a:avLst/>
          </a:prstGeom>
        </p:spPr>
        <p:txBody>
          <a:bodyPr wrap="none">
            <a:spAutoFit/>
          </a:bodyPr>
          <a:lstStyle/>
          <a:p>
            <a:r>
              <a:rPr lang="en-US" altLang="zh-CN" dirty="0"/>
              <a:t>4.2.4 </a:t>
            </a:r>
            <a:r>
              <a:rPr lang="zh-CN" altLang="en-US" dirty="0"/>
              <a:t>误差方差估计</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4.2</a:t>
            </a:r>
            <a:r>
              <a:rPr lang="zh-CN" altLang="en-US" sz="2100" b="1" spc="225" dirty="0">
                <a:solidFill>
                  <a:prstClr val="white"/>
                </a:solidFill>
              </a:rPr>
              <a:t>　一元回归分析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59814" y="1254923"/>
                <a:ext cx="8494442" cy="4495141"/>
              </a:xfrm>
              <a:prstGeom prst="rect">
                <a:avLst/>
              </a:prstGeom>
            </p:spPr>
            <p:txBody>
              <a:bodyPr wrap="square">
                <a:spAutoFit/>
              </a:bodyPr>
              <a:lstStyle/>
              <a:p>
                <a:pPr indent="457200"/>
                <a:r>
                  <a:rPr lang="zh-CN" altLang="en-US" sz="1600" dirty="0"/>
                  <a:t>对因变量</a:t>
                </a:r>
                <a:r>
                  <a:rPr lang="en-US" altLang="zh-CN" sz="1600" dirty="0"/>
                  <a:t>y</a:t>
                </a:r>
                <a:r>
                  <a:rPr lang="zh-CN" altLang="en-US" sz="1600" dirty="0"/>
                  <a:t>的样本离差平方和进行分解：</a:t>
                </a:r>
                <a:endParaRPr lang="en-US" altLang="zh-CN" sz="1600" dirty="0"/>
              </a:p>
              <a:p>
                <a:pPr algn="ctr"/>
                <a14:m>
                  <m:oMath xmlns:m="http://schemas.openxmlformats.org/officeDocument/2006/math">
                    <m:nary>
                      <m:naryPr>
                        <m:chr m:val="∑"/>
                        <m:limLoc m:val="subSup"/>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p>
                          <m:sSupPr>
                            <m:ctrlPr>
                              <a:rPr lang="zh-CN" altLang="zh-CN" i="1">
                                <a:latin typeface="Cambria Math" panose="02040503050406030204" pitchFamily="18" charset="0"/>
                              </a:rPr>
                            </m:ctrlPr>
                          </m:sSupPr>
                          <m:e>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𝑖</m:t>
                                </m:r>
                              </m:sub>
                            </m:sSub>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𝑦</m:t>
                                </m:r>
                              </m:e>
                            </m:acc>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m:t>
                        </m:r>
                        <m:nary>
                          <m:naryPr>
                            <m:chr m:val="∑"/>
                            <m:limLoc m:val="subSup"/>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p>
                              <m:sSupPr>
                                <m:ctrlPr>
                                  <a:rPr lang="zh-CN" altLang="zh-CN" i="1">
                                    <a:latin typeface="Cambria Math" panose="02040503050406030204" pitchFamily="18" charset="0"/>
                                  </a:rPr>
                                </m:ctrlPr>
                              </m:sSupPr>
                              <m:e>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𝑦</m:t>
                                        </m:r>
                                      </m:e>
                                    </m:acc>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𝑦</m:t>
                                        </m:r>
                                      </m:e>
                                    </m:acc>
                                  </m:e>
                                  <m:sub>
                                    <m:r>
                                      <a:rPr lang="en-US" altLang="zh-CN" i="1">
                                        <a:latin typeface="Cambria Math" panose="02040503050406030204" pitchFamily="18" charset="0"/>
                                      </a:rPr>
                                      <m:t>𝑖</m:t>
                                    </m:r>
                                  </m:sub>
                                </m:sSub>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𝑦</m:t>
                                    </m:r>
                                  </m:e>
                                </m:acc>
                                <m:r>
                                  <a:rPr lang="en-US" altLang="zh-CN">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m:t>
                            </m:r>
                            <m:nary>
                              <m:naryPr>
                                <m:chr m:val="∑"/>
                                <m:limLoc m:val="subSup"/>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p>
                                  <m:sSupPr>
                                    <m:ctrlPr>
                                      <a:rPr lang="zh-CN" altLang="zh-CN" i="1">
                                        <a:latin typeface="Cambria Math" panose="02040503050406030204" pitchFamily="18" charset="0"/>
                                      </a:rPr>
                                    </m:ctrlPr>
                                  </m:sSupPr>
                                  <m:e>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𝑦</m:t>
                                            </m:r>
                                          </m:e>
                                        </m:acc>
                                      </m:e>
                                      <m:sub>
                                        <m:r>
                                          <a:rPr lang="en-US" altLang="zh-CN" i="1">
                                            <a:latin typeface="Cambria Math" panose="02040503050406030204" pitchFamily="18" charset="0"/>
                                          </a:rPr>
                                          <m:t>𝑖</m:t>
                                        </m:r>
                                      </m:sub>
                                    </m:sSub>
                                    <m:r>
                                      <a:rPr lang="en-US" altLang="zh-CN" i="1">
                                        <a:latin typeface="Cambria Math" panose="02040503050406030204" pitchFamily="18" charset="0"/>
                                      </a:rPr>
                                      <m:t>)</m:t>
                                    </m:r>
                                  </m:e>
                                  <m:sup>
                                    <m:r>
                                      <a:rPr lang="en-US" altLang="zh-CN" i="1">
                                        <a:latin typeface="Cambria Math" panose="02040503050406030204" pitchFamily="18" charset="0"/>
                                      </a:rPr>
                                      <m:t>2</m:t>
                                    </m:r>
                                  </m:sup>
                                </m:sSup>
                              </m:e>
                            </m:nary>
                            <m:r>
                              <a:rPr lang="en-US" altLang="zh-CN" i="1">
                                <a:latin typeface="Cambria Math" panose="02040503050406030204" pitchFamily="18" charset="0"/>
                              </a:rPr>
                              <m:t>+</m:t>
                            </m:r>
                            <m:nary>
                              <m:naryPr>
                                <m:chr m:val="∑"/>
                                <m:limLoc m:val="subSup"/>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sSup>
                                  <m:sSupPr>
                                    <m:ctrlPr>
                                      <a:rPr lang="zh-CN" altLang="zh-CN" i="1">
                                        <a:latin typeface="Cambria Math" panose="02040503050406030204" pitchFamily="18" charset="0"/>
                                      </a:rPr>
                                    </m:ctrlPr>
                                  </m:sSupPr>
                                  <m:e>
                                    <m:r>
                                      <a:rPr lang="en-US" altLang="zh-CN" i="1">
                                        <a:latin typeface="Cambria Math" panose="02040503050406030204" pitchFamily="18" charset="0"/>
                                      </a:rPr>
                                      <m:t>(</m:t>
                                    </m:r>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𝑦</m:t>
                                            </m:r>
                                          </m:e>
                                        </m:acc>
                                      </m:e>
                                      <m:sub>
                                        <m:r>
                                          <a:rPr lang="en-US" altLang="zh-CN" i="1">
                                            <a:latin typeface="Cambria Math" panose="02040503050406030204" pitchFamily="18" charset="0"/>
                                          </a:rPr>
                                          <m:t>𝑖</m:t>
                                        </m:r>
                                      </m:sub>
                                    </m:sSub>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𝑦</m:t>
                                            </m:r>
                                          </m:e>
                                        </m:acc>
                                      </m:e>
                                    </m:acc>
                                    <m:r>
                                      <a:rPr lang="en-US" altLang="zh-CN" i="1">
                                        <a:latin typeface="Cambria Math" panose="02040503050406030204" pitchFamily="18" charset="0"/>
                                      </a:rPr>
                                      <m:t>)</m:t>
                                    </m:r>
                                  </m:e>
                                  <m:sup>
                                    <m:r>
                                      <a:rPr lang="en-US" altLang="zh-CN" i="1">
                                        <a:latin typeface="Cambria Math" panose="02040503050406030204" pitchFamily="18" charset="0"/>
                                      </a:rPr>
                                      <m:t>2</m:t>
                                    </m:r>
                                  </m:sup>
                                </m:sSup>
                              </m:e>
                            </m:nary>
                          </m:e>
                        </m:nary>
                      </m:e>
                    </m:nary>
                  </m:oMath>
                </a14:m>
                <a:r>
                  <a:rPr lang="en-US" altLang="zh-CN" dirty="0"/>
                  <a:t>	</a:t>
                </a:r>
                <a:r>
                  <a:rPr lang="zh-CN" altLang="en-US" dirty="0"/>
                  <a:t>（</a:t>
                </a:r>
                <a:r>
                  <a:rPr lang="en-US" altLang="zh-CN" dirty="0"/>
                  <a:t>4.9</a:t>
                </a:r>
                <a:r>
                  <a:rPr lang="zh-CN" altLang="en-US" dirty="0"/>
                  <a:t>）</a:t>
                </a:r>
                <a:endParaRPr lang="en-US" altLang="zh-CN" dirty="0"/>
              </a:p>
              <a:p>
                <a:pPr indent="457200"/>
                <a:r>
                  <a:rPr lang="zh-CN" altLang="en-US" sz="1600" dirty="0"/>
                  <a:t>式中最左边是因变量 </a:t>
                </a:r>
                <a:r>
                  <a:rPr lang="en-US" altLang="zh-CN" sz="1600" dirty="0"/>
                  <a:t>y</a:t>
                </a:r>
                <a:r>
                  <a:rPr lang="zh-CN" altLang="en-US" sz="1600" dirty="0"/>
                  <a:t>的样本离差平方和，也称为总平方和，记为</a:t>
                </a:r>
                <a:r>
                  <a:rPr lang="en-US" altLang="zh-CN" sz="1600" dirty="0"/>
                  <a:t>TSS </a:t>
                </a:r>
                <a:r>
                  <a:rPr lang="zh-CN" altLang="en-US" sz="1600" dirty="0"/>
                  <a:t>（</a:t>
                </a:r>
                <a:r>
                  <a:rPr lang="en-US" altLang="zh-CN" sz="1600" dirty="0"/>
                  <a:t>Total sum of squares</a:t>
                </a:r>
                <a:r>
                  <a:rPr lang="zh-CN" altLang="en-US" sz="1600" dirty="0"/>
                  <a:t>），最右边表达式中第一项为残差平方和</a:t>
                </a:r>
                <a:r>
                  <a:rPr lang="en-US" altLang="zh-CN" sz="1600" dirty="0"/>
                  <a:t>RSS </a:t>
                </a:r>
                <a:r>
                  <a:rPr lang="zh-CN" altLang="en-US" sz="1600" dirty="0"/>
                  <a:t>，第二项称为解释平方和（也称回归平方和），记为</a:t>
                </a:r>
                <a:r>
                  <a:rPr lang="en-US" altLang="zh-CN" sz="1600" dirty="0"/>
                  <a:t>ESS </a:t>
                </a:r>
                <a:r>
                  <a:rPr lang="zh-CN" altLang="en-US" sz="1600" dirty="0"/>
                  <a:t>（</a:t>
                </a:r>
                <a:r>
                  <a:rPr lang="en-US" altLang="zh-CN" sz="1600" dirty="0"/>
                  <a:t>explained sum of squares</a:t>
                </a:r>
                <a:r>
                  <a:rPr lang="zh-CN" altLang="en-US" sz="1600" dirty="0"/>
                  <a:t>）。</a:t>
                </a:r>
                <a:endParaRPr lang="en-US" altLang="zh-CN" sz="1600" dirty="0"/>
              </a:p>
              <a:p>
                <a:pPr indent="457200" algn="ctr"/>
                <a:r>
                  <a:rPr lang="en-US" altLang="zh-CN" sz="1600" dirty="0"/>
                  <a:t>TSS = RSS + ESS			</a:t>
                </a:r>
                <a:r>
                  <a:rPr lang="zh-CN" altLang="en-US" sz="1600" dirty="0"/>
                  <a:t>（</a:t>
                </a:r>
                <a:r>
                  <a:rPr lang="en-US" altLang="zh-CN" sz="1600" dirty="0"/>
                  <a:t>4.10</a:t>
                </a:r>
                <a:r>
                  <a:rPr lang="zh-CN" altLang="en-US" sz="1600" dirty="0"/>
                  <a:t>）</a:t>
                </a:r>
                <a:endParaRPr lang="en-US" altLang="zh-CN" sz="1600" dirty="0"/>
              </a:p>
              <a:p>
                <a:pPr indent="457200"/>
                <a:r>
                  <a:rPr lang="zh-CN" altLang="en-US" sz="1600" dirty="0"/>
                  <a:t>回归平方和占总平方和的比例称为模型的拟合优度，记为</a:t>
                </a:r>
                <a:r>
                  <a:rPr lang="en-US" altLang="zh-CN" sz="1600" dirty="0"/>
                  <a:t>R^2</a:t>
                </a:r>
                <a:r>
                  <a:rPr lang="zh-CN" altLang="en-US" sz="1600" dirty="0"/>
                  <a:t>（</a:t>
                </a:r>
                <a:r>
                  <a:rPr lang="en-US" altLang="zh-CN" sz="1600" dirty="0"/>
                  <a:t>R-squared</a:t>
                </a:r>
                <a:r>
                  <a:rPr lang="zh-CN" altLang="en-US" sz="1600" dirty="0"/>
                  <a:t>），即</a:t>
                </a:r>
                <a:endParaRPr lang="en-US" altLang="zh-CN" sz="1600" dirty="0"/>
              </a:p>
              <a:p>
                <a:pPr indent="457200"/>
                <a14:m>
                  <m:oMathPara xmlns:m="http://schemas.openxmlformats.org/officeDocument/2006/math">
                    <m:oMathParaPr>
                      <m:jc m:val="centerGroup"/>
                    </m:oMathParaPr>
                    <m:oMath xmlns:m="http://schemas.openxmlformats.org/officeDocument/2006/math">
                      <m:sSup>
                        <m:sSupPr>
                          <m:ctrlPr>
                            <a:rPr lang="zh-CN" altLang="zh-CN" i="1">
                              <a:latin typeface="Cambria Math" panose="02040503050406030204" pitchFamily="18" charset="0"/>
                            </a:rPr>
                          </m:ctrlPr>
                        </m:sSupPr>
                        <m:e>
                          <m:r>
                            <m:rPr>
                              <m:sty m:val="p"/>
                            </m:rPr>
                            <a:rPr lang="en-US" altLang="zh-CN">
                              <a:latin typeface="Cambria Math" panose="02040503050406030204" pitchFamily="18" charset="0"/>
                            </a:rPr>
                            <m:t>R</m:t>
                          </m:r>
                        </m:e>
                        <m:sup>
                          <m:r>
                            <a:rPr lang="en-US" altLang="zh-CN" i="1">
                              <a:latin typeface="Cambria Math" panose="02040503050406030204" pitchFamily="18" charset="0"/>
                            </a:rPr>
                            <m:t>2</m:t>
                          </m:r>
                        </m:sup>
                      </m:sSup>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𝐸𝑆𝑆</m:t>
                          </m:r>
                        </m:num>
                        <m:den>
                          <m:r>
                            <a:rPr lang="en-US" altLang="zh-CN" i="1">
                              <a:latin typeface="Cambria Math" panose="02040503050406030204" pitchFamily="18" charset="0"/>
                            </a:rPr>
                            <m:t>𝑇𝑆𝑆</m:t>
                          </m:r>
                        </m:den>
                      </m:f>
                      <m:r>
                        <a:rPr lang="en-US" altLang="zh-CN" i="1">
                          <a:latin typeface="Cambria Math" panose="02040503050406030204" pitchFamily="18" charset="0"/>
                        </a:rPr>
                        <m:t>=1−</m:t>
                      </m:r>
                      <m:f>
                        <m:fPr>
                          <m:ctrlPr>
                            <a:rPr lang="zh-CN" altLang="zh-CN" i="1">
                              <a:latin typeface="Cambria Math" panose="02040503050406030204" pitchFamily="18" charset="0"/>
                            </a:rPr>
                          </m:ctrlPr>
                        </m:fPr>
                        <m:num>
                          <m:r>
                            <a:rPr lang="en-US" altLang="zh-CN" i="1">
                              <a:latin typeface="Cambria Math" panose="02040503050406030204" pitchFamily="18" charset="0"/>
                            </a:rPr>
                            <m:t>𝑅𝑆𝑆</m:t>
                          </m:r>
                        </m:num>
                        <m:den>
                          <m:r>
                            <a:rPr lang="en-US" altLang="zh-CN" i="1">
                              <a:latin typeface="Cambria Math" panose="02040503050406030204" pitchFamily="18" charset="0"/>
                            </a:rPr>
                            <m:t>𝑇𝑆𝑆</m:t>
                          </m:r>
                        </m:den>
                      </m:f>
                    </m:oMath>
                  </m:oMathPara>
                </a14:m>
                <a:endParaRPr lang="zh-CN" altLang="zh-CN" dirty="0"/>
              </a:p>
              <a:p>
                <a:pPr indent="457200"/>
                <a:r>
                  <a:rPr lang="zh-CN" altLang="en-US" sz="1600" dirty="0"/>
                  <a:t>显然</a:t>
                </a:r>
                <a:r>
                  <a:rPr lang="en-US" altLang="zh-CN" dirty="0"/>
                  <a:t>0 </a:t>
                </a:r>
                <a:r>
                  <a:rPr lang="zh-CN" altLang="zh-CN" dirty="0"/>
                  <a:t>≤ </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2</m:t>
                        </m:r>
                      </m:sup>
                    </m:sSup>
                  </m:oMath>
                </a14:m>
                <a:r>
                  <a:rPr lang="zh-CN" altLang="zh-CN" dirty="0"/>
                  <a:t>≤</a:t>
                </a:r>
                <a:r>
                  <a:rPr lang="en-US" altLang="zh-CN" dirty="0"/>
                  <a:t>1</a:t>
                </a:r>
                <a:r>
                  <a:rPr lang="zh-CN" altLang="en-US" sz="1600" dirty="0"/>
                  <a:t>，</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2</m:t>
                        </m:r>
                      </m:sup>
                    </m:sSup>
                  </m:oMath>
                </a14:m>
                <a:r>
                  <a:rPr lang="zh-CN" altLang="en-US" sz="1600" dirty="0"/>
                  <a:t>越接近 </a:t>
                </a:r>
                <a:r>
                  <a:rPr lang="en-US" altLang="zh-CN" sz="1600" dirty="0"/>
                  <a:t>1</a:t>
                </a:r>
                <a:r>
                  <a:rPr lang="zh-CN" altLang="en-US" sz="1600" dirty="0"/>
                  <a:t>，残差平方和越接近 </a:t>
                </a:r>
                <a:r>
                  <a:rPr lang="en-US" altLang="zh-CN" sz="1600" dirty="0"/>
                  <a:t>0</a:t>
                </a:r>
                <a:r>
                  <a:rPr lang="zh-CN" altLang="en-US" sz="1600" dirty="0"/>
                  <a:t>，</a:t>
                </a:r>
                <a:r>
                  <a:rPr lang="en-US" altLang="zh-CN" sz="1600" dirty="0"/>
                  <a:t>y </a:t>
                </a:r>
                <a:r>
                  <a:rPr lang="zh-CN" altLang="en-US" sz="1600" dirty="0"/>
                  <a:t>和</a:t>
                </a:r>
                <a:r>
                  <a:rPr lang="en-US" altLang="zh-CN" sz="1600" dirty="0"/>
                  <a:t>x</a:t>
                </a:r>
                <a:r>
                  <a:rPr lang="zh-CN" altLang="en-US" sz="1600" dirty="0"/>
                  <a:t>的线性关系越明显，模型拟合数据的效果越好；</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2</m:t>
                        </m:r>
                      </m:sup>
                    </m:sSup>
                  </m:oMath>
                </a14:m>
                <a:r>
                  <a:rPr lang="zh-CN" altLang="en-US" sz="1600" dirty="0"/>
                  <a:t>越接近 </a:t>
                </a:r>
                <a:r>
                  <a:rPr lang="en-US" altLang="zh-CN" sz="1600" dirty="0"/>
                  <a:t>0</a:t>
                </a:r>
                <a:r>
                  <a:rPr lang="zh-CN" altLang="en-US" sz="1600" dirty="0"/>
                  <a:t>，回归平方和越接近 </a:t>
                </a:r>
                <a:r>
                  <a:rPr lang="en-US" altLang="zh-CN" sz="1600" dirty="0"/>
                  <a:t>0</a:t>
                </a:r>
                <a:r>
                  <a:rPr lang="zh-CN" altLang="en-US" sz="1600" dirty="0"/>
                  <a:t>，</a:t>
                </a:r>
                <a:r>
                  <a:rPr lang="en-US" altLang="zh-CN" sz="1600" dirty="0"/>
                  <a:t>y </a:t>
                </a:r>
                <a:r>
                  <a:rPr lang="zh-CN" altLang="en-US" sz="1600" dirty="0"/>
                  <a:t>和</a:t>
                </a:r>
                <a:r>
                  <a:rPr lang="en-US" altLang="zh-CN" sz="1600" dirty="0"/>
                  <a:t>x</a:t>
                </a:r>
                <a:r>
                  <a:rPr lang="zh-CN" altLang="en-US" sz="1600" dirty="0"/>
                  <a:t>的线性关系越不明显，模型拟合数据的效果越差。</a:t>
                </a:r>
                <a:endParaRPr lang="en-US" altLang="zh-CN" sz="1600" dirty="0"/>
              </a:p>
              <a:p>
                <a:pPr indent="457200"/>
                <a:r>
                  <a:rPr lang="zh-CN" altLang="en-US" sz="1600" dirty="0"/>
                  <a:t>用回归平方和 </a:t>
                </a:r>
                <a:r>
                  <a:rPr lang="en-US" altLang="zh-CN" sz="1600" dirty="0"/>
                  <a:t>ESS </a:t>
                </a:r>
                <a:r>
                  <a:rPr lang="zh-CN" altLang="en-US" sz="1600" dirty="0"/>
                  <a:t>与残差平方和</a:t>
                </a:r>
                <a:r>
                  <a:rPr lang="en-US" altLang="zh-CN" sz="1600" dirty="0"/>
                  <a:t>RSS </a:t>
                </a:r>
                <a:r>
                  <a:rPr lang="zh-CN" altLang="en-US" sz="1600" dirty="0"/>
                  <a:t>的比作为模型整体效果的度量。</a:t>
                </a:r>
                <a:endParaRPr lang="en-US" altLang="zh-CN" sz="1600" dirty="0"/>
              </a:p>
              <a:p>
                <a:pPr indent="457200"/>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𝐹</m:t>
                      </m:r>
                      <m:r>
                        <a:rPr lang="en-US" altLang="zh-CN">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𝐸𝑆𝑆</m:t>
                          </m:r>
                          <m:r>
                            <a:rPr lang="en-US" altLang="zh-CN" i="1">
                              <a:latin typeface="Cambria Math" panose="02040503050406030204" pitchFamily="18" charset="0"/>
                            </a:rPr>
                            <m:t>/1</m:t>
                          </m:r>
                        </m:num>
                        <m:den>
                          <m:r>
                            <a:rPr lang="en-US" altLang="zh-CN" i="1">
                              <a:latin typeface="Cambria Math" panose="02040503050406030204" pitchFamily="18" charset="0"/>
                            </a:rPr>
                            <m:t>𝑅𝑆𝑆</m:t>
                          </m:r>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−2)</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𝐸𝑆𝑆</m:t>
                          </m:r>
                        </m:num>
                        <m:den>
                          <m:r>
                            <a:rPr lang="en-US" altLang="zh-CN" i="1">
                              <a:latin typeface="Cambria Math" panose="02040503050406030204" pitchFamily="18" charset="0"/>
                            </a:rPr>
                            <m:t>𝑅𝑆𝑆</m:t>
                          </m:r>
                        </m:den>
                      </m:f>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−2)</m:t>
                      </m:r>
                    </m:oMath>
                  </m:oMathPara>
                </a14:m>
                <a:endParaRPr lang="zh-CN" altLang="zh-CN" dirty="0"/>
              </a:p>
              <a:p>
                <a:pPr indent="457200"/>
                <a:r>
                  <a:rPr lang="zh-CN" altLang="en-US" sz="1600" dirty="0"/>
                  <a:t>设检验假设为</a:t>
                </a:r>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H</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r>
                      <a:rPr lang="en-US" altLang="zh-CN" i="1">
                        <a:latin typeface="Cambria Math" panose="02040503050406030204" pitchFamily="18" charset="0"/>
                      </a:rPr>
                      <m:t>=0</m:t>
                    </m:r>
                    <m:r>
                      <a:rPr lang="zh-CN" altLang="zh-CN">
                        <a:latin typeface="Cambria Math" panose="02040503050406030204" pitchFamily="18" charset="0"/>
                      </a:rPr>
                      <m:t>，</m:t>
                    </m:r>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H</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r>
                      <a:rPr lang="en-US" altLang="zh-CN" i="1">
                        <a:latin typeface="Cambria Math" panose="02040503050406030204" pitchFamily="18" charset="0"/>
                      </a:rPr>
                      <m:t>≠0</m:t>
                    </m:r>
                  </m:oMath>
                </a14:m>
                <a:r>
                  <a:rPr lang="zh-CN" altLang="en-US" sz="1600" dirty="0"/>
                  <a:t>。可以证明，如果模型假设 </a:t>
                </a:r>
                <a:r>
                  <a:rPr lang="en-US" altLang="zh-CN" sz="1600" dirty="0"/>
                  <a:t>1</a:t>
                </a:r>
                <a:r>
                  <a:rPr lang="zh-CN" altLang="en-US" sz="1600" dirty="0"/>
                  <a:t>－</a:t>
                </a:r>
                <a:r>
                  <a:rPr lang="en-US" altLang="zh-CN" sz="1600" dirty="0"/>
                  <a:t>4 </a:t>
                </a:r>
                <a:r>
                  <a:rPr lang="zh-CN" altLang="en-US" sz="1600" dirty="0"/>
                  <a:t>成立，在原假设下</a:t>
                </a:r>
                <a:r>
                  <a:rPr lang="en-US" altLang="zh-CN" sz="1600" dirty="0"/>
                  <a:t>F </a:t>
                </a:r>
                <a:r>
                  <a:rPr lang="zh-CN" altLang="en-US" sz="1600" dirty="0"/>
                  <a:t>服从第一自由度为 </a:t>
                </a:r>
                <a:r>
                  <a:rPr lang="en-US" altLang="zh-CN" sz="1600" dirty="0"/>
                  <a:t>1</a:t>
                </a:r>
                <a:r>
                  <a:rPr lang="zh-CN" altLang="en-US" sz="1600" dirty="0"/>
                  <a:t>、第二自由度为</a:t>
                </a:r>
                <a:r>
                  <a:rPr lang="en-US" altLang="zh-CN" sz="1600" dirty="0"/>
                  <a:t>n − 2</a:t>
                </a:r>
                <a:r>
                  <a:rPr lang="zh-CN" altLang="en-US" sz="1600" dirty="0"/>
                  <a:t>的</a:t>
                </a:r>
                <a:r>
                  <a:rPr lang="en-US" altLang="zh-CN" sz="1600" dirty="0"/>
                  <a:t>F </a:t>
                </a:r>
                <a:r>
                  <a:rPr lang="zh-CN" altLang="en-US" sz="1600" dirty="0"/>
                  <a:t>分布。</a:t>
                </a:r>
                <a:r>
                  <a:rPr lang="en-US" altLang="zh-CN" sz="1600" dirty="0"/>
                  <a:t>F </a:t>
                </a:r>
                <a:r>
                  <a:rPr lang="zh-CN" altLang="en-US" sz="1600" dirty="0"/>
                  <a:t>值越大，越能拒绝原假设。</a:t>
                </a:r>
              </a:p>
            </p:txBody>
          </p:sp>
        </mc:Choice>
        <mc:Fallback>
          <p:sp>
            <p:nvSpPr>
              <p:cNvPr id="2" name="矩形 1"/>
              <p:cNvSpPr>
                <a:spLocks noRot="1" noChangeAspect="1" noMove="1" noResize="1" noEditPoints="1" noAdjustHandles="1" noChangeArrowheads="1" noChangeShapeType="1" noTextEdit="1"/>
              </p:cNvSpPr>
              <p:nvPr/>
            </p:nvSpPr>
            <p:spPr>
              <a:xfrm>
                <a:off x="259814" y="1254923"/>
                <a:ext cx="8494442" cy="4495141"/>
              </a:xfrm>
              <a:prstGeom prst="rect">
                <a:avLst/>
              </a:prstGeom>
              <a:blipFill rotWithShape="1">
                <a:blip r:embed="rId1"/>
                <a:stretch>
                  <a:fillRect l="-2800" t="-4071" b="-1357"/>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962944" cy="369332"/>
          </a:xfrm>
          <a:prstGeom prst="rect">
            <a:avLst/>
          </a:prstGeom>
        </p:spPr>
        <p:txBody>
          <a:bodyPr wrap="none">
            <a:spAutoFit/>
          </a:bodyPr>
          <a:lstStyle/>
          <a:p>
            <a:r>
              <a:rPr lang="en-US" altLang="zh-CN" dirty="0"/>
              <a:t>4.2.6 </a:t>
            </a:r>
            <a:r>
              <a:rPr lang="zh-CN" altLang="en-US" dirty="0"/>
              <a:t>拟合优度和模型检验（</a:t>
            </a:r>
            <a:r>
              <a:rPr lang="en-US" altLang="zh-CN" dirty="0"/>
              <a:t>F </a:t>
            </a:r>
            <a:r>
              <a:rPr lang="zh-CN" altLang="en-US" dirty="0"/>
              <a:t>检验）</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4.2</a:t>
            </a:r>
            <a:r>
              <a:rPr lang="zh-CN" altLang="en-US" sz="2100" b="1" spc="225" dirty="0">
                <a:solidFill>
                  <a:prstClr val="white"/>
                </a:solidFill>
              </a:rPr>
              <a:t>　一元回归分析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chemeClr val="bg2"/>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回归基本概念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0" y="1169836"/>
              <a:ext cx="1114119" cy="523220"/>
            </a:xfrm>
            <a:prstGeom prst="rect">
              <a:avLst/>
            </a:prstGeom>
            <a:grpFill/>
          </p:spPr>
          <p:txBody>
            <a:bodyPr wrap="none" rtlCol="0">
              <a:spAutoFit/>
            </a:bodyPr>
            <a:lstStyle/>
            <a:p>
              <a:pPr algn="ctr"/>
              <a:r>
                <a:rPr lang="zh-CN" altLang="en-US" sz="2800" dirty="0">
                  <a:solidFill>
                    <a:schemeClr val="accent4"/>
                  </a:solidFill>
                </a:rPr>
                <a:t>第四章　回归</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chemeClr val="bg2"/>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一元回归分析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rgbClr val="000066"/>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4.3</a:t>
              </a:r>
              <a:r>
                <a:rPr lang="zh-CN" altLang="en-US" sz="2100" spc="225" dirty="0">
                  <a:solidFill>
                    <a:schemeClr val="bg1"/>
                  </a:solidFill>
                  <a:latin typeface="微软雅黑" panose="020B0503020204020204" pitchFamily="34" charset="-122"/>
                  <a:ea typeface="微软雅黑" panose="020B0503020204020204" pitchFamily="34" charset="-122"/>
                </a:rPr>
                <a:t>　多元线性回归分析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78481" y="5494411"/>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逻辑回归分析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grpSp>
        <p:nvGrpSpPr>
          <p:cNvPr id="62" name="组合 61"/>
          <p:cNvGrpSpPr/>
          <p:nvPr/>
        </p:nvGrpSpPr>
        <p:grpSpPr>
          <a:xfrm>
            <a:off x="1754534" y="4924174"/>
            <a:ext cx="6392304" cy="426278"/>
            <a:chOff x="1807265" y="4331900"/>
            <a:chExt cx="6392304"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631775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4.6</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实战：用回归分析方法给自己的房子定价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95514" y="1991137"/>
            <a:ext cx="8659334" cy="2308324"/>
          </a:xfrm>
          <a:prstGeom prst="rect">
            <a:avLst/>
          </a:prstGeom>
        </p:spPr>
        <p:txBody>
          <a:bodyPr wrap="square">
            <a:spAutoFit/>
          </a:bodyPr>
          <a:lstStyle/>
          <a:p>
            <a:pPr indent="457200"/>
            <a:r>
              <a:rPr lang="zh-CN" altLang="en-US" sz="1600" dirty="0"/>
              <a:t>多元回归分析预测法，是指通过对两上或两个以上的自变量与一个因变量的相关分析，建立预测模型进行预测的方法。当自变量与因变量之间存在线性关系时，称为多元线性回归分析。</a:t>
            </a:r>
            <a:endParaRPr lang="zh-CN" altLang="en-US" sz="1600" dirty="0"/>
          </a:p>
          <a:p>
            <a:pPr indent="457200"/>
            <a:r>
              <a:rPr lang="zh-CN" altLang="en-US" sz="1600" dirty="0"/>
              <a:t>多元回归分析可以达到以下目的：</a:t>
            </a:r>
            <a:endParaRPr lang="zh-CN" altLang="en-US" sz="1600" dirty="0"/>
          </a:p>
          <a:p>
            <a:pPr indent="457200"/>
            <a:r>
              <a:rPr lang="en-US" altLang="zh-CN" sz="1600" dirty="0"/>
              <a:t>1. </a:t>
            </a:r>
            <a:r>
              <a:rPr lang="zh-CN" altLang="en-US" sz="1600" dirty="0"/>
              <a:t>了解因变量和自变量之间的关系是否存在，以及这种关系的强度。也就是以自变量所解释的因变量的变异部分是否显著，且因变量变异中有多大部分可以由自变量来解释。</a:t>
            </a:r>
            <a:endParaRPr lang="zh-CN" altLang="en-US" sz="1600" dirty="0"/>
          </a:p>
          <a:p>
            <a:pPr indent="457200"/>
            <a:r>
              <a:rPr lang="en-US" altLang="zh-CN" sz="1600" dirty="0"/>
              <a:t>2. </a:t>
            </a:r>
            <a:r>
              <a:rPr lang="zh-CN" altLang="en-US" sz="1600" dirty="0"/>
              <a:t>估计回归方程，求在自变量已知的情况下因变量的理论值或预测值 ，达到预测目的。</a:t>
            </a:r>
            <a:endParaRPr lang="zh-CN" altLang="en-US" sz="1600" dirty="0"/>
          </a:p>
          <a:p>
            <a:pPr indent="457200"/>
            <a:r>
              <a:rPr lang="en-US" altLang="zh-CN" sz="1600" dirty="0"/>
              <a:t>3. </a:t>
            </a:r>
            <a:r>
              <a:rPr lang="zh-CN" altLang="en-US" sz="1600" dirty="0"/>
              <a:t>评价特定自变量对因变量的贡献，也就是在控制其他自变量不变的情况下，该处变量的变化所导致的因变量变化情况。</a:t>
            </a:r>
            <a:endParaRPr lang="zh-CN" altLang="en-US" sz="1600" dirty="0"/>
          </a:p>
          <a:p>
            <a:pPr indent="457200"/>
            <a:r>
              <a:rPr lang="en-US" altLang="zh-CN" sz="1600" dirty="0"/>
              <a:t>4. </a:t>
            </a:r>
            <a:r>
              <a:rPr lang="zh-CN" altLang="en-US" sz="1600" dirty="0"/>
              <a:t>比较各处变量在拟合的回归方程中相对作用大小，寻找最重要的和比较重要的自变量。</a:t>
            </a:r>
            <a:endParaRPr lang="en-US" altLang="zh-CN" sz="1600" dirty="0"/>
          </a:p>
        </p:txBody>
      </p:sp>
      <p:sp>
        <p:nvSpPr>
          <p:cNvPr id="82" name="矩形 81"/>
          <p:cNvSpPr/>
          <p:nvPr/>
        </p:nvSpPr>
        <p:spPr>
          <a:xfrm>
            <a:off x="259814" y="874479"/>
            <a:ext cx="2547492" cy="369332"/>
          </a:xfrm>
          <a:prstGeom prst="rect">
            <a:avLst/>
          </a:prstGeom>
        </p:spPr>
        <p:txBody>
          <a:bodyPr wrap="none">
            <a:spAutoFit/>
          </a:bodyPr>
          <a:lstStyle/>
          <a:p>
            <a:r>
              <a:rPr lang="en-US" altLang="zh-CN" dirty="0"/>
              <a:t>4.3.1</a:t>
            </a:r>
            <a:r>
              <a:rPr lang="zh-CN" altLang="en-US" dirty="0"/>
              <a:t>多元线性回归模型</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5" y="1169836"/>
              <a:ext cx="1114119" cy="523220"/>
            </a:xfrm>
            <a:prstGeom prst="rect">
              <a:avLst/>
            </a:prstGeom>
            <a:grpFill/>
          </p:spPr>
          <p:txBody>
            <a:bodyPr wrap="none" rtlCol="0">
              <a:spAutoFit/>
            </a:bodyPr>
            <a:lstStyle/>
            <a:p>
              <a:pPr algn="ctr"/>
              <a:r>
                <a:rPr lang="zh-CN" altLang="en-US" sz="2800" dirty="0">
                  <a:solidFill>
                    <a:schemeClr val="accent4"/>
                  </a:solidFill>
                </a:rPr>
                <a:t>第四章　回归</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508956" y="2080434"/>
            <a:ext cx="8075577" cy="954107"/>
          </a:xfrm>
          <a:prstGeom prst="rect">
            <a:avLst/>
          </a:prstGeom>
        </p:spPr>
        <p:txBody>
          <a:bodyPr wrap="square">
            <a:spAutoFit/>
          </a:bodyPr>
          <a:lstStyle/>
          <a:p>
            <a:r>
              <a:rPr lang="zh-CN" altLang="en-US" sz="1400" dirty="0"/>
              <a:t>回归是一种基于统计原理，对大量统计数据进行数学处理，并确定变量（或属性）之间的相关关系，建立一个相关性的回归方程（函数表达式），并加以外推，用于预测今后的因变量的变化的方法。</a:t>
            </a:r>
            <a:endParaRPr lang="en-US" altLang="zh-CN" sz="1400" dirty="0"/>
          </a:p>
          <a:p>
            <a:r>
              <a:rPr lang="zh-CN" altLang="en-US" sz="1400" dirty="0"/>
              <a:t>根据因变量和自变量的函数表达式分为：线性回归分析、非线性回归分析。</a:t>
            </a:r>
            <a:endParaRPr lang="zh-CN" altLang="en-US" sz="1400" dirty="0"/>
          </a:p>
          <a:p>
            <a:r>
              <a:rPr lang="zh-CN" altLang="en-US" sz="1400" dirty="0"/>
              <a:t>根据因变量和自变量的个数可分为：一元回归分析、多元回归分析、逻辑回归分析和其它回归分析等。</a:t>
            </a:r>
            <a:endParaRPr lang="zh-CN" altLang="en-US" sz="1400" dirty="0"/>
          </a:p>
        </p:txBody>
      </p:sp>
      <p:grpSp>
        <p:nvGrpSpPr>
          <p:cNvPr id="77" name="组合 76"/>
          <p:cNvGrpSpPr/>
          <p:nvPr/>
        </p:nvGrpSpPr>
        <p:grpSpPr>
          <a:xfrm>
            <a:off x="346455" y="3524078"/>
            <a:ext cx="8149845" cy="2517141"/>
            <a:chOff x="232155" y="2872809"/>
            <a:chExt cx="8410192" cy="2597551"/>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79" name="图片 78"/>
            <p:cNvPicPr>
              <a:picLocks noChangeAspect="1"/>
            </p:cNvPicPr>
            <p:nvPr/>
          </p:nvPicPr>
          <p:blipFill rotWithShape="1">
            <a:blip r:embed="rId4"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84" name="组合 83"/>
            <p:cNvGrpSpPr/>
            <p:nvPr/>
          </p:nvGrpSpPr>
          <p:grpSpPr>
            <a:xfrm>
              <a:off x="6846851" y="4065346"/>
              <a:ext cx="1795495" cy="1405013"/>
              <a:chOff x="6818276" y="4448658"/>
              <a:chExt cx="1795495" cy="1593202"/>
            </a:xfrm>
          </p:grpSpPr>
          <p:sp>
            <p:nvSpPr>
              <p:cNvPr id="90" name="矩形 89"/>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5" name="图片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grpSp>
          <p:nvGrpSpPr>
            <p:cNvPr id="87" name="组合 86"/>
            <p:cNvGrpSpPr/>
            <p:nvPr/>
          </p:nvGrpSpPr>
          <p:grpSpPr>
            <a:xfrm>
              <a:off x="242198" y="3609983"/>
              <a:ext cx="6669086" cy="1157666"/>
              <a:chOff x="213623" y="4909748"/>
              <a:chExt cx="6669086" cy="627899"/>
            </a:xfrm>
          </p:grpSpPr>
          <p:sp>
            <p:nvSpPr>
              <p:cNvPr id="88" name="矩形 87"/>
              <p:cNvSpPr/>
              <p:nvPr/>
            </p:nvSpPr>
            <p:spPr>
              <a:xfrm>
                <a:off x="213623" y="4909748"/>
                <a:ext cx="6301477" cy="62789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a:spLocks noChangeArrowheads="1"/>
              </p:cNvSpPr>
              <p:nvPr/>
            </p:nvSpPr>
            <p:spPr bwMode="auto">
              <a:xfrm>
                <a:off x="232672" y="4927169"/>
                <a:ext cx="6650037" cy="234066"/>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93" name="矩形 92"/>
          <p:cNvSpPr/>
          <p:nvPr/>
        </p:nvSpPr>
        <p:spPr>
          <a:xfrm>
            <a:off x="508957" y="4391636"/>
            <a:ext cx="5768017" cy="830997"/>
          </a:xfrm>
          <a:prstGeom prst="rect">
            <a:avLst/>
          </a:prstGeom>
        </p:spPr>
        <p:txBody>
          <a:bodyPr wrap="square">
            <a:spAutoFit/>
          </a:bodyPr>
          <a:lstStyle/>
          <a:p>
            <a:r>
              <a:rPr lang="zh-CN" altLang="en-US" sz="1600" dirty="0">
                <a:solidFill>
                  <a:schemeClr val="bg1"/>
                </a:solidFill>
              </a:rPr>
              <a:t>应用到市场营销的各个方面，如客户寻求、保持和预防客户流失活动、产品生命周期分析、销售趋势预测及有针对性的促销活动等。</a:t>
            </a:r>
            <a:endParaRPr lang="zh-CN" altLang="en-US" sz="16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76080" y="1889713"/>
                <a:ext cx="8659334" cy="4035144"/>
              </a:xfrm>
              <a:prstGeom prst="rect">
                <a:avLst/>
              </a:prstGeom>
            </p:spPr>
            <p:txBody>
              <a:bodyPr wrap="square">
                <a:spAutoFit/>
              </a:bodyPr>
              <a:lstStyle/>
              <a:p>
                <a:pPr indent="457200"/>
                <a:r>
                  <a:rPr lang="zh-CN" altLang="en-US" sz="1600" dirty="0"/>
                  <a:t>假定被解释变量</a:t>
                </a:r>
                <a:r>
                  <a:rPr lang="en-US" altLang="zh-CN" sz="1600" dirty="0"/>
                  <a:t>y</a:t>
                </a:r>
                <a:r>
                  <a:rPr lang="zh-CN" altLang="en-US" sz="1600" dirty="0"/>
                  <a:t>与多个解释变量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m:t>
                        </m:r>
                      </m:sub>
                    </m:sSub>
                  </m:oMath>
                </a14:m>
                <a:r>
                  <a:rPr lang="zh-CN" altLang="en-US" sz="1600" dirty="0"/>
                  <a:t>之间具有线性关系，是解释变量的多元线性函数，称为多元线性回归模型。即</a:t>
                </a:r>
                <a:endParaRPr lang="en-US" altLang="zh-CN" sz="1600" dirty="0"/>
              </a:p>
              <a:p>
                <a:pPr indent="457200" algn="ctr"/>
                <a14:m>
                  <m:oMath xmlns:m="http://schemas.openxmlformats.org/officeDocument/2006/math">
                    <m:r>
                      <m:rPr>
                        <m:sty m:val="p"/>
                      </m:rPr>
                      <a:rPr lang="en-US" altLang="zh-CN">
                        <a:latin typeface="Cambria Math" panose="02040503050406030204" pitchFamily="18" charset="0"/>
                      </a:rPr>
                      <m:t>Y</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2</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𝑘</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m:t>
                        </m:r>
                      </m:sub>
                    </m:sSub>
                    <m:r>
                      <a:rPr lang="en-US" altLang="zh-CN" i="1">
                        <a:latin typeface="Cambria Math" panose="02040503050406030204" pitchFamily="18" charset="0"/>
                      </a:rPr>
                      <m:t>+</m:t>
                    </m:r>
                    <m:r>
                      <a:rPr lang="en-US" altLang="zh-CN" i="1">
                        <a:latin typeface="Cambria Math" panose="02040503050406030204" pitchFamily="18" charset="0"/>
                      </a:rPr>
                      <m:t>𝜇</m:t>
                    </m:r>
                  </m:oMath>
                </a14:m>
                <a:r>
                  <a:rPr lang="zh-CN" altLang="en-US" sz="1600" dirty="0"/>
                  <a:t>          （</a:t>
                </a:r>
                <a:r>
                  <a:rPr lang="en-US" altLang="zh-CN" sz="1600" dirty="0"/>
                  <a:t>4.11</a:t>
                </a:r>
                <a:r>
                  <a:rPr lang="zh-CN" altLang="en-US" sz="1600" dirty="0"/>
                  <a:t>）</a:t>
                </a:r>
                <a:endParaRPr lang="en-US" altLang="zh-CN" sz="1600" dirty="0"/>
              </a:p>
              <a:p>
                <a:pPr indent="457200" algn="ctr"/>
                <a:r>
                  <a:rPr lang="zh-CN" altLang="en-US" sz="1600" dirty="0"/>
                  <a:t>其中</a:t>
                </a:r>
                <a:r>
                  <a:rPr lang="en-US" altLang="zh-CN" sz="1600" dirty="0"/>
                  <a:t>y</a:t>
                </a:r>
                <a:r>
                  <a:rPr lang="zh-CN" altLang="en-US" sz="1600" dirty="0"/>
                  <a:t>为被解释变量，</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=1,2,…,</m:t>
                    </m:r>
                    <m:r>
                      <a:rPr lang="en-US" altLang="zh-CN" i="1">
                        <a:latin typeface="Cambria Math" panose="02040503050406030204" pitchFamily="18" charset="0"/>
                      </a:rPr>
                      <m:t>𝑘</m:t>
                    </m:r>
                    <m:r>
                      <a:rPr lang="en-US" altLang="zh-CN" i="1">
                        <a:latin typeface="Cambria Math" panose="02040503050406030204" pitchFamily="18" charset="0"/>
                      </a:rPr>
                      <m:t>)</m:t>
                    </m:r>
                  </m:oMath>
                </a14:m>
                <a:r>
                  <a:rPr lang="zh-CN" altLang="en-US" sz="1600" dirty="0"/>
                  <a:t>为</a:t>
                </a:r>
                <a:r>
                  <a:rPr lang="en-US" altLang="zh-CN" sz="1600" dirty="0"/>
                  <a:t>k</a:t>
                </a:r>
                <a:r>
                  <a:rPr lang="zh-CN" altLang="en-US" sz="1600" dirty="0"/>
                  <a:t>个解释变量，</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=1,2,…,</m:t>
                    </m:r>
                    <m:r>
                      <a:rPr lang="en-US" altLang="zh-CN" i="1">
                        <a:latin typeface="Cambria Math" panose="02040503050406030204" pitchFamily="18" charset="0"/>
                      </a:rPr>
                      <m:t>𝑘</m:t>
                    </m:r>
                    <m:r>
                      <a:rPr lang="en-US" altLang="zh-CN" i="1">
                        <a:latin typeface="Cambria Math" panose="02040503050406030204" pitchFamily="18" charset="0"/>
                      </a:rPr>
                      <m:t>)</m:t>
                    </m:r>
                  </m:oMath>
                </a14:m>
                <a:r>
                  <a:rPr lang="zh-CN" altLang="en-US" sz="1600" dirty="0"/>
                  <a:t>为</a:t>
                </a:r>
                <a:r>
                  <a:rPr lang="en-US" altLang="zh-CN" i="1" dirty="0"/>
                  <a:t>k+1</a:t>
                </a:r>
                <a:r>
                  <a:rPr lang="zh-CN" altLang="en-US" sz="1600" dirty="0"/>
                  <a:t>个未知参数，</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oMath>
                </a14:m>
                <a:r>
                  <a:rPr lang="zh-CN" altLang="en-US" sz="1600" dirty="0"/>
                  <a:t>是常数项，</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𝑘</m:t>
                        </m:r>
                      </m:sub>
                    </m:sSub>
                  </m:oMath>
                </a14:m>
                <a:r>
                  <a:rPr lang="zh-CN" altLang="en-US" sz="1600" dirty="0"/>
                  <a:t>是回归系数，</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oMath>
                </a14:m>
                <a:r>
                  <a:rPr lang="zh-CN" altLang="en-US" sz="1600" dirty="0"/>
                  <a:t>是</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3</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m:t>
                        </m:r>
                      </m:sub>
                    </m:sSub>
                  </m:oMath>
                </a14:m>
                <a:r>
                  <a:rPr lang="zh-CN" altLang="en-US" sz="1600" dirty="0"/>
                  <a:t>固定时，</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oMath>
                </a14:m>
                <a:r>
                  <a:rPr lang="zh-CN" altLang="en-US" sz="1600" dirty="0"/>
                  <a:t>每增加一个单位对</a:t>
                </a:r>
                <a:r>
                  <a:rPr lang="en-US" altLang="zh-CN" sz="1600" dirty="0"/>
                  <a:t>y</a:t>
                </a:r>
                <a:r>
                  <a:rPr lang="zh-CN" altLang="en-US" sz="1600" dirty="0"/>
                  <a:t>的效应，即</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oMath>
                </a14:m>
                <a:r>
                  <a:rPr lang="zh-CN" altLang="en-US" sz="1600" dirty="0"/>
                  <a:t>对</a:t>
                </a:r>
                <a:r>
                  <a:rPr lang="en-US" altLang="zh-CN" sz="1600" dirty="0"/>
                  <a:t>y</a:t>
                </a:r>
                <a:r>
                  <a:rPr lang="zh-CN" altLang="en-US" sz="1600" dirty="0"/>
                  <a:t>的偏回归系数，同理，</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2</m:t>
                        </m:r>
                      </m:sub>
                    </m:sSub>
                  </m:oMath>
                </a14:m>
                <a:r>
                  <a:rPr lang="zh-CN" altLang="en-US" sz="1600" dirty="0"/>
                  <a:t>是</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sub>
                    </m:sSub>
                  </m:oMath>
                </a14:m>
                <a:r>
                  <a:rPr lang="zh-CN" altLang="en-US" sz="1600" dirty="0"/>
                  <a:t>对</a:t>
                </a:r>
                <a:r>
                  <a:rPr lang="en-US" altLang="zh-CN" sz="1600" dirty="0"/>
                  <a:t>y</a:t>
                </a:r>
                <a:r>
                  <a:rPr lang="zh-CN" altLang="en-US" sz="1600" dirty="0"/>
                  <a:t>的偏回归系数，</a:t>
                </a:r>
                <a:r>
                  <a:rPr lang="en-US" altLang="zh-CN" dirty="0"/>
                  <a:t> </a:t>
                </a:r>
                <a14:m>
                  <m:oMath xmlns:m="http://schemas.openxmlformats.org/officeDocument/2006/math">
                    <m:r>
                      <a:rPr lang="en-US" altLang="zh-CN" i="1">
                        <a:latin typeface="Cambria Math" panose="02040503050406030204" pitchFamily="18" charset="0"/>
                      </a:rPr>
                      <m:t>𝜇</m:t>
                    </m:r>
                  </m:oMath>
                </a14:m>
                <a:r>
                  <a:rPr lang="zh-CN" altLang="en-US" sz="1600" dirty="0"/>
                  <a:t>为随机误差项。</a:t>
                </a:r>
                <a:endParaRPr lang="en-US" altLang="zh-CN" sz="1600" dirty="0"/>
              </a:p>
              <a:p>
                <a:pPr indent="457200"/>
                <a:r>
                  <a:rPr lang="zh-CN" altLang="en-US" sz="1600" dirty="0"/>
                  <a:t>被解释变量</a:t>
                </a:r>
                <a:r>
                  <a:rPr lang="en-US" altLang="zh-CN" sz="1600" dirty="0"/>
                  <a:t>y</a:t>
                </a:r>
                <a:r>
                  <a:rPr lang="zh-CN" altLang="en-US" sz="1600" dirty="0"/>
                  <a:t>的期望值与解释变量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m:t>
                        </m:r>
                      </m:sub>
                    </m:sSub>
                  </m:oMath>
                </a14:m>
                <a:r>
                  <a:rPr lang="zh-CN" altLang="en-US" sz="1600" dirty="0"/>
                  <a:t>的线性方程为：</a:t>
                </a:r>
                <a:endParaRPr lang="en-US" altLang="zh-CN" sz="1600" dirty="0"/>
              </a:p>
              <a:p>
                <a:pPr indent="457200" algn="ctr"/>
                <a14:m>
                  <m:oMath xmlns:m="http://schemas.openxmlformats.org/officeDocument/2006/math">
                    <m:r>
                      <m:rPr>
                        <m:sty m:val="p"/>
                      </m:rPr>
                      <a:rPr lang="en-US" altLang="zh-CN">
                        <a:latin typeface="Cambria Math" panose="02040503050406030204" pitchFamily="18" charset="0"/>
                      </a:rPr>
                      <m:t>E</m:t>
                    </m:r>
                    <m:d>
                      <m:dPr>
                        <m:ctrlPr>
                          <a:rPr lang="zh-CN" altLang="zh-CN" i="1">
                            <a:latin typeface="Cambria Math" panose="02040503050406030204" pitchFamily="18" charset="0"/>
                          </a:rPr>
                        </m:ctrlPr>
                      </m:dPr>
                      <m:e>
                        <m:r>
                          <m:rPr>
                            <m:sty m:val="p"/>
                          </m:rPr>
                          <a:rPr lang="en-US" altLang="zh-CN">
                            <a:latin typeface="Cambria Math" panose="02040503050406030204" pitchFamily="18" charset="0"/>
                          </a:rPr>
                          <m:t>Y</m:t>
                        </m:r>
                      </m:e>
                    </m:d>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2</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𝑘</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m:t>
                        </m:r>
                      </m:sub>
                    </m:sSub>
                  </m:oMath>
                </a14:m>
                <a:r>
                  <a:rPr lang="en-US" altLang="zh-CN" dirty="0"/>
                  <a:t>	    </a:t>
                </a:r>
                <a:r>
                  <a:rPr lang="zh-CN" altLang="en-US" dirty="0"/>
                  <a:t>（</a:t>
                </a:r>
                <a:r>
                  <a:rPr lang="en-US" altLang="zh-CN" dirty="0"/>
                  <a:t>4.12</a:t>
                </a:r>
                <a:r>
                  <a:rPr lang="zh-CN" altLang="en-US" dirty="0"/>
                  <a:t>）</a:t>
                </a:r>
                <a:endParaRPr lang="en-US" altLang="zh-CN" sz="1600" dirty="0"/>
              </a:p>
              <a:p>
                <a:pPr indent="457200"/>
                <a:r>
                  <a:rPr lang="zh-CN" altLang="en-US" sz="1600" dirty="0"/>
                  <a:t>称为多元总体线性回归方程，简称总体回归方程。</a:t>
                </a:r>
                <a:endParaRPr lang="en-US" altLang="zh-CN" sz="1600" dirty="0"/>
              </a:p>
              <a:p>
                <a:pPr indent="457200"/>
                <a:r>
                  <a:rPr lang="zh-CN" altLang="en-US" sz="1600" dirty="0"/>
                  <a:t>对于</a:t>
                </a:r>
                <a:r>
                  <a:rPr lang="en-US" altLang="zh-CN" sz="1600" dirty="0"/>
                  <a:t>n</a:t>
                </a:r>
                <a:r>
                  <a:rPr lang="zh-CN" altLang="en-US" sz="1600" dirty="0"/>
                  <a:t>组观测值 ，其方程组形式为： </a:t>
                </a:r>
                <a:endParaRPr lang="en-US" altLang="zh-CN" sz="1600" dirty="0"/>
              </a:p>
              <a:p>
                <a:pPr indent="457200"/>
                <a14:m>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Y</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2</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𝑘</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𝑖</m:t>
                        </m:r>
                      </m:sub>
                    </m:sSub>
                  </m:oMath>
                </a14:m>
                <a:r>
                  <a:rPr lang="en-US" altLang="zh-CN" dirty="0"/>
                  <a:t>		           </a:t>
                </a:r>
                <a:r>
                  <a:rPr lang="zh-CN" altLang="zh-CN" dirty="0"/>
                  <a:t>（</a:t>
                </a:r>
                <a:r>
                  <a:rPr lang="en-US" altLang="zh-CN" dirty="0"/>
                  <a:t>4.13</a:t>
                </a:r>
                <a:r>
                  <a:rPr lang="zh-CN" altLang="zh-CN" dirty="0"/>
                  <a:t>）</a:t>
                </a:r>
                <a:endParaRPr lang="en-US" altLang="zh-CN" sz="1600" dirty="0"/>
              </a:p>
              <a:p>
                <a:pPr indent="457200"/>
                <a:r>
                  <a:rPr lang="zh-CN" altLang="en-US" sz="1600" dirty="0"/>
                  <a:t>多元线性回归模型包含多个解释变量，多个解释变量同时对被解释变量</a:t>
                </a:r>
                <a:r>
                  <a:rPr lang="en-US" altLang="zh-CN" sz="1600" dirty="0"/>
                  <a:t>Y</a:t>
                </a:r>
                <a:r>
                  <a:rPr lang="zh-CN" altLang="en-US" sz="1600" dirty="0"/>
                  <a:t>发生作用，若要考察其中一个解释变量对</a:t>
                </a:r>
                <a:r>
                  <a:rPr lang="en-US" altLang="zh-CN" sz="1600" dirty="0"/>
                  <a:t>Y</a:t>
                </a:r>
                <a:r>
                  <a:rPr lang="zh-CN" altLang="en-US" sz="1600" dirty="0"/>
                  <a:t>的影响就必须假设其它解释变量保持不变来进行分析。因此多元线性回归模型中的回归系数为偏回归系数，即反映了当模型中的其它变量不变时，其中一个解释变量对因变量</a:t>
                </a:r>
                <a:r>
                  <a:rPr lang="en-US" altLang="zh-CN" sz="1600" dirty="0"/>
                  <a:t>Y</a:t>
                </a:r>
                <a:r>
                  <a:rPr lang="zh-CN" altLang="en-US" sz="1600" dirty="0"/>
                  <a:t>的均值的影响。</a:t>
                </a:r>
              </a:p>
            </p:txBody>
          </p:sp>
        </mc:Choice>
        <mc:Fallback>
          <p:sp>
            <p:nvSpPr>
              <p:cNvPr id="2" name="矩形 1"/>
              <p:cNvSpPr>
                <a:spLocks noRot="1" noChangeAspect="1" noMove="1" noResize="1" noEditPoints="1" noAdjustHandles="1" noChangeArrowheads="1" noChangeShapeType="1" noTextEdit="1"/>
              </p:cNvSpPr>
              <p:nvPr/>
            </p:nvSpPr>
            <p:spPr>
              <a:xfrm>
                <a:off x="276080" y="1889713"/>
                <a:ext cx="8659334" cy="4035144"/>
              </a:xfrm>
              <a:prstGeom prst="rect">
                <a:avLst/>
              </a:prstGeom>
              <a:blipFill rotWithShape="1">
                <a:blip r:embed="rId1"/>
                <a:stretch>
                  <a:fillRect l="-352" b="-1057"/>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547492" cy="369332"/>
          </a:xfrm>
          <a:prstGeom prst="rect">
            <a:avLst/>
          </a:prstGeom>
        </p:spPr>
        <p:txBody>
          <a:bodyPr wrap="none">
            <a:spAutoFit/>
          </a:bodyPr>
          <a:lstStyle/>
          <a:p>
            <a:r>
              <a:rPr lang="en-US" altLang="zh-CN" dirty="0"/>
              <a:t>4.3.1</a:t>
            </a:r>
            <a:r>
              <a:rPr lang="zh-CN" altLang="en-US" dirty="0"/>
              <a:t>多元线性回归模型</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76080" y="1889713"/>
            <a:ext cx="8659334" cy="1815882"/>
          </a:xfrm>
          <a:prstGeom prst="rect">
            <a:avLst/>
          </a:prstGeom>
        </p:spPr>
        <p:txBody>
          <a:bodyPr wrap="square">
            <a:spAutoFit/>
          </a:bodyPr>
          <a:lstStyle/>
          <a:p>
            <a:pPr indent="457200"/>
            <a:r>
              <a:rPr lang="zh-CN" altLang="en-US" sz="1600" dirty="0"/>
              <a:t>建立多元性回归模型时，为了保证回归模型具有优良的解释能力和预测效果，应首先注意自变量的选择，其准则是： </a:t>
            </a:r>
            <a:endParaRPr lang="zh-CN" altLang="en-US" sz="1600" dirty="0"/>
          </a:p>
          <a:p>
            <a:pPr indent="457200"/>
            <a:r>
              <a:rPr lang="en-US" altLang="zh-CN" sz="1600" dirty="0"/>
              <a:t>1. </a:t>
            </a:r>
            <a:r>
              <a:rPr lang="zh-CN" altLang="en-US" sz="1600" dirty="0"/>
              <a:t>自变量对因变量必须有显著的影响，并呈密切的线性相关；</a:t>
            </a:r>
            <a:endParaRPr lang="zh-CN" altLang="en-US" sz="1600" dirty="0"/>
          </a:p>
          <a:p>
            <a:pPr indent="457200"/>
            <a:r>
              <a:rPr lang="en-US" altLang="zh-CN" sz="1600" dirty="0"/>
              <a:t>2. </a:t>
            </a:r>
            <a:r>
              <a:rPr lang="zh-CN" altLang="en-US" sz="1600" dirty="0"/>
              <a:t>自变量与因变量之间的线性相关必须是真实的，而不是形式上的； </a:t>
            </a:r>
            <a:endParaRPr lang="zh-CN" altLang="en-US" sz="1600" dirty="0"/>
          </a:p>
          <a:p>
            <a:pPr indent="457200"/>
            <a:r>
              <a:rPr lang="en-US" altLang="zh-CN" sz="1600" dirty="0"/>
              <a:t>3. </a:t>
            </a:r>
            <a:r>
              <a:rPr lang="zh-CN" altLang="en-US" sz="1600" dirty="0"/>
              <a:t>自变量之间应具有一定的互斥性，即自变量之间的相关程度不应高于自变量与因变量之因的相关程度； </a:t>
            </a:r>
            <a:endParaRPr lang="zh-CN" altLang="en-US" sz="1600" dirty="0"/>
          </a:p>
          <a:p>
            <a:pPr indent="457200"/>
            <a:r>
              <a:rPr lang="en-US" altLang="zh-CN" sz="1600" dirty="0"/>
              <a:t>4. </a:t>
            </a:r>
            <a:r>
              <a:rPr lang="zh-CN" altLang="en-US" sz="1600" dirty="0"/>
              <a:t>自变量应具有完整的统计数据，其预测值容易确定。</a:t>
            </a:r>
            <a:endParaRPr lang="zh-CN" altLang="en-US" sz="1600" dirty="0"/>
          </a:p>
        </p:txBody>
      </p:sp>
      <p:sp>
        <p:nvSpPr>
          <p:cNvPr id="82" name="矩形 81"/>
          <p:cNvSpPr/>
          <p:nvPr/>
        </p:nvSpPr>
        <p:spPr>
          <a:xfrm>
            <a:off x="259814" y="874479"/>
            <a:ext cx="2547492" cy="369332"/>
          </a:xfrm>
          <a:prstGeom prst="rect">
            <a:avLst/>
          </a:prstGeom>
        </p:spPr>
        <p:txBody>
          <a:bodyPr wrap="none">
            <a:spAutoFit/>
          </a:bodyPr>
          <a:lstStyle/>
          <a:p>
            <a:r>
              <a:rPr lang="en-US" altLang="zh-CN" dirty="0"/>
              <a:t>4.3.1</a:t>
            </a:r>
            <a:r>
              <a:rPr lang="zh-CN" altLang="en-US" dirty="0"/>
              <a:t>多元线性回归模型</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76080" y="1889713"/>
                <a:ext cx="8659334" cy="2332754"/>
              </a:xfrm>
              <a:prstGeom prst="rect">
                <a:avLst/>
              </a:prstGeom>
            </p:spPr>
            <p:txBody>
              <a:bodyPr wrap="square">
                <a:spAutoFit/>
              </a:bodyPr>
              <a:lstStyle/>
              <a:p>
                <a:pPr indent="457200"/>
                <a:r>
                  <a:rPr lang="zh-CN" altLang="en-US" sz="1600" dirty="0"/>
                  <a:t>与一元线性回归模型相同，多元线性回归模型利用普通最小二乘法</a:t>
                </a:r>
                <a:r>
                  <a:rPr lang="en-US" altLang="zh-CN" sz="1600" dirty="0"/>
                  <a:t>(OLS)</a:t>
                </a:r>
                <a:r>
                  <a:rPr lang="zh-CN" altLang="en-US" sz="1600" dirty="0"/>
                  <a:t>对参数进行估计时，有如下假定：</a:t>
                </a:r>
                <a:endParaRPr lang="en-US" altLang="zh-CN" sz="1600" dirty="0"/>
              </a:p>
              <a:p>
                <a:pPr indent="457200"/>
                <a:r>
                  <a:rPr lang="zh-CN" altLang="en-US" sz="1600" dirty="0"/>
                  <a:t>假定</a:t>
                </a:r>
                <a:r>
                  <a:rPr lang="en-US" altLang="zh-CN" sz="1600" dirty="0"/>
                  <a:t>1 </a:t>
                </a:r>
                <a:r>
                  <a:rPr lang="zh-CN" altLang="en-US" sz="1600" dirty="0"/>
                  <a:t>零均值假定</a:t>
                </a:r>
                <a:endParaRPr lang="en-US" altLang="zh-CN" sz="1600" dirty="0"/>
              </a:p>
              <a:p>
                <a:pPr indent="457200"/>
                <a:r>
                  <a:rPr lang="zh-CN" altLang="en-US" sz="1600" dirty="0"/>
                  <a:t>假定</a:t>
                </a:r>
                <a:r>
                  <a:rPr lang="en-US" altLang="zh-CN" sz="1600" dirty="0"/>
                  <a:t>2 </a:t>
                </a:r>
                <a:r>
                  <a:rPr lang="zh-CN" altLang="en-US" sz="1600" dirty="0"/>
                  <a:t>同方差假定</a:t>
                </a:r>
                <a:endParaRPr lang="en-US" altLang="zh-CN" sz="1600" dirty="0"/>
              </a:p>
              <a:p>
                <a:pPr indent="457200"/>
                <a:r>
                  <a:rPr lang="zh-CN" altLang="en-US" sz="1600" dirty="0"/>
                  <a:t>假定</a:t>
                </a:r>
                <a:r>
                  <a:rPr lang="en-US" altLang="zh-CN" sz="1600" dirty="0"/>
                  <a:t>3 </a:t>
                </a:r>
                <a:r>
                  <a:rPr lang="zh-CN" altLang="en-US" sz="1600" dirty="0"/>
                  <a:t>无自相关性</a:t>
                </a:r>
                <a:endParaRPr lang="en-US" altLang="zh-CN" sz="1600" dirty="0"/>
              </a:p>
              <a:p>
                <a:pPr indent="457200"/>
                <a:r>
                  <a:rPr lang="zh-CN" altLang="en-US" sz="1600" dirty="0"/>
                  <a:t>假定</a:t>
                </a:r>
                <a:r>
                  <a:rPr lang="en-US" altLang="zh-CN" sz="1600" dirty="0"/>
                  <a:t>4 </a:t>
                </a:r>
                <a:r>
                  <a:rPr lang="zh-CN" altLang="en-US" sz="1600" dirty="0"/>
                  <a:t>随机误差项</a:t>
                </a:r>
                <a:r>
                  <a:rPr lang="en-US" altLang="zh-CN" sz="1600" i="1" dirty="0">
                    <a:latin typeface="Times New Roman" panose="02020603050405020304" pitchFamily="18" charset="0"/>
                    <a:cs typeface="Times New Roman" panose="02020603050405020304" pitchFamily="18" charset="0"/>
                  </a:rPr>
                  <a:t>μ</a:t>
                </a:r>
                <a:r>
                  <a:rPr lang="zh-CN" altLang="en-US" sz="1600" dirty="0"/>
                  <a:t>与解释变量</a:t>
                </a:r>
                <a:r>
                  <a:rPr lang="en-US" altLang="zh-CN" sz="1600" i="1" dirty="0">
                    <a:latin typeface="Times New Roman" panose="02020603050405020304" pitchFamily="18" charset="0"/>
                    <a:cs typeface="Times New Roman" panose="02020603050405020304" pitchFamily="18" charset="0"/>
                  </a:rPr>
                  <a:t>X</a:t>
                </a:r>
                <a:r>
                  <a:rPr lang="zh-CN" altLang="en-US" sz="1600" dirty="0"/>
                  <a:t>不相关</a:t>
                </a:r>
                <a:endParaRPr lang="en-US" altLang="zh-CN" sz="1600" dirty="0"/>
              </a:p>
              <a:p>
                <a:pPr indent="457200"/>
                <a:r>
                  <a:rPr lang="zh-CN" altLang="en-US" sz="1600" dirty="0"/>
                  <a:t>假定</a:t>
                </a:r>
                <a:r>
                  <a:rPr lang="en-US" altLang="zh-CN" sz="1600" dirty="0"/>
                  <a:t>5 </a:t>
                </a:r>
                <a:r>
                  <a:rPr lang="zh-CN" altLang="en-US" sz="1600" dirty="0"/>
                  <a:t>随机误差项</a:t>
                </a:r>
                <a:r>
                  <a:rPr lang="en-US" altLang="zh-CN" sz="1600" i="1" dirty="0">
                    <a:latin typeface="Times New Roman" panose="02020603050405020304" pitchFamily="18" charset="0"/>
                    <a:cs typeface="Times New Roman" panose="02020603050405020304" pitchFamily="18" charset="0"/>
                  </a:rPr>
                  <a:t>μ</a:t>
                </a:r>
                <a:r>
                  <a:rPr lang="zh-CN" altLang="en-US" sz="1600" dirty="0"/>
                  <a:t>服从均值为零，方差为</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𝜎</m:t>
                        </m:r>
                      </m:e>
                      <m:sup>
                        <m:r>
                          <a:rPr lang="en-US" altLang="zh-CN" i="1">
                            <a:latin typeface="Cambria Math" panose="02040503050406030204" pitchFamily="18" charset="0"/>
                          </a:rPr>
                          <m:t>2</m:t>
                        </m:r>
                      </m:sup>
                    </m:sSup>
                  </m:oMath>
                </a14:m>
                <a:r>
                  <a:rPr lang="zh-CN" altLang="en-US" sz="1600" dirty="0"/>
                  <a:t>的正态分布</a:t>
                </a:r>
                <a:endParaRPr lang="en-US" altLang="zh-CN" sz="1600" dirty="0"/>
              </a:p>
              <a:p>
                <a:pPr indent="457200"/>
                <a:r>
                  <a:rPr lang="zh-CN" altLang="en-US" sz="1600" dirty="0"/>
                  <a:t>假定</a:t>
                </a:r>
                <a:r>
                  <a:rPr lang="en-US" altLang="zh-CN" sz="1600" dirty="0"/>
                  <a:t>6 </a:t>
                </a:r>
                <a:r>
                  <a:rPr lang="zh-CN" altLang="en-US" sz="1600" dirty="0"/>
                  <a:t>解释变量之间不存在多重共线性</a:t>
                </a:r>
                <a:endParaRPr lang="en-US" altLang="zh-CN" sz="1600" dirty="0"/>
              </a:p>
              <a:p>
                <a:pPr indent="457200"/>
                <a:endParaRPr lang="zh-CN" altLang="en-US" sz="1600" dirty="0"/>
              </a:p>
            </p:txBody>
          </p:sp>
        </mc:Choice>
        <mc:Fallback>
          <p:sp>
            <p:nvSpPr>
              <p:cNvPr id="2" name="矩形 1"/>
              <p:cNvSpPr>
                <a:spLocks noRot="1" noChangeAspect="1" noMove="1" noResize="1" noEditPoints="1" noAdjustHandles="1" noChangeArrowheads="1" noChangeShapeType="1" noTextEdit="1"/>
              </p:cNvSpPr>
              <p:nvPr/>
            </p:nvSpPr>
            <p:spPr>
              <a:xfrm>
                <a:off x="276080" y="1889713"/>
                <a:ext cx="8659334" cy="2332754"/>
              </a:xfrm>
              <a:prstGeom prst="rect">
                <a:avLst/>
              </a:prstGeom>
              <a:blipFill rotWithShape="1">
                <a:blip r:embed="rId1"/>
                <a:stretch>
                  <a:fillRect l="-352" t="-783"/>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308919" cy="369332"/>
          </a:xfrm>
          <a:prstGeom prst="rect">
            <a:avLst/>
          </a:prstGeom>
        </p:spPr>
        <p:txBody>
          <a:bodyPr wrap="none">
            <a:spAutoFit/>
          </a:bodyPr>
          <a:lstStyle/>
          <a:p>
            <a:r>
              <a:rPr lang="en-US" altLang="zh-CN" dirty="0"/>
              <a:t>4.3.2 </a:t>
            </a:r>
            <a:r>
              <a:rPr lang="zh-CN" altLang="en-US" dirty="0"/>
              <a:t>多元线性回归模型的假定</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5514" y="1564605"/>
                <a:ext cx="8659334" cy="4092852"/>
              </a:xfrm>
              <a:prstGeom prst="rect">
                <a:avLst/>
              </a:prstGeom>
            </p:spPr>
            <p:txBody>
              <a:bodyPr wrap="square">
                <a:spAutoFit/>
              </a:bodyPr>
              <a:lstStyle/>
              <a:p>
                <a:pPr indent="457200"/>
                <a:r>
                  <a:rPr lang="en-US" altLang="zh-CN" sz="1600" b="1" dirty="0"/>
                  <a:t>1.</a:t>
                </a:r>
                <a:r>
                  <a:rPr lang="zh-CN" altLang="en-US" sz="1600" b="1" dirty="0"/>
                  <a:t>回归参数的最小二乘估计</a:t>
                </a:r>
                <a:endParaRPr lang="en-US" altLang="zh-CN" sz="1600" b="1" dirty="0"/>
              </a:p>
              <a:p>
                <a:pPr indent="457200"/>
                <a:r>
                  <a:rPr lang="zh-CN" altLang="en-US" sz="1600" dirty="0"/>
                  <a:t>对于含有</a:t>
                </a:r>
                <a:r>
                  <a:rPr lang="en-US" altLang="zh-CN" sz="1600" dirty="0"/>
                  <a:t>k</a:t>
                </a:r>
                <a:r>
                  <a:rPr lang="zh-CN" altLang="en-US" sz="1600" dirty="0"/>
                  <a:t>个解释变量的多元线性回归模型</a:t>
                </a:r>
                <a:endParaRPr lang="en-US" altLang="zh-CN" sz="1600" dirty="0"/>
              </a:p>
              <a:p>
                <a:pPr indent="457200"/>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Y</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2</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𝑘</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𝑖</m:t>
                          </m:r>
                        </m:sub>
                      </m:sSub>
                      <m:r>
                        <a:rPr lang="en-US" altLang="zh-CN" i="1">
                          <a:latin typeface="Cambria Math" panose="02040503050406030204" pitchFamily="18" charset="0"/>
                        </a:rPr>
                        <m:t>   (</m:t>
                      </m:r>
                      <m:r>
                        <a:rPr lang="en-US" altLang="zh-CN" i="1">
                          <a:latin typeface="Cambria Math" panose="02040503050406030204" pitchFamily="18" charset="0"/>
                        </a:rPr>
                        <m:t>𝑖</m:t>
                      </m:r>
                      <m:r>
                        <a:rPr lang="en-US" altLang="zh-CN" i="1">
                          <a:latin typeface="Cambria Math" panose="02040503050406030204" pitchFamily="18" charset="0"/>
                        </a:rPr>
                        <m:t>=1,2,…,</m:t>
                      </m:r>
                      <m:r>
                        <a:rPr lang="en-US" altLang="zh-CN" i="1">
                          <a:latin typeface="Cambria Math" panose="02040503050406030204" pitchFamily="18" charset="0"/>
                        </a:rPr>
                        <m:t>𝑛</m:t>
                      </m:r>
                      <m:r>
                        <a:rPr lang="en-US" altLang="zh-CN" i="1">
                          <a:latin typeface="Cambria Math" panose="02040503050406030204" pitchFamily="18" charset="0"/>
                        </a:rPr>
                        <m:t>)</m:t>
                      </m:r>
                    </m:oMath>
                  </m:oMathPara>
                </a14:m>
                <a:endParaRPr lang="en-US" altLang="zh-CN" sz="1600" dirty="0"/>
              </a:p>
              <a:p>
                <a:pPr indent="457200"/>
                <a:r>
                  <a:rPr lang="zh-CN" altLang="zh-CN" sz="1600" dirty="0"/>
                  <a:t>设</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𝑘</m:t>
                        </m:r>
                      </m:sub>
                    </m:sSub>
                  </m:oMath>
                </a14:m>
                <a:r>
                  <a:rPr lang="zh-CN" altLang="zh-CN" sz="1600" dirty="0"/>
                  <a:t>分别作为参数</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𝑘</m:t>
                        </m:r>
                      </m:sub>
                    </m:sSub>
                  </m:oMath>
                </a14:m>
                <a:r>
                  <a:rPr lang="zh-CN" altLang="zh-CN" sz="1600" dirty="0"/>
                  <a:t>的估计量，得样本回归方程为：</a:t>
                </a:r>
              </a:p>
              <a:p>
                <a:pPr indent="457200"/>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1</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1</m:t>
                          </m:r>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2</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2</m:t>
                          </m:r>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𝑘</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𝑘𝑖</m:t>
                          </m:r>
                        </m:sub>
                      </m:sSub>
                    </m:oMath>
                  </m:oMathPara>
                </a14:m>
                <a:endParaRPr lang="zh-CN" altLang="zh-CN" sz="1600" dirty="0"/>
              </a:p>
              <a:p>
                <a:pPr indent="457200"/>
                <a:r>
                  <a:rPr lang="zh-CN" altLang="zh-CN" sz="1600" dirty="0"/>
                  <a:t>观测值</a:t>
                </a:r>
                <a14:m>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𝑖</m:t>
                        </m:r>
                      </m:sub>
                    </m:sSub>
                  </m:oMath>
                </a14:m>
                <a:r>
                  <a:rPr lang="zh-CN" altLang="zh-CN" sz="1600" dirty="0"/>
                  <a:t>与回归值</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m:rPr>
                                <m:sty m:val="p"/>
                              </m:rPr>
                              <a:rPr lang="en-US" altLang="zh-CN" sz="1600">
                                <a:latin typeface="Cambria Math" panose="02040503050406030204" pitchFamily="18" charset="0"/>
                              </a:rPr>
                              <m:t>Y</m:t>
                            </m:r>
                          </m:e>
                        </m:acc>
                      </m:e>
                      <m:sub>
                        <m:r>
                          <a:rPr lang="en-US" altLang="zh-CN" sz="1600" i="1">
                            <a:latin typeface="Cambria Math" panose="02040503050406030204" pitchFamily="18" charset="0"/>
                          </a:rPr>
                          <m:t>𝑖</m:t>
                        </m:r>
                      </m:sub>
                    </m:sSub>
                  </m:oMath>
                </a14:m>
                <a:r>
                  <a:rPr lang="zh-CN" altLang="zh-CN" sz="1600" dirty="0"/>
                  <a:t>的残差</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𝑖</m:t>
                        </m:r>
                      </m:sub>
                    </m:sSub>
                  </m:oMath>
                </a14:m>
                <a:r>
                  <a:rPr lang="zh-CN" altLang="zh-CN" sz="1600" dirty="0"/>
                  <a:t>为：</a:t>
                </a:r>
              </a:p>
              <a:p>
                <a:pPr indent="457200"/>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m:rPr>
                                  <m:sty m:val="p"/>
                                </m:rPr>
                                <a:rPr lang="en-US" altLang="zh-CN" sz="1600">
                                  <a:latin typeface="Cambria Math" panose="02040503050406030204" pitchFamily="18" charset="0"/>
                                </a:rPr>
                                <m:t>Y</m:t>
                              </m:r>
                            </m:e>
                          </m:acc>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r>
                        <a:rPr lang="zh-CN" altLang="zh-CN" sz="1600">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1</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1</m:t>
                          </m:r>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2</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2</m:t>
                          </m:r>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𝑘</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𝑘𝑖</m:t>
                          </m:r>
                        </m:sub>
                      </m:sSub>
                      <m:r>
                        <a:rPr lang="zh-CN" altLang="zh-CN" sz="1600">
                          <a:latin typeface="Cambria Math" panose="02040503050406030204" pitchFamily="18" charset="0"/>
                        </a:rPr>
                        <m:t>）</m:t>
                      </m:r>
                    </m:oMath>
                  </m:oMathPara>
                </a14:m>
                <a:endParaRPr lang="zh-CN" altLang="zh-CN" sz="1600" dirty="0"/>
              </a:p>
              <a:p>
                <a:pPr indent="457200"/>
                <a:r>
                  <a:rPr lang="zh-CN" altLang="zh-CN" sz="1600" dirty="0"/>
                  <a:t>设</a:t>
                </a:r>
                <a14:m>
                  <m:oMath xmlns:m="http://schemas.openxmlformats.org/officeDocument/2006/math">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r>
                      <a:rPr lang="en-US" altLang="zh-CN" sz="1600">
                        <a:latin typeface="Cambria Math" panose="02040503050406030204" pitchFamily="18" charset="0"/>
                      </a:rPr>
                      <m:t>=</m:t>
                    </m:r>
                    <m:d>
                      <m:dPr>
                        <m:begChr m:val="["/>
                        <m:endChr m:val="]"/>
                        <m:ctrlPr>
                          <a:rPr lang="zh-CN" altLang="zh-CN" sz="1600" i="1">
                            <a:latin typeface="Cambria Math" panose="02040503050406030204" pitchFamily="18" charset="0"/>
                          </a:rPr>
                        </m:ctrlPr>
                      </m:dPr>
                      <m:e>
                        <m:m>
                          <m:mPr>
                            <m:mcs>
                              <m:mc>
                                <m:mcPr>
                                  <m:count m:val="1"/>
                                  <m:mcJc m:val="center"/>
                                </m:mcPr>
                              </m:mc>
                            </m:mcs>
                            <m:ctrlPr>
                              <a:rPr lang="zh-CN" altLang="zh-CN" sz="1600" i="1">
                                <a:latin typeface="Cambria Math" panose="02040503050406030204" pitchFamily="18" charset="0"/>
                              </a:rPr>
                            </m:ctrlPr>
                          </m:mP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e>
                          </m:m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1</m:t>
                                  </m:r>
                                </m:sub>
                              </m:sSub>
                            </m:e>
                          </m:m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2</m:t>
                                  </m:r>
                                </m:sub>
                              </m:sSub>
                            </m:e>
                          </m:mr>
                          <m:mr>
                            <m:e>
                              <m:r>
                                <a:rPr lang="en-US" altLang="zh-CN" sz="1600" i="1">
                                  <a:latin typeface="Cambria Math" panose="02040503050406030204" pitchFamily="18" charset="0"/>
                                </a:rPr>
                                <m:t>⋮</m:t>
                              </m:r>
                            </m:e>
                          </m:m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𝑘</m:t>
                                  </m:r>
                                </m:sub>
                              </m:sSub>
                            </m:e>
                          </m:mr>
                        </m:m>
                      </m:e>
                    </m:d>
                  </m:oMath>
                </a14:m>
                <a:r>
                  <a:rPr lang="zh-CN" altLang="zh-CN" sz="1600" dirty="0"/>
                  <a:t>为估计值向量，样本回归模型</a:t>
                </a:r>
                <a14:m>
                  <m:oMath xmlns:m="http://schemas.openxmlformats.org/officeDocument/2006/math">
                    <m:r>
                      <a:rPr lang="en-US" altLang="zh-CN" sz="1600" i="1">
                        <a:latin typeface="Cambria Math" panose="02040503050406030204" pitchFamily="18" charset="0"/>
                      </a:rPr>
                      <m:t>𝑌</m:t>
                    </m:r>
                    <m:r>
                      <a:rPr lang="en-US" altLang="zh-CN" sz="1600">
                        <a:latin typeface="Cambria Math" panose="02040503050406030204" pitchFamily="18" charset="0"/>
                      </a:rPr>
                      <m:t>=</m:t>
                    </m:r>
                    <m:r>
                      <a:rPr lang="en-US" altLang="zh-CN" sz="1600" i="1">
                        <a:latin typeface="Cambria Math" panose="02040503050406030204" pitchFamily="18" charset="0"/>
                      </a:rPr>
                      <m:t>𝑋</m:t>
                    </m:r>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r>
                      <a:rPr lang="en-US" altLang="zh-CN" sz="1600" i="1">
                        <a:latin typeface="Cambria Math" panose="02040503050406030204" pitchFamily="18" charset="0"/>
                      </a:rPr>
                      <m:t>+</m:t>
                    </m:r>
                    <m:r>
                      <a:rPr lang="en-US" altLang="zh-CN" sz="1600" i="1">
                        <a:latin typeface="Cambria Math" panose="02040503050406030204" pitchFamily="18" charset="0"/>
                      </a:rPr>
                      <m:t>𝑒</m:t>
                    </m:r>
                  </m:oMath>
                </a14:m>
                <a:r>
                  <a:rPr lang="zh-CN" altLang="zh-CN" sz="1600" dirty="0"/>
                  <a:t>两边同乘样本观测值矩阵</a:t>
                </a:r>
                <a:r>
                  <a:rPr lang="en-US" altLang="zh-CN" sz="1600" i="1" dirty="0"/>
                  <a:t>X</a:t>
                </a:r>
                <a:r>
                  <a:rPr lang="zh-CN" altLang="zh-CN" sz="1600" dirty="0"/>
                  <a:t>的转置</a:t>
                </a:r>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𝑋</m:t>
                        </m:r>
                      </m:e>
                      <m:sup>
                        <m:r>
                          <a:rPr lang="en-US" altLang="zh-CN" sz="1600" i="1">
                            <a:latin typeface="Cambria Math" panose="02040503050406030204" pitchFamily="18" charset="0"/>
                          </a:rPr>
                          <m:t>𝑡</m:t>
                        </m:r>
                      </m:sup>
                    </m:sSup>
                  </m:oMath>
                </a14:m>
                <a:r>
                  <a:rPr lang="zh-CN" altLang="zh-CN" sz="1600" dirty="0"/>
                  <a:t>矩阵 ，由统计学原理可得</a:t>
                </a:r>
              </a:p>
              <a:p>
                <a:pPr indent="457200"/>
                <a:r>
                  <a:rPr lang="en-US" altLang="zh-CN" sz="1600" dirty="0"/>
                  <a:t> </a:t>
                </a:r>
                <a:endParaRPr lang="zh-CN" altLang="zh-CN" sz="1600" dirty="0"/>
              </a:p>
              <a:p>
                <a:pPr indent="457200" algn="ctr"/>
                <a14:m>
                  <m:oMath xmlns:m="http://schemas.openxmlformats.org/officeDocument/2006/math">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𝑋</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𝑋</m:t>
                        </m:r>
                        <m:r>
                          <a:rPr lang="en-US" altLang="zh-CN" sz="1600" i="1">
                            <a:latin typeface="Cambria Math" panose="02040503050406030204" pitchFamily="18" charset="0"/>
                          </a:rPr>
                          <m:t>)</m:t>
                        </m:r>
                      </m:e>
                      <m:sup>
                        <m:r>
                          <a:rPr lang="en-US" altLang="zh-CN" sz="1600" i="1">
                            <a:latin typeface="Cambria Math" panose="02040503050406030204" pitchFamily="18" charset="0"/>
                          </a:rPr>
                          <m:t>−1</m:t>
                        </m:r>
                      </m:sup>
                    </m:sSup>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𝑋</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𝑌</m:t>
                    </m:r>
                  </m:oMath>
                </a14:m>
                <a:r>
                  <a:rPr lang="en-US" altLang="zh-CN" sz="1600" dirty="0"/>
                  <a:t>				</a:t>
                </a:r>
                <a:r>
                  <a:rPr lang="zh-CN" altLang="zh-CN" sz="1600" dirty="0"/>
                  <a:t>（</a:t>
                </a:r>
                <a:r>
                  <a:rPr lang="en-US" altLang="zh-CN" sz="1600" dirty="0"/>
                  <a:t>4.20</a:t>
                </a:r>
                <a:r>
                  <a:rPr lang="zh-CN" altLang="zh-CN" sz="1600" dirty="0"/>
                  <a:t>）</a:t>
                </a:r>
              </a:p>
              <a:p>
                <a:pPr indent="457200"/>
                <a:r>
                  <a:rPr lang="zh-CN" altLang="zh-CN" sz="1600" dirty="0"/>
                  <a:t>则为向量</a:t>
                </a:r>
                <a14:m>
                  <m:oMath xmlns:m="http://schemas.openxmlformats.org/officeDocument/2006/math">
                    <m:r>
                      <m:rPr>
                        <m:sty m:val="p"/>
                      </m:rPr>
                      <a:rPr lang="en-US" altLang="zh-CN" sz="1600">
                        <a:latin typeface="Cambria Math" panose="02040503050406030204" pitchFamily="18" charset="0"/>
                      </a:rPr>
                      <m:t>β</m:t>
                    </m:r>
                  </m:oMath>
                </a14:m>
                <a:r>
                  <a:rPr lang="zh-CN" altLang="zh-CN" sz="1600" dirty="0"/>
                  <a:t>的</a:t>
                </a:r>
                <a:r>
                  <a:rPr lang="en-US" altLang="zh-CN" sz="1600" dirty="0"/>
                  <a:t>OLS</a:t>
                </a:r>
                <a:r>
                  <a:rPr lang="zh-CN" altLang="zh-CN" sz="1600" dirty="0"/>
                  <a:t>估计量。</a:t>
                </a:r>
                <a:endParaRPr lang="zh-CN" altLang="en-US" sz="1600" dirty="0"/>
              </a:p>
            </p:txBody>
          </p:sp>
        </mc:Choice>
        <mc:Fallback>
          <p:sp>
            <p:nvSpPr>
              <p:cNvPr id="2" name="矩形 1"/>
              <p:cNvSpPr>
                <a:spLocks noRot="1" noChangeAspect="1" noMove="1" noResize="1" noEditPoints="1" noAdjustHandles="1" noChangeArrowheads="1" noChangeShapeType="1" noTextEdit="1"/>
              </p:cNvSpPr>
              <p:nvPr/>
            </p:nvSpPr>
            <p:spPr>
              <a:xfrm>
                <a:off x="295514" y="1564605"/>
                <a:ext cx="8659334" cy="4092852"/>
              </a:xfrm>
              <a:prstGeom prst="rect">
                <a:avLst/>
              </a:prstGeom>
              <a:blipFill rotWithShape="1">
                <a:blip r:embed="rId1"/>
                <a:stretch>
                  <a:fillRect l="-352" t="-447" b="-1043"/>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770584" cy="369332"/>
          </a:xfrm>
          <a:prstGeom prst="rect">
            <a:avLst/>
          </a:prstGeom>
        </p:spPr>
        <p:txBody>
          <a:bodyPr wrap="none">
            <a:spAutoFit/>
          </a:bodyPr>
          <a:lstStyle/>
          <a:p>
            <a:r>
              <a:rPr lang="en-US" altLang="zh-CN" dirty="0"/>
              <a:t>4.3.3 </a:t>
            </a:r>
            <a:r>
              <a:rPr lang="zh-CN" altLang="en-US" dirty="0"/>
              <a:t>多元线性回归模型的参数估计</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5514" y="1564605"/>
                <a:ext cx="8659334" cy="4092852"/>
              </a:xfrm>
              <a:prstGeom prst="rect">
                <a:avLst/>
              </a:prstGeom>
            </p:spPr>
            <p:txBody>
              <a:bodyPr wrap="square">
                <a:spAutoFit/>
              </a:bodyPr>
              <a:lstStyle/>
              <a:p>
                <a:pPr indent="457200"/>
                <a:r>
                  <a:rPr lang="en-US" altLang="zh-CN" sz="1600" b="1" dirty="0"/>
                  <a:t>1.</a:t>
                </a:r>
                <a:r>
                  <a:rPr lang="zh-CN" altLang="en-US" sz="1600" b="1" dirty="0"/>
                  <a:t>回归参数的最小二乘估计</a:t>
                </a:r>
                <a:endParaRPr lang="en-US" altLang="zh-CN" sz="1600" b="1" dirty="0"/>
              </a:p>
              <a:p>
                <a:pPr indent="457200"/>
                <a:r>
                  <a:rPr lang="zh-CN" altLang="en-US" sz="1600" dirty="0"/>
                  <a:t>对于含有</a:t>
                </a:r>
                <a:r>
                  <a:rPr lang="en-US" altLang="zh-CN" sz="1600" dirty="0"/>
                  <a:t>k</a:t>
                </a:r>
                <a:r>
                  <a:rPr lang="zh-CN" altLang="en-US" sz="1600" dirty="0"/>
                  <a:t>个解释变量的多元线性回归模型</a:t>
                </a:r>
                <a:endParaRPr lang="en-US" altLang="zh-CN" sz="1600" dirty="0"/>
              </a:p>
              <a:p>
                <a:pPr indent="457200"/>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m:rPr>
                              <m:sty m:val="p"/>
                            </m:rPr>
                            <a:rPr lang="en-US" altLang="zh-CN">
                              <a:latin typeface="Cambria Math" panose="02040503050406030204" pitchFamily="18" charset="0"/>
                            </a:rPr>
                            <m:t>Y</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2</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𝑘</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𝜇</m:t>
                          </m:r>
                        </m:e>
                        <m:sub>
                          <m:r>
                            <a:rPr lang="en-US" altLang="zh-CN" i="1">
                              <a:latin typeface="Cambria Math" panose="02040503050406030204" pitchFamily="18" charset="0"/>
                            </a:rPr>
                            <m:t>𝑖</m:t>
                          </m:r>
                        </m:sub>
                      </m:sSub>
                      <m:r>
                        <a:rPr lang="en-US" altLang="zh-CN" i="1">
                          <a:latin typeface="Cambria Math" panose="02040503050406030204" pitchFamily="18" charset="0"/>
                        </a:rPr>
                        <m:t>   (</m:t>
                      </m:r>
                      <m:r>
                        <a:rPr lang="en-US" altLang="zh-CN" i="1">
                          <a:latin typeface="Cambria Math" panose="02040503050406030204" pitchFamily="18" charset="0"/>
                        </a:rPr>
                        <m:t>𝑖</m:t>
                      </m:r>
                      <m:r>
                        <a:rPr lang="en-US" altLang="zh-CN" i="1">
                          <a:latin typeface="Cambria Math" panose="02040503050406030204" pitchFamily="18" charset="0"/>
                        </a:rPr>
                        <m:t>=1,2,…,</m:t>
                      </m:r>
                      <m:r>
                        <a:rPr lang="en-US" altLang="zh-CN" i="1">
                          <a:latin typeface="Cambria Math" panose="02040503050406030204" pitchFamily="18" charset="0"/>
                        </a:rPr>
                        <m:t>𝑛</m:t>
                      </m:r>
                      <m:r>
                        <a:rPr lang="en-US" altLang="zh-CN" i="1">
                          <a:latin typeface="Cambria Math" panose="02040503050406030204" pitchFamily="18" charset="0"/>
                        </a:rPr>
                        <m:t>)</m:t>
                      </m:r>
                    </m:oMath>
                  </m:oMathPara>
                </a14:m>
                <a:endParaRPr lang="en-US" altLang="zh-CN" sz="1600" dirty="0"/>
              </a:p>
              <a:p>
                <a:pPr indent="457200"/>
                <a:r>
                  <a:rPr lang="zh-CN" altLang="zh-CN" sz="1600" dirty="0"/>
                  <a:t>设</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𝑘</m:t>
                        </m:r>
                      </m:sub>
                    </m:sSub>
                  </m:oMath>
                </a14:m>
                <a:r>
                  <a:rPr lang="zh-CN" altLang="zh-CN" sz="1600" dirty="0"/>
                  <a:t>分别作为参数</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𝑘</m:t>
                        </m:r>
                      </m:sub>
                    </m:sSub>
                  </m:oMath>
                </a14:m>
                <a:r>
                  <a:rPr lang="zh-CN" altLang="zh-CN" sz="1600" dirty="0"/>
                  <a:t>的估计量，得样本回归方程为：</a:t>
                </a:r>
              </a:p>
              <a:p>
                <a:pPr indent="457200"/>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1</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1</m:t>
                          </m:r>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2</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2</m:t>
                          </m:r>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𝑘</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𝑘𝑖</m:t>
                          </m:r>
                        </m:sub>
                      </m:sSub>
                    </m:oMath>
                  </m:oMathPara>
                </a14:m>
                <a:endParaRPr lang="zh-CN" altLang="zh-CN" sz="1600" dirty="0"/>
              </a:p>
              <a:p>
                <a:pPr indent="457200"/>
                <a:r>
                  <a:rPr lang="zh-CN" altLang="zh-CN" sz="1600" dirty="0"/>
                  <a:t>观测值</a:t>
                </a:r>
                <a14:m>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𝑖</m:t>
                        </m:r>
                      </m:sub>
                    </m:sSub>
                  </m:oMath>
                </a14:m>
                <a:r>
                  <a:rPr lang="zh-CN" altLang="zh-CN" sz="1600" dirty="0"/>
                  <a:t>与回归值</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m:rPr>
                                <m:sty m:val="p"/>
                              </m:rPr>
                              <a:rPr lang="en-US" altLang="zh-CN" sz="1600">
                                <a:latin typeface="Cambria Math" panose="02040503050406030204" pitchFamily="18" charset="0"/>
                              </a:rPr>
                              <m:t>Y</m:t>
                            </m:r>
                          </m:e>
                        </m:acc>
                      </m:e>
                      <m:sub>
                        <m:r>
                          <a:rPr lang="en-US" altLang="zh-CN" sz="1600" i="1">
                            <a:latin typeface="Cambria Math" panose="02040503050406030204" pitchFamily="18" charset="0"/>
                          </a:rPr>
                          <m:t>𝑖</m:t>
                        </m:r>
                      </m:sub>
                    </m:sSub>
                  </m:oMath>
                </a14:m>
                <a:r>
                  <a:rPr lang="zh-CN" altLang="zh-CN" sz="1600" dirty="0"/>
                  <a:t>的残差</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𝑖</m:t>
                        </m:r>
                      </m:sub>
                    </m:sSub>
                  </m:oMath>
                </a14:m>
                <a:r>
                  <a:rPr lang="zh-CN" altLang="zh-CN" sz="1600" dirty="0"/>
                  <a:t>为：</a:t>
                </a:r>
              </a:p>
              <a:p>
                <a:pPr indent="457200"/>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m:rPr>
                                  <m:sty m:val="p"/>
                                </m:rPr>
                                <a:rPr lang="en-US" altLang="zh-CN" sz="1600">
                                  <a:latin typeface="Cambria Math" panose="02040503050406030204" pitchFamily="18" charset="0"/>
                                </a:rPr>
                                <m:t>Y</m:t>
                              </m:r>
                            </m:e>
                          </m:acc>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r>
                        <a:rPr lang="zh-CN" altLang="zh-CN" sz="1600">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1</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1</m:t>
                          </m:r>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2</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2</m:t>
                          </m:r>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𝑘</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𝑘𝑖</m:t>
                          </m:r>
                        </m:sub>
                      </m:sSub>
                      <m:r>
                        <a:rPr lang="zh-CN" altLang="zh-CN" sz="1600">
                          <a:latin typeface="Cambria Math" panose="02040503050406030204" pitchFamily="18" charset="0"/>
                        </a:rPr>
                        <m:t>）</m:t>
                      </m:r>
                    </m:oMath>
                  </m:oMathPara>
                </a14:m>
                <a:endParaRPr lang="zh-CN" altLang="zh-CN" sz="1600" dirty="0"/>
              </a:p>
              <a:p>
                <a:pPr indent="457200"/>
                <a:r>
                  <a:rPr lang="zh-CN" altLang="zh-CN" sz="1600" dirty="0"/>
                  <a:t>设</a:t>
                </a:r>
                <a14:m>
                  <m:oMath xmlns:m="http://schemas.openxmlformats.org/officeDocument/2006/math">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r>
                      <a:rPr lang="en-US" altLang="zh-CN" sz="1600">
                        <a:latin typeface="Cambria Math" panose="02040503050406030204" pitchFamily="18" charset="0"/>
                      </a:rPr>
                      <m:t>=</m:t>
                    </m:r>
                    <m:d>
                      <m:dPr>
                        <m:begChr m:val="["/>
                        <m:endChr m:val="]"/>
                        <m:ctrlPr>
                          <a:rPr lang="zh-CN" altLang="zh-CN" sz="1600" i="1">
                            <a:latin typeface="Cambria Math" panose="02040503050406030204" pitchFamily="18" charset="0"/>
                          </a:rPr>
                        </m:ctrlPr>
                      </m:dPr>
                      <m:e>
                        <m:m>
                          <m:mPr>
                            <m:mcs>
                              <m:mc>
                                <m:mcPr>
                                  <m:count m:val="1"/>
                                  <m:mcJc m:val="center"/>
                                </m:mcPr>
                              </m:mc>
                            </m:mcs>
                            <m:ctrlPr>
                              <a:rPr lang="zh-CN" altLang="zh-CN" sz="1600" i="1">
                                <a:latin typeface="Cambria Math" panose="02040503050406030204" pitchFamily="18" charset="0"/>
                              </a:rPr>
                            </m:ctrlPr>
                          </m:mP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e>
                          </m:m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1</m:t>
                                  </m:r>
                                </m:sub>
                              </m:sSub>
                            </m:e>
                          </m:m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2</m:t>
                                  </m:r>
                                </m:sub>
                              </m:sSub>
                            </m:e>
                          </m:mr>
                          <m:mr>
                            <m:e>
                              <m:r>
                                <a:rPr lang="en-US" altLang="zh-CN" sz="1600" i="1">
                                  <a:latin typeface="Cambria Math" panose="02040503050406030204" pitchFamily="18" charset="0"/>
                                </a:rPr>
                                <m:t>⋮</m:t>
                              </m:r>
                            </m:e>
                          </m:m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𝑘</m:t>
                                  </m:r>
                                </m:sub>
                              </m:sSub>
                            </m:e>
                          </m:mr>
                        </m:m>
                      </m:e>
                    </m:d>
                  </m:oMath>
                </a14:m>
                <a:r>
                  <a:rPr lang="zh-CN" altLang="zh-CN" sz="1600" dirty="0"/>
                  <a:t>为估计值向量，样本回归模型</a:t>
                </a:r>
                <a14:m>
                  <m:oMath xmlns:m="http://schemas.openxmlformats.org/officeDocument/2006/math">
                    <m:r>
                      <a:rPr lang="en-US" altLang="zh-CN" sz="1600" i="1">
                        <a:latin typeface="Cambria Math" panose="02040503050406030204" pitchFamily="18" charset="0"/>
                      </a:rPr>
                      <m:t>𝑌</m:t>
                    </m:r>
                    <m:r>
                      <a:rPr lang="en-US" altLang="zh-CN" sz="1600">
                        <a:latin typeface="Cambria Math" panose="02040503050406030204" pitchFamily="18" charset="0"/>
                      </a:rPr>
                      <m:t>=</m:t>
                    </m:r>
                    <m:r>
                      <a:rPr lang="en-US" altLang="zh-CN" sz="1600" i="1">
                        <a:latin typeface="Cambria Math" panose="02040503050406030204" pitchFamily="18" charset="0"/>
                      </a:rPr>
                      <m:t>𝑋</m:t>
                    </m:r>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r>
                      <a:rPr lang="en-US" altLang="zh-CN" sz="1600" i="1">
                        <a:latin typeface="Cambria Math" panose="02040503050406030204" pitchFamily="18" charset="0"/>
                      </a:rPr>
                      <m:t>+</m:t>
                    </m:r>
                    <m:r>
                      <a:rPr lang="en-US" altLang="zh-CN" sz="1600" i="1">
                        <a:latin typeface="Cambria Math" panose="02040503050406030204" pitchFamily="18" charset="0"/>
                      </a:rPr>
                      <m:t>𝑒</m:t>
                    </m:r>
                  </m:oMath>
                </a14:m>
                <a:r>
                  <a:rPr lang="zh-CN" altLang="zh-CN" sz="1600" dirty="0"/>
                  <a:t>两边同乘样本观测值矩阵</a:t>
                </a:r>
                <a:r>
                  <a:rPr lang="en-US" altLang="zh-CN" sz="1600" i="1" dirty="0"/>
                  <a:t>X</a:t>
                </a:r>
                <a:r>
                  <a:rPr lang="zh-CN" altLang="zh-CN" sz="1600" dirty="0"/>
                  <a:t>的转置</a:t>
                </a:r>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𝑋</m:t>
                        </m:r>
                      </m:e>
                      <m:sup>
                        <m:r>
                          <a:rPr lang="en-US" altLang="zh-CN" sz="1600" i="1">
                            <a:latin typeface="Cambria Math" panose="02040503050406030204" pitchFamily="18" charset="0"/>
                          </a:rPr>
                          <m:t>𝑡</m:t>
                        </m:r>
                      </m:sup>
                    </m:sSup>
                  </m:oMath>
                </a14:m>
                <a:r>
                  <a:rPr lang="zh-CN" altLang="zh-CN" sz="1600" dirty="0"/>
                  <a:t>矩阵 ，由统计学原理可得</a:t>
                </a:r>
              </a:p>
              <a:p>
                <a:pPr indent="457200"/>
                <a:r>
                  <a:rPr lang="en-US" altLang="zh-CN" sz="1600" dirty="0"/>
                  <a:t> </a:t>
                </a:r>
                <a:endParaRPr lang="zh-CN" altLang="zh-CN" sz="1600" dirty="0"/>
              </a:p>
              <a:p>
                <a:pPr indent="457200" algn="ctr"/>
                <a14:m>
                  <m:oMath xmlns:m="http://schemas.openxmlformats.org/officeDocument/2006/math">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𝑋</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𝑋</m:t>
                        </m:r>
                        <m:r>
                          <a:rPr lang="en-US" altLang="zh-CN" sz="1600" i="1">
                            <a:latin typeface="Cambria Math" panose="02040503050406030204" pitchFamily="18" charset="0"/>
                          </a:rPr>
                          <m:t>)</m:t>
                        </m:r>
                      </m:e>
                      <m:sup>
                        <m:r>
                          <a:rPr lang="en-US" altLang="zh-CN" sz="1600" i="1">
                            <a:latin typeface="Cambria Math" panose="02040503050406030204" pitchFamily="18" charset="0"/>
                          </a:rPr>
                          <m:t>−1</m:t>
                        </m:r>
                      </m:sup>
                    </m:sSup>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𝑋</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𝑌</m:t>
                    </m:r>
                  </m:oMath>
                </a14:m>
                <a:r>
                  <a:rPr lang="en-US" altLang="zh-CN" sz="1600" dirty="0"/>
                  <a:t>				</a:t>
                </a:r>
                <a:r>
                  <a:rPr lang="zh-CN" altLang="zh-CN" sz="1600" dirty="0"/>
                  <a:t>（</a:t>
                </a:r>
                <a:r>
                  <a:rPr lang="en-US" altLang="zh-CN" sz="1600" dirty="0"/>
                  <a:t>4.20</a:t>
                </a:r>
                <a:r>
                  <a:rPr lang="zh-CN" altLang="zh-CN" sz="1600" dirty="0"/>
                  <a:t>）</a:t>
                </a:r>
              </a:p>
              <a:p>
                <a:pPr indent="457200"/>
                <a:r>
                  <a:rPr lang="zh-CN" altLang="zh-CN" sz="1600" dirty="0"/>
                  <a:t>则为向量</a:t>
                </a:r>
                <a14:m>
                  <m:oMath xmlns:m="http://schemas.openxmlformats.org/officeDocument/2006/math">
                    <m:r>
                      <m:rPr>
                        <m:sty m:val="p"/>
                      </m:rPr>
                      <a:rPr lang="en-US" altLang="zh-CN" sz="1600">
                        <a:latin typeface="Cambria Math" panose="02040503050406030204" pitchFamily="18" charset="0"/>
                      </a:rPr>
                      <m:t>β</m:t>
                    </m:r>
                  </m:oMath>
                </a14:m>
                <a:r>
                  <a:rPr lang="zh-CN" altLang="zh-CN" sz="1600" dirty="0"/>
                  <a:t>的</a:t>
                </a:r>
                <a:r>
                  <a:rPr lang="en-US" altLang="zh-CN" sz="1600" dirty="0"/>
                  <a:t>OLS</a:t>
                </a:r>
                <a:r>
                  <a:rPr lang="zh-CN" altLang="zh-CN" sz="1600" dirty="0"/>
                  <a:t>估计量。</a:t>
                </a:r>
                <a:endParaRPr lang="zh-CN" altLang="en-US" sz="1600" dirty="0"/>
              </a:p>
            </p:txBody>
          </p:sp>
        </mc:Choice>
        <mc:Fallback>
          <p:sp>
            <p:nvSpPr>
              <p:cNvPr id="2" name="矩形 1"/>
              <p:cNvSpPr>
                <a:spLocks noRot="1" noChangeAspect="1" noMove="1" noResize="1" noEditPoints="1" noAdjustHandles="1" noChangeArrowheads="1" noChangeShapeType="1" noTextEdit="1"/>
              </p:cNvSpPr>
              <p:nvPr/>
            </p:nvSpPr>
            <p:spPr>
              <a:xfrm>
                <a:off x="295514" y="1564605"/>
                <a:ext cx="8659334" cy="4092852"/>
              </a:xfrm>
              <a:prstGeom prst="rect">
                <a:avLst/>
              </a:prstGeom>
              <a:blipFill rotWithShape="1">
                <a:blip r:embed="rId1"/>
                <a:stretch>
                  <a:fillRect l="-352" t="-447" b="-1043"/>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770584" cy="369332"/>
          </a:xfrm>
          <a:prstGeom prst="rect">
            <a:avLst/>
          </a:prstGeom>
        </p:spPr>
        <p:txBody>
          <a:bodyPr wrap="none">
            <a:spAutoFit/>
          </a:bodyPr>
          <a:lstStyle/>
          <a:p>
            <a:r>
              <a:rPr lang="en-US" altLang="zh-CN" dirty="0"/>
              <a:t>4.3.3 </a:t>
            </a:r>
            <a:r>
              <a:rPr lang="zh-CN" altLang="en-US" dirty="0"/>
              <a:t>多元线性回归模型的参数估计</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5514" y="1564605"/>
                <a:ext cx="8659334" cy="4352858"/>
              </a:xfrm>
              <a:prstGeom prst="rect">
                <a:avLst/>
              </a:prstGeom>
            </p:spPr>
            <p:txBody>
              <a:bodyPr wrap="square">
                <a:spAutoFit/>
              </a:bodyPr>
              <a:lstStyle/>
              <a:p>
                <a:pPr indent="457200"/>
                <a:r>
                  <a:rPr lang="en-US" altLang="zh-CN" sz="1600" b="1" dirty="0"/>
                  <a:t>2.</a:t>
                </a:r>
                <a:r>
                  <a:rPr lang="zh-CN" altLang="en-US" sz="1600" b="1" dirty="0"/>
                  <a:t>随机误差项</a:t>
                </a:r>
                <a:r>
                  <a:rPr lang="en-US" altLang="zh-CN" sz="1600" b="1" dirty="0"/>
                  <a:t>μ</a:t>
                </a:r>
                <a:r>
                  <a:rPr lang="zh-CN" altLang="en-US" sz="1600" b="1" dirty="0"/>
                  <a:t>的方差</a:t>
                </a:r>
                <a14:m>
                  <m:oMath xmlns:m="http://schemas.openxmlformats.org/officeDocument/2006/math">
                    <m:sSubSup>
                      <m:sSubSupPr>
                        <m:ctrlPr>
                          <a:rPr lang="zh-CN" altLang="zh-CN" b="1" i="1">
                            <a:latin typeface="Cambria Math" panose="02040503050406030204" pitchFamily="18" charset="0"/>
                          </a:rPr>
                        </m:ctrlPr>
                      </m:sSubSupPr>
                      <m:e>
                        <m:r>
                          <a:rPr lang="en-US" altLang="zh-CN" b="1" i="1">
                            <a:latin typeface="Cambria Math" panose="02040503050406030204" pitchFamily="18" charset="0"/>
                          </a:rPr>
                          <m:t>𝝈</m:t>
                        </m:r>
                      </m:e>
                      <m:sub>
                        <m:r>
                          <a:rPr lang="en-US" altLang="zh-CN" b="1" i="1">
                            <a:latin typeface="Cambria Math" panose="02040503050406030204" pitchFamily="18" charset="0"/>
                          </a:rPr>
                          <m:t>𝝁</m:t>
                        </m:r>
                      </m:sub>
                      <m:sup>
                        <m:r>
                          <a:rPr lang="en-US" altLang="zh-CN" b="1" i="1">
                            <a:latin typeface="Cambria Math" panose="02040503050406030204" pitchFamily="18" charset="0"/>
                          </a:rPr>
                          <m:t>𝟐</m:t>
                        </m:r>
                      </m:sup>
                    </m:sSubSup>
                  </m:oMath>
                </a14:m>
                <a:r>
                  <a:rPr lang="zh-CN" altLang="en-US" sz="1600" b="1" dirty="0"/>
                  <a:t>的估计量</a:t>
                </a:r>
                <a:endParaRPr lang="en-US" altLang="zh-CN" sz="1600" b="1" dirty="0"/>
              </a:p>
              <a:p>
                <a:pPr indent="457200"/>
                <a:r>
                  <a:rPr lang="zh-CN" altLang="zh-CN" sz="1600" dirty="0"/>
                  <a:t>样本回归方程得到的被解释变量估计值</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𝑌</m:t>
                            </m:r>
                          </m:e>
                        </m:acc>
                      </m:e>
                      <m:sub>
                        <m:r>
                          <a:rPr lang="en-US" altLang="zh-CN" sz="1600" i="1">
                            <a:latin typeface="Cambria Math" panose="02040503050406030204" pitchFamily="18" charset="0"/>
                          </a:rPr>
                          <m:t>𝑖</m:t>
                        </m:r>
                      </m:sub>
                    </m:sSub>
                  </m:oMath>
                </a14:m>
                <a:r>
                  <a:rPr lang="zh-CN" altLang="zh-CN" sz="1600" dirty="0"/>
                  <a:t>与实际观测值</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𝑌</m:t>
                        </m:r>
                      </m:e>
                      <m:sub>
                        <m:r>
                          <a:rPr lang="en-US" altLang="zh-CN" sz="1600" i="1">
                            <a:latin typeface="Cambria Math" panose="02040503050406030204" pitchFamily="18" charset="0"/>
                          </a:rPr>
                          <m:t>𝑖</m:t>
                        </m:r>
                      </m:sub>
                    </m:sSub>
                  </m:oMath>
                </a14:m>
                <a:r>
                  <a:rPr lang="zh-CN" altLang="zh-CN" sz="1600" dirty="0"/>
                  <a:t>之间的偏差称为残差</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𝑖</m:t>
                        </m:r>
                      </m:sub>
                    </m:sSub>
                  </m:oMath>
                </a14:m>
                <a:endParaRPr lang="zh-CN" altLang="zh-CN" sz="1600" dirty="0"/>
              </a:p>
              <a:p>
                <a:pPr indent="457200"/>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𝑌</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𝑌</m:t>
                              </m:r>
                            </m:e>
                          </m:acc>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𝑌</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0</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1</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1</m:t>
                          </m:r>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2</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2</m:t>
                          </m:r>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b>
                          <m:r>
                            <a:rPr lang="en-US" altLang="zh-CN" sz="1600" i="1">
                              <a:latin typeface="Cambria Math" panose="02040503050406030204" pitchFamily="18" charset="0"/>
                            </a:rPr>
                            <m:t>𝑘</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𝑘𝑖</m:t>
                          </m:r>
                        </m:sub>
                      </m:sSub>
                      <m:r>
                        <a:rPr lang="en-US" altLang="zh-CN" sz="1600" i="1">
                          <a:latin typeface="Cambria Math" panose="02040503050406030204" pitchFamily="18" charset="0"/>
                        </a:rPr>
                        <m:t>)</m:t>
                      </m:r>
                    </m:oMath>
                  </m:oMathPara>
                </a14:m>
                <a:endParaRPr lang="zh-CN" altLang="zh-CN" sz="1600" dirty="0"/>
              </a:p>
              <a:p>
                <a:pPr indent="457200"/>
                <a:r>
                  <a:rPr lang="zh-CN" altLang="zh-CN" sz="1600" dirty="0"/>
                  <a:t>残差的平方和为</a:t>
                </a:r>
              </a:p>
              <a:p>
                <a:pPr indent="457200"/>
                <a14:m>
                  <m:oMathPara xmlns:m="http://schemas.openxmlformats.org/officeDocument/2006/math">
                    <m:oMathParaPr>
                      <m:jc m:val="centerGroup"/>
                    </m:oMathParaPr>
                    <m:oMath xmlns:m="http://schemas.openxmlformats.org/officeDocument/2006/math">
                      <m:nary>
                        <m:naryPr>
                          <m:chr m:val="∑"/>
                          <m:limLoc m:val="undOvr"/>
                          <m:subHide m:val="on"/>
                          <m:supHide m:val="on"/>
                          <m:ctrlPr>
                            <a:rPr lang="zh-CN" altLang="zh-CN" sz="1600" i="1">
                              <a:latin typeface="Cambria Math" panose="02040503050406030204" pitchFamily="18" charset="0"/>
                            </a:rPr>
                          </m:ctrlPr>
                        </m:naryPr>
                        <m:sub/>
                        <m:sup/>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𝑒</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2</m:t>
                              </m:r>
                            </m:sup>
                          </m:sSubSup>
                        </m:e>
                      </m:nary>
                      <m: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𝜎</m:t>
                          </m:r>
                        </m:e>
                        <m:sub>
                          <m:r>
                            <a:rPr lang="en-US" altLang="zh-CN" sz="1600" i="1">
                              <a:latin typeface="Cambria Math" panose="02040503050406030204" pitchFamily="18" charset="0"/>
                            </a:rPr>
                            <m:t>𝜇</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r>
                        <a:rPr lang="en-US" altLang="zh-CN" sz="1600" i="1">
                          <a:latin typeface="Cambria Math" panose="02040503050406030204" pitchFamily="18" charset="0"/>
                        </a:rPr>
                        <m:t>𝑛</m:t>
                      </m:r>
                      <m:r>
                        <a:rPr lang="en-US" altLang="zh-CN" sz="1600" i="1">
                          <a:latin typeface="Cambria Math" panose="02040503050406030204" pitchFamily="18" charset="0"/>
                        </a:rPr>
                        <m:t>−(</m:t>
                      </m:r>
                      <m:r>
                        <a:rPr lang="en-US" altLang="zh-CN" sz="1600" i="1">
                          <a:latin typeface="Cambria Math" panose="02040503050406030204" pitchFamily="18" charset="0"/>
                        </a:rPr>
                        <m:t>𝑘</m:t>
                      </m:r>
                      <m:r>
                        <a:rPr lang="en-US" altLang="zh-CN" sz="1600" i="1">
                          <a:latin typeface="Cambria Math" panose="02040503050406030204" pitchFamily="18" charset="0"/>
                        </a:rPr>
                        <m:t>+</m:t>
                      </m:r>
                      <m:r>
                        <a:rPr lang="en-US" altLang="zh-CN" sz="1600" i="1">
                          <a:latin typeface="Cambria Math" panose="02040503050406030204" pitchFamily="18" charset="0"/>
                        </a:rPr>
                        <m:t>1</m:t>
                      </m:r>
                      <m:r>
                        <a:rPr lang="en-US" altLang="zh-CN" sz="1600" i="1">
                          <a:latin typeface="Cambria Math" panose="02040503050406030204" pitchFamily="18" charset="0"/>
                        </a:rPr>
                        <m:t>)]</m:t>
                      </m:r>
                    </m:oMath>
                  </m:oMathPara>
                </a14:m>
                <a:endParaRPr lang="zh-CN" altLang="zh-CN" sz="1600" dirty="0"/>
              </a:p>
              <a:p>
                <a:pPr indent="457200"/>
                <a:r>
                  <a:rPr lang="zh-CN" altLang="zh-CN" sz="1600" dirty="0"/>
                  <a:t>随机误差项</a:t>
                </a:r>
                <a14:m>
                  <m:oMath xmlns:m="http://schemas.openxmlformats.org/officeDocument/2006/math">
                    <m:r>
                      <a:rPr lang="en-US" altLang="zh-CN" sz="1600" i="1">
                        <a:latin typeface="Cambria Math" panose="02040503050406030204" pitchFamily="18" charset="0"/>
                      </a:rPr>
                      <m:t>𝜇</m:t>
                    </m:r>
                  </m:oMath>
                </a14:m>
                <a:r>
                  <a:rPr lang="zh-CN" altLang="zh-CN" sz="1600" dirty="0"/>
                  <a:t>的方差</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𝜎</m:t>
                        </m:r>
                      </m:e>
                      <m:sub>
                        <m:r>
                          <a:rPr lang="en-US" altLang="zh-CN" sz="1600" i="1">
                            <a:latin typeface="Cambria Math" panose="02040503050406030204" pitchFamily="18" charset="0"/>
                          </a:rPr>
                          <m:t>𝜇</m:t>
                        </m:r>
                      </m:sub>
                      <m:sup>
                        <m:r>
                          <a:rPr lang="en-US" altLang="zh-CN" sz="1600" i="1">
                            <a:latin typeface="Cambria Math" panose="02040503050406030204" pitchFamily="18" charset="0"/>
                          </a:rPr>
                          <m:t>2</m:t>
                        </m:r>
                      </m:sup>
                    </m:sSubSup>
                  </m:oMath>
                </a14:m>
                <a:r>
                  <a:rPr lang="zh-CN" altLang="zh-CN" sz="1600" dirty="0"/>
                  <a:t>为：</a:t>
                </a:r>
              </a:p>
              <a:p>
                <a:pPr indent="457200"/>
                <a14:m>
                  <m:oMathPara xmlns:m="http://schemas.openxmlformats.org/officeDocument/2006/math">
                    <m:oMathParaPr>
                      <m:jc m:val="centerGroup"/>
                    </m:oMathParaPr>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𝜎</m:t>
                          </m:r>
                        </m:e>
                        <m:sub>
                          <m:r>
                            <a:rPr lang="en-US" altLang="zh-CN" sz="1600" i="1">
                              <a:latin typeface="Cambria Math" panose="02040503050406030204" pitchFamily="18" charset="0"/>
                            </a:rPr>
                            <m:t>𝜇</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𝐸</m:t>
                          </m:r>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𝑒</m:t>
                          </m:r>
                          <m:r>
                            <a:rPr lang="en-US" altLang="zh-CN" sz="1600" i="1">
                              <a:latin typeface="Cambria Math" panose="02040503050406030204" pitchFamily="18" charset="0"/>
                            </a:rPr>
                            <m:t>)</m:t>
                          </m:r>
                        </m:num>
                        <m:den>
                          <m:r>
                            <a:rPr lang="en-US" altLang="zh-CN" sz="1600" i="1">
                              <a:latin typeface="Cambria Math" panose="02040503050406030204" pitchFamily="18" charset="0"/>
                            </a:rPr>
                            <m:t>𝑛</m:t>
                          </m:r>
                          <m:r>
                            <a:rPr lang="en-US" altLang="zh-CN" sz="1600" i="1">
                              <a:latin typeface="Cambria Math" panose="02040503050406030204" pitchFamily="18" charset="0"/>
                            </a:rPr>
                            <m:t>−(</m:t>
                          </m:r>
                          <m:r>
                            <a:rPr lang="en-US" altLang="zh-CN" sz="1600" i="1">
                              <a:latin typeface="Cambria Math" panose="02040503050406030204" pitchFamily="18" charset="0"/>
                            </a:rPr>
                            <m:t>𝑘</m:t>
                          </m:r>
                          <m:r>
                            <a:rPr lang="en-US" altLang="zh-CN" sz="1600" i="1">
                              <a:latin typeface="Cambria Math" panose="02040503050406030204" pitchFamily="18" charset="0"/>
                            </a:rPr>
                            <m:t>+</m:t>
                          </m:r>
                          <m:r>
                            <a:rPr lang="en-US" altLang="zh-CN" sz="1600" i="1">
                              <a:latin typeface="Cambria Math" panose="02040503050406030204" pitchFamily="18" charset="0"/>
                            </a:rPr>
                            <m:t>1</m:t>
                          </m:r>
                          <m:r>
                            <a:rPr lang="en-US" altLang="zh-CN" sz="1600" i="1">
                              <a:latin typeface="Cambria Math" panose="02040503050406030204" pitchFamily="18" charset="0"/>
                            </a:rPr>
                            <m:t>)</m:t>
                          </m:r>
                        </m:den>
                      </m:f>
                      <m:r>
                        <a:rPr lang="en-US" altLang="zh-CN" sz="1600" i="1">
                          <a:latin typeface="Cambria Math" panose="02040503050406030204" pitchFamily="18" charset="0"/>
                        </a:rPr>
                        <m:t>=</m:t>
                      </m:r>
                      <m:r>
                        <a:rPr lang="en-US" altLang="zh-CN" sz="1600" i="1">
                          <a:latin typeface="Cambria Math" panose="02040503050406030204" pitchFamily="18" charset="0"/>
                        </a:rPr>
                        <m:t>𝐸</m:t>
                      </m:r>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𝑒</m:t>
                          </m:r>
                        </m:num>
                        <m:den>
                          <m:r>
                            <a:rPr lang="en-US" altLang="zh-CN" sz="1600" i="1">
                              <a:latin typeface="Cambria Math" panose="02040503050406030204" pitchFamily="18" charset="0"/>
                            </a:rPr>
                            <m:t>𝑛</m:t>
                          </m:r>
                          <m:r>
                            <a:rPr lang="en-US" altLang="zh-CN" sz="1600" i="1">
                              <a:latin typeface="Cambria Math" panose="02040503050406030204" pitchFamily="18" charset="0"/>
                            </a:rPr>
                            <m:t>−(</m:t>
                          </m:r>
                          <m:r>
                            <a:rPr lang="en-US" altLang="zh-CN" sz="1600" i="1">
                              <a:latin typeface="Cambria Math" panose="02040503050406030204" pitchFamily="18" charset="0"/>
                            </a:rPr>
                            <m:t>𝑘</m:t>
                          </m:r>
                          <m:r>
                            <a:rPr lang="en-US" altLang="zh-CN" sz="1600" i="1">
                              <a:latin typeface="Cambria Math" panose="02040503050406030204" pitchFamily="18" charset="0"/>
                            </a:rPr>
                            <m:t>+</m:t>
                          </m:r>
                          <m:r>
                            <a:rPr lang="en-US" altLang="zh-CN" sz="1600" i="1">
                              <a:latin typeface="Cambria Math" panose="02040503050406030204" pitchFamily="18" charset="0"/>
                            </a:rPr>
                            <m:t>1</m:t>
                          </m:r>
                          <m:r>
                            <a:rPr lang="en-US" altLang="zh-CN" sz="1600" i="1">
                              <a:latin typeface="Cambria Math" panose="02040503050406030204" pitchFamily="18" charset="0"/>
                            </a:rPr>
                            <m:t>)</m:t>
                          </m:r>
                        </m:den>
                      </m:f>
                      <m:r>
                        <a:rPr lang="en-US" altLang="zh-CN" sz="1600" i="1">
                          <a:latin typeface="Cambria Math" panose="02040503050406030204" pitchFamily="18" charset="0"/>
                        </a:rPr>
                        <m:t>)</m:t>
                      </m:r>
                    </m:oMath>
                  </m:oMathPara>
                </a14:m>
                <a:endParaRPr lang="zh-CN" altLang="zh-CN" sz="1600" dirty="0"/>
              </a:p>
              <a:p>
                <a:pPr indent="457200"/>
                <a:r>
                  <a:rPr lang="zh-CN" altLang="zh-CN" sz="1600" dirty="0"/>
                  <a:t>随机误差项</a:t>
                </a:r>
                <a14:m>
                  <m:oMath xmlns:m="http://schemas.openxmlformats.org/officeDocument/2006/math">
                    <m:r>
                      <a:rPr lang="en-US" altLang="zh-CN" sz="1600" i="1">
                        <a:latin typeface="Cambria Math" panose="02040503050406030204" pitchFamily="18" charset="0"/>
                      </a:rPr>
                      <m:t>𝜇</m:t>
                    </m:r>
                  </m:oMath>
                </a14:m>
                <a:r>
                  <a:rPr lang="zh-CN" altLang="zh-CN" sz="1600" dirty="0"/>
                  <a:t>的方差</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𝜎</m:t>
                        </m:r>
                      </m:e>
                      <m:sub>
                        <m:r>
                          <a:rPr lang="en-US" altLang="zh-CN" sz="1600" i="1">
                            <a:latin typeface="Cambria Math" panose="02040503050406030204" pitchFamily="18" charset="0"/>
                          </a:rPr>
                          <m:t>𝜇</m:t>
                        </m:r>
                      </m:sub>
                      <m:sup>
                        <m:r>
                          <a:rPr lang="en-US" altLang="zh-CN" sz="1600" i="1">
                            <a:latin typeface="Cambria Math" panose="02040503050406030204" pitchFamily="18" charset="0"/>
                          </a:rPr>
                          <m:t>2</m:t>
                        </m:r>
                      </m:sup>
                    </m:sSubSup>
                  </m:oMath>
                </a14:m>
                <a:r>
                  <a:rPr lang="zh-CN" altLang="zh-CN" sz="1600" dirty="0"/>
                  <a:t>的无偏估计量，记作</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𝑆</m:t>
                        </m:r>
                      </m:e>
                      <m:sub>
                        <m:r>
                          <a:rPr lang="en-US" altLang="zh-CN" sz="1600" i="1">
                            <a:latin typeface="Cambria Math" panose="02040503050406030204" pitchFamily="18" charset="0"/>
                          </a:rPr>
                          <m:t>𝑒</m:t>
                        </m:r>
                      </m:sub>
                      <m:sup>
                        <m:r>
                          <a:rPr lang="en-US" altLang="zh-CN" sz="1600" i="1">
                            <a:latin typeface="Cambria Math" panose="02040503050406030204" pitchFamily="18" charset="0"/>
                          </a:rPr>
                          <m:t>2</m:t>
                        </m:r>
                      </m:sup>
                    </m:sSubSup>
                  </m:oMath>
                </a14:m>
                <a:r>
                  <a:rPr lang="zh-CN" altLang="zh-CN" sz="1600" dirty="0"/>
                  <a:t>，即</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𝐸</m:t>
                        </m:r>
                        <m:r>
                          <a:rPr lang="en-US" altLang="zh-CN" sz="1600" i="1">
                            <a:latin typeface="Cambria Math" panose="02040503050406030204" pitchFamily="18" charset="0"/>
                          </a:rPr>
                          <m:t>(</m:t>
                        </m:r>
                        <m:r>
                          <a:rPr lang="en-US" altLang="zh-CN" sz="1600" i="1">
                            <a:latin typeface="Cambria Math" panose="02040503050406030204" pitchFamily="18" charset="0"/>
                          </a:rPr>
                          <m:t>𝑆</m:t>
                        </m:r>
                      </m:e>
                      <m:sub>
                        <m:r>
                          <a:rPr lang="en-US" altLang="zh-CN" sz="1600" i="1">
                            <a:latin typeface="Cambria Math" panose="02040503050406030204" pitchFamily="18" charset="0"/>
                          </a:rPr>
                          <m:t>𝑒</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 </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𝜎</m:t>
                        </m:r>
                      </m:e>
                      <m:sub>
                        <m:r>
                          <a:rPr lang="en-US" altLang="zh-CN" sz="1600" i="1">
                            <a:latin typeface="Cambria Math" panose="02040503050406030204" pitchFamily="18" charset="0"/>
                          </a:rPr>
                          <m:t>𝜇</m:t>
                        </m:r>
                      </m:sub>
                      <m:sup>
                        <m:r>
                          <a:rPr lang="en-US" altLang="zh-CN" sz="1600" i="1">
                            <a:latin typeface="Cambria Math" panose="02040503050406030204" pitchFamily="18" charset="0"/>
                          </a:rPr>
                          <m:t>2</m:t>
                        </m:r>
                      </m:sup>
                    </m:sSubSup>
                  </m:oMath>
                </a14:m>
                <a:r>
                  <a:rPr lang="zh-CN" altLang="zh-CN" sz="1600" dirty="0"/>
                  <a:t>，</a:t>
                </a:r>
                <a14:m>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𝑆</m:t>
                        </m:r>
                      </m:e>
                      <m:sub>
                        <m:r>
                          <a:rPr lang="en-US" altLang="zh-CN" sz="1600" i="1">
                            <a:latin typeface="Cambria Math" panose="02040503050406030204" pitchFamily="18" charset="0"/>
                          </a:rPr>
                          <m:t>𝑒</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𝜎</m:t>
                            </m:r>
                          </m:e>
                        </m:acc>
                      </m:e>
                      <m:sub>
                        <m:r>
                          <a:rPr lang="en-US" altLang="zh-CN" sz="1600" i="1">
                            <a:latin typeface="Cambria Math" panose="02040503050406030204" pitchFamily="18" charset="0"/>
                          </a:rPr>
                          <m:t>𝜇</m:t>
                        </m:r>
                      </m:sub>
                      <m:sup>
                        <m:r>
                          <a:rPr lang="en-US" altLang="zh-CN" sz="1600" i="1">
                            <a:latin typeface="Cambria Math" panose="02040503050406030204" pitchFamily="18" charset="0"/>
                          </a:rPr>
                          <m:t>2</m:t>
                        </m:r>
                      </m:sup>
                    </m:sSubSup>
                  </m:oMath>
                </a14:m>
                <a:r>
                  <a:rPr lang="zh-CN" altLang="zh-CN" sz="1600" dirty="0"/>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𝑆</m:t>
                        </m:r>
                      </m:e>
                      <m:sub>
                        <m:r>
                          <a:rPr lang="en-US" altLang="zh-CN" sz="1600" i="1">
                            <a:latin typeface="Cambria Math" panose="02040503050406030204" pitchFamily="18" charset="0"/>
                          </a:rPr>
                          <m:t>𝑒</m:t>
                        </m:r>
                      </m:sub>
                    </m:sSub>
                  </m:oMath>
                </a14:m>
                <a:r>
                  <a:rPr lang="zh-CN" altLang="zh-CN" sz="1600" dirty="0"/>
                  <a:t>为残差的标准差</a:t>
                </a:r>
                <a:r>
                  <a:rPr lang="en-US" altLang="zh-CN" sz="1600" dirty="0"/>
                  <a:t>(</a:t>
                </a:r>
                <a:r>
                  <a:rPr lang="zh-CN" altLang="zh-CN" sz="1600" dirty="0"/>
                  <a:t>或回归标准差</a:t>
                </a:r>
                <a:r>
                  <a:rPr lang="en-US" altLang="zh-CN" sz="1600" dirty="0"/>
                  <a:t>)</a:t>
                </a:r>
                <a:r>
                  <a:rPr lang="zh-CN" altLang="zh-CN" sz="1600" dirty="0"/>
                  <a:t>。 </a:t>
                </a:r>
              </a:p>
              <a:p>
                <a:pPr indent="457200"/>
                <a:r>
                  <a:rPr lang="zh-CN" altLang="zh-CN" sz="1600" dirty="0"/>
                  <a:t>因此</a:t>
                </a:r>
              </a:p>
              <a:p>
                <a:pPr indent="457200"/>
                <a14:m>
                  <m:oMathPara xmlns:m="http://schemas.openxmlformats.org/officeDocument/2006/math">
                    <m:oMathParaPr>
                      <m:jc m:val="centerGroup"/>
                    </m:oMathParaPr>
                    <m:oMath xmlns:m="http://schemas.openxmlformats.org/officeDocument/2006/math">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𝑆</m:t>
                          </m:r>
                        </m:e>
                        <m:sub>
                          <m:r>
                            <a:rPr lang="en-US" altLang="zh-CN" sz="1600" i="1">
                              <a:latin typeface="Cambria Math" panose="02040503050406030204" pitchFamily="18" charset="0"/>
                            </a:rPr>
                            <m:t>𝑒</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nary>
                            <m:naryPr>
                              <m:chr m:val="∑"/>
                              <m:limLoc m:val="undOvr"/>
                              <m:subHide m:val="on"/>
                              <m:supHide m:val="on"/>
                              <m:ctrlPr>
                                <a:rPr lang="zh-CN" altLang="zh-CN" sz="1600" i="1">
                                  <a:latin typeface="Cambria Math" panose="02040503050406030204" pitchFamily="18" charset="0"/>
                                </a:rPr>
                              </m:ctrlPr>
                            </m:naryPr>
                            <m:sub/>
                            <m:sup/>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𝑒</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2</m:t>
                                  </m:r>
                                </m:sup>
                              </m:sSubSup>
                            </m:e>
                          </m:nary>
                        </m:num>
                        <m:den>
                          <m:r>
                            <a:rPr lang="en-US" altLang="zh-CN" sz="1600" i="1">
                              <a:latin typeface="Cambria Math" panose="02040503050406030204" pitchFamily="18" charset="0"/>
                            </a:rPr>
                            <m:t>𝑛</m:t>
                          </m:r>
                          <m:r>
                            <a:rPr lang="en-US" altLang="zh-CN" sz="1600" i="1">
                              <a:latin typeface="Cambria Math" panose="02040503050406030204" pitchFamily="18" charset="0"/>
                            </a:rPr>
                            <m:t>−</m:t>
                          </m:r>
                          <m:r>
                            <a:rPr lang="en-US" altLang="zh-CN" sz="1600" i="1">
                              <a:latin typeface="Cambria Math" panose="02040503050406030204" pitchFamily="18" charset="0"/>
                            </a:rPr>
                            <m:t>𝑘</m:t>
                          </m:r>
                          <m:r>
                            <a:rPr lang="en-US" altLang="zh-CN" sz="1600" i="1">
                              <a:latin typeface="Cambria Math" panose="02040503050406030204" pitchFamily="18" charset="0"/>
                            </a:rPr>
                            <m:t>−</m:t>
                          </m:r>
                          <m:r>
                            <a:rPr lang="en-US" altLang="zh-CN" sz="1600" i="1">
                              <a:latin typeface="Cambria Math" panose="02040503050406030204" pitchFamily="18" charset="0"/>
                            </a:rPr>
                            <m:t>1</m:t>
                          </m:r>
                        </m:den>
                      </m:f>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𝑒</m:t>
                          </m:r>
                        </m:num>
                        <m:den>
                          <m:r>
                            <a:rPr lang="en-US" altLang="zh-CN" sz="1600" i="1">
                              <a:latin typeface="Cambria Math" panose="02040503050406030204" pitchFamily="18" charset="0"/>
                            </a:rPr>
                            <m:t>𝑛</m:t>
                          </m:r>
                          <m:r>
                            <a:rPr lang="en-US" altLang="zh-CN" sz="1600" i="1">
                              <a:latin typeface="Cambria Math" panose="02040503050406030204" pitchFamily="18" charset="0"/>
                            </a:rPr>
                            <m:t>−</m:t>
                          </m:r>
                          <m:r>
                            <a:rPr lang="en-US" altLang="zh-CN" sz="1600" i="1">
                              <a:latin typeface="Cambria Math" panose="02040503050406030204" pitchFamily="18" charset="0"/>
                            </a:rPr>
                            <m:t>𝑘</m:t>
                          </m:r>
                          <m:r>
                            <a:rPr lang="en-US" altLang="zh-CN" sz="1600" i="1">
                              <a:latin typeface="Cambria Math" panose="02040503050406030204" pitchFamily="18" charset="0"/>
                            </a:rPr>
                            <m:t>−</m:t>
                          </m:r>
                          <m:r>
                            <a:rPr lang="en-US" altLang="zh-CN" sz="1600" i="1">
                              <a:latin typeface="Cambria Math" panose="02040503050406030204" pitchFamily="18" charset="0"/>
                            </a:rPr>
                            <m:t>1</m:t>
                          </m:r>
                        </m:den>
                      </m:f>
                    </m:oMath>
                  </m:oMathPara>
                </a14:m>
                <a:endParaRPr lang="zh-CN" altLang="zh-CN" sz="1600" dirty="0"/>
              </a:p>
              <a:p>
                <a:pPr indent="457200"/>
                <a:r>
                  <a:rPr lang="zh-CN" altLang="zh-CN" sz="1600" dirty="0"/>
                  <a:t>其中</a:t>
                </a:r>
              </a:p>
              <a:p>
                <a:pPr indent="457200" algn="ctr"/>
                <a14:m>
                  <m:oMath xmlns:m="http://schemas.openxmlformats.org/officeDocument/2006/math">
                    <m:nary>
                      <m:naryPr>
                        <m:chr m:val="∑"/>
                        <m:limLoc m:val="undOvr"/>
                        <m:subHide m:val="on"/>
                        <m:supHide m:val="on"/>
                        <m:ctrlPr>
                          <a:rPr lang="zh-CN" altLang="zh-CN" sz="1600" i="1">
                            <a:latin typeface="Cambria Math" panose="02040503050406030204" pitchFamily="18" charset="0"/>
                          </a:rPr>
                        </m:ctrlPr>
                      </m:naryPr>
                      <m:sub/>
                      <m:sup/>
                      <m:e>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𝑒</m:t>
                            </m:r>
                          </m:e>
                          <m:sub>
                            <m:r>
                              <a:rPr lang="en-US" altLang="zh-CN" sz="1600" i="1">
                                <a:latin typeface="Cambria Math" panose="02040503050406030204" pitchFamily="18" charset="0"/>
                              </a:rPr>
                              <m:t>𝑖</m:t>
                            </m:r>
                          </m:sub>
                          <m:sup>
                            <m:r>
                              <a:rPr lang="en-US" altLang="zh-CN" sz="1600" i="1">
                                <a:latin typeface="Cambria Math" panose="02040503050406030204" pitchFamily="18" charset="0"/>
                              </a:rPr>
                              <m:t>2</m:t>
                            </m:r>
                          </m:sup>
                        </m:sSubSup>
                      </m:e>
                    </m:nary>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𝑒</m:t>
                    </m:r>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𝑌</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𝑌</m:t>
                    </m:r>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𝛽</m:t>
                            </m:r>
                          </m:e>
                        </m:acc>
                      </m:e>
                      <m:sup>
                        <m:r>
                          <a:rPr lang="en-US" altLang="zh-CN" sz="1600" i="1">
                            <a:latin typeface="Cambria Math" panose="02040503050406030204" pitchFamily="18" charset="0"/>
                          </a:rPr>
                          <m:t>𝑡</m:t>
                        </m:r>
                      </m:sup>
                    </m:sSup>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𝑋</m:t>
                        </m:r>
                      </m:e>
                      <m:sup>
                        <m:r>
                          <a:rPr lang="en-US" altLang="zh-CN" sz="1600" i="1">
                            <a:latin typeface="Cambria Math" panose="02040503050406030204" pitchFamily="18" charset="0"/>
                          </a:rPr>
                          <m:t>𝑡</m:t>
                        </m:r>
                      </m:sup>
                    </m:sSup>
                    <m:r>
                      <a:rPr lang="en-US" altLang="zh-CN" sz="1600" i="1">
                        <a:latin typeface="Cambria Math" panose="02040503050406030204" pitchFamily="18" charset="0"/>
                      </a:rPr>
                      <m:t>𝑌</m:t>
                    </m:r>
                  </m:oMath>
                </a14:m>
                <a:r>
                  <a:rPr lang="en-US" altLang="zh-CN" sz="1600" dirty="0"/>
                  <a:t>		</a:t>
                </a:r>
                <a:r>
                  <a:rPr lang="zh-CN" altLang="zh-CN" sz="1600" dirty="0"/>
                  <a:t>（</a:t>
                </a:r>
                <a:r>
                  <a:rPr lang="en-US" altLang="zh-CN" sz="1600" dirty="0"/>
                  <a:t>4.21</a:t>
                </a:r>
                <a:r>
                  <a:rPr lang="zh-CN" altLang="zh-CN" sz="1600" dirty="0"/>
                  <a:t>）</a:t>
                </a:r>
                <a:endParaRPr lang="zh-CN" altLang="en-US" sz="1600" dirty="0"/>
              </a:p>
            </p:txBody>
          </p:sp>
        </mc:Choice>
        <mc:Fallback>
          <p:sp>
            <p:nvSpPr>
              <p:cNvPr id="2" name="矩形 1"/>
              <p:cNvSpPr>
                <a:spLocks noRot="1" noChangeAspect="1" noMove="1" noResize="1" noEditPoints="1" noAdjustHandles="1" noChangeArrowheads="1" noChangeShapeType="1" noTextEdit="1"/>
              </p:cNvSpPr>
              <p:nvPr/>
            </p:nvSpPr>
            <p:spPr>
              <a:xfrm>
                <a:off x="295514" y="1564605"/>
                <a:ext cx="8659334" cy="4352858"/>
              </a:xfrm>
              <a:prstGeom prst="rect">
                <a:avLst/>
              </a:prstGeom>
              <a:blipFill rotWithShape="1">
                <a:blip r:embed="rId1"/>
                <a:stretch>
                  <a:fillRect l="-352" b="-12465"/>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770584" cy="369332"/>
          </a:xfrm>
          <a:prstGeom prst="rect">
            <a:avLst/>
          </a:prstGeom>
        </p:spPr>
        <p:txBody>
          <a:bodyPr wrap="none">
            <a:spAutoFit/>
          </a:bodyPr>
          <a:lstStyle/>
          <a:p>
            <a:r>
              <a:rPr lang="en-US" altLang="zh-CN" dirty="0"/>
              <a:t>4.3.3 </a:t>
            </a:r>
            <a:r>
              <a:rPr lang="zh-CN" altLang="en-US" dirty="0"/>
              <a:t>多元线性回归模型的参数估计</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95514" y="1564605"/>
            <a:ext cx="8659334" cy="1323439"/>
          </a:xfrm>
          <a:prstGeom prst="rect">
            <a:avLst/>
          </a:prstGeom>
        </p:spPr>
        <p:txBody>
          <a:bodyPr wrap="square">
            <a:spAutoFit/>
          </a:bodyPr>
          <a:lstStyle/>
          <a:p>
            <a:pPr indent="457200"/>
            <a:r>
              <a:rPr lang="en-US" altLang="zh-CN" sz="1600" b="1" dirty="0"/>
              <a:t>3.</a:t>
            </a:r>
            <a:r>
              <a:rPr lang="zh-CN" altLang="en-US" sz="1600" b="1" dirty="0"/>
              <a:t>估计参数的统计性质</a:t>
            </a:r>
            <a:endParaRPr lang="en-US" altLang="zh-CN" sz="1600" b="1" dirty="0"/>
          </a:p>
          <a:p>
            <a:pPr indent="457200"/>
            <a:r>
              <a:rPr lang="zh-CN" altLang="en-US" sz="1600" dirty="0"/>
              <a:t>（</a:t>
            </a:r>
            <a:r>
              <a:rPr lang="en-US" altLang="zh-CN" sz="1600" dirty="0"/>
              <a:t>1</a:t>
            </a:r>
            <a:r>
              <a:rPr lang="zh-CN" altLang="en-US" sz="1600" dirty="0"/>
              <a:t>）线性性</a:t>
            </a:r>
            <a:endParaRPr lang="en-US" altLang="zh-CN" sz="1600" dirty="0"/>
          </a:p>
          <a:p>
            <a:pPr indent="457200"/>
            <a:r>
              <a:rPr lang="zh-CN" altLang="en-US" sz="1600" dirty="0"/>
              <a:t>（</a:t>
            </a:r>
            <a:r>
              <a:rPr lang="en-US" altLang="zh-CN" sz="1600" dirty="0"/>
              <a:t>2</a:t>
            </a:r>
            <a:r>
              <a:rPr lang="zh-CN" altLang="en-US" sz="1600" dirty="0"/>
              <a:t>）无偏性</a:t>
            </a:r>
            <a:endParaRPr lang="en-US" altLang="zh-CN" sz="1600" dirty="0"/>
          </a:p>
          <a:p>
            <a:pPr indent="457200"/>
            <a:r>
              <a:rPr lang="zh-CN" altLang="en-US" sz="1600" dirty="0"/>
              <a:t>（</a:t>
            </a:r>
            <a:r>
              <a:rPr lang="en-US" altLang="zh-CN" sz="1600" dirty="0"/>
              <a:t>3</a:t>
            </a:r>
            <a:r>
              <a:rPr lang="zh-CN" altLang="en-US" sz="1600" dirty="0"/>
              <a:t>）最小方差性</a:t>
            </a:r>
            <a:endParaRPr lang="en-US" altLang="zh-CN" sz="1600" dirty="0"/>
          </a:p>
          <a:p>
            <a:pPr indent="457200"/>
            <a:endParaRPr lang="zh-CN" altLang="en-US" sz="1600" dirty="0"/>
          </a:p>
        </p:txBody>
      </p:sp>
      <p:sp>
        <p:nvSpPr>
          <p:cNvPr id="82" name="矩形 81"/>
          <p:cNvSpPr/>
          <p:nvPr/>
        </p:nvSpPr>
        <p:spPr>
          <a:xfrm>
            <a:off x="259814" y="874479"/>
            <a:ext cx="3770584" cy="369332"/>
          </a:xfrm>
          <a:prstGeom prst="rect">
            <a:avLst/>
          </a:prstGeom>
        </p:spPr>
        <p:txBody>
          <a:bodyPr wrap="none">
            <a:spAutoFit/>
          </a:bodyPr>
          <a:lstStyle/>
          <a:p>
            <a:r>
              <a:rPr lang="en-US" altLang="zh-CN" dirty="0"/>
              <a:t>4.3.3 </a:t>
            </a:r>
            <a:r>
              <a:rPr lang="zh-CN" altLang="en-US" dirty="0"/>
              <a:t>多元线性回归模型的参数估计</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5514" y="1564605"/>
                <a:ext cx="8659334" cy="3036793"/>
              </a:xfrm>
              <a:prstGeom prst="rect">
                <a:avLst/>
              </a:prstGeom>
            </p:spPr>
            <p:txBody>
              <a:bodyPr wrap="square">
                <a:spAutoFit/>
              </a:bodyPr>
              <a:lstStyle/>
              <a:p>
                <a:pPr indent="457200"/>
                <a:r>
                  <a:rPr lang="zh-CN" altLang="zh-CN" sz="1600" dirty="0"/>
                  <a:t>对所有自变量与因变量之间的直线回归关系的拟合程度，可以用统计量</a:t>
                </a:r>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2</m:t>
                        </m:r>
                      </m:sup>
                    </m:sSup>
                  </m:oMath>
                </a14:m>
                <a:r>
                  <a:rPr lang="zh-CN" altLang="zh-CN" sz="1600" dirty="0"/>
                  <a:t>来度量，其公式如下：</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2</m:t>
                        </m:r>
                      </m:sup>
                    </m:sSup>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𝐸𝑆𝑆</m:t>
                        </m:r>
                      </m:num>
                      <m:den>
                        <m:r>
                          <a:rPr lang="en-US" altLang="zh-CN" i="1">
                            <a:latin typeface="Cambria Math" panose="02040503050406030204" pitchFamily="18" charset="0"/>
                          </a:rPr>
                          <m:t>𝑇𝑆𝑆</m:t>
                        </m:r>
                      </m:den>
                    </m:f>
                    <m:r>
                      <a:rPr lang="en-US" altLang="zh-CN">
                        <a:latin typeface="Cambria Math" panose="02040503050406030204" pitchFamily="18" charset="0"/>
                      </a:rPr>
                      <m:t>=1</m:t>
                    </m:r>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𝑅𝑆𝑆</m:t>
                        </m:r>
                      </m:num>
                      <m:den>
                        <m:r>
                          <a:rPr lang="en-US" altLang="zh-CN" i="1">
                            <a:latin typeface="Cambria Math" panose="02040503050406030204" pitchFamily="18" charset="0"/>
                          </a:rPr>
                          <m:t>𝑇𝑆𝑆</m:t>
                        </m:r>
                      </m:den>
                    </m:f>
                  </m:oMath>
                </a14:m>
                <a:endParaRPr lang="zh-CN" altLang="zh-CN" sz="1600" dirty="0"/>
              </a:p>
              <a:p>
                <a:pPr indent="457200"/>
                <a:r>
                  <a:rPr lang="zh-CN" altLang="zh-CN" sz="1600" dirty="0"/>
                  <a:t>其中：</a:t>
                </a:r>
              </a:p>
              <a:p>
                <a:pPr indent="457200"/>
                <a:r>
                  <a:rPr lang="en-US" altLang="zh-CN" sz="1600" dirty="0"/>
                  <a:t>TSS </a:t>
                </a:r>
                <a:r>
                  <a:rPr lang="zh-CN" altLang="zh-CN" sz="1600" dirty="0"/>
                  <a:t>称为总偏差平方和，其值为</a:t>
                </a:r>
                <a14:m>
                  <m:oMath xmlns:m="http://schemas.openxmlformats.org/officeDocument/2006/math">
                    <m:nary>
                      <m:naryPr>
                        <m:chr m:val="∑"/>
                        <m:limLoc m:val="undOvr"/>
                        <m:subHide m:val="on"/>
                        <m:supHide m:val="on"/>
                        <m:ctrlPr>
                          <a:rPr lang="zh-CN" altLang="zh-CN" sz="1600" i="1">
                            <a:latin typeface="Cambria Math" panose="02040503050406030204" pitchFamily="18" charset="0"/>
                          </a:rPr>
                        </m:ctrlPr>
                      </m:naryPr>
                      <m:sub/>
                      <m:sup/>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𝑌</m:t>
                                    </m:r>
                                  </m:e>
                                </m:acc>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𝑌</m:t>
                                </m:r>
                              </m:e>
                            </m:acc>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e>
                    </m:nary>
                  </m:oMath>
                </a14:m>
                <a:r>
                  <a:rPr lang="zh-CN" altLang="zh-CN" sz="1600" dirty="0"/>
                  <a:t>，体现了观测值</a:t>
                </a:r>
                <a14:m>
                  <m:oMath xmlns:m="http://schemas.openxmlformats.org/officeDocument/2006/math">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1</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2</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m:rPr>
                            <m:sty m:val="p"/>
                          </m:rPr>
                          <a:rPr lang="en-US" altLang="zh-CN" sz="1600">
                            <a:latin typeface="Cambria Math" panose="02040503050406030204" pitchFamily="18" charset="0"/>
                          </a:rPr>
                          <m:t>y</m:t>
                        </m:r>
                      </m:e>
                      <m:sub>
                        <m:r>
                          <a:rPr lang="en-US" altLang="zh-CN" sz="1600" i="1">
                            <a:latin typeface="Cambria Math" panose="02040503050406030204" pitchFamily="18" charset="0"/>
                          </a:rPr>
                          <m:t>𝑛</m:t>
                        </m:r>
                      </m:sub>
                    </m:sSub>
                  </m:oMath>
                </a14:m>
                <a:r>
                  <a:rPr lang="zh-CN" altLang="zh-CN" sz="1600" dirty="0"/>
                  <a:t>总波动大小。</a:t>
                </a:r>
                <a:endParaRPr lang="en-US" altLang="zh-CN" sz="1600" dirty="0"/>
              </a:p>
              <a:p>
                <a:pPr indent="457200"/>
                <a:r>
                  <a:rPr lang="en-US" altLang="zh-CN" sz="1600" i="1" dirty="0"/>
                  <a:t>ESS</a:t>
                </a:r>
                <a:r>
                  <a:rPr lang="zh-CN" altLang="zh-CN" sz="1600" dirty="0"/>
                  <a:t>（</a:t>
                </a:r>
                <a:r>
                  <a:rPr lang="en-US" altLang="zh-CN" sz="1600" dirty="0"/>
                  <a:t>Explained Sum of Squares</a:t>
                </a:r>
                <a:r>
                  <a:rPr lang="zh-CN" altLang="zh-CN" sz="1600" dirty="0"/>
                  <a:t>，或</a:t>
                </a:r>
                <a:r>
                  <a:rPr lang="en-US" altLang="zh-CN" sz="1600" dirty="0"/>
                  <a:t>U</a:t>
                </a:r>
                <a:r>
                  <a:rPr lang="zh-CN" altLang="zh-CN" sz="1600" dirty="0"/>
                  <a:t>） 它是由于</a:t>
                </a:r>
                <a:r>
                  <a:rPr lang="en-US" altLang="zh-CN" sz="1600" i="1" dirty="0"/>
                  <a:t>Y</a:t>
                </a:r>
                <a:r>
                  <a:rPr lang="zh-CN" altLang="zh-CN" sz="1600" dirty="0"/>
                  <a:t>与自变量</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1</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2</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𝑥</m:t>
                        </m:r>
                      </m:e>
                      <m:sub>
                        <m:r>
                          <a:rPr lang="en-US" altLang="zh-CN" sz="1600" i="1">
                            <a:latin typeface="Cambria Math" panose="02040503050406030204" pitchFamily="18" charset="0"/>
                          </a:rPr>
                          <m:t>𝑛</m:t>
                        </m:r>
                      </m:sub>
                    </m:sSub>
                  </m:oMath>
                </a14:m>
                <a:r>
                  <a:rPr lang="zh-CN" altLang="zh-CN" sz="1600" dirty="0"/>
                  <a:t>的变化而引起，被称作为回归平方和，其值为</a:t>
                </a:r>
                <a14:m>
                  <m:oMath xmlns:m="http://schemas.openxmlformats.org/officeDocument/2006/math">
                    <m:nary>
                      <m:naryPr>
                        <m:chr m:val="∑"/>
                        <m:limLoc m:val="undOvr"/>
                        <m:subHide m:val="on"/>
                        <m:supHide m:val="on"/>
                        <m:ctrlPr>
                          <a:rPr lang="zh-CN" altLang="zh-CN" sz="1600" i="1">
                            <a:latin typeface="Cambria Math" panose="02040503050406030204" pitchFamily="18" charset="0"/>
                          </a:rPr>
                        </m:ctrlPr>
                      </m:naryPr>
                      <m:sub/>
                      <m:sup/>
                      <m:e>
                        <m:sSup>
                          <m:sSupPr>
                            <m:ctrlPr>
                              <a:rPr lang="zh-CN" altLang="zh-CN" sz="1600" i="1">
                                <a:latin typeface="Cambria Math" panose="02040503050406030204" pitchFamily="18" charset="0"/>
                              </a:rPr>
                            </m:ctrlPr>
                          </m:sSupPr>
                          <m:e>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𝑌</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𝑌</m:t>
                                        </m:r>
                                      </m:e>
                                    </m:acc>
                                  </m:e>
                                  <m:sub>
                                    <m:r>
                                      <a:rPr lang="en-US" altLang="zh-CN" sz="1600" i="1">
                                        <a:latin typeface="Cambria Math" panose="02040503050406030204" pitchFamily="18" charset="0"/>
                                      </a:rPr>
                                      <m:t>𝑖</m:t>
                                    </m:r>
                                  </m:sub>
                                </m:sSub>
                              </m:e>
                            </m:d>
                          </m:e>
                          <m:sup>
                            <m:r>
                              <a:rPr lang="en-US" altLang="zh-CN" sz="1600" i="1">
                                <a:latin typeface="Cambria Math" panose="02040503050406030204" pitchFamily="18" charset="0"/>
                              </a:rPr>
                              <m:t>2</m:t>
                            </m:r>
                          </m:sup>
                        </m:sSup>
                      </m:e>
                    </m:nary>
                  </m:oMath>
                </a14:m>
                <a:r>
                  <a:rPr lang="zh-CN" altLang="zh-CN" sz="1600" dirty="0"/>
                  <a:t>，体现了</a:t>
                </a:r>
                <a:r>
                  <a:rPr lang="en-US" altLang="zh-CN" sz="1600" i="1" dirty="0"/>
                  <a:t>n</a:t>
                </a:r>
                <a:r>
                  <a:rPr lang="zh-CN" altLang="zh-CN" sz="1600" dirty="0"/>
                  <a:t>个估计值</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m:rPr>
                                <m:sty m:val="p"/>
                              </m:rPr>
                              <a:rPr lang="en-US" altLang="zh-CN" sz="1600">
                                <a:latin typeface="Cambria Math" panose="02040503050406030204" pitchFamily="18" charset="0"/>
                              </a:rPr>
                              <m:t>y</m:t>
                            </m:r>
                          </m:e>
                        </m:acc>
                      </m:e>
                      <m:sub>
                        <m:r>
                          <a:rPr lang="en-US" altLang="zh-CN" sz="1600" i="1">
                            <a:latin typeface="Cambria Math" panose="02040503050406030204" pitchFamily="18" charset="0"/>
                          </a:rPr>
                          <m:t>1</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m:rPr>
                                <m:sty m:val="p"/>
                              </m:rPr>
                              <a:rPr lang="en-US" altLang="zh-CN" sz="1600">
                                <a:latin typeface="Cambria Math" panose="02040503050406030204" pitchFamily="18" charset="0"/>
                              </a:rPr>
                              <m:t>y</m:t>
                            </m:r>
                          </m:e>
                        </m:acc>
                      </m:e>
                      <m:sub>
                        <m:r>
                          <a:rPr lang="en-US" altLang="zh-CN" sz="1600" i="1">
                            <a:latin typeface="Cambria Math" panose="02040503050406030204" pitchFamily="18" charset="0"/>
                          </a:rPr>
                          <m:t>2</m:t>
                        </m:r>
                      </m:sub>
                    </m:sSub>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m:rPr>
                                <m:sty m:val="p"/>
                              </m:rPr>
                              <a:rPr lang="en-US" altLang="zh-CN" sz="1600">
                                <a:latin typeface="Cambria Math" panose="02040503050406030204" pitchFamily="18" charset="0"/>
                              </a:rPr>
                              <m:t>y</m:t>
                            </m:r>
                          </m:e>
                        </m:acc>
                      </m:e>
                      <m:sub>
                        <m:r>
                          <a:rPr lang="en-US" altLang="zh-CN" sz="1600" i="1">
                            <a:latin typeface="Cambria Math" panose="02040503050406030204" pitchFamily="18" charset="0"/>
                          </a:rPr>
                          <m:t>𝑛</m:t>
                        </m:r>
                      </m:sub>
                    </m:sSub>
                  </m:oMath>
                </a14:m>
                <a:r>
                  <a:rPr lang="zh-CN" altLang="zh-CN" sz="1600" dirty="0"/>
                  <a:t>的波动大小。</a:t>
                </a:r>
              </a:p>
              <a:p>
                <a:pPr indent="457200"/>
                <a:r>
                  <a:rPr lang="en-US" altLang="zh-CN" sz="1600" i="1" dirty="0"/>
                  <a:t>RSS</a:t>
                </a:r>
                <a:r>
                  <a:rPr lang="zh-CN" altLang="zh-CN" sz="1600" dirty="0"/>
                  <a:t>（</a:t>
                </a:r>
                <a:r>
                  <a:rPr lang="en-US" altLang="zh-CN" sz="1600" dirty="0"/>
                  <a:t>Residual Sum of Squares</a:t>
                </a:r>
                <a:r>
                  <a:rPr lang="zh-CN" altLang="zh-CN" sz="1600" dirty="0"/>
                  <a:t>，或</a:t>
                </a:r>
                <a:r>
                  <a:rPr lang="en-US" altLang="zh-CN" sz="1600" i="1" dirty="0"/>
                  <a:t>Q</a:t>
                </a:r>
                <a:r>
                  <a:rPr lang="zh-CN" altLang="zh-CN" sz="1600" dirty="0"/>
                  <a:t>） 称为残差平方和，其值为</a:t>
                </a:r>
                <a14:m>
                  <m:oMath xmlns:m="http://schemas.openxmlformats.org/officeDocument/2006/math">
                    <m:nary>
                      <m:naryPr>
                        <m:chr m:val="∑"/>
                        <m:limLoc m:val="undOvr"/>
                        <m:subHide m:val="on"/>
                        <m:supHide m:val="on"/>
                        <m:ctrlPr>
                          <a:rPr lang="zh-CN" altLang="zh-CN" sz="1600" i="1">
                            <a:latin typeface="Cambria Math" panose="02040503050406030204" pitchFamily="18" charset="0"/>
                          </a:rPr>
                        </m:ctrlPr>
                      </m:naryPr>
                      <m:sub/>
                      <m:sup/>
                      <m:e>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𝑌</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𝑌</m:t>
                                </m:r>
                              </m:e>
                            </m:acc>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e>
                    </m:nary>
                  </m:oMath>
                </a14:m>
                <a:r>
                  <a:rPr lang="zh-CN" altLang="zh-CN" sz="1600" dirty="0"/>
                  <a:t>。</a:t>
                </a:r>
              </a:p>
              <a:p>
                <a:pPr indent="457200"/>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2</m:t>
                        </m:r>
                      </m:sup>
                    </m:sSup>
                  </m:oMath>
                </a14:m>
                <a:r>
                  <a:rPr lang="zh-CN" altLang="zh-CN" sz="1600" dirty="0"/>
                  <a:t>称为样本决定系数，对于多元回归方程，其样本决定系数为复决定系数或多重决定系数。</a:t>
                </a:r>
              </a:p>
              <a:p>
                <a:pPr indent="457200"/>
                <a:r>
                  <a:rPr lang="zh-CN" altLang="en-US" sz="1600" dirty="0"/>
                  <a:t>回归模型的显著性检验包括：①对整个回归方程的显著性检验；②对回归系数的显著性检验。</a:t>
                </a:r>
                <a:endParaRPr lang="en-US" altLang="zh-CN" sz="1600" dirty="0"/>
              </a:p>
              <a:p>
                <a:pPr indent="457200"/>
                <a:endParaRPr lang="zh-CN" altLang="en-US" sz="1600" dirty="0"/>
              </a:p>
            </p:txBody>
          </p:sp>
        </mc:Choice>
        <mc:Fallback>
          <p:sp>
            <p:nvSpPr>
              <p:cNvPr id="2" name="矩形 1"/>
              <p:cNvSpPr>
                <a:spLocks noRot="1" noChangeAspect="1" noMove="1" noResize="1" noEditPoints="1" noAdjustHandles="1" noChangeArrowheads="1" noChangeShapeType="1" noTextEdit="1"/>
              </p:cNvSpPr>
              <p:nvPr/>
            </p:nvSpPr>
            <p:spPr>
              <a:xfrm>
                <a:off x="295514" y="1564605"/>
                <a:ext cx="8659334" cy="3036793"/>
              </a:xfrm>
              <a:prstGeom prst="rect">
                <a:avLst/>
              </a:prstGeom>
              <a:blipFill rotWithShape="1">
                <a:blip r:embed="rId1"/>
                <a:stretch>
                  <a:fillRect l="-352" t="-602" r="-2745"/>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1923925" cy="369332"/>
          </a:xfrm>
          <a:prstGeom prst="rect">
            <a:avLst/>
          </a:prstGeom>
        </p:spPr>
        <p:txBody>
          <a:bodyPr wrap="none">
            <a:spAutoFit/>
          </a:bodyPr>
          <a:lstStyle/>
          <a:p>
            <a:r>
              <a:rPr lang="en-US" altLang="zh-CN" dirty="0"/>
              <a:t>4.3.4 </a:t>
            </a:r>
            <a:r>
              <a:rPr lang="zh-CN" altLang="en-US" dirty="0"/>
              <a:t>显著性检验</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95514" y="1564605"/>
            <a:ext cx="8659334" cy="1323439"/>
          </a:xfrm>
          <a:prstGeom prst="rect">
            <a:avLst/>
          </a:prstGeom>
        </p:spPr>
        <p:txBody>
          <a:bodyPr wrap="square">
            <a:spAutoFit/>
          </a:bodyPr>
          <a:lstStyle/>
          <a:p>
            <a:pPr indent="457200"/>
            <a:r>
              <a:rPr lang="en-US" altLang="zh-CN" sz="1600" b="1" dirty="0"/>
              <a:t>1. </a:t>
            </a:r>
            <a:r>
              <a:rPr lang="zh-CN" altLang="en-US" sz="1600" b="1" dirty="0"/>
              <a:t>变量选择问题</a:t>
            </a:r>
            <a:endParaRPr lang="en-US" altLang="zh-CN" sz="1600" b="1" dirty="0"/>
          </a:p>
          <a:p>
            <a:pPr indent="457200"/>
            <a:r>
              <a:rPr lang="zh-CN" altLang="en-US" sz="1600" dirty="0"/>
              <a:t>选择合适的变量用于建立一个“最优”的回归方程</a:t>
            </a:r>
            <a:endParaRPr lang="en-US" altLang="zh-CN" sz="1600" dirty="0"/>
          </a:p>
          <a:p>
            <a:pPr indent="457200"/>
            <a:r>
              <a:rPr lang="zh-CN" altLang="en-US" sz="1600" dirty="0"/>
              <a:t>（</a:t>
            </a:r>
            <a:r>
              <a:rPr lang="en-US" altLang="zh-CN" sz="1600" dirty="0"/>
              <a:t>1</a:t>
            </a:r>
            <a:r>
              <a:rPr lang="zh-CN" altLang="en-US" sz="1600" dirty="0"/>
              <a:t>）逐步回归法</a:t>
            </a:r>
            <a:r>
              <a:rPr lang="en-US" altLang="zh-CN" sz="1600" dirty="0"/>
              <a:t>(Stepwise)</a:t>
            </a:r>
            <a:endParaRPr lang="en-US" altLang="zh-CN" sz="1600" dirty="0"/>
          </a:p>
          <a:p>
            <a:pPr indent="457200"/>
            <a:r>
              <a:rPr lang="zh-CN" altLang="en-US" sz="1600" dirty="0"/>
              <a:t>（</a:t>
            </a:r>
            <a:r>
              <a:rPr lang="en-US" altLang="zh-CN" sz="1600" dirty="0"/>
              <a:t>2</a:t>
            </a:r>
            <a:r>
              <a:rPr lang="zh-CN" altLang="en-US" sz="1600" dirty="0"/>
              <a:t>）向前引入法（</a:t>
            </a:r>
            <a:r>
              <a:rPr lang="en-US" altLang="zh-CN" sz="1600" dirty="0"/>
              <a:t>Forward</a:t>
            </a:r>
            <a:r>
              <a:rPr lang="zh-CN" altLang="en-US" sz="1600" dirty="0"/>
              <a:t>）</a:t>
            </a:r>
            <a:endParaRPr lang="en-US" altLang="zh-CN" sz="1600" dirty="0"/>
          </a:p>
          <a:p>
            <a:pPr indent="457200"/>
            <a:r>
              <a:rPr lang="zh-CN" altLang="en-US" sz="1600" dirty="0"/>
              <a:t>（</a:t>
            </a:r>
            <a:r>
              <a:rPr lang="en-US" altLang="zh-CN" sz="1600" dirty="0"/>
              <a:t>3</a:t>
            </a:r>
            <a:r>
              <a:rPr lang="zh-CN" altLang="en-US" sz="1600" dirty="0"/>
              <a:t>）向后剔除法</a:t>
            </a:r>
            <a:r>
              <a:rPr lang="en-US" altLang="zh-CN" sz="1600" dirty="0"/>
              <a:t>(Backward)</a:t>
            </a:r>
            <a:r>
              <a:rPr lang="zh-CN" altLang="en-US" sz="1600" dirty="0"/>
              <a:t>。</a:t>
            </a:r>
            <a:endParaRPr lang="zh-CN" altLang="en-US" sz="1600" dirty="0"/>
          </a:p>
        </p:txBody>
      </p:sp>
      <p:sp>
        <p:nvSpPr>
          <p:cNvPr id="82" name="矩形 81"/>
          <p:cNvSpPr/>
          <p:nvPr/>
        </p:nvSpPr>
        <p:spPr>
          <a:xfrm>
            <a:off x="259814" y="874479"/>
            <a:ext cx="3539752" cy="369332"/>
          </a:xfrm>
          <a:prstGeom prst="rect">
            <a:avLst/>
          </a:prstGeom>
        </p:spPr>
        <p:txBody>
          <a:bodyPr wrap="none">
            <a:spAutoFit/>
          </a:bodyPr>
          <a:lstStyle/>
          <a:p>
            <a:r>
              <a:rPr lang="en-US" altLang="zh-CN" dirty="0"/>
              <a:t>4.3.4 </a:t>
            </a:r>
            <a:r>
              <a:rPr lang="zh-CN" altLang="en-US" dirty="0"/>
              <a:t>回归变量的选择与逐步回归</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95514" y="1564605"/>
            <a:ext cx="8659334" cy="1569660"/>
          </a:xfrm>
          <a:prstGeom prst="rect">
            <a:avLst/>
          </a:prstGeom>
        </p:spPr>
        <p:txBody>
          <a:bodyPr wrap="square">
            <a:spAutoFit/>
          </a:bodyPr>
          <a:lstStyle/>
          <a:p>
            <a:pPr indent="457200"/>
            <a:r>
              <a:rPr lang="en-US" altLang="zh-CN" sz="1600" b="1" dirty="0"/>
              <a:t>2. </a:t>
            </a:r>
            <a:r>
              <a:rPr lang="zh-CN" altLang="en-US" sz="1600" b="1" dirty="0"/>
              <a:t>逐步回归分析</a:t>
            </a:r>
            <a:endParaRPr lang="en-US" altLang="zh-CN" sz="1600" b="1" dirty="0"/>
          </a:p>
          <a:p>
            <a:pPr indent="457200"/>
            <a:r>
              <a:rPr lang="zh-CN" altLang="en-US" sz="1600" dirty="0"/>
              <a:t>（</a:t>
            </a:r>
            <a:r>
              <a:rPr lang="en-US" altLang="zh-CN" sz="1600" dirty="0"/>
              <a:t>1</a:t>
            </a:r>
            <a:r>
              <a:rPr lang="zh-CN" altLang="en-US" sz="1600" dirty="0"/>
              <a:t>）基本思想</a:t>
            </a:r>
            <a:endParaRPr lang="zh-CN" altLang="en-US" sz="1600" dirty="0"/>
          </a:p>
          <a:p>
            <a:pPr indent="457200"/>
            <a:r>
              <a:rPr lang="zh-CN" altLang="en-US" sz="1600" dirty="0"/>
              <a:t>逐个引入自变量。每次引入对Ｙ影响最显著的自变量，并对方程中的老变量逐个进行检验，把变为不显著的变量逐个从方程中剔除掉，最终得到的方程中既不漏掉对Ｙ影响显著的变量，又不包含对Ｙ影响不显著的变量。</a:t>
            </a:r>
            <a:endParaRPr lang="en-US" altLang="zh-CN" sz="1600" dirty="0"/>
          </a:p>
          <a:p>
            <a:pPr indent="457200"/>
            <a:endParaRPr lang="zh-CN" altLang="en-US" sz="1600" dirty="0"/>
          </a:p>
        </p:txBody>
      </p:sp>
      <p:sp>
        <p:nvSpPr>
          <p:cNvPr id="82" name="矩形 81"/>
          <p:cNvSpPr/>
          <p:nvPr/>
        </p:nvSpPr>
        <p:spPr>
          <a:xfrm>
            <a:off x="259814" y="874479"/>
            <a:ext cx="3539752" cy="369332"/>
          </a:xfrm>
          <a:prstGeom prst="rect">
            <a:avLst/>
          </a:prstGeom>
        </p:spPr>
        <p:txBody>
          <a:bodyPr wrap="none">
            <a:spAutoFit/>
          </a:bodyPr>
          <a:lstStyle/>
          <a:p>
            <a:r>
              <a:rPr lang="en-US" altLang="zh-CN" dirty="0"/>
              <a:t>4.3.4 </a:t>
            </a:r>
            <a:r>
              <a:rPr lang="zh-CN" altLang="en-US" dirty="0"/>
              <a:t>回归变量的选择与逐步回归</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4.1</a:t>
              </a:r>
              <a:r>
                <a:rPr lang="zh-CN" altLang="en-US" sz="2100" spc="225" dirty="0">
                  <a:solidFill>
                    <a:schemeClr val="bg1"/>
                  </a:solidFill>
                  <a:latin typeface="微软雅黑" panose="020B0503020204020204" pitchFamily="34" charset="-122"/>
                  <a:ea typeface="微软雅黑" panose="020B0503020204020204" pitchFamily="34" charset="-122"/>
                </a:rPr>
                <a:t>　回归基本概念</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0" y="1169836"/>
              <a:ext cx="1114119" cy="523220"/>
            </a:xfrm>
            <a:prstGeom prst="rect">
              <a:avLst/>
            </a:prstGeom>
            <a:grpFill/>
          </p:spPr>
          <p:txBody>
            <a:bodyPr wrap="none" rtlCol="0">
              <a:spAutoFit/>
            </a:bodyPr>
            <a:lstStyle/>
            <a:p>
              <a:pPr algn="ctr"/>
              <a:r>
                <a:rPr lang="zh-CN" altLang="en-US" sz="2800" dirty="0">
                  <a:solidFill>
                    <a:schemeClr val="accent4"/>
                  </a:solidFill>
                </a:rPr>
                <a:t>第四章　回归</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一元回归分析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多元线性回归分析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78481" y="5494411"/>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逻辑回归分析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grpSp>
        <p:nvGrpSpPr>
          <p:cNvPr id="62" name="组合 61"/>
          <p:cNvGrpSpPr/>
          <p:nvPr/>
        </p:nvGrpSpPr>
        <p:grpSpPr>
          <a:xfrm>
            <a:off x="1754534" y="4924174"/>
            <a:ext cx="6392304" cy="426278"/>
            <a:chOff x="1807265" y="4331900"/>
            <a:chExt cx="6392304"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631775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4.6</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实战：用回归分析方法给自己的房子定价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295514" y="1564605"/>
            <a:ext cx="3991673" cy="1323439"/>
          </a:xfrm>
          <a:prstGeom prst="rect">
            <a:avLst/>
          </a:prstGeom>
        </p:spPr>
        <p:txBody>
          <a:bodyPr wrap="square">
            <a:spAutoFit/>
          </a:bodyPr>
          <a:lstStyle/>
          <a:p>
            <a:pPr indent="457200"/>
            <a:r>
              <a:rPr lang="en-US" altLang="zh-CN" sz="1600" b="1" dirty="0"/>
              <a:t>2. </a:t>
            </a:r>
            <a:r>
              <a:rPr lang="zh-CN" altLang="en-US" sz="1600" b="1" dirty="0"/>
              <a:t>逐步回归分析</a:t>
            </a:r>
            <a:endParaRPr lang="en-US" altLang="zh-CN" sz="1600" b="1" dirty="0"/>
          </a:p>
          <a:p>
            <a:pPr indent="457200"/>
            <a:r>
              <a:rPr lang="zh-CN" altLang="en-US" sz="1600" dirty="0"/>
              <a:t>（</a:t>
            </a:r>
            <a:r>
              <a:rPr lang="en-US" altLang="zh-CN" sz="1600" dirty="0"/>
              <a:t>2</a:t>
            </a:r>
            <a:r>
              <a:rPr lang="zh-CN" altLang="en-US" sz="1600" dirty="0"/>
              <a:t>）筛选的步骤</a:t>
            </a:r>
            <a:endParaRPr lang="zh-CN" altLang="en-US" sz="1600" dirty="0"/>
          </a:p>
          <a:p>
            <a:pPr indent="457200"/>
            <a:r>
              <a:rPr lang="zh-CN" altLang="en-US" sz="1600" dirty="0"/>
              <a:t>①从回归方程中考虑剔除不显著变量。</a:t>
            </a:r>
            <a:endParaRPr lang="en-US" altLang="zh-CN" sz="1600" dirty="0"/>
          </a:p>
          <a:p>
            <a:pPr indent="457200"/>
            <a:r>
              <a:rPr lang="zh-CN" altLang="en-US" sz="1600" dirty="0"/>
              <a:t>②从不在方程中的变量考虑引入新变量。</a:t>
            </a:r>
            <a:endParaRPr lang="zh-CN" altLang="en-US" sz="1600" dirty="0"/>
          </a:p>
        </p:txBody>
      </p:sp>
      <p:sp>
        <p:nvSpPr>
          <p:cNvPr id="82" name="矩形 81"/>
          <p:cNvSpPr/>
          <p:nvPr/>
        </p:nvSpPr>
        <p:spPr>
          <a:xfrm>
            <a:off x="259814" y="874479"/>
            <a:ext cx="3539752" cy="369332"/>
          </a:xfrm>
          <a:prstGeom prst="rect">
            <a:avLst/>
          </a:prstGeom>
        </p:spPr>
        <p:txBody>
          <a:bodyPr wrap="none">
            <a:spAutoFit/>
          </a:bodyPr>
          <a:lstStyle/>
          <a:p>
            <a:r>
              <a:rPr lang="en-US" altLang="zh-CN" dirty="0"/>
              <a:t>4.3.4 </a:t>
            </a:r>
            <a:r>
              <a:rPr lang="zh-CN" altLang="en-US" dirty="0"/>
              <a:t>回归变量的选择与逐步回归</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0358" cy="323165"/>
          </a:xfrm>
          <a:prstGeom prst="rect">
            <a:avLst/>
          </a:prstGeom>
          <a:noFill/>
        </p:spPr>
        <p:txBody>
          <a:bodyPr wrap="none" lIns="0" tIns="0" rIns="0" bIns="0" rtlCol="0">
            <a:spAutoFit/>
          </a:bodyPr>
          <a:lstStyle/>
          <a:p>
            <a:r>
              <a:rPr lang="en-US" altLang="zh-CN" sz="2100" b="1" spc="225" dirty="0">
                <a:solidFill>
                  <a:prstClr val="white"/>
                </a:solidFill>
              </a:rPr>
              <a:t>4.3</a:t>
            </a:r>
            <a:r>
              <a:rPr lang="zh-CN" altLang="en-US" sz="2100" b="1" spc="225" dirty="0">
                <a:solidFill>
                  <a:prstClr val="white"/>
                </a:solidFill>
              </a:rPr>
              <a:t>　多元线性回归分析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pic>
        <p:nvPicPr>
          <p:cNvPr id="68" name="图片 67"/>
          <p:cNvPicPr/>
          <p:nvPr/>
        </p:nvPicPr>
        <p:blipFill rotWithShape="1">
          <a:blip r:embed="rId3"/>
          <a:srcRect t="4797" b="5166"/>
          <a:stretch>
            <a:fillRect/>
          </a:stretch>
        </p:blipFill>
        <p:spPr bwMode="auto">
          <a:xfrm>
            <a:off x="4527185" y="922868"/>
            <a:ext cx="4592710" cy="5166214"/>
          </a:xfrm>
          <a:prstGeom prst="rect">
            <a:avLst/>
          </a:prstGeom>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chemeClr val="bg2"/>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回归基本概念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0" y="1169836"/>
              <a:ext cx="1114119" cy="523220"/>
            </a:xfrm>
            <a:prstGeom prst="rect">
              <a:avLst/>
            </a:prstGeom>
            <a:grpFill/>
          </p:spPr>
          <p:txBody>
            <a:bodyPr wrap="none" rtlCol="0">
              <a:spAutoFit/>
            </a:bodyPr>
            <a:lstStyle/>
            <a:p>
              <a:pPr algn="ctr"/>
              <a:r>
                <a:rPr lang="zh-CN" altLang="en-US" sz="2800" dirty="0">
                  <a:solidFill>
                    <a:schemeClr val="accent4"/>
                  </a:solidFill>
                </a:rPr>
                <a:t>第四章　回归</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chemeClr val="bg2"/>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一元回归分析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多元线性回归分析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78481" y="5494411"/>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rgbClr val="000066"/>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4.4</a:t>
              </a:r>
              <a:r>
                <a:rPr lang="zh-CN" altLang="en-US" sz="2100" spc="225" dirty="0">
                  <a:solidFill>
                    <a:schemeClr val="bg1"/>
                  </a:solidFill>
                  <a:latin typeface="微软雅黑" panose="020B0503020204020204" pitchFamily="34" charset="-122"/>
                  <a:ea typeface="微软雅黑" panose="020B0503020204020204" pitchFamily="34" charset="-122"/>
                </a:rPr>
                <a:t>　逻辑回归分析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grpSp>
        <p:nvGrpSpPr>
          <p:cNvPr id="62" name="组合 61"/>
          <p:cNvGrpSpPr/>
          <p:nvPr/>
        </p:nvGrpSpPr>
        <p:grpSpPr>
          <a:xfrm>
            <a:off x="1754534" y="4924174"/>
            <a:ext cx="6392304" cy="426278"/>
            <a:chOff x="1807265" y="4331900"/>
            <a:chExt cx="6392304"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631775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4.6</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实战：用回归分析方法给自己的房子定价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17722" y="1567458"/>
                <a:ext cx="8659334" cy="4466672"/>
              </a:xfrm>
              <a:prstGeom prst="rect">
                <a:avLst/>
              </a:prstGeom>
            </p:spPr>
            <p:txBody>
              <a:bodyPr wrap="square">
                <a:spAutoFit/>
              </a:bodyPr>
              <a:lstStyle/>
              <a:p>
                <a:pPr indent="457200"/>
                <a:r>
                  <a:rPr lang="zh-CN" altLang="en-US" sz="1600" dirty="0"/>
                  <a:t>研究某一事件</a:t>
                </a:r>
                <a:r>
                  <a:rPr lang="en-US" altLang="zh-CN" sz="1600" dirty="0"/>
                  <a:t>A</a:t>
                </a:r>
                <a:r>
                  <a:rPr lang="zh-CN" altLang="en-US" sz="1600" dirty="0"/>
                  <a:t>发生的概率</a:t>
                </a:r>
                <a:r>
                  <a:rPr lang="en-US" altLang="zh-CN" sz="1600" dirty="0"/>
                  <a:t>p</a:t>
                </a:r>
                <a:r>
                  <a:rPr lang="zh-CN" altLang="en-US" sz="1600" dirty="0"/>
                  <a:t>，</a:t>
                </a:r>
                <a:r>
                  <a:rPr lang="en-US" altLang="zh-CN" sz="1600" dirty="0"/>
                  <a:t>p</a:t>
                </a:r>
                <a:r>
                  <a:rPr lang="zh-CN" altLang="en-US" sz="1600" dirty="0"/>
                  <a:t>值的大小与某此因素有关。因</a:t>
                </a:r>
                <a:r>
                  <a:rPr lang="en-US" altLang="zh-CN" sz="1600" dirty="0"/>
                  <a:t>p</a:t>
                </a:r>
                <a:r>
                  <a:rPr lang="zh-CN" altLang="en-US" sz="1600" dirty="0"/>
                  <a:t>的值在</a:t>
                </a:r>
                <a:r>
                  <a:rPr lang="en-US" altLang="zh-CN" sz="1600" dirty="0"/>
                  <a:t>[0, 1]</a:t>
                </a:r>
                <a:r>
                  <a:rPr lang="zh-CN" altLang="en-US" sz="1600" dirty="0"/>
                  <a:t>区间内，所以</a:t>
                </a:r>
                <a:r>
                  <a:rPr lang="en-US" altLang="zh-CN" sz="1600" dirty="0"/>
                  <a:t>p</a:t>
                </a:r>
                <a:r>
                  <a:rPr lang="zh-CN" altLang="en-US" sz="1600" dirty="0"/>
                  <a:t>不可能是</a:t>
                </a:r>
                <a:r>
                  <a:rPr lang="en-US" altLang="zh-CN" sz="1600" dirty="0"/>
                  <a:t>x</a:t>
                </a:r>
                <a:r>
                  <a:rPr lang="zh-CN" altLang="en-US" sz="1600" dirty="0"/>
                  <a:t>的线性函数或二次函数，一般多项式函数也不适合，这就给此类的回归带来困难。另一方面，当</a:t>
                </a:r>
                <a:r>
                  <a:rPr lang="en-US" altLang="zh-CN" sz="1600" dirty="0"/>
                  <a:t>p</a:t>
                </a:r>
                <a:r>
                  <a:rPr lang="zh-CN" altLang="en-US" sz="1600" dirty="0"/>
                  <a:t>接近于</a:t>
                </a:r>
                <a:r>
                  <a:rPr lang="en-US" altLang="zh-CN" sz="1600" dirty="0"/>
                  <a:t>0</a:t>
                </a:r>
                <a:r>
                  <a:rPr lang="zh-CN" altLang="en-US" sz="1600" dirty="0"/>
                  <a:t>或</a:t>
                </a:r>
                <a:r>
                  <a:rPr lang="en-US" altLang="zh-CN" sz="1600" dirty="0"/>
                  <a:t>1</a:t>
                </a:r>
                <a:r>
                  <a:rPr lang="zh-CN" altLang="en-US" sz="1600" dirty="0"/>
                  <a:t>时，一些因素即使有很大变化，</a:t>
                </a:r>
                <a:r>
                  <a:rPr lang="en-US" altLang="zh-CN" sz="1600" dirty="0"/>
                  <a:t>p</a:t>
                </a:r>
                <a:r>
                  <a:rPr lang="zh-CN" altLang="en-US" sz="1600" dirty="0"/>
                  <a:t>值的变化也不会显著。从数学上看，就是函数</a:t>
                </a:r>
                <a:r>
                  <a:rPr lang="en-US" altLang="zh-CN" sz="1600" dirty="0"/>
                  <a:t>p</a:t>
                </a:r>
                <a:r>
                  <a:rPr lang="zh-CN" altLang="en-US" sz="1600" dirty="0"/>
                  <a:t>对</a:t>
                </a:r>
                <a:r>
                  <a:rPr lang="en-US" altLang="zh-CN" sz="1600" dirty="0"/>
                  <a:t>x</a:t>
                </a:r>
                <a:r>
                  <a:rPr lang="zh-CN" altLang="en-US" sz="1600" dirty="0"/>
                  <a:t>的变化在</a:t>
                </a:r>
                <a:r>
                  <a:rPr lang="en-US" altLang="zh-CN" sz="1600" dirty="0"/>
                  <a:t>p=0</a:t>
                </a:r>
                <a:r>
                  <a:rPr lang="zh-CN" altLang="en-US" sz="1600" dirty="0"/>
                  <a:t>或</a:t>
                </a:r>
                <a:r>
                  <a:rPr lang="en-US" altLang="zh-CN" sz="1600" dirty="0"/>
                  <a:t>1</a:t>
                </a:r>
                <a:r>
                  <a:rPr lang="zh-CN" altLang="en-US" sz="1600" dirty="0"/>
                  <a:t>附近不敏感的、缓慢的，而且非线性的程度较高，于是要寻求一个函数</a:t>
                </a:r>
                <a:r>
                  <a:rPr lang="en-US" altLang="zh-CN" sz="1600" dirty="0"/>
                  <a:t>θ(p)</a:t>
                </a:r>
                <a:r>
                  <a:rPr lang="zh-CN" altLang="en-US" sz="1600" dirty="0"/>
                  <a:t>，使得它在</a:t>
                </a:r>
                <a:r>
                  <a:rPr lang="en-US" altLang="zh-CN" sz="1600" dirty="0"/>
                  <a:t>p=0</a:t>
                </a:r>
                <a:r>
                  <a:rPr lang="zh-CN" altLang="en-US" sz="1600" dirty="0"/>
                  <a:t>或</a:t>
                </a:r>
                <a:r>
                  <a:rPr lang="en-US" altLang="zh-CN" sz="1600" dirty="0"/>
                  <a:t>p=1</a:t>
                </a:r>
                <a:r>
                  <a:rPr lang="zh-CN" altLang="en-US" sz="1600" dirty="0"/>
                  <a:t>附近时变化幅度较大，而函数形式又不是太复杂。</a:t>
                </a:r>
                <a:endParaRPr lang="en-US" altLang="zh-CN" sz="1600" dirty="0"/>
              </a:p>
              <a:p>
                <a:pPr indent="457200"/>
                <a:r>
                  <a:rPr lang="zh-CN" altLang="en-US" sz="1600" dirty="0"/>
                  <a:t>首先考虑用</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𝑑</m:t>
                        </m:r>
                        <m:r>
                          <a:rPr lang="en-US" altLang="zh-CN" i="1">
                            <a:latin typeface="Cambria Math" panose="02040503050406030204" pitchFamily="18" charset="0"/>
                          </a:rPr>
                          <m:t>𝜃</m:t>
                        </m:r>
                        <m:r>
                          <a:rPr lang="en-US" altLang="zh-CN" i="1">
                            <a:latin typeface="Cambria Math" panose="02040503050406030204" pitchFamily="18" charset="0"/>
                          </a:rPr>
                          <m:t>(</m:t>
                        </m:r>
                        <m:r>
                          <a:rPr lang="en-US" altLang="zh-CN" i="1">
                            <a:latin typeface="Cambria Math" panose="02040503050406030204" pitchFamily="18" charset="0"/>
                          </a:rPr>
                          <m:t>𝑝</m:t>
                        </m:r>
                        <m:r>
                          <a:rPr lang="en-US" altLang="zh-CN" i="1">
                            <a:latin typeface="Cambria Math" panose="02040503050406030204" pitchFamily="18" charset="0"/>
                          </a:rPr>
                          <m:t>)</m:t>
                        </m:r>
                      </m:num>
                      <m:den>
                        <m:r>
                          <a:rPr lang="en-US" altLang="zh-CN" i="1">
                            <a:latin typeface="Cambria Math" panose="02040503050406030204" pitchFamily="18" charset="0"/>
                          </a:rPr>
                          <m:t>𝑑𝑝</m:t>
                        </m:r>
                      </m:den>
                    </m:f>
                  </m:oMath>
                </a14:m>
                <a:r>
                  <a:rPr lang="zh-CN" altLang="en-US" sz="1600" dirty="0"/>
                  <a:t>来反映</a:t>
                </a:r>
                <a:r>
                  <a:rPr lang="en-US" altLang="zh-CN" sz="1600" dirty="0"/>
                  <a:t>θ(p)</a:t>
                </a:r>
                <a:r>
                  <a:rPr lang="zh-CN" altLang="en-US" sz="1600" dirty="0"/>
                  <a:t>在</a:t>
                </a:r>
                <a:r>
                  <a:rPr lang="en-US" altLang="zh-CN" sz="1600" dirty="0"/>
                  <a:t>p</a:t>
                </a:r>
                <a:r>
                  <a:rPr lang="zh-CN" altLang="en-US" sz="1600" dirty="0"/>
                  <a:t>附近的变化是合理，同时在</a:t>
                </a:r>
                <a:r>
                  <a:rPr lang="en-US" altLang="zh-CN" sz="1600" dirty="0"/>
                  <a:t>p=0</a:t>
                </a:r>
                <a:r>
                  <a:rPr lang="zh-CN" altLang="en-US" sz="1600" dirty="0"/>
                  <a:t>或</a:t>
                </a:r>
                <a:r>
                  <a:rPr lang="en-US" altLang="zh-CN" sz="1600" dirty="0"/>
                  <a:t>1</a:t>
                </a:r>
                <a:r>
                  <a:rPr lang="zh-CN" altLang="en-US" sz="1600" dirty="0"/>
                  <a:t>时，</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𝑑</m:t>
                        </m:r>
                        <m:r>
                          <a:rPr lang="en-US" altLang="zh-CN" i="1">
                            <a:latin typeface="Cambria Math" panose="02040503050406030204" pitchFamily="18" charset="0"/>
                          </a:rPr>
                          <m:t>𝜃</m:t>
                        </m:r>
                        <m:r>
                          <a:rPr lang="en-US" altLang="zh-CN" i="1">
                            <a:latin typeface="Cambria Math" panose="02040503050406030204" pitchFamily="18" charset="0"/>
                          </a:rPr>
                          <m:t>(</m:t>
                        </m:r>
                        <m:r>
                          <a:rPr lang="en-US" altLang="zh-CN" i="1">
                            <a:latin typeface="Cambria Math" panose="02040503050406030204" pitchFamily="18" charset="0"/>
                          </a:rPr>
                          <m:t>𝑝</m:t>
                        </m:r>
                        <m:r>
                          <a:rPr lang="en-US" altLang="zh-CN" i="1">
                            <a:latin typeface="Cambria Math" panose="02040503050406030204" pitchFamily="18" charset="0"/>
                          </a:rPr>
                          <m:t>)</m:t>
                        </m:r>
                      </m:num>
                      <m:den>
                        <m:r>
                          <a:rPr lang="en-US" altLang="zh-CN" i="1">
                            <a:latin typeface="Cambria Math" panose="02040503050406030204" pitchFamily="18" charset="0"/>
                          </a:rPr>
                          <m:t>𝑑𝑝</m:t>
                        </m:r>
                      </m:den>
                    </m:f>
                  </m:oMath>
                </a14:m>
                <a:r>
                  <a:rPr lang="zh-CN" altLang="en-US" sz="1600" dirty="0"/>
                  <a:t>应有较大的值。即：</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𝑑</m:t>
                        </m:r>
                        <m:r>
                          <a:rPr lang="en-US" altLang="zh-CN" i="1">
                            <a:latin typeface="Cambria Math" panose="02040503050406030204" pitchFamily="18" charset="0"/>
                          </a:rPr>
                          <m:t>𝜃</m:t>
                        </m:r>
                        <m:r>
                          <a:rPr lang="en-US" altLang="zh-CN" i="1">
                            <a:latin typeface="Cambria Math" panose="02040503050406030204" pitchFamily="18" charset="0"/>
                          </a:rPr>
                          <m:t>(</m:t>
                        </m:r>
                        <m:r>
                          <a:rPr lang="en-US" altLang="zh-CN" i="1">
                            <a:latin typeface="Cambria Math" panose="02040503050406030204" pitchFamily="18" charset="0"/>
                          </a:rPr>
                          <m:t>𝑝</m:t>
                        </m:r>
                        <m:r>
                          <a:rPr lang="en-US" altLang="zh-CN" i="1">
                            <a:latin typeface="Cambria Math" panose="02040503050406030204" pitchFamily="18" charset="0"/>
                          </a:rPr>
                          <m:t>)</m:t>
                        </m:r>
                      </m:num>
                      <m:den>
                        <m:r>
                          <a:rPr lang="en-US" altLang="zh-CN" i="1">
                            <a:latin typeface="Cambria Math" panose="02040503050406030204" pitchFamily="18" charset="0"/>
                          </a:rPr>
                          <m:t>𝑑𝑝</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𝑝</m:t>
                        </m:r>
                        <m:r>
                          <a:rPr lang="en-US" altLang="zh-CN" i="1">
                            <a:latin typeface="Cambria Math" panose="02040503050406030204" pitchFamily="18" charset="0"/>
                          </a:rPr>
                          <m:t>(1−</m:t>
                        </m:r>
                        <m:r>
                          <a:rPr lang="en-US" altLang="zh-CN" i="1">
                            <a:latin typeface="Cambria Math" panose="02040503050406030204" pitchFamily="18" charset="0"/>
                          </a:rPr>
                          <m:t>𝑝</m:t>
                        </m:r>
                        <m:r>
                          <a:rPr lang="en-US" altLang="zh-CN" i="1">
                            <a:latin typeface="Cambria Math" panose="02040503050406030204" pitchFamily="18" charset="0"/>
                          </a:rPr>
                          <m:t>)</m:t>
                        </m:r>
                      </m:den>
                    </m:f>
                  </m:oMath>
                </a14:m>
                <a:r>
                  <a:rPr lang="zh-CN" altLang="en-US" dirty="0"/>
                  <a:t>，取成等式：</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𝑑</m:t>
                        </m:r>
                        <m:r>
                          <a:rPr lang="en-US" altLang="zh-CN" i="1">
                            <a:latin typeface="Cambria Math" panose="02040503050406030204" pitchFamily="18" charset="0"/>
                          </a:rPr>
                          <m:t>𝜃</m:t>
                        </m:r>
                        <m:r>
                          <a:rPr lang="en-US" altLang="zh-CN" i="1">
                            <a:latin typeface="Cambria Math" panose="02040503050406030204" pitchFamily="18" charset="0"/>
                          </a:rPr>
                          <m:t>(</m:t>
                        </m:r>
                        <m:r>
                          <a:rPr lang="en-US" altLang="zh-CN" i="1">
                            <a:latin typeface="Cambria Math" panose="02040503050406030204" pitchFamily="18" charset="0"/>
                          </a:rPr>
                          <m:t>𝑝</m:t>
                        </m:r>
                        <m:r>
                          <a:rPr lang="en-US" altLang="zh-CN" i="1">
                            <a:latin typeface="Cambria Math" panose="02040503050406030204" pitchFamily="18" charset="0"/>
                          </a:rPr>
                          <m:t>)</m:t>
                        </m:r>
                      </m:num>
                      <m:den>
                        <m:r>
                          <a:rPr lang="en-US" altLang="zh-CN" i="1">
                            <a:latin typeface="Cambria Math" panose="02040503050406030204" pitchFamily="18" charset="0"/>
                          </a:rPr>
                          <m:t>𝑑𝑝</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𝑝</m:t>
                        </m:r>
                        <m:r>
                          <a:rPr lang="en-US" altLang="zh-CN" i="1">
                            <a:latin typeface="Cambria Math" panose="02040503050406030204" pitchFamily="18" charset="0"/>
                          </a:rPr>
                          <m:t>(1−</m:t>
                        </m:r>
                        <m:r>
                          <a:rPr lang="en-US" altLang="zh-CN" i="1">
                            <a:latin typeface="Cambria Math" panose="02040503050406030204" pitchFamily="18" charset="0"/>
                          </a:rPr>
                          <m:t>𝑝</m:t>
                        </m:r>
                        <m:r>
                          <a:rPr lang="en-US" altLang="zh-CN" i="1">
                            <a:latin typeface="Cambria Math" panose="02040503050406030204" pitchFamily="18" charset="0"/>
                          </a:rPr>
                          <m:t>)</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𝑝</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1−</m:t>
                        </m:r>
                        <m:r>
                          <a:rPr lang="en-US" altLang="zh-CN" i="1">
                            <a:latin typeface="Cambria Math" panose="02040503050406030204" pitchFamily="18" charset="0"/>
                          </a:rPr>
                          <m:t>𝑝</m:t>
                        </m:r>
                      </m:den>
                    </m:f>
                  </m:oMath>
                </a14:m>
                <a:r>
                  <a:rPr lang="zh-CN" altLang="en-US" dirty="0"/>
                  <a:t>，再求积分：</a:t>
                </a:r>
                <a14:m>
                  <m:oMath xmlns:m="http://schemas.openxmlformats.org/officeDocument/2006/math">
                    <m:r>
                      <a:rPr lang="en-US" altLang="zh-CN" i="1">
                        <a:latin typeface="Cambria Math" panose="02040503050406030204" pitchFamily="18" charset="0"/>
                      </a:rPr>
                      <m:t>𝜃</m:t>
                    </m:r>
                    <m:d>
                      <m:dPr>
                        <m:ctrlPr>
                          <a:rPr lang="zh-CN" altLang="zh-CN" i="1">
                            <a:latin typeface="Cambria Math" panose="02040503050406030204" pitchFamily="18" charset="0"/>
                          </a:rPr>
                        </m:ctrlPr>
                      </m:dPr>
                      <m:e>
                        <m:r>
                          <a:rPr lang="en-US" altLang="zh-CN" i="1">
                            <a:latin typeface="Cambria Math" panose="02040503050406030204" pitchFamily="18" charset="0"/>
                          </a:rPr>
                          <m:t>𝑝</m:t>
                        </m:r>
                      </m:e>
                    </m:d>
                    <m:r>
                      <a:rPr lang="en-US" altLang="zh-CN" i="1">
                        <a:latin typeface="Cambria Math" panose="02040503050406030204" pitchFamily="18" charset="0"/>
                      </a:rPr>
                      <m:t>=</m:t>
                    </m:r>
                    <m:r>
                      <a:rPr lang="en-US" altLang="zh-CN" i="1">
                        <a:latin typeface="Cambria Math" panose="02040503050406030204" pitchFamily="18" charset="0"/>
                      </a:rPr>
                      <m:t>𝑙𝑛</m:t>
                    </m:r>
                    <m:f>
                      <m:fPr>
                        <m:ctrlPr>
                          <a:rPr lang="zh-CN" altLang="zh-CN" i="1">
                            <a:latin typeface="Cambria Math" panose="02040503050406030204" pitchFamily="18" charset="0"/>
                          </a:rPr>
                        </m:ctrlPr>
                      </m:fPr>
                      <m:num>
                        <m:r>
                          <a:rPr lang="en-US" altLang="zh-CN" i="1">
                            <a:latin typeface="Cambria Math" panose="02040503050406030204" pitchFamily="18" charset="0"/>
                          </a:rPr>
                          <m:t>𝑝</m:t>
                        </m:r>
                      </m:num>
                      <m:den>
                        <m:r>
                          <a:rPr lang="en-US" altLang="zh-CN" i="1">
                            <a:latin typeface="Cambria Math" panose="02040503050406030204" pitchFamily="18" charset="0"/>
                          </a:rPr>
                          <m:t>1−</m:t>
                        </m:r>
                        <m:r>
                          <a:rPr lang="en-US" altLang="zh-CN" i="1">
                            <a:latin typeface="Cambria Math" panose="02040503050406030204" pitchFamily="18" charset="0"/>
                          </a:rPr>
                          <m:t>𝑝</m:t>
                        </m:r>
                      </m:den>
                    </m:f>
                  </m:oMath>
                </a14:m>
                <a:r>
                  <a:rPr lang="zh-CN" altLang="en-US" dirty="0"/>
                  <a:t>。</a:t>
                </a:r>
                <a:endParaRPr lang="zh-CN" altLang="zh-CN" dirty="0"/>
              </a:p>
              <a:p>
                <a:pPr indent="457200"/>
                <a:r>
                  <a:rPr lang="zh-CN" altLang="en-US" dirty="0"/>
                  <a:t>上述的变化过程称为</a:t>
                </a:r>
                <a:r>
                  <a:rPr lang="en-US" altLang="zh-CN" dirty="0"/>
                  <a:t>logit</a:t>
                </a:r>
                <a:r>
                  <a:rPr lang="zh-CN" altLang="en-US" dirty="0"/>
                  <a:t>变换，很明显</a:t>
                </a:r>
                <a:r>
                  <a:rPr lang="en-US" altLang="zh-CN" dirty="0"/>
                  <a:t>θ(p)</a:t>
                </a:r>
                <a:r>
                  <a:rPr lang="zh-CN" altLang="en-US" dirty="0"/>
                  <a:t>在</a:t>
                </a:r>
                <a:r>
                  <a:rPr lang="en-US" altLang="zh-CN" dirty="0"/>
                  <a:t>p=0</a:t>
                </a:r>
                <a:r>
                  <a:rPr lang="zh-CN" altLang="en-US" dirty="0"/>
                  <a:t>与</a:t>
                </a:r>
                <a:r>
                  <a:rPr lang="en-US" altLang="zh-CN" dirty="0"/>
                  <a:t>p=1</a:t>
                </a:r>
                <a:r>
                  <a:rPr lang="zh-CN" altLang="en-US" dirty="0"/>
                  <a:t>附近的变化幅度很大，而且当</a:t>
                </a:r>
                <a:r>
                  <a:rPr lang="en-US" altLang="zh-CN" dirty="0"/>
                  <a:t>p</a:t>
                </a:r>
                <a:r>
                  <a:rPr lang="zh-CN" altLang="en-US" dirty="0"/>
                  <a:t>从</a:t>
                </a:r>
                <a:r>
                  <a:rPr lang="en-US" altLang="zh-CN" dirty="0"/>
                  <a:t>0</a:t>
                </a:r>
                <a:r>
                  <a:rPr lang="zh-CN" altLang="en-US" dirty="0"/>
                  <a:t>变到</a:t>
                </a:r>
                <a:r>
                  <a:rPr lang="en-US" altLang="zh-CN" dirty="0"/>
                  <a:t>1</a:t>
                </a:r>
                <a:r>
                  <a:rPr lang="zh-CN" altLang="en-US" dirty="0"/>
                  <a:t>时，</a:t>
                </a:r>
                <a:r>
                  <a:rPr lang="en-US" altLang="zh-CN" dirty="0"/>
                  <a:t>θ(p)</a:t>
                </a:r>
                <a:r>
                  <a:rPr lang="zh-CN" altLang="en-US" dirty="0"/>
                  <a:t>从</a:t>
                </a:r>
                <a:r>
                  <a:rPr lang="en-US" altLang="zh-CN" dirty="0"/>
                  <a:t>-∞</a:t>
                </a:r>
                <a:r>
                  <a:rPr lang="zh-CN" altLang="en-US" dirty="0"/>
                  <a:t>变到</a:t>
                </a:r>
                <a:r>
                  <a:rPr lang="en-US" altLang="zh-CN" dirty="0"/>
                  <a:t>+∞</a:t>
                </a:r>
                <a:r>
                  <a:rPr lang="zh-CN" altLang="en-US" dirty="0"/>
                  <a:t>，这样就克服了一开始指出两点困难。如果</a:t>
                </a:r>
                <a:r>
                  <a:rPr lang="en-US" altLang="zh-CN" dirty="0"/>
                  <a:t>p</a:t>
                </a:r>
                <a:r>
                  <a:rPr lang="zh-CN" altLang="en-US" dirty="0"/>
                  <a:t>对</a:t>
                </a:r>
                <a:r>
                  <a:rPr lang="en-US" altLang="zh-CN" dirty="0"/>
                  <a:t>x</a:t>
                </a:r>
                <a:r>
                  <a:rPr lang="zh-CN" altLang="en-US" dirty="0"/>
                  <a:t>不是线性关系，</a:t>
                </a:r>
                <a:r>
                  <a:rPr lang="en-US" altLang="zh-CN" dirty="0"/>
                  <a:t>θ</a:t>
                </a:r>
                <a:r>
                  <a:rPr lang="zh-CN" altLang="en-US" dirty="0"/>
                  <a:t>对</a:t>
                </a:r>
                <a:r>
                  <a:rPr lang="en-US" altLang="zh-CN" dirty="0"/>
                  <a:t>x</a:t>
                </a:r>
                <a:r>
                  <a:rPr lang="zh-CN" altLang="en-US" dirty="0"/>
                  <a:t>就可以是线性的关系了，这给数据处理带来了很多方便。从前式，将</a:t>
                </a:r>
                <a:r>
                  <a:rPr lang="en-US" altLang="zh-CN" dirty="0"/>
                  <a:t>p</a:t>
                </a:r>
                <a:r>
                  <a:rPr lang="zh-CN" altLang="en-US" dirty="0"/>
                  <a:t>由</a:t>
                </a:r>
                <a:r>
                  <a:rPr lang="en-US" altLang="zh-CN" dirty="0"/>
                  <a:t>θ</a:t>
                </a:r>
                <a:r>
                  <a:rPr lang="zh-CN" altLang="en-US" dirty="0"/>
                  <a:t>来表示，就得到：</a:t>
                </a:r>
                <a14:m>
                  <m:oMath xmlns:m="http://schemas.openxmlformats.org/officeDocument/2006/math">
                    <m:r>
                      <a:rPr lang="en-US" altLang="zh-CN" i="1">
                        <a:latin typeface="Cambria Math" panose="02040503050406030204" pitchFamily="18" charset="0"/>
                      </a:rPr>
                      <m:t>𝑝</m:t>
                    </m:r>
                    <m:r>
                      <a:rPr lang="en-US" altLang="zh-CN">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𝜃</m:t>
                            </m:r>
                          </m:sup>
                        </m:sSup>
                      </m:num>
                      <m:den>
                        <m:r>
                          <a:rPr lang="en-US" altLang="zh-CN" i="1">
                            <a:latin typeface="Cambria Math" panose="02040503050406030204" pitchFamily="18" charset="0"/>
                          </a:rPr>
                          <m:t>1+</m:t>
                        </m:r>
                        <m:sSup>
                          <m:sSupPr>
                            <m:ctrlPr>
                              <a:rPr lang="zh-CN"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𝜃</m:t>
                            </m:r>
                          </m:sup>
                        </m:sSup>
                      </m:den>
                    </m:f>
                  </m:oMath>
                </a14:m>
                <a:r>
                  <a:rPr lang="zh-CN" altLang="en-US" dirty="0"/>
                  <a:t>。</a:t>
                </a:r>
                <a:endParaRPr lang="zh-CN" altLang="zh-CN" dirty="0"/>
              </a:p>
              <a:p>
                <a:pPr indent="457200"/>
                <a:r>
                  <a:rPr lang="zh-CN" altLang="zh-CN" dirty="0"/>
                  <a:t>如果</a:t>
                </a:r>
                <a14:m>
                  <m:oMath xmlns:m="http://schemas.openxmlformats.org/officeDocument/2006/math">
                    <m:r>
                      <a:rPr lang="en-US" altLang="zh-CN" i="1">
                        <a:latin typeface="Cambria Math" panose="02040503050406030204" pitchFamily="18" charset="0"/>
                      </a:rPr>
                      <m:t>𝜃</m:t>
                    </m:r>
                  </m:oMath>
                </a14:m>
                <a:r>
                  <a:rPr lang="zh-CN" altLang="zh-CN" dirty="0"/>
                  <a:t>是某些自变量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m:t>
                        </m:r>
                      </m:sub>
                    </m:sSub>
                  </m:oMath>
                </a14:m>
                <a:r>
                  <a:rPr lang="zh-CN" altLang="zh-CN" dirty="0"/>
                  <a:t>的线性函数</a:t>
                </a:r>
                <a14:m>
                  <m:oMath xmlns:m="http://schemas.openxmlformats.org/officeDocument/2006/math">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𝑘</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nary>
                  </m:oMath>
                </a14:m>
                <a:r>
                  <a:rPr lang="zh-CN" altLang="zh-CN" dirty="0"/>
                  <a:t>，则</a:t>
                </a:r>
                <a:r>
                  <a:rPr lang="en-US" altLang="zh-CN" i="1" dirty="0"/>
                  <a:t>p</a:t>
                </a:r>
                <a:r>
                  <a:rPr lang="zh-CN" altLang="zh-CN" dirty="0"/>
                  <a:t>就是</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m:t>
                        </m:r>
                      </m:sub>
                    </m:sSub>
                  </m:oMath>
                </a14:m>
                <a:r>
                  <a:rPr lang="zh-CN" altLang="zh-CN" dirty="0"/>
                  <a:t>的函数：</a:t>
                </a:r>
              </a:p>
              <a:p>
                <a:pPr indent="457200"/>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𝑝</m:t>
                      </m:r>
                      <m:r>
                        <a:rPr lang="en-US" altLang="zh-CN">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𝑒</m:t>
                              </m:r>
                            </m:e>
                            <m:sup>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𝑘</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nary>
                            </m:sup>
                          </m:sSup>
                        </m:num>
                        <m:den>
                          <m:r>
                            <a:rPr lang="en-US" altLang="zh-CN" i="1">
                              <a:latin typeface="Cambria Math" panose="02040503050406030204" pitchFamily="18" charset="0"/>
                            </a:rPr>
                            <m:t>1+</m:t>
                          </m:r>
                          <m:sSup>
                            <m:sSupPr>
                              <m:ctrlPr>
                                <a:rPr lang="zh-CN" altLang="zh-CN" i="1">
                                  <a:latin typeface="Cambria Math" panose="02040503050406030204" pitchFamily="18" charset="0"/>
                                </a:rPr>
                              </m:ctrlPr>
                            </m:sSupPr>
                            <m:e>
                              <m:r>
                                <a:rPr lang="en-US" altLang="zh-CN" i="1">
                                  <a:latin typeface="Cambria Math" panose="02040503050406030204" pitchFamily="18" charset="0"/>
                                </a:rPr>
                                <m:t>𝑒</m:t>
                              </m:r>
                            </m:e>
                            <m:sup>
                              <m:nary>
                                <m:naryPr>
                                  <m:chr m:val="∑"/>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𝑘</m:t>
                                  </m:r>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nary>
                            </m:sup>
                          </m:sSup>
                        </m:den>
                      </m:f>
                    </m:oMath>
                  </m:oMathPara>
                </a14:m>
                <a:endParaRPr lang="en-US"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317722" y="1567458"/>
                <a:ext cx="8659334" cy="4466672"/>
              </a:xfrm>
              <a:prstGeom prst="rect">
                <a:avLst/>
              </a:prstGeom>
              <a:blipFill rotWithShape="1">
                <a:blip r:embed="rId1"/>
                <a:stretch>
                  <a:fillRect l="-563" t="-409" r="-2745"/>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1803699" cy="369332"/>
          </a:xfrm>
          <a:prstGeom prst="rect">
            <a:avLst/>
          </a:prstGeom>
        </p:spPr>
        <p:txBody>
          <a:bodyPr wrap="none">
            <a:spAutoFit/>
          </a:bodyPr>
          <a:lstStyle/>
          <a:p>
            <a:r>
              <a:rPr lang="en-US" altLang="zh-CN" dirty="0"/>
              <a:t>4.4.2  logit</a:t>
            </a:r>
            <a:r>
              <a:rPr lang="zh-CN" altLang="en-US" dirty="0"/>
              <a:t>变换</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4.4</a:t>
            </a:r>
            <a:r>
              <a:rPr lang="zh-CN" altLang="en-US" sz="2100" b="1" spc="225" dirty="0">
                <a:solidFill>
                  <a:prstClr val="white"/>
                </a:solidFill>
              </a:rPr>
              <a:t>　逻辑回归分析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5514" y="1179034"/>
                <a:ext cx="8659334" cy="5223418"/>
              </a:xfrm>
              <a:prstGeom prst="rect">
                <a:avLst/>
              </a:prstGeom>
            </p:spPr>
            <p:txBody>
              <a:bodyPr wrap="square">
                <a:spAutoFit/>
              </a:bodyPr>
              <a:lstStyle/>
              <a:p>
                <a:pPr indent="457200"/>
                <a:r>
                  <a:rPr lang="zh-CN" altLang="zh-CN" sz="1600" dirty="0"/>
                  <a:t>如果分布函数满足以下形式：</a:t>
                </a:r>
              </a:p>
              <a:p>
                <a:pPr indent="457200"/>
                <a14:m>
                  <m:oMath xmlns:m="http://schemas.openxmlformats.org/officeDocument/2006/math">
                    <m:r>
                      <a:rPr lang="en-US" altLang="zh-CN" sz="1600" i="1">
                        <a:latin typeface="Cambria Math" panose="02040503050406030204" pitchFamily="18" charset="0"/>
                      </a:rPr>
                      <m:t>𝐹</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r>
                              <a:rPr lang="en-US" altLang="zh-CN" sz="1600" i="1">
                                <a:latin typeface="Cambria Math" panose="02040503050406030204" pitchFamily="18" charset="0"/>
                              </a:rPr>
                              <m:t>𝑥</m:t>
                            </m:r>
                            <m:r>
                              <a:rPr lang="en-US" altLang="zh-CN" sz="1600" i="1">
                                <a:latin typeface="Cambria Math" panose="02040503050406030204" pitchFamily="18" charset="0"/>
                              </a:rPr>
                              <m:t>−</m:t>
                            </m:r>
                            <m:r>
                              <a:rPr lang="en-US" altLang="zh-CN" sz="1600" i="1">
                                <a:latin typeface="Cambria Math" panose="02040503050406030204" pitchFamily="18" charset="0"/>
                              </a:rPr>
                              <m:t>𝑢</m:t>
                            </m:r>
                            <m:r>
                              <a:rPr lang="en-US" altLang="zh-CN" sz="1600" i="1">
                                <a:latin typeface="Cambria Math" panose="02040503050406030204" pitchFamily="18" charset="0"/>
                              </a:rPr>
                              <m:t>)/</m:t>
                            </m:r>
                            <m:r>
                              <a:rPr lang="en-US" altLang="zh-CN" sz="1600" i="1">
                                <a:latin typeface="Cambria Math" panose="02040503050406030204" pitchFamily="18" charset="0"/>
                              </a:rPr>
                              <m:t>𝜎</m:t>
                            </m:r>
                          </m:sup>
                        </m:sSup>
                        <m:r>
                          <a:rPr lang="en-US" altLang="zh-CN" sz="1600">
                            <a:latin typeface="Cambria Math" panose="02040503050406030204" pitchFamily="18" charset="0"/>
                          </a:rPr>
                          <m:t>)</m:t>
                        </m:r>
                      </m:e>
                      <m:sup>
                        <m:r>
                          <a:rPr lang="en-US" altLang="zh-CN" sz="1600" i="1">
                            <a:latin typeface="Cambria Math" panose="02040503050406030204" pitchFamily="18" charset="0"/>
                          </a:rPr>
                          <m:t>−1</m:t>
                        </m:r>
                      </m:sup>
                    </m:sSup>
                    <m:r>
                      <a:rPr lang="en-US" altLang="zh-CN" sz="1600" i="1">
                        <a:latin typeface="Cambria Math" panose="02040503050406030204" pitchFamily="18" charset="0"/>
                      </a:rPr>
                      <m:t>,−∞&lt;</m:t>
                    </m:r>
                    <m:r>
                      <a:rPr lang="en-US" altLang="zh-CN" sz="1600" i="1">
                        <a:latin typeface="Cambria Math" panose="02040503050406030204" pitchFamily="18" charset="0"/>
                      </a:rPr>
                      <m:t>𝑥</m:t>
                    </m:r>
                    <m:r>
                      <a:rPr lang="en-US" altLang="zh-CN" sz="1600" i="1">
                        <a:latin typeface="Cambria Math" panose="02040503050406030204" pitchFamily="18" charset="0"/>
                      </a:rPr>
                      <m:t>&lt;∞</m:t>
                    </m:r>
                  </m:oMath>
                </a14:m>
                <a:r>
                  <a:rPr lang="zh-CN" altLang="zh-CN" sz="1600" dirty="0"/>
                  <a:t>（其中</a:t>
                </a:r>
                <a14:m>
                  <m:oMath xmlns:m="http://schemas.openxmlformats.org/officeDocument/2006/math">
                    <m:r>
                      <a:rPr lang="en-US" altLang="zh-CN" sz="1600" i="1">
                        <a:latin typeface="Cambria Math" panose="02040503050406030204" pitchFamily="18" charset="0"/>
                      </a:rPr>
                      <m:t>−∞&lt;</m:t>
                    </m:r>
                    <m:r>
                      <a:rPr lang="en-US" altLang="zh-CN" sz="1600" i="1">
                        <a:latin typeface="Cambria Math" panose="02040503050406030204" pitchFamily="18" charset="0"/>
                      </a:rPr>
                      <m:t>𝜇</m:t>
                    </m:r>
                    <m:r>
                      <a:rPr lang="en-US" altLang="zh-CN" sz="1600" i="1">
                        <a:latin typeface="Cambria Math" panose="02040503050406030204" pitchFamily="18" charset="0"/>
                      </a:rPr>
                      <m:t>&lt;∞,</m:t>
                    </m:r>
                    <m:r>
                      <a:rPr lang="en-US" altLang="zh-CN" sz="1600" i="1">
                        <a:latin typeface="Cambria Math" panose="02040503050406030204" pitchFamily="18" charset="0"/>
                      </a:rPr>
                      <m:t>𝜎</m:t>
                    </m:r>
                    <m:r>
                      <a:rPr lang="en-US" altLang="zh-CN" sz="1600" i="1">
                        <a:latin typeface="Cambria Math" panose="02040503050406030204" pitchFamily="18" charset="0"/>
                      </a:rPr>
                      <m:t>&gt;0</m:t>
                    </m:r>
                  </m:oMath>
                </a14:m>
                <a:r>
                  <a:rPr lang="zh-CN" altLang="zh-CN" sz="1600" dirty="0"/>
                  <a:t>）</a:t>
                </a:r>
              </a:p>
              <a:p>
                <a:pPr indent="457200"/>
                <a:r>
                  <a:rPr lang="zh-CN" altLang="zh-CN" sz="1600" dirty="0"/>
                  <a:t>该分布函数称为</a:t>
                </a:r>
                <a:r>
                  <a:rPr lang="en-US" altLang="zh-CN" sz="1600" dirty="0"/>
                  <a:t>Logistic</a:t>
                </a:r>
                <a:r>
                  <a:rPr lang="zh-CN" altLang="zh-CN" sz="1600" dirty="0"/>
                  <a:t>分布。另外</a:t>
                </a:r>
                <a14:m>
                  <m:oMath xmlns:m="http://schemas.openxmlformats.org/officeDocument/2006/math">
                    <m:r>
                      <a:rPr lang="en-US" altLang="zh-CN" sz="1600" i="1">
                        <a:latin typeface="Cambria Math" panose="02040503050406030204" pitchFamily="18" charset="0"/>
                      </a:rPr>
                      <m:t>𝐹</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oMath>
                </a14:m>
                <a:r>
                  <a:rPr lang="zh-CN" altLang="zh-CN" sz="1600" dirty="0"/>
                  <a:t>函数也可表示成：</a:t>
                </a:r>
              </a:p>
              <a:p>
                <a:pPr indent="457200"/>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𝐹</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2</m:t>
                          </m:r>
                        </m:den>
                      </m:f>
                      <m:d>
                        <m:dPr>
                          <m:ctrlPr>
                            <a:rPr lang="zh-CN" altLang="zh-CN" sz="1600" i="1">
                              <a:latin typeface="Cambria Math" panose="02040503050406030204" pitchFamily="18" charset="0"/>
                            </a:rPr>
                          </m:ctrlPr>
                        </m:dPr>
                        <m:e>
                          <m:r>
                            <a:rPr lang="en-US" altLang="zh-CN" sz="1600">
                              <a:latin typeface="Cambria Math" panose="02040503050406030204" pitchFamily="18" charset="0"/>
                            </a:rPr>
                            <m:t>1+</m:t>
                          </m:r>
                          <m:func>
                            <m:funcPr>
                              <m:ctrlPr>
                                <a:rPr lang="zh-CN" altLang="zh-CN" sz="1600" i="1">
                                  <a:latin typeface="Cambria Math" panose="02040503050406030204" pitchFamily="18" charset="0"/>
                                </a:rPr>
                              </m:ctrlPr>
                            </m:funcPr>
                            <m:fName>
                              <m:r>
                                <m:rPr>
                                  <m:sty m:val="p"/>
                                </m:rPr>
                                <a:rPr lang="en-US" altLang="zh-CN" sz="1600">
                                  <a:latin typeface="Cambria Math" panose="02040503050406030204" pitchFamily="18" charset="0"/>
                                </a:rPr>
                                <m:t>tanh</m:t>
                              </m:r>
                            </m:fName>
                            <m:e>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𝑥</m:t>
                                      </m:r>
                                      <m:r>
                                        <a:rPr lang="en-US" altLang="zh-CN" sz="1600" i="1">
                                          <a:latin typeface="Cambria Math" panose="02040503050406030204" pitchFamily="18" charset="0"/>
                                        </a:rPr>
                                        <m:t>−</m:t>
                                      </m:r>
                                      <m:r>
                                        <a:rPr lang="en-US" altLang="zh-CN" sz="1600" i="1">
                                          <a:latin typeface="Cambria Math" panose="02040503050406030204" pitchFamily="18" charset="0"/>
                                        </a:rPr>
                                        <m:t>𝜇</m:t>
                                      </m:r>
                                    </m:num>
                                    <m:den>
                                      <m:r>
                                        <a:rPr lang="en-US" altLang="zh-CN" sz="1600" i="1">
                                          <a:latin typeface="Cambria Math" panose="02040503050406030204" pitchFamily="18" charset="0"/>
                                        </a:rPr>
                                        <m:t>2</m:t>
                                      </m:r>
                                      <m:r>
                                        <a:rPr lang="en-US" altLang="zh-CN" sz="1600" i="1">
                                          <a:latin typeface="Cambria Math" panose="02040503050406030204" pitchFamily="18" charset="0"/>
                                        </a:rPr>
                                        <m:t>𝜎</m:t>
                                      </m:r>
                                    </m:den>
                                  </m:f>
                                </m:e>
                              </m:d>
                            </m:e>
                          </m:func>
                        </m:e>
                      </m:d>
                    </m:oMath>
                  </m:oMathPara>
                </a14:m>
                <a:endParaRPr lang="zh-CN" altLang="zh-CN" sz="1600" dirty="0"/>
              </a:p>
              <a:p>
                <a:pPr indent="457200"/>
                <a:r>
                  <a:rPr lang="zh-CN" altLang="zh-CN" sz="1600" dirty="0"/>
                  <a:t>其密度函数为</a:t>
                </a:r>
              </a:p>
              <a:p>
                <a:pPr indent="457200"/>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𝑓</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𝜎</m:t>
                          </m:r>
                        </m:den>
                      </m:f>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𝑥</m:t>
                              </m:r>
                              <m:r>
                                <a:rPr lang="en-US" altLang="zh-CN" sz="1600" i="1">
                                  <a:latin typeface="Cambria Math" panose="02040503050406030204" pitchFamily="18" charset="0"/>
                                </a:rPr>
                                <m:t>−</m:t>
                              </m:r>
                              <m:r>
                                <a:rPr lang="en-US" altLang="zh-CN" sz="1600" i="1">
                                  <a:latin typeface="Cambria Math" panose="02040503050406030204" pitchFamily="18" charset="0"/>
                                </a:rPr>
                                <m:t>𝜇</m:t>
                              </m:r>
                            </m:num>
                            <m:den>
                              <m:r>
                                <a:rPr lang="en-US" altLang="zh-CN" sz="1600" i="1">
                                  <a:latin typeface="Cambria Math" panose="02040503050406030204" pitchFamily="18" charset="0"/>
                                </a:rPr>
                                <m:t>𝜎</m:t>
                              </m:r>
                            </m:den>
                          </m:f>
                        </m:sup>
                      </m:sSup>
                      <m:sSup>
                        <m:sSupPr>
                          <m:ctrlPr>
                            <a:rPr lang="zh-CN" altLang="zh-CN" sz="1600" i="1">
                              <a:latin typeface="Cambria Math" panose="02040503050406030204" pitchFamily="18" charset="0"/>
                            </a:rPr>
                          </m:ctrlPr>
                        </m:sSupPr>
                        <m:e>
                          <m:d>
                            <m:dPr>
                              <m:begChr m:val="["/>
                              <m:endChr m:val="]"/>
                              <m:ctrlPr>
                                <a:rPr lang="zh-CN"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𝑒𝑥𝑝</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𝑥</m:t>
                                      </m:r>
                                      <m:r>
                                        <a:rPr lang="en-US" altLang="zh-CN" sz="1600" i="1">
                                          <a:latin typeface="Cambria Math" panose="02040503050406030204" pitchFamily="18" charset="0"/>
                                        </a:rPr>
                                        <m:t>−</m:t>
                                      </m:r>
                                      <m:r>
                                        <a:rPr lang="en-US" altLang="zh-CN" sz="1600" i="1">
                                          <a:latin typeface="Cambria Math" panose="02040503050406030204" pitchFamily="18" charset="0"/>
                                        </a:rPr>
                                        <m:t>𝜇</m:t>
                                      </m:r>
                                    </m:num>
                                    <m:den>
                                      <m:r>
                                        <a:rPr lang="en-US" altLang="zh-CN" sz="1600" i="1">
                                          <a:latin typeface="Cambria Math" panose="02040503050406030204" pitchFamily="18" charset="0"/>
                                        </a:rPr>
                                        <m:t>𝜎</m:t>
                                      </m:r>
                                    </m:den>
                                  </m:f>
                                </m:e>
                              </m:d>
                            </m:e>
                          </m:d>
                        </m:e>
                        <m:sup>
                          <m:r>
                            <a:rPr lang="en-US" altLang="zh-CN" sz="1600" i="1">
                              <a:latin typeface="Cambria Math" panose="02040503050406030204" pitchFamily="18" charset="0"/>
                            </a:rPr>
                            <m:t>−2</m:t>
                          </m:r>
                        </m:sup>
                      </m:sSup>
                    </m:oMath>
                  </m:oMathPara>
                </a14:m>
                <a:endParaRPr lang="zh-CN" altLang="zh-CN" sz="1600" dirty="0"/>
              </a:p>
              <a:p>
                <a:pPr indent="457200"/>
                <a:r>
                  <a:rPr lang="zh-CN" altLang="zh-CN" sz="1600" dirty="0"/>
                  <a:t>再将</a:t>
                </a:r>
                <a:r>
                  <a:rPr lang="en-US" altLang="zh-CN" sz="1600" i="1" dirty="0"/>
                  <a:t>p</a:t>
                </a:r>
                <a:r>
                  <a:rPr lang="zh-CN" altLang="zh-CN" sz="1600" dirty="0"/>
                  <a:t>表示成</a:t>
                </a:r>
                <a14:m>
                  <m:oMath xmlns:m="http://schemas.openxmlformats.org/officeDocument/2006/math">
                    <m:r>
                      <a:rPr lang="en-US" altLang="zh-CN" sz="1600" i="1">
                        <a:latin typeface="Cambria Math" panose="02040503050406030204" pitchFamily="18" charset="0"/>
                      </a:rPr>
                      <m:t>𝐹</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oMath>
                </a14:m>
                <a:r>
                  <a:rPr lang="zh-CN" altLang="zh-CN" sz="1600" dirty="0"/>
                  <a:t>的形式：</a:t>
                </a:r>
              </a:p>
              <a:p>
                <a:pPr indent="457200"/>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𝑝</m:t>
                      </m:r>
                      <m:r>
                        <a:rPr lang="en-US" altLang="zh-CN" sz="1600" i="1">
                          <a:latin typeface="Cambria Math" panose="02040503050406030204" pitchFamily="18" charset="0"/>
                        </a:rPr>
                        <m:t>=1−</m:t>
                      </m:r>
                      <m:r>
                        <a:rPr lang="en-US" altLang="zh-CN" sz="1600" i="1">
                          <a:latin typeface="Cambria Math" panose="02040503050406030204" pitchFamily="18" charset="0"/>
                        </a:rPr>
                        <m:t>𝐹</m:t>
                      </m:r>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m:t>
                      </m:r>
                      <m:f>
                        <m:fPr>
                          <m:type m:val="lin"/>
                          <m:ctrlPr>
                            <a:rPr lang="zh-CN" altLang="zh-CN" sz="1600" i="1">
                              <a:latin typeface="Cambria Math" panose="02040503050406030204" pitchFamily="18" charset="0"/>
                            </a:rPr>
                          </m:ctrlPr>
                        </m:fPr>
                        <m:num>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f>
                                <m:fPr>
                                  <m:type m:val="lin"/>
                                  <m:ctrlPr>
                                    <a:rPr lang="zh-CN" altLang="zh-CN" sz="1600" i="1">
                                      <a:latin typeface="Cambria Math" panose="02040503050406030204" pitchFamily="18" charset="0"/>
                                    </a:rPr>
                                  </m:ctrlPr>
                                </m:fPr>
                                <m:num>
                                  <m:r>
                                    <a:rPr lang="en-US" altLang="zh-CN" sz="1600" i="1">
                                      <a:latin typeface="Cambria Math" panose="02040503050406030204" pitchFamily="18" charset="0"/>
                                    </a:rPr>
                                    <m:t>(</m:t>
                                  </m:r>
                                  <m:r>
                                    <a:rPr lang="en-US" altLang="zh-CN" sz="1600" i="1">
                                      <a:latin typeface="Cambria Math" panose="02040503050406030204" pitchFamily="18" charset="0"/>
                                    </a:rPr>
                                    <m:t>𝑥</m:t>
                                  </m:r>
                                  <m:r>
                                    <a:rPr lang="en-US" altLang="zh-CN" sz="1600" i="1">
                                      <a:latin typeface="Cambria Math" panose="02040503050406030204" pitchFamily="18" charset="0"/>
                                    </a:rPr>
                                    <m:t>−</m:t>
                                  </m:r>
                                  <m:r>
                                    <a:rPr lang="en-US" altLang="zh-CN" sz="1600" i="1">
                                      <a:latin typeface="Cambria Math" panose="02040503050406030204" pitchFamily="18" charset="0"/>
                                    </a:rPr>
                                    <m:t>𝜇</m:t>
                                  </m:r>
                                  <m:r>
                                    <a:rPr lang="en-US" altLang="zh-CN" sz="1600" i="1">
                                      <a:latin typeface="Cambria Math" panose="02040503050406030204" pitchFamily="18" charset="0"/>
                                    </a:rPr>
                                    <m:t>)</m:t>
                                  </m:r>
                                </m:num>
                                <m:den>
                                  <m:r>
                                    <a:rPr lang="en-US" altLang="zh-CN" sz="1600" i="1">
                                      <a:latin typeface="Cambria Math" panose="02040503050406030204" pitchFamily="18" charset="0"/>
                                    </a:rPr>
                                    <m:t>𝜎</m:t>
                                  </m:r>
                                </m:den>
                              </m:f>
                            </m:sup>
                          </m:sSup>
                        </m:num>
                        <m:den>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f>
                                <m:fPr>
                                  <m:type m:val="lin"/>
                                  <m:ctrlPr>
                                    <a:rPr lang="zh-CN" altLang="zh-CN" sz="1600" i="1">
                                      <a:latin typeface="Cambria Math" panose="02040503050406030204" pitchFamily="18" charset="0"/>
                                    </a:rPr>
                                  </m:ctrlPr>
                                </m:fPr>
                                <m:num>
                                  <m:r>
                                    <a:rPr lang="en-US" altLang="zh-CN" sz="1600" i="1">
                                      <a:latin typeface="Cambria Math" panose="02040503050406030204" pitchFamily="18" charset="0"/>
                                    </a:rPr>
                                    <m:t>−(</m:t>
                                  </m:r>
                                  <m:r>
                                    <a:rPr lang="en-US" altLang="zh-CN" sz="1600" i="1">
                                      <a:latin typeface="Cambria Math" panose="02040503050406030204" pitchFamily="18" charset="0"/>
                                    </a:rPr>
                                    <m:t>𝑥</m:t>
                                  </m:r>
                                  <m:r>
                                    <a:rPr lang="en-US" altLang="zh-CN" sz="1600" i="1">
                                      <a:latin typeface="Cambria Math" panose="02040503050406030204" pitchFamily="18" charset="0"/>
                                    </a:rPr>
                                    <m:t>−</m:t>
                                  </m:r>
                                  <m:r>
                                    <a:rPr lang="en-US" altLang="zh-CN" sz="1600" i="1">
                                      <a:latin typeface="Cambria Math" panose="02040503050406030204" pitchFamily="18" charset="0"/>
                                    </a:rPr>
                                    <m:t>𝜇</m:t>
                                  </m:r>
                                  <m:r>
                                    <a:rPr lang="en-US" altLang="zh-CN" sz="1600" i="1">
                                      <a:latin typeface="Cambria Math" panose="02040503050406030204" pitchFamily="18" charset="0"/>
                                    </a:rPr>
                                    <m:t>)</m:t>
                                  </m:r>
                                </m:num>
                                <m:den>
                                  <m:r>
                                    <a:rPr lang="en-US" altLang="zh-CN" sz="1600" i="1">
                                      <a:latin typeface="Cambria Math" panose="02040503050406030204" pitchFamily="18" charset="0"/>
                                    </a:rPr>
                                    <m:t>𝜎</m:t>
                                  </m:r>
                                </m:den>
                              </m:f>
                            </m:sup>
                          </m:sSup>
                          <m:r>
                            <a:rPr lang="en-US" altLang="zh-CN" sz="1600" i="1">
                              <a:latin typeface="Cambria Math" panose="02040503050406030204" pitchFamily="18" charset="0"/>
                            </a:rPr>
                            <m:t>)</m:t>
                          </m:r>
                        </m:den>
                      </m:f>
                    </m:oMath>
                  </m:oMathPara>
                </a14:m>
                <a:endParaRPr lang="zh-CN" altLang="zh-CN" sz="1600" dirty="0"/>
              </a:p>
              <a:p>
                <a:pPr indent="457200"/>
                <a:r>
                  <a:rPr lang="zh-CN" altLang="zh-CN" sz="1600" dirty="0"/>
                  <a:t>相应地，</a:t>
                </a:r>
                <a14:m>
                  <m:oMath xmlns:m="http://schemas.openxmlformats.org/officeDocument/2006/math">
                    <m:r>
                      <m:rPr>
                        <m:sty m:val="p"/>
                      </m:rPr>
                      <a:rPr lang="en-US" altLang="zh-CN" sz="1600">
                        <a:latin typeface="Cambria Math" panose="02040503050406030204" pitchFamily="18" charset="0"/>
                      </a:rPr>
                      <m:t>θ</m:t>
                    </m:r>
                    <m:r>
                      <a:rPr lang="en-US" altLang="zh-CN" sz="1600">
                        <a:latin typeface="Cambria Math" panose="02040503050406030204" pitchFamily="18" charset="0"/>
                      </a:rPr>
                      <m:t>=</m:t>
                    </m:r>
                    <m:r>
                      <a:rPr lang="zh-CN" altLang="en-US"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𝑥</m:t>
                        </m:r>
                        <m:r>
                          <a:rPr lang="en-US" altLang="zh-CN" sz="1600" i="1">
                            <a:latin typeface="Cambria Math" panose="02040503050406030204" pitchFamily="18" charset="0"/>
                          </a:rPr>
                          <m:t>−</m:t>
                        </m:r>
                        <m:r>
                          <a:rPr lang="en-US" altLang="zh-CN" sz="1600" i="1">
                            <a:latin typeface="Cambria Math" panose="02040503050406030204" pitchFamily="18" charset="0"/>
                          </a:rPr>
                          <m:t>𝜇</m:t>
                        </m:r>
                      </m:num>
                      <m:den>
                        <m:r>
                          <a:rPr lang="en-US" altLang="zh-CN" sz="1600" i="1">
                            <a:latin typeface="Cambria Math" panose="02040503050406030204" pitchFamily="18" charset="0"/>
                          </a:rPr>
                          <m:t>𝜎</m:t>
                        </m:r>
                      </m:den>
                    </m:f>
                  </m:oMath>
                </a14:m>
                <a:r>
                  <a:rPr lang="zh-CN" altLang="zh-CN" sz="1600" dirty="0"/>
                  <a:t>。上式说明</a:t>
                </a:r>
                <a:r>
                  <a:rPr lang="en-US" altLang="zh-CN" sz="1600" dirty="0"/>
                  <a:t>logit</a:t>
                </a:r>
                <a:r>
                  <a:rPr lang="zh-CN" altLang="zh-CN" sz="1600" dirty="0"/>
                  <a:t>变换与</a:t>
                </a:r>
                <a:r>
                  <a:rPr lang="en-US" altLang="zh-CN" sz="1600" dirty="0"/>
                  <a:t>Logistic</a:t>
                </a:r>
                <a:r>
                  <a:rPr lang="zh-CN" altLang="zh-CN" sz="1600" dirty="0"/>
                  <a:t>分布的关系。</a:t>
                </a:r>
              </a:p>
              <a:p>
                <a:pPr indent="457200"/>
                <a:r>
                  <a:rPr lang="zh-CN" altLang="zh-CN" sz="1600" dirty="0"/>
                  <a:t>上式还说明，</a:t>
                </a:r>
                <a:r>
                  <a:rPr lang="en-US" altLang="zh-CN" sz="1600" dirty="0"/>
                  <a:t>Logistic</a:t>
                </a:r>
                <a:r>
                  <a:rPr lang="zh-CN" altLang="zh-CN" sz="1600" dirty="0"/>
                  <a:t>分布仍然是属于位置</a:t>
                </a:r>
                <a:r>
                  <a:rPr lang="en-US" altLang="zh-CN" sz="1600" dirty="0"/>
                  <a:t>-</a:t>
                </a:r>
                <a:r>
                  <a:rPr lang="zh-CN" altLang="zh-CN" sz="1600" dirty="0"/>
                  <a:t>尺度参数族，其中</a:t>
                </a:r>
                <a14:m>
                  <m:oMath xmlns:m="http://schemas.openxmlformats.org/officeDocument/2006/math">
                    <m:r>
                      <a:rPr lang="en-US" altLang="zh-CN" sz="1600" i="1">
                        <a:latin typeface="Cambria Math" panose="02040503050406030204" pitchFamily="18" charset="0"/>
                      </a:rPr>
                      <m:t>𝜇</m:t>
                    </m:r>
                  </m:oMath>
                </a14:m>
                <a:r>
                  <a:rPr lang="zh-CN" altLang="zh-CN" sz="1600" dirty="0"/>
                  <a:t>是位置参数，</a:t>
                </a:r>
                <a14:m>
                  <m:oMath xmlns:m="http://schemas.openxmlformats.org/officeDocument/2006/math">
                    <m:r>
                      <a:rPr lang="en-US" altLang="zh-CN" sz="1600" i="1">
                        <a:latin typeface="Cambria Math" panose="02040503050406030204" pitchFamily="18" charset="0"/>
                      </a:rPr>
                      <m:t>𝜎</m:t>
                    </m:r>
                  </m:oMath>
                </a14:m>
                <a:r>
                  <a:rPr lang="zh-CN" altLang="zh-CN" sz="1600" dirty="0"/>
                  <a:t>尺度参数，这样凡是与位置</a:t>
                </a:r>
                <a:r>
                  <a:rPr lang="en-US" altLang="zh-CN" sz="1600" dirty="0"/>
                  <a:t>-</a:t>
                </a:r>
                <a:r>
                  <a:rPr lang="zh-CN" altLang="zh-CN" sz="1600" dirty="0"/>
                  <a:t>尺度参数有关的结果，均对</a:t>
                </a:r>
                <a:r>
                  <a:rPr lang="en-US" altLang="zh-CN" sz="1600" dirty="0"/>
                  <a:t>Logistic</a:t>
                </a:r>
                <a:r>
                  <a:rPr lang="zh-CN" altLang="zh-CN" sz="1600" dirty="0"/>
                  <a:t>分布有效。当</a:t>
                </a:r>
                <a14:m>
                  <m:oMath xmlns:m="http://schemas.openxmlformats.org/officeDocument/2006/math">
                    <m:r>
                      <a:rPr lang="en-US" altLang="zh-CN" sz="1600" i="1">
                        <a:latin typeface="Cambria Math" panose="02040503050406030204" pitchFamily="18" charset="0"/>
                      </a:rPr>
                      <m:t>𝜇</m:t>
                    </m:r>
                    <m:r>
                      <a:rPr lang="en-US" altLang="zh-CN" sz="1600" i="1">
                        <a:latin typeface="Cambria Math" panose="02040503050406030204" pitchFamily="18" charset="0"/>
                      </a:rPr>
                      <m:t>=0</m:t>
                    </m:r>
                  </m:oMath>
                </a14:m>
                <a:r>
                  <a:rPr lang="en-US" altLang="zh-CN" sz="1600" dirty="0"/>
                  <a:t>,</a:t>
                </a:r>
                <a14:m>
                  <m:oMath xmlns:m="http://schemas.openxmlformats.org/officeDocument/2006/math">
                    <m:r>
                      <a:rPr lang="en-US" altLang="zh-CN" sz="1600" i="1">
                        <a:latin typeface="Cambria Math" panose="02040503050406030204" pitchFamily="18" charset="0"/>
                      </a:rPr>
                      <m:t> </m:t>
                    </m:r>
                    <m:r>
                      <a:rPr lang="en-US" altLang="zh-CN" sz="1600" i="1">
                        <a:latin typeface="Cambria Math" panose="02040503050406030204" pitchFamily="18" charset="0"/>
                      </a:rPr>
                      <m:t>𝜎</m:t>
                    </m:r>
                    <m:r>
                      <a:rPr lang="en-US" altLang="zh-CN" sz="1600" i="1">
                        <a:latin typeface="Cambria Math" panose="02040503050406030204" pitchFamily="18" charset="0"/>
                      </a:rPr>
                      <m:t>=1</m:t>
                    </m:r>
                  </m:oMath>
                </a14:m>
                <a:r>
                  <a:rPr lang="zh-CN" altLang="zh-CN" sz="1600" dirty="0"/>
                  <a:t>时，在分布称为标准</a:t>
                </a:r>
                <a:r>
                  <a:rPr lang="en-US" altLang="zh-CN" sz="1600" dirty="0"/>
                  <a:t>Logistic</a:t>
                </a:r>
                <a:r>
                  <a:rPr lang="zh-CN" altLang="zh-CN" sz="1600" dirty="0"/>
                  <a:t>分布，它的分布函数</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𝐹</m:t>
                        </m:r>
                      </m:e>
                      <m:sub>
                        <m:r>
                          <a:rPr lang="en-US" altLang="zh-CN" sz="1600" i="1">
                            <a:latin typeface="Cambria Math" panose="02040503050406030204" pitchFamily="18" charset="0"/>
                          </a:rPr>
                          <m:t>0</m:t>
                        </m:r>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oMath>
                </a14:m>
                <a:r>
                  <a:rPr lang="zh-CN" altLang="zh-CN" sz="1600" dirty="0"/>
                  <a:t>与公布密度函数</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0</m:t>
                        </m:r>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oMath>
                </a14:m>
                <a:r>
                  <a:rPr lang="zh-CN" altLang="zh-CN" sz="1600" dirty="0"/>
                  <a:t>为：</a:t>
                </a:r>
              </a:p>
              <a:p>
                <a:pPr indent="457200"/>
                <a14:m>
                  <m:oMathPara xmlns:m="http://schemas.openxmlformats.org/officeDocument/2006/math">
                    <m:oMathParaPr>
                      <m:jc m:val="centerGroup"/>
                    </m:oMathParaPr>
                    <m:oMath xmlns:m="http://schemas.openxmlformats.org/officeDocument/2006/math">
                      <m:d>
                        <m:dPr>
                          <m:begChr m:val="{"/>
                          <m:endChr m:val=""/>
                          <m:ctrlPr>
                            <a:rPr lang="zh-CN" altLang="zh-CN" sz="1600" i="1">
                              <a:latin typeface="Cambria Math" panose="02040503050406030204" pitchFamily="18" charset="0"/>
                            </a:rPr>
                          </m:ctrlPr>
                        </m:dPr>
                        <m:e>
                          <m:m>
                            <m:mPr>
                              <m:mcs>
                                <m:mc>
                                  <m:mcPr>
                                    <m:count m:val="1"/>
                                    <m:mcJc m:val="center"/>
                                  </m:mcPr>
                                </m:mc>
                              </m:mcs>
                              <m:ctrlPr>
                                <a:rPr lang="zh-CN" altLang="zh-CN" sz="1600" i="1">
                                  <a:latin typeface="Cambria Math" panose="02040503050406030204" pitchFamily="18" charset="0"/>
                                </a:rPr>
                              </m:ctrlPr>
                            </m:mP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𝐹</m:t>
                                    </m:r>
                                  </m:e>
                                  <m:sub>
                                    <m:r>
                                      <a:rPr lang="en-US" altLang="zh-CN" sz="1600" i="1">
                                        <a:latin typeface="Cambria Math" panose="02040503050406030204" pitchFamily="18" charset="0"/>
                                      </a:rPr>
                                      <m:t>0</m:t>
                                    </m:r>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m:t>
                                </m:r>
                                <m:sSup>
                                  <m:sSupPr>
                                    <m:ctrlPr>
                                      <a:rPr lang="zh-CN" altLang="zh-CN" sz="1600" i="1">
                                        <a:latin typeface="Cambria Math" panose="02040503050406030204" pitchFamily="18" charset="0"/>
                                      </a:rPr>
                                    </m:ctrlPr>
                                  </m:sSupPr>
                                  <m:e>
                                    <m:r>
                                      <a:rPr lang="en-US" altLang="zh-CN" sz="1600">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r>
                                          <a:rPr lang="en-US" altLang="zh-CN" sz="1600" i="1">
                                            <a:latin typeface="Cambria Math" panose="02040503050406030204" pitchFamily="18" charset="0"/>
                                          </a:rPr>
                                          <m:t>𝑥</m:t>
                                        </m:r>
                                      </m:sup>
                                    </m:sSup>
                                    <m:r>
                                      <a:rPr lang="en-US" altLang="zh-CN" sz="1600">
                                        <a:latin typeface="Cambria Math" panose="02040503050406030204" pitchFamily="18" charset="0"/>
                                      </a:rPr>
                                      <m:t>)</m:t>
                                    </m:r>
                                  </m:e>
                                  <m:sup>
                                    <m:r>
                                      <a:rPr lang="en-US" altLang="zh-CN" sz="1600" i="1">
                                        <a:latin typeface="Cambria Math" panose="02040503050406030204" pitchFamily="18" charset="0"/>
                                      </a:rPr>
                                      <m:t>−1</m:t>
                                    </m:r>
                                  </m:sup>
                                </m:sSup>
                              </m:e>
                            </m:m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0</m:t>
                                    </m:r>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m:t>
                                </m:r>
                                <m:f>
                                  <m:fPr>
                                    <m:type m:val="lin"/>
                                    <m:ctrlPr>
                                      <a:rPr lang="zh-CN" altLang="zh-CN" sz="1600" i="1">
                                        <a:latin typeface="Cambria Math" panose="02040503050406030204" pitchFamily="18" charset="0"/>
                                      </a:rPr>
                                    </m:ctrlPr>
                                  </m:fPr>
                                  <m:num>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r>
                                          <a:rPr lang="en-US" altLang="zh-CN" sz="1600" i="1">
                                            <a:latin typeface="Cambria Math" panose="02040503050406030204" pitchFamily="18" charset="0"/>
                                          </a:rPr>
                                          <m:t>𝑥</m:t>
                                        </m:r>
                                      </m:sup>
                                    </m:sSup>
                                  </m:num>
                                  <m:den>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m:t>
                                            </m:r>
                                            <m:r>
                                              <a:rPr lang="en-US" altLang="zh-CN" sz="1600" i="1">
                                                <a:latin typeface="Cambria Math" panose="02040503050406030204" pitchFamily="18" charset="0"/>
                                              </a:rPr>
                                              <m:t>𝑥</m:t>
                                            </m:r>
                                          </m:sup>
                                        </m:sSup>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den>
                                </m:f>
                              </m:e>
                            </m:mr>
                          </m:m>
                        </m:e>
                      </m:d>
                      <m:r>
                        <a:rPr lang="en-US" altLang="zh-CN" sz="1600" i="1">
                          <a:latin typeface="Cambria Math" panose="02040503050406030204" pitchFamily="18" charset="0"/>
                        </a:rPr>
                        <m:t>,−∞&lt;</m:t>
                      </m:r>
                      <m:r>
                        <a:rPr lang="en-US" altLang="zh-CN" sz="1600" i="1">
                          <a:latin typeface="Cambria Math" panose="02040503050406030204" pitchFamily="18" charset="0"/>
                        </a:rPr>
                        <m:t>𝑥</m:t>
                      </m:r>
                      <m:r>
                        <a:rPr lang="en-US" altLang="zh-CN" sz="1600" i="1">
                          <a:latin typeface="Cambria Math" panose="02040503050406030204" pitchFamily="18" charset="0"/>
                        </a:rPr>
                        <m:t>&lt;∞</m:t>
                      </m:r>
                    </m:oMath>
                  </m:oMathPara>
                </a14:m>
                <a:endParaRPr lang="zh-CN" altLang="zh-CN" sz="1600" dirty="0"/>
              </a:p>
              <a:p>
                <a:pPr indent="457200"/>
                <a:r>
                  <a:rPr lang="zh-CN" altLang="zh-CN" sz="1600" dirty="0"/>
                  <a:t>很明显，如果考虑：</a:t>
                </a:r>
              </a:p>
              <a:p>
                <a:pPr indent="457200"/>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𝐺</m:t>
                          </m:r>
                        </m:e>
                        <m:sub>
                          <m:r>
                            <a:rPr lang="en-US" altLang="zh-CN" sz="1600" i="1">
                              <a:latin typeface="Cambria Math" panose="02040503050406030204" pitchFamily="18" charset="0"/>
                            </a:rPr>
                            <m:t>0</m:t>
                          </m:r>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m:t>
                      </m:r>
                      <m:f>
                        <m:fPr>
                          <m:type m:val="lin"/>
                          <m:ctrlPr>
                            <a:rPr lang="zh-CN" altLang="zh-CN" sz="1600" i="1">
                              <a:latin typeface="Cambria Math" panose="02040503050406030204" pitchFamily="18" charset="0"/>
                            </a:rPr>
                          </m:ctrlPr>
                        </m:fPr>
                        <m:num>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𝑥</m:t>
                              </m:r>
                            </m:sup>
                          </m:sSup>
                        </m:num>
                        <m:den>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𝑥</m:t>
                              </m:r>
                            </m:sup>
                          </m:sSup>
                          <m:r>
                            <a:rPr lang="en-US" altLang="zh-CN" sz="1600" i="1">
                              <a:latin typeface="Cambria Math" panose="02040503050406030204" pitchFamily="18" charset="0"/>
                            </a:rPr>
                            <m:t>)</m:t>
                          </m:r>
                        </m:den>
                      </m:f>
                      <m:r>
                        <a:rPr lang="en-US" altLang="zh-CN" sz="1600" i="1">
                          <a:latin typeface="Cambria Math" panose="02040503050406030204" pitchFamily="18" charset="0"/>
                        </a:rPr>
                        <m:t>,−∞&lt;</m:t>
                      </m:r>
                      <m:r>
                        <a:rPr lang="en-US" altLang="zh-CN" sz="1600" i="1">
                          <a:latin typeface="Cambria Math" panose="02040503050406030204" pitchFamily="18" charset="0"/>
                        </a:rPr>
                        <m:t>𝑥</m:t>
                      </m:r>
                      <m:r>
                        <a:rPr lang="en-US" altLang="zh-CN" sz="1600" i="1">
                          <a:latin typeface="Cambria Math" panose="02040503050406030204" pitchFamily="18" charset="0"/>
                        </a:rPr>
                        <m:t>&lt;∞</m:t>
                      </m:r>
                    </m:oMath>
                  </m:oMathPara>
                </a14:m>
                <a:endParaRPr lang="zh-CN" altLang="zh-CN" sz="1600" dirty="0"/>
              </a:p>
              <a:p>
                <a:pPr indent="457200"/>
                <a:r>
                  <a:rPr lang="zh-CN" altLang="zh-CN" sz="1600" dirty="0"/>
                  <a:t>则</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𝐺</m:t>
                        </m:r>
                      </m:e>
                      <m:sub>
                        <m:r>
                          <a:rPr lang="en-US" altLang="zh-CN" sz="1600" i="1">
                            <a:latin typeface="Cambria Math" panose="02040503050406030204" pitchFamily="18" charset="0"/>
                          </a:rPr>
                          <m:t>0</m:t>
                        </m:r>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oMath>
                </a14:m>
                <a:r>
                  <a:rPr lang="zh-CN" altLang="zh-CN" sz="1600" dirty="0"/>
                  <a:t>也是一个</a:t>
                </a:r>
                <a:r>
                  <a:rPr lang="en-US" altLang="zh-CN" sz="1600" dirty="0"/>
                  <a:t>Logistic</a:t>
                </a:r>
                <a:r>
                  <a:rPr lang="zh-CN" altLang="zh-CN" sz="1600" dirty="0"/>
                  <a:t>分布函数，且如下关系式：</a:t>
                </a:r>
              </a:p>
              <a:p>
                <a:pPr indent="457200"/>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𝐺</m:t>
                          </m:r>
                        </m:e>
                        <m:sub>
                          <m:r>
                            <a:rPr lang="en-US" altLang="zh-CN" sz="1600" i="1">
                              <a:latin typeface="Cambria Math" panose="02040503050406030204" pitchFamily="18" charset="0"/>
                            </a:rPr>
                            <m:t>0</m:t>
                          </m:r>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=1</m:t>
                      </m:r>
                      <m:r>
                        <a:rPr lang="zh-CN" altLang="en-US"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𝐹</m:t>
                          </m:r>
                        </m:e>
                        <m:sub>
                          <m:r>
                            <a:rPr lang="en-US" altLang="zh-CN" sz="1600" i="1">
                              <a:latin typeface="Cambria Math" panose="02040503050406030204" pitchFamily="18" charset="0"/>
                            </a:rPr>
                            <m:t>0</m:t>
                          </m:r>
                        </m:sub>
                      </m:sSub>
                      <m:d>
                        <m:dPr>
                          <m:ctrlPr>
                            <a:rPr lang="zh-CN" altLang="zh-CN" sz="1600" i="1">
                              <a:latin typeface="Cambria Math" panose="02040503050406030204" pitchFamily="18" charset="0"/>
                            </a:rPr>
                          </m:ctrlPr>
                        </m:dPr>
                        <m:e>
                          <m:r>
                            <a:rPr lang="zh-CN" altLang="en-US" sz="1600" i="1">
                              <a:latin typeface="Cambria Math" panose="02040503050406030204" pitchFamily="18" charset="0"/>
                            </a:rPr>
                            <m:t>−</m:t>
                          </m:r>
                          <m:r>
                            <a:rPr lang="en-US" altLang="zh-CN" sz="1600" i="1">
                              <a:latin typeface="Cambria Math" panose="02040503050406030204" pitchFamily="18" charset="0"/>
                            </a:rPr>
                            <m:t>𝑥</m:t>
                          </m:r>
                        </m:e>
                      </m:d>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𝐹</m:t>
                          </m:r>
                        </m:e>
                        <m:sub>
                          <m:r>
                            <a:rPr lang="en-US" altLang="zh-CN" sz="1600" i="1">
                              <a:latin typeface="Cambria Math" panose="02040503050406030204" pitchFamily="18" charset="0"/>
                            </a:rPr>
                            <m:t>0</m:t>
                          </m:r>
                        </m:sub>
                      </m:sSub>
                      <m:d>
                        <m:dPr>
                          <m:ctrlPr>
                            <a:rPr lang="zh-CN" altLang="zh-CN" sz="1600" i="1">
                              <a:latin typeface="Cambria Math" panose="02040503050406030204" pitchFamily="18" charset="0"/>
                            </a:rPr>
                          </m:ctrlPr>
                        </m:dPr>
                        <m:e>
                          <m:r>
                            <a:rPr lang="en-US" altLang="zh-CN" sz="1600" i="1">
                              <a:latin typeface="Cambria Math" panose="02040503050406030204" pitchFamily="18" charset="0"/>
                            </a:rPr>
                            <m:t>𝑥</m:t>
                          </m:r>
                        </m:e>
                      </m:d>
                    </m:oMath>
                  </m:oMathPara>
                </a14:m>
                <a:endParaRPr lang="en-US"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295275" y="1179195"/>
                <a:ext cx="8295005" cy="5003800"/>
              </a:xfrm>
              <a:prstGeom prst="rect">
                <a:avLst/>
              </a:prstGeom>
              <a:blipFill rotWithShape="1">
                <a:blip r:embed="rId1"/>
                <a:stretch>
                  <a:fillRect l="-352" t="-350" b="-467"/>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145139" cy="369332"/>
          </a:xfrm>
          <a:prstGeom prst="rect">
            <a:avLst/>
          </a:prstGeom>
        </p:spPr>
        <p:txBody>
          <a:bodyPr wrap="none">
            <a:spAutoFit/>
          </a:bodyPr>
          <a:lstStyle/>
          <a:p>
            <a:r>
              <a:rPr lang="en-US" altLang="zh-CN" dirty="0"/>
              <a:t>4.4.3  Logistic</a:t>
            </a:r>
            <a:r>
              <a:rPr lang="zh-CN" altLang="en-US" dirty="0"/>
              <a:t>分布</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4.4</a:t>
            </a:r>
            <a:r>
              <a:rPr lang="zh-CN" altLang="en-US" sz="2100" b="1" spc="225" dirty="0">
                <a:solidFill>
                  <a:prstClr val="white"/>
                </a:solidFill>
              </a:rPr>
              <a:t>　逻辑回归分析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5514" y="1179034"/>
                <a:ext cx="8659334" cy="3849900"/>
              </a:xfrm>
              <a:prstGeom prst="rect">
                <a:avLst/>
              </a:prstGeom>
            </p:spPr>
            <p:txBody>
              <a:bodyPr wrap="square">
                <a:spAutoFit/>
              </a:bodyPr>
              <a:lstStyle/>
              <a:p>
                <a:pPr indent="457200"/>
                <a:r>
                  <a:rPr lang="zh-CN" altLang="en-US" sz="1600" dirty="0"/>
                  <a:t>以一个例子说明如何将一个列联表转化为</a:t>
                </a:r>
                <a:r>
                  <a:rPr lang="en-US" altLang="zh-CN" sz="1600" dirty="0"/>
                  <a:t>Logistic</a:t>
                </a:r>
                <a:r>
                  <a:rPr lang="zh-CN" altLang="en-US" sz="1600" dirty="0"/>
                  <a:t>回归模型：</a:t>
                </a:r>
                <a:endParaRPr lang="en-US" altLang="zh-CN" sz="1600" dirty="0"/>
              </a:p>
              <a:p>
                <a:r>
                  <a:rPr lang="zh-CN" altLang="zh-CN" sz="1600" dirty="0"/>
                  <a:t>假定吸烟人得肺癌概率为</a:t>
                </a:r>
                <a:r>
                  <a:rPr lang="en-US" altLang="zh-CN" sz="1600" i="1" dirty="0"/>
                  <a:t>p</a:t>
                </a:r>
                <a:r>
                  <a:rPr lang="en-US" altLang="zh-CN" sz="1600" baseline="-25000" dirty="0"/>
                  <a:t>1</a:t>
                </a:r>
                <a:r>
                  <a:rPr lang="zh-CN" altLang="zh-CN" sz="1600" dirty="0"/>
                  <a:t>，不得肺癌的概率就是</a:t>
                </a:r>
                <a:r>
                  <a:rPr lang="en-US" altLang="zh-CN" sz="1600" dirty="0"/>
                  <a:t>1-</a:t>
                </a:r>
                <a:r>
                  <a:rPr lang="en-US" altLang="zh-CN" sz="1600" i="1" dirty="0"/>
                  <a:t> p</a:t>
                </a:r>
                <a:r>
                  <a:rPr lang="en-US" altLang="zh-CN" sz="1600" baseline="-25000" dirty="0"/>
                  <a:t>1</a:t>
                </a:r>
                <a:r>
                  <a:rPr lang="zh-CN" altLang="zh-CN" sz="1600" dirty="0"/>
                  <a:t>，不吸烟的人得肺癌的概率是</a:t>
                </a:r>
                <a:r>
                  <a:rPr lang="en-US" altLang="zh-CN" sz="1600" i="1" dirty="0"/>
                  <a:t>p</a:t>
                </a:r>
                <a:r>
                  <a:rPr lang="en-US" altLang="zh-CN" sz="1600" baseline="-25000" dirty="0"/>
                  <a:t>2</a:t>
                </a:r>
                <a:r>
                  <a:rPr lang="zh-CN" altLang="zh-CN" sz="1600" dirty="0"/>
                  <a:t>，不得肺癌的概率为</a:t>
                </a:r>
                <a:r>
                  <a:rPr lang="en-US" altLang="zh-CN" sz="1600" dirty="0"/>
                  <a:t>1-</a:t>
                </a:r>
                <a:r>
                  <a:rPr lang="en-US" altLang="zh-CN" sz="1600" i="1" dirty="0"/>
                  <a:t> p</a:t>
                </a:r>
                <a:r>
                  <a:rPr lang="en-US" altLang="zh-CN" sz="1600" baseline="-25000" dirty="0"/>
                  <a:t>2</a:t>
                </a:r>
                <a:r>
                  <a:rPr lang="zh-CN" altLang="zh-CN" sz="1600" dirty="0"/>
                  <a:t>。于是经过</a:t>
                </a:r>
                <a:r>
                  <a:rPr lang="en-US" altLang="zh-CN" sz="1600" dirty="0"/>
                  <a:t>logit</a:t>
                </a:r>
                <a:r>
                  <a:rPr lang="zh-CN" altLang="zh-CN" sz="1600" dirty="0"/>
                  <a:t>变换后：</a:t>
                </a:r>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𝜃</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r>
                        <a:rPr lang="en-US" altLang="zh-CN" sz="1600" i="1">
                          <a:latin typeface="Cambria Math" panose="02040503050406030204" pitchFamily="18" charset="0"/>
                        </a:rPr>
                        <m:t>𝑙𝑛</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1</m:t>
                              </m:r>
                            </m:sub>
                          </m:sSub>
                        </m:num>
                        <m:den>
                          <m:r>
                            <a:rPr lang="en-US" altLang="zh-CN" sz="1600" i="1">
                              <a:latin typeface="Cambria Math" panose="02040503050406030204" pitchFamily="18" charset="0"/>
                            </a:rPr>
                            <m:t>1−</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1</m:t>
                              </m:r>
                            </m:sub>
                          </m:sSub>
                        </m:den>
                      </m:f>
                      <m:r>
                        <a:rPr lang="zh-CN" altLang="zh-CN" sz="1600">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𝜃</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r>
                        <a:rPr lang="en-US" altLang="zh-CN" sz="1600" i="1">
                          <a:latin typeface="Cambria Math" panose="02040503050406030204" pitchFamily="18" charset="0"/>
                        </a:rPr>
                        <m:t>𝑙𝑛</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2</m:t>
                              </m:r>
                            </m:sub>
                          </m:sSub>
                        </m:num>
                        <m:den>
                          <m:r>
                            <a:rPr lang="en-US" altLang="zh-CN" sz="1600" i="1">
                              <a:latin typeface="Cambria Math" panose="02040503050406030204" pitchFamily="18" charset="0"/>
                            </a:rPr>
                            <m:t>1−</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2</m:t>
                              </m:r>
                            </m:sub>
                          </m:sSub>
                        </m:den>
                      </m:f>
                    </m:oMath>
                  </m:oMathPara>
                </a14:m>
                <a:endParaRPr lang="zh-CN" altLang="zh-CN" sz="1600" dirty="0"/>
              </a:p>
              <a:p>
                <a:r>
                  <a:rPr lang="zh-CN" altLang="zh-CN" sz="1600" dirty="0"/>
                  <a:t>如果记</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𝜃</m:t>
                        </m:r>
                      </m:e>
                      <m:sub>
                        <m:r>
                          <a:rPr lang="en-US" altLang="zh-CN" sz="1600" i="1">
                            <a:latin typeface="Cambria Math" panose="02040503050406030204" pitchFamily="18" charset="0"/>
                          </a:rPr>
                          <m:t>2</m:t>
                        </m:r>
                      </m:sub>
                    </m:sSub>
                  </m:oMath>
                </a14:m>
                <a:r>
                  <a:rPr lang="zh-CN" altLang="zh-CN" sz="1600" dirty="0"/>
                  <a:t>为</a:t>
                </a:r>
                <a14:m>
                  <m:oMath xmlns:m="http://schemas.openxmlformats.org/officeDocument/2006/math">
                    <m:r>
                      <a:rPr lang="en-US" altLang="zh-CN" sz="1600" i="1">
                        <a:latin typeface="Cambria Math" panose="02040503050406030204" pitchFamily="18" charset="0"/>
                      </a:rPr>
                      <m:t>𝜃</m:t>
                    </m:r>
                  </m:oMath>
                </a14:m>
                <a:r>
                  <a:rPr lang="zh-CN" altLang="zh-CN" sz="1600" dirty="0"/>
                  <a:t>，则</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𝜃</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𝜃</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𝜃</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𝜃</m:t>
                            </m:r>
                          </m:e>
                          <m:sub>
                            <m:r>
                              <a:rPr lang="en-US" altLang="zh-CN" sz="1600" i="1">
                                <a:latin typeface="Cambria Math" panose="02040503050406030204" pitchFamily="18" charset="0"/>
                              </a:rPr>
                              <m:t>2</m:t>
                            </m:r>
                          </m:sub>
                        </m:sSub>
                      </m:e>
                    </m:d>
                    <m:r>
                      <a:rPr lang="en-US" altLang="zh-CN" sz="1600" i="1">
                        <a:latin typeface="Cambria Math" panose="02040503050406030204" pitchFamily="18" charset="0"/>
                      </a:rPr>
                      <m:t>=</m:t>
                    </m:r>
                    <m:r>
                      <m:rPr>
                        <m:sty m:val="p"/>
                      </m:rPr>
                      <a:rPr lang="en-US" altLang="zh-CN" sz="1600">
                        <a:latin typeface="Cambria Math" panose="02040503050406030204" pitchFamily="18" charset="0"/>
                      </a:rPr>
                      <m:t>θ</m:t>
                    </m:r>
                    <m:r>
                      <a:rPr lang="en-US" altLang="zh-CN" sz="1600">
                        <a:latin typeface="Cambria Math" panose="02040503050406030204" pitchFamily="18" charset="0"/>
                      </a:rPr>
                      <m:t>+∆</m:t>
                    </m:r>
                  </m:oMath>
                </a14:m>
                <a:r>
                  <a:rPr lang="zh-CN" altLang="zh-CN" sz="1600" dirty="0"/>
                  <a:t>。因此患肺癌是否与吸烟有关，就等价于检验</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𝐻</m:t>
                        </m:r>
                      </m:e>
                      <m:sub>
                        <m:r>
                          <a:rPr lang="en-US" altLang="zh-CN" sz="1600" i="1">
                            <a:latin typeface="Cambria Math" panose="02040503050406030204" pitchFamily="18" charset="0"/>
                          </a:rPr>
                          <m:t>0</m:t>
                        </m:r>
                      </m:sub>
                    </m:sSub>
                    <m:r>
                      <a:rPr lang="en-US" altLang="zh-CN" sz="1600" i="1">
                        <a:latin typeface="Cambria Math" panose="02040503050406030204" pitchFamily="18" charset="0"/>
                      </a:rPr>
                      <m:t>:∆=0</m:t>
                    </m:r>
                  </m:oMath>
                </a14:m>
                <a:r>
                  <a:rPr lang="zh-CN" altLang="zh-CN" sz="1600" dirty="0"/>
                  <a:t>。</a:t>
                </a:r>
              </a:p>
              <a:p>
                <a:r>
                  <a:rPr lang="zh-CN" altLang="zh-CN" sz="1600" dirty="0"/>
                  <a:t>考察了</a:t>
                </a:r>
                <a:r>
                  <a:rPr lang="en-US" altLang="zh-CN" sz="1600" dirty="0"/>
                  <a:t>92</a:t>
                </a:r>
                <a:r>
                  <a:rPr lang="zh-CN" altLang="zh-CN" sz="1600" dirty="0"/>
                  <a:t>个吸烟者，其中</a:t>
                </a:r>
                <a:r>
                  <a:rPr lang="en-US" altLang="zh-CN" sz="1600" dirty="0"/>
                  <a:t>60</a:t>
                </a:r>
                <a:r>
                  <a:rPr lang="zh-CN" altLang="zh-CN" sz="1600" dirty="0"/>
                  <a:t>个得肺癌，对于不吸烟的</a:t>
                </a:r>
                <a:r>
                  <a:rPr lang="en-US" altLang="zh-CN" sz="1600" dirty="0"/>
                  <a:t>14</a:t>
                </a:r>
                <a:r>
                  <a:rPr lang="zh-CN" altLang="zh-CN" sz="1600" dirty="0"/>
                  <a:t>个人中有</a:t>
                </a:r>
                <a:r>
                  <a:rPr lang="en-US" altLang="zh-CN" sz="1600" dirty="0"/>
                  <a:t>3</a:t>
                </a:r>
                <a:r>
                  <a:rPr lang="zh-CN" altLang="zh-CN" sz="1600" dirty="0"/>
                  <a:t>个得肺癌。更一般地，若考察了</a:t>
                </a:r>
                <a:r>
                  <a:rPr lang="en-US" altLang="zh-CN" sz="1600" i="1" dirty="0"/>
                  <a:t>n</a:t>
                </a:r>
                <a:r>
                  <a:rPr lang="en-US" altLang="zh-CN" sz="1600" baseline="-25000" dirty="0"/>
                  <a:t>1</a:t>
                </a:r>
                <a:r>
                  <a:rPr lang="zh-CN" altLang="zh-CN" sz="1600" dirty="0"/>
                  <a:t>个吸烟者，得肺癌有</a:t>
                </a:r>
                <a:r>
                  <a:rPr lang="en-US" altLang="zh-CN" sz="1600" i="1" dirty="0"/>
                  <a:t>r</a:t>
                </a:r>
                <a:r>
                  <a:rPr lang="en-US" altLang="zh-CN" sz="1600" baseline="-25000" dirty="0"/>
                  <a:t>1</a:t>
                </a:r>
                <a:r>
                  <a:rPr lang="zh-CN" altLang="zh-CN" sz="1600" dirty="0"/>
                  <a:t>个；考察</a:t>
                </a:r>
                <a:r>
                  <a:rPr lang="en-US" altLang="zh-CN" sz="1600" i="1" dirty="0"/>
                  <a:t>n</a:t>
                </a:r>
                <a:r>
                  <a:rPr lang="en-US" altLang="zh-CN" sz="1600" baseline="-25000" dirty="0"/>
                  <a:t>2</a:t>
                </a:r>
                <a:r>
                  <a:rPr lang="zh-CN" altLang="zh-CN" sz="1600" dirty="0"/>
                  <a:t>个不吸烟者，得肺癌有</a:t>
                </a:r>
                <a:r>
                  <a:rPr lang="en-US" altLang="zh-CN" sz="1600" i="1" dirty="0"/>
                  <a:t>r</a:t>
                </a:r>
                <a:r>
                  <a:rPr lang="en-US" altLang="zh-CN" sz="1600" baseline="-25000" dirty="0"/>
                  <a:t>2</a:t>
                </a:r>
                <a:r>
                  <a:rPr lang="zh-CN" altLang="zh-CN" sz="1600" dirty="0"/>
                  <a:t>个，因此</a:t>
                </a:r>
                <a:r>
                  <a:rPr lang="en-US" altLang="zh-CN" sz="1600" i="1" dirty="0"/>
                  <a:t>p</a:t>
                </a:r>
                <a:r>
                  <a:rPr lang="en-US" altLang="zh-CN" sz="1600" dirty="0"/>
                  <a:t>1</a:t>
                </a:r>
                <a:r>
                  <a:rPr lang="zh-CN" altLang="zh-CN" sz="1600" dirty="0"/>
                  <a:t>与</a:t>
                </a:r>
                <a:r>
                  <a:rPr lang="en-US" altLang="zh-CN" sz="1600" i="1" dirty="0"/>
                  <a:t>p</a:t>
                </a:r>
                <a:r>
                  <a:rPr lang="en-US" altLang="zh-CN" sz="1600" baseline="-25000" dirty="0"/>
                  <a:t>2</a:t>
                </a:r>
                <a:r>
                  <a:rPr lang="zh-CN" altLang="zh-CN" sz="1600" dirty="0"/>
                  <a:t>的估计值分别为</a:t>
                </a:r>
                <a14:m>
                  <m:oMath xmlns:m="http://schemas.openxmlformats.org/officeDocument/2006/math">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𝑝</m:t>
                            </m:r>
                          </m:e>
                        </m:acc>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1</m:t>
                            </m:r>
                          </m:sub>
                        </m:sSub>
                      </m:num>
                      <m:den>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1</m:t>
                            </m:r>
                          </m:sub>
                        </m:sSub>
                      </m:den>
                    </m:f>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acc>
                          <m:accPr>
                            <m:chr m:val="̂"/>
                            <m:ctrlPr>
                              <a:rPr lang="zh-CN" altLang="zh-CN" sz="1600" i="1">
                                <a:latin typeface="Cambria Math" panose="02040503050406030204" pitchFamily="18" charset="0"/>
                              </a:rPr>
                            </m:ctrlPr>
                          </m:accPr>
                          <m:e>
                            <m:r>
                              <a:rPr lang="en-US" altLang="zh-CN" sz="1600" i="1">
                                <a:latin typeface="Cambria Math" panose="02040503050406030204" pitchFamily="18" charset="0"/>
                              </a:rPr>
                              <m:t>𝑝</m:t>
                            </m:r>
                          </m:e>
                        </m:acc>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2</m:t>
                            </m:r>
                          </m:sub>
                        </m:sSub>
                      </m:num>
                      <m:den>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2</m:t>
                            </m:r>
                          </m:sub>
                        </m:sSub>
                      </m:den>
                    </m:f>
                  </m:oMath>
                </a14:m>
                <a:r>
                  <a:rPr lang="zh-CN" altLang="zh-CN" sz="1600" dirty="0"/>
                  <a:t>。令：</a:t>
                </a:r>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𝑧</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r>
                        <a:rPr lang="en-US" altLang="zh-CN" sz="1600" i="1">
                          <a:latin typeface="Cambria Math" panose="02040503050406030204" pitchFamily="18" charset="0"/>
                        </a:rPr>
                        <m:t>𝑙𝑛</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𝑖</m:t>
                              </m:r>
                            </m:sub>
                          </m:sSub>
                        </m:num>
                        <m:den>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𝑖</m:t>
                              </m:r>
                            </m:sub>
                          </m:sSub>
                        </m:den>
                      </m:f>
                      <m:r>
                        <a:rPr lang="en-US" altLang="zh-CN" sz="1600">
                          <a:latin typeface="Cambria Math" panose="02040503050406030204" pitchFamily="18" charset="0"/>
                        </a:rPr>
                        <m:t>,</m:t>
                      </m:r>
                      <m:r>
                        <a:rPr lang="en-US" altLang="zh-CN" sz="1600" i="1">
                          <a:latin typeface="Cambria Math" panose="02040503050406030204" pitchFamily="18" charset="0"/>
                        </a:rPr>
                        <m:t>𝑖</m:t>
                      </m:r>
                      <m:r>
                        <a:rPr lang="en-US" altLang="zh-CN" sz="1600">
                          <a:latin typeface="Cambria Math" panose="02040503050406030204" pitchFamily="18" charset="0"/>
                        </a:rPr>
                        <m:t>=1,2</m:t>
                      </m:r>
                    </m:oMath>
                  </m:oMathPara>
                </a14:m>
                <a:endParaRPr lang="zh-CN" altLang="zh-CN" sz="1600" dirty="0"/>
              </a:p>
              <a:p>
                <a:r>
                  <a:rPr lang="zh-CN" altLang="zh-CN" sz="1600" dirty="0"/>
                  <a:t>可以证明，当</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𝑖</m:t>
                        </m:r>
                      </m:sub>
                    </m:sSub>
                  </m:oMath>
                </a14:m>
                <a:r>
                  <a:rPr lang="zh-CN" altLang="zh-CN" sz="1600" dirty="0"/>
                  <a:t>充分大时，有下列等式成立：</a:t>
                </a:r>
              </a:p>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𝐸</m:t>
                      </m:r>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𝑧</m:t>
                              </m:r>
                            </m:e>
                            <m:sub>
                              <m:r>
                                <a:rPr lang="en-US" altLang="zh-CN" sz="1600" i="1">
                                  <a:latin typeface="Cambria Math" panose="02040503050406030204" pitchFamily="18" charset="0"/>
                                </a:rPr>
                                <m:t>𝑖</m:t>
                              </m:r>
                            </m:sub>
                          </m:sSub>
                        </m:e>
                      </m:d>
                      <m:r>
                        <a:rPr lang="en-US" altLang="zh-CN" sz="1600">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𝜃</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r>
                        <a:rPr lang="en-US" altLang="zh-CN" sz="1600" i="1">
                          <a:latin typeface="Cambria Math" panose="02040503050406030204" pitchFamily="18" charset="0"/>
                        </a:rPr>
                        <m:t>𝑉𝑎𝑟</m:t>
                      </m:r>
                      <m:d>
                        <m:dPr>
                          <m:ctrlPr>
                            <a:rPr lang="zh-CN" altLang="zh-CN" sz="1600" i="1">
                              <a:latin typeface="Cambria Math" panose="02040503050406030204" pitchFamily="18" charset="0"/>
                            </a:rPr>
                          </m:ctrlPr>
                        </m:dP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𝑧</m:t>
                              </m:r>
                            </m:e>
                            <m:sub>
                              <m:r>
                                <a:rPr lang="en-US" altLang="zh-CN" sz="1600" i="1">
                                  <a:latin typeface="Cambria Math" panose="02040503050406030204" pitchFamily="18" charset="0"/>
                                </a:rPr>
                                <m:t>𝑖</m:t>
                              </m:r>
                            </m:sub>
                          </m:sSub>
                        </m:e>
                      </m:d>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𝑖</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(1−</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den>
                      </m:f>
                      <m:r>
                        <a:rPr lang="en-US" altLang="zh-CN" sz="1600" i="1">
                          <a:latin typeface="Cambria Math" panose="02040503050406030204" pitchFamily="18" charset="0"/>
                        </a:rPr>
                        <m:t>,</m:t>
                      </m:r>
                      <m:r>
                        <a:rPr lang="en-US" altLang="zh-CN" sz="1600" i="1">
                          <a:latin typeface="Cambria Math" panose="02040503050406030204" pitchFamily="18" charset="0"/>
                        </a:rPr>
                        <m:t>𝑖</m:t>
                      </m:r>
                      <m:r>
                        <a:rPr lang="en-US" altLang="zh-CN" sz="1600" i="1">
                          <a:latin typeface="Cambria Math" panose="02040503050406030204" pitchFamily="18" charset="0"/>
                        </a:rPr>
                        <m:t>=1,2</m:t>
                      </m:r>
                    </m:oMath>
                  </m:oMathPara>
                </a14:m>
                <a:endParaRPr lang="en-US"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295514" y="1179034"/>
                <a:ext cx="8659334" cy="3849900"/>
              </a:xfrm>
              <a:prstGeom prst="rect">
                <a:avLst/>
              </a:prstGeom>
              <a:blipFill rotWithShape="1">
                <a:blip r:embed="rId1"/>
                <a:stretch>
                  <a:fillRect l="-352" t="-475"/>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461204" cy="369332"/>
          </a:xfrm>
          <a:prstGeom prst="rect">
            <a:avLst/>
          </a:prstGeom>
        </p:spPr>
        <p:txBody>
          <a:bodyPr wrap="none">
            <a:spAutoFit/>
          </a:bodyPr>
          <a:lstStyle/>
          <a:p>
            <a:r>
              <a:rPr lang="en-US" altLang="zh-CN" dirty="0"/>
              <a:t>4.4.4 </a:t>
            </a:r>
            <a:r>
              <a:rPr lang="zh-CN" altLang="en-US" dirty="0"/>
              <a:t>列连表的</a:t>
            </a:r>
            <a:r>
              <a:rPr lang="en-US" altLang="zh-CN" dirty="0"/>
              <a:t>Logistic</a:t>
            </a:r>
            <a:r>
              <a:rPr lang="zh-CN" altLang="en-US" dirty="0"/>
              <a:t>回归模型</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4.4</a:t>
            </a:r>
            <a:r>
              <a:rPr lang="zh-CN" altLang="en-US" sz="2100" b="1" spc="225" dirty="0">
                <a:solidFill>
                  <a:prstClr val="white"/>
                </a:solidFill>
              </a:rPr>
              <a:t>　逻辑回归分析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295514" y="1179034"/>
                <a:ext cx="8659334" cy="2635593"/>
              </a:xfrm>
              <a:prstGeom prst="rect">
                <a:avLst/>
              </a:prstGeom>
            </p:spPr>
            <p:txBody>
              <a:bodyPr wrap="square">
                <a:spAutoFit/>
              </a:bodyPr>
              <a:lstStyle/>
              <a:p>
                <a:pPr indent="457200"/>
                <a:r>
                  <a:rPr lang="zh-CN" altLang="zh-CN" sz="1600" dirty="0"/>
                  <a:t>如果写成向量式，就是：</a:t>
                </a:r>
              </a:p>
              <a:p>
                <a:pPr indent="457200"/>
                <a14:m>
                  <m:oMathPara xmlns:m="http://schemas.openxmlformats.org/officeDocument/2006/math">
                    <m:oMathParaPr>
                      <m:jc m:val="centerGroup"/>
                    </m:oMathParaPr>
                    <m:oMath xmlns:m="http://schemas.openxmlformats.org/officeDocument/2006/math">
                      <m:d>
                        <m:dPr>
                          <m:begChr m:val="{"/>
                          <m:endChr m:val=""/>
                          <m:ctrlPr>
                            <a:rPr lang="zh-CN" altLang="zh-CN" sz="1600" i="1">
                              <a:latin typeface="Cambria Math" panose="02040503050406030204" pitchFamily="18" charset="0"/>
                            </a:rPr>
                          </m:ctrlPr>
                        </m:dPr>
                        <m:e>
                          <m:eqArr>
                            <m:eqArrPr>
                              <m:ctrlPr>
                                <a:rPr lang="zh-CN" altLang="zh-CN" sz="1600" i="1">
                                  <a:latin typeface="Cambria Math" panose="02040503050406030204" pitchFamily="18" charset="0"/>
                                </a:rPr>
                              </m:ctrlPr>
                            </m:eqArrPr>
                            <m:e>
                              <m:r>
                                <a:rPr lang="en-US" altLang="zh-CN" sz="1600" i="1">
                                  <a:latin typeface="Cambria Math" panose="02040503050406030204" pitchFamily="18" charset="0"/>
                                </a:rPr>
                                <m:t>𝐸</m:t>
                              </m:r>
                              <m:d>
                                <m:dPr>
                                  <m:begChr m:val="["/>
                                  <m:endChr m:val="]"/>
                                  <m:ctrlPr>
                                    <a:rPr lang="zh-CN" altLang="zh-CN" sz="1600" i="1">
                                      <a:latin typeface="Cambria Math" panose="02040503050406030204" pitchFamily="18" charset="0"/>
                                    </a:rPr>
                                  </m:ctrlPr>
                                </m:dPr>
                                <m:e>
                                  <m:m>
                                    <m:mPr>
                                      <m:mcs>
                                        <m:mc>
                                          <m:mcPr>
                                            <m:count m:val="1"/>
                                            <m:mcJc m:val="center"/>
                                          </m:mcPr>
                                        </m:mc>
                                      </m:mcs>
                                      <m:ctrlPr>
                                        <a:rPr lang="zh-CN" altLang="zh-CN" sz="1600" i="1">
                                          <a:latin typeface="Cambria Math" panose="02040503050406030204" pitchFamily="18" charset="0"/>
                                        </a:rPr>
                                      </m:ctrlPr>
                                    </m:mP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𝑧</m:t>
                                            </m:r>
                                          </m:e>
                                          <m:sub>
                                            <m:r>
                                              <a:rPr lang="en-US" altLang="zh-CN" sz="1600" i="1">
                                                <a:latin typeface="Cambria Math" panose="02040503050406030204" pitchFamily="18" charset="0"/>
                                              </a:rPr>
                                              <m:t>1</m:t>
                                            </m:r>
                                          </m:sub>
                                        </m:sSub>
                                      </m:e>
                                    </m:m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𝑧</m:t>
                                            </m:r>
                                          </m:e>
                                          <m:sub>
                                            <m:r>
                                              <a:rPr lang="en-US" altLang="zh-CN" sz="1600" i="1">
                                                <a:latin typeface="Cambria Math" panose="02040503050406030204" pitchFamily="18" charset="0"/>
                                              </a:rPr>
                                              <m:t>1</m:t>
                                            </m:r>
                                          </m:sub>
                                        </m:sSub>
                                      </m:e>
                                    </m:mr>
                                  </m:m>
                                </m:e>
                              </m:d>
                              <m:r>
                                <a:rPr lang="en-US" altLang="zh-CN" sz="1600" i="1">
                                  <a:latin typeface="Cambria Math" panose="02040503050406030204" pitchFamily="18" charset="0"/>
                                </a:rPr>
                                <m:t>=</m:t>
                              </m:r>
                              <m:d>
                                <m:dPr>
                                  <m:begChr m:val="["/>
                                  <m:endChr m:val="]"/>
                                  <m:ctrlPr>
                                    <a:rPr lang="zh-CN" altLang="zh-CN" sz="1600" i="1">
                                      <a:latin typeface="Cambria Math" panose="02040503050406030204" pitchFamily="18" charset="0"/>
                                    </a:rPr>
                                  </m:ctrlPr>
                                </m:dPr>
                                <m:e>
                                  <m:m>
                                    <m:mPr>
                                      <m:mcs>
                                        <m:mc>
                                          <m:mcPr>
                                            <m:count m:val="2"/>
                                            <m:mcJc m:val="center"/>
                                          </m:mcPr>
                                        </m:mc>
                                      </m:mcs>
                                      <m:ctrlPr>
                                        <a:rPr lang="zh-CN" altLang="zh-CN" sz="1600" i="1">
                                          <a:latin typeface="Cambria Math" panose="02040503050406030204" pitchFamily="18" charset="0"/>
                                        </a:rPr>
                                      </m:ctrlPr>
                                    </m:mPr>
                                    <m:mr>
                                      <m:e>
                                        <m:r>
                                          <a:rPr lang="en-US" altLang="zh-CN" sz="1600" i="1">
                                            <a:latin typeface="Cambria Math" panose="02040503050406030204" pitchFamily="18" charset="0"/>
                                          </a:rPr>
                                          <m:t>1</m:t>
                                        </m:r>
                                      </m:e>
                                      <m:e>
                                        <m:r>
                                          <a:rPr lang="en-US" altLang="zh-CN" sz="1600" i="1">
                                            <a:latin typeface="Cambria Math" panose="02040503050406030204" pitchFamily="18" charset="0"/>
                                          </a:rPr>
                                          <m:t>1</m:t>
                                        </m:r>
                                      </m:e>
                                    </m:mr>
                                    <m:mr>
                                      <m:e>
                                        <m:r>
                                          <a:rPr lang="en-US" altLang="zh-CN" sz="1600" i="1">
                                            <a:latin typeface="Cambria Math" panose="02040503050406030204" pitchFamily="18" charset="0"/>
                                          </a:rPr>
                                          <m:t>1</m:t>
                                        </m:r>
                                      </m:e>
                                      <m:e>
                                        <m:r>
                                          <a:rPr lang="en-US" altLang="zh-CN" sz="1600" i="1">
                                            <a:latin typeface="Cambria Math" panose="02040503050406030204" pitchFamily="18" charset="0"/>
                                          </a:rPr>
                                          <m:t>0</m:t>
                                        </m:r>
                                      </m:e>
                                    </m:mr>
                                  </m:m>
                                </m:e>
                              </m:d>
                              <m:d>
                                <m:dPr>
                                  <m:begChr m:val="["/>
                                  <m:endChr m:val="]"/>
                                  <m:ctrlPr>
                                    <a:rPr lang="zh-CN" altLang="zh-CN" sz="1600" i="1">
                                      <a:latin typeface="Cambria Math" panose="02040503050406030204" pitchFamily="18" charset="0"/>
                                    </a:rPr>
                                  </m:ctrlPr>
                                </m:dPr>
                                <m:e>
                                  <m:m>
                                    <m:mPr>
                                      <m:mcs>
                                        <m:mc>
                                          <m:mcPr>
                                            <m:count m:val="1"/>
                                            <m:mcJc m:val="center"/>
                                          </m:mcPr>
                                        </m:mc>
                                      </m:mcs>
                                      <m:ctrlPr>
                                        <a:rPr lang="zh-CN" altLang="zh-CN" sz="1600" i="1">
                                          <a:latin typeface="Cambria Math" panose="02040503050406030204" pitchFamily="18" charset="0"/>
                                        </a:rPr>
                                      </m:ctrlPr>
                                    </m:mPr>
                                    <m:mr>
                                      <m:e>
                                        <m:r>
                                          <a:rPr lang="en-US" altLang="zh-CN" sz="1600" i="1">
                                            <a:latin typeface="Cambria Math" panose="02040503050406030204" pitchFamily="18" charset="0"/>
                                          </a:rPr>
                                          <m:t>𝜃</m:t>
                                        </m:r>
                                      </m:e>
                                    </m:mr>
                                    <m:mr>
                                      <m:e>
                                        <m:r>
                                          <a:rPr lang="en-US" altLang="zh-CN" sz="1600" i="1">
                                            <a:latin typeface="Cambria Math" panose="02040503050406030204" pitchFamily="18" charset="0"/>
                                          </a:rPr>
                                          <m:t>∆</m:t>
                                        </m:r>
                                      </m:e>
                                    </m:mr>
                                  </m:m>
                                </m:e>
                              </m:d>
                            </m:e>
                            <m:e>
                              <m:r>
                                <a:rPr lang="en-US" altLang="zh-CN" sz="1600" i="1">
                                  <a:latin typeface="Cambria Math" panose="02040503050406030204" pitchFamily="18" charset="0"/>
                                </a:rPr>
                                <m:t>𝑉𝑎𝑟</m:t>
                              </m:r>
                              <m:d>
                                <m:dPr>
                                  <m:begChr m:val="["/>
                                  <m:endChr m:val="]"/>
                                  <m:ctrlPr>
                                    <a:rPr lang="zh-CN" altLang="zh-CN" sz="1600" i="1">
                                      <a:latin typeface="Cambria Math" panose="02040503050406030204" pitchFamily="18" charset="0"/>
                                    </a:rPr>
                                  </m:ctrlPr>
                                </m:dPr>
                                <m:e>
                                  <m:m>
                                    <m:mPr>
                                      <m:mcs>
                                        <m:mc>
                                          <m:mcPr>
                                            <m:count m:val="1"/>
                                            <m:mcJc m:val="center"/>
                                          </m:mcPr>
                                        </m:mc>
                                      </m:mcs>
                                      <m:ctrlPr>
                                        <a:rPr lang="zh-CN" altLang="zh-CN" sz="1600" i="1">
                                          <a:latin typeface="Cambria Math" panose="02040503050406030204" pitchFamily="18" charset="0"/>
                                        </a:rPr>
                                      </m:ctrlPr>
                                    </m:mP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𝑧</m:t>
                                            </m:r>
                                          </m:e>
                                          <m:sub>
                                            <m:r>
                                              <a:rPr lang="en-US" altLang="zh-CN" sz="1600" i="1">
                                                <a:latin typeface="Cambria Math" panose="02040503050406030204" pitchFamily="18" charset="0"/>
                                              </a:rPr>
                                              <m:t>1</m:t>
                                            </m:r>
                                          </m:sub>
                                        </m:sSub>
                                      </m:e>
                                    </m:mr>
                                    <m:mr>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𝑧</m:t>
                                            </m:r>
                                          </m:e>
                                          <m:sub>
                                            <m:r>
                                              <a:rPr lang="en-US" altLang="zh-CN" sz="1600" i="1">
                                                <a:latin typeface="Cambria Math" panose="02040503050406030204" pitchFamily="18" charset="0"/>
                                              </a:rPr>
                                              <m:t>2</m:t>
                                            </m:r>
                                          </m:sub>
                                        </m:sSub>
                                      </m:e>
                                    </m:mr>
                                  </m:m>
                                </m:e>
                              </m:d>
                              <m:r>
                                <a:rPr lang="en-US" altLang="zh-CN" sz="1600" i="1">
                                  <a:latin typeface="Cambria Math" panose="02040503050406030204" pitchFamily="18" charset="0"/>
                                </a:rPr>
                                <m:t>=</m:t>
                              </m:r>
                              <m:d>
                                <m:dPr>
                                  <m:begChr m:val="["/>
                                  <m:endChr m:val="]"/>
                                  <m:ctrlPr>
                                    <a:rPr lang="zh-CN" altLang="zh-CN" sz="1600" i="1">
                                      <a:latin typeface="Cambria Math" panose="02040503050406030204" pitchFamily="18" charset="0"/>
                                    </a:rPr>
                                  </m:ctrlPr>
                                </m:dPr>
                                <m:e>
                                  <m:m>
                                    <m:mPr>
                                      <m:mcs>
                                        <m:mc>
                                          <m:mcPr>
                                            <m:count m:val="2"/>
                                            <m:mcJc m:val="center"/>
                                          </m:mcPr>
                                        </m:mc>
                                      </m:mcs>
                                      <m:ctrlPr>
                                        <a:rPr lang="zh-CN" altLang="zh-CN" sz="1600" i="1">
                                          <a:latin typeface="Cambria Math" panose="02040503050406030204" pitchFamily="18" charset="0"/>
                                        </a:rPr>
                                      </m:ctrlPr>
                                    </m:mPr>
                                    <m:mr>
                                      <m:e>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1</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(1−</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den>
                                        </m:f>
                                      </m:e>
                                      <m:e>
                                        <m:r>
                                          <a:rPr lang="en-US" altLang="zh-CN" sz="1600" i="1">
                                            <a:latin typeface="Cambria Math" panose="02040503050406030204" pitchFamily="18" charset="0"/>
                                          </a:rPr>
                                          <m:t>0</m:t>
                                        </m:r>
                                      </m:e>
                                    </m:mr>
                                    <m:mr>
                                      <m:e>
                                        <m:r>
                                          <a:rPr lang="en-US" altLang="zh-CN" sz="1600" i="1">
                                            <a:latin typeface="Cambria Math" panose="02040503050406030204" pitchFamily="18" charset="0"/>
                                          </a:rPr>
                                          <m:t>0</m:t>
                                        </m:r>
                                      </m:e>
                                      <m:e>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2</m:t>
                                                </m:r>
                                              </m:sub>
                                            </m:sSub>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(1−</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2</m:t>
                                                </m:r>
                                              </m:sub>
                                            </m:sSub>
                                            <m:r>
                                              <a:rPr lang="en-US" altLang="zh-CN" sz="1600" i="1">
                                                <a:latin typeface="Cambria Math" panose="02040503050406030204" pitchFamily="18" charset="0"/>
                                              </a:rPr>
                                              <m:t>)</m:t>
                                            </m:r>
                                          </m:den>
                                        </m:f>
                                      </m:e>
                                    </m:mr>
                                  </m:m>
                                </m:e>
                              </m:d>
                            </m:e>
                          </m:eqArr>
                        </m:e>
                      </m:d>
                    </m:oMath>
                  </m:oMathPara>
                </a14:m>
                <a:endParaRPr lang="zh-CN" altLang="zh-CN" sz="1600" dirty="0"/>
              </a:p>
              <a:p>
                <a:pPr indent="457200"/>
                <a:r>
                  <a:rPr lang="en-US" altLang="zh-CN" sz="1600" dirty="0"/>
                  <a:t> </a:t>
                </a:r>
                <a:endParaRPr lang="zh-CN" altLang="zh-CN" sz="1600" dirty="0"/>
              </a:p>
              <a:p>
                <a:pPr indent="457200"/>
                <a:r>
                  <a:rPr lang="zh-CN" altLang="zh-CN" sz="1600" dirty="0"/>
                  <a:t>如果</a:t>
                </a:r>
                <a:r>
                  <a:rPr lang="en-US" altLang="zh-CN" sz="1600" dirty="0"/>
                  <a:t>z1,z2</a:t>
                </a:r>
                <a:r>
                  <a:rPr lang="zh-CN" altLang="zh-CN" sz="1600" dirty="0"/>
                  <a:t>是正态变量，这就是</a:t>
                </a:r>
                <a:r>
                  <a:rPr lang="en-US" altLang="zh-CN" sz="1600" dirty="0"/>
                  <a:t>2</a:t>
                </a:r>
                <a:r>
                  <a:rPr lang="zh-CN" altLang="zh-CN" sz="1600" dirty="0"/>
                  <a:t>×</a:t>
                </a:r>
                <a:r>
                  <a:rPr lang="en-US" altLang="zh-CN" sz="1600" dirty="0"/>
                  <a:t>2</a:t>
                </a:r>
                <a:r>
                  <a:rPr lang="zh-CN" altLang="zh-CN" sz="1600" dirty="0"/>
                  <a:t>列联表的</a:t>
                </a:r>
                <a:r>
                  <a:rPr lang="en-US" altLang="zh-CN" sz="1600" dirty="0"/>
                  <a:t>Logistic</a:t>
                </a:r>
                <a:r>
                  <a:rPr lang="zh-CN" altLang="zh-CN" sz="1600" dirty="0"/>
                  <a:t>回归模型。</a:t>
                </a:r>
              </a:p>
              <a:p>
                <a:pPr indent="457200"/>
                <a:r>
                  <a:rPr lang="zh-CN" altLang="zh-CN" sz="1600" dirty="0"/>
                  <a:t>一般地，当</a:t>
                </a:r>
                <a:r>
                  <a:rPr lang="en-US" altLang="zh-CN" sz="1600" i="1" dirty="0" err="1"/>
                  <a:t>n</a:t>
                </a:r>
                <a:r>
                  <a:rPr lang="en-US" altLang="zh-CN" sz="1600" i="1" baseline="-25000" dirty="0" err="1"/>
                  <a:t>i</a:t>
                </a:r>
                <a:r>
                  <a:rPr lang="zh-CN" altLang="zh-CN" sz="1600" dirty="0"/>
                  <a:t>充分大时，</a:t>
                </a:r>
                <a:r>
                  <a:rPr lang="en-US" altLang="zh-CN" sz="1600" i="1" dirty="0" err="1"/>
                  <a:t>z</a:t>
                </a:r>
                <a:r>
                  <a:rPr lang="en-US" altLang="zh-CN" sz="1600" i="1" baseline="-25000" dirty="0" err="1"/>
                  <a:t>i</a:t>
                </a:r>
                <a:r>
                  <a:rPr lang="zh-CN" altLang="zh-CN" sz="1600" dirty="0"/>
                  <a:t>服从渐近正态分布，并将这一类问题的回归称为</a:t>
                </a:r>
                <a:r>
                  <a:rPr lang="en-US" altLang="zh-CN" sz="1600" dirty="0"/>
                  <a:t>Logistic</a:t>
                </a:r>
                <a:r>
                  <a:rPr lang="zh-CN" altLang="zh-CN" sz="1600" dirty="0"/>
                  <a:t>回归。</a:t>
                </a:r>
                <a:endParaRPr lang="en-US"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295514" y="1179034"/>
                <a:ext cx="8659334" cy="2635593"/>
              </a:xfrm>
              <a:prstGeom prst="rect">
                <a:avLst/>
              </a:prstGeom>
              <a:blipFill rotWithShape="1">
                <a:blip r:embed="rId1"/>
                <a:stretch>
                  <a:fillRect t="-693" b="-1848"/>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461204" cy="369332"/>
          </a:xfrm>
          <a:prstGeom prst="rect">
            <a:avLst/>
          </a:prstGeom>
        </p:spPr>
        <p:txBody>
          <a:bodyPr wrap="none">
            <a:spAutoFit/>
          </a:bodyPr>
          <a:lstStyle/>
          <a:p>
            <a:r>
              <a:rPr lang="en-US" altLang="zh-CN" dirty="0"/>
              <a:t>4.4.4 </a:t>
            </a:r>
            <a:r>
              <a:rPr lang="zh-CN" altLang="en-US" dirty="0"/>
              <a:t>列连表的</a:t>
            </a:r>
            <a:r>
              <a:rPr lang="en-US" altLang="zh-CN" dirty="0"/>
              <a:t>Logistic</a:t>
            </a:r>
            <a:r>
              <a:rPr lang="zh-CN" altLang="en-US" dirty="0"/>
              <a:t>回归模型</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4.4</a:t>
            </a:r>
            <a:r>
              <a:rPr lang="zh-CN" altLang="en-US" sz="2100" b="1" spc="225" dirty="0">
                <a:solidFill>
                  <a:prstClr val="white"/>
                </a:solidFill>
              </a:rPr>
              <a:t>　逻辑回归分析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chemeClr val="bg2"/>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回归基本概念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0" y="1169836"/>
              <a:ext cx="1114119" cy="523220"/>
            </a:xfrm>
            <a:prstGeom prst="rect">
              <a:avLst/>
            </a:prstGeom>
            <a:grpFill/>
          </p:spPr>
          <p:txBody>
            <a:bodyPr wrap="none" rtlCol="0">
              <a:spAutoFit/>
            </a:bodyPr>
            <a:lstStyle/>
            <a:p>
              <a:pPr algn="ctr"/>
              <a:r>
                <a:rPr lang="zh-CN" altLang="en-US" sz="2800" dirty="0">
                  <a:solidFill>
                    <a:schemeClr val="accent4"/>
                  </a:solidFill>
                </a:rPr>
                <a:t>第四章　回归</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chemeClr val="bg2"/>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一元回归分析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多元线性回归分析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a:solidFill>
            <a:srgbClr val="000066"/>
          </a:solidFill>
        </p:grpSpPr>
        <p:sp>
          <p:nvSpPr>
            <p:cNvPr id="67" name="圆角矩形 66"/>
            <p:cNvSpPr/>
            <p:nvPr/>
          </p:nvSpPr>
          <p:spPr>
            <a:xfrm>
              <a:off x="1807265" y="4331900"/>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739853"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4.5</a:t>
              </a:r>
              <a:r>
                <a:rPr lang="zh-CN" altLang="en-US" sz="2100" spc="225" dirty="0">
                  <a:solidFill>
                    <a:schemeClr val="bg1"/>
                  </a:solidFill>
                  <a:latin typeface="微软雅黑" panose="020B0503020204020204" pitchFamily="34" charset="-122"/>
                  <a:ea typeface="微软雅黑" panose="020B0503020204020204" pitchFamily="34" charset="-122"/>
                </a:rPr>
                <a:t>　其他回归分析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78481" y="5494411"/>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逻辑回归分析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grpSp>
        <p:nvGrpSpPr>
          <p:cNvPr id="62" name="组合 61"/>
          <p:cNvGrpSpPr/>
          <p:nvPr/>
        </p:nvGrpSpPr>
        <p:grpSpPr>
          <a:xfrm>
            <a:off x="1754534" y="4924174"/>
            <a:ext cx="6392304" cy="426278"/>
            <a:chOff x="1807265" y="4331900"/>
            <a:chExt cx="6392304"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631775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4.6</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实战：用回归分析方法给自己的房子定价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1567458"/>
            <a:ext cx="8659334" cy="3046988"/>
          </a:xfrm>
          <a:prstGeom prst="rect">
            <a:avLst/>
          </a:prstGeom>
        </p:spPr>
        <p:txBody>
          <a:bodyPr wrap="square">
            <a:spAutoFit/>
          </a:bodyPr>
          <a:lstStyle/>
          <a:p>
            <a:pPr indent="457200"/>
            <a:r>
              <a:rPr lang="zh-CN" altLang="en-US" sz="1600" dirty="0"/>
              <a:t>对于一个回归方程，如果自变量的指数大于</a:t>
            </a:r>
            <a:r>
              <a:rPr lang="en-US" altLang="zh-CN" sz="1600" dirty="0"/>
              <a:t>1</a:t>
            </a:r>
            <a:r>
              <a:rPr lang="zh-CN" altLang="en-US" sz="1600" dirty="0"/>
              <a:t>，那么它就是多项式回归方程。如果自变量只有一个时，称为一元多项式回归；如果自变量有多个时，称为多元多项式回归。在一元回归分析中，如果依变量</a:t>
            </a:r>
            <a:r>
              <a:rPr lang="en-US" altLang="zh-CN" sz="1600" dirty="0"/>
              <a:t>y</a:t>
            </a:r>
            <a:r>
              <a:rPr lang="zh-CN" altLang="en-US" sz="1600" dirty="0"/>
              <a:t>与自变量</a:t>
            </a:r>
            <a:r>
              <a:rPr lang="en-US" altLang="zh-CN" sz="1600" dirty="0"/>
              <a:t>x</a:t>
            </a:r>
            <a:r>
              <a:rPr lang="zh-CN" altLang="en-US" sz="1600" dirty="0"/>
              <a:t>的关系为非线性的，但是又找不到适当的函数曲线来拟合，则可以采用一元多项式回归。在这种回归技术中，最佳拟合线不是直线。而是一个用于拟合数据点的曲线。</a:t>
            </a:r>
            <a:endParaRPr lang="zh-CN" altLang="en-US" sz="1600" dirty="0"/>
          </a:p>
          <a:p>
            <a:pPr indent="457200"/>
            <a:r>
              <a:rPr lang="zh-CN" altLang="en-US" sz="1600" dirty="0"/>
              <a:t>多项式回归的最大优点就是可以通过增加</a:t>
            </a:r>
            <a:r>
              <a:rPr lang="en-US" altLang="zh-CN" sz="1600" dirty="0"/>
              <a:t>x</a:t>
            </a:r>
            <a:r>
              <a:rPr lang="zh-CN" altLang="en-US" sz="1600" dirty="0"/>
              <a:t>的高次项对实测点进行逼近，直至满意为止。事实上，多项式回归可以处理相当一类非线性问题，它在回归分析中占有重要的地位，因为任一函数都可以分段用多项式来逼近。因此，在通常的实际问题中，不论依变量与其他自变量的关系如何，我们总可以用多项式回归来进行分析。</a:t>
            </a:r>
            <a:endParaRPr lang="zh-CN" altLang="en-US" sz="1600" dirty="0"/>
          </a:p>
          <a:p>
            <a:pPr indent="457200"/>
            <a:r>
              <a:rPr lang="zh-CN" altLang="en-US" sz="1600" dirty="0"/>
              <a:t>多项式回归问题可以通过变量转换化为多元线性回归问题来解决。多项式回归在回归分析中很重要，因为任意一个函数至少在一个较小的范围内都可以用多项式任意逼近，因此在比较复杂的实际问题中，有时不问</a:t>
            </a:r>
            <a:r>
              <a:rPr lang="en-US" altLang="zh-CN" sz="1600" dirty="0"/>
              <a:t>y</a:t>
            </a:r>
            <a:r>
              <a:rPr lang="zh-CN" altLang="en-US" sz="1600" dirty="0"/>
              <a:t>与诸元素的确切关系如何，而用回归分析进行分析运算。</a:t>
            </a:r>
            <a:endParaRPr lang="zh-CN" altLang="en-US" sz="1600" dirty="0"/>
          </a:p>
        </p:txBody>
      </p:sp>
      <p:sp>
        <p:nvSpPr>
          <p:cNvPr id="82" name="矩形 81"/>
          <p:cNvSpPr/>
          <p:nvPr/>
        </p:nvSpPr>
        <p:spPr>
          <a:xfrm>
            <a:off x="259814" y="874479"/>
            <a:ext cx="4878002" cy="369332"/>
          </a:xfrm>
          <a:prstGeom prst="rect">
            <a:avLst/>
          </a:prstGeom>
        </p:spPr>
        <p:txBody>
          <a:bodyPr wrap="none">
            <a:spAutoFit/>
          </a:bodyPr>
          <a:lstStyle/>
          <a:p>
            <a:r>
              <a:rPr lang="en-US" altLang="zh-CN" dirty="0"/>
              <a:t>4.5.1 </a:t>
            </a:r>
            <a:r>
              <a:rPr lang="zh-CN" altLang="en-US" dirty="0"/>
              <a:t>多项式回归（</a:t>
            </a:r>
            <a:r>
              <a:rPr lang="en-US" altLang="zh-CN" dirty="0"/>
              <a:t>Polynomial Regression</a:t>
            </a:r>
            <a:r>
              <a:rPr lang="zh-CN" altLang="en-US" dirty="0"/>
              <a:t>）</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4.5</a:t>
            </a:r>
            <a:r>
              <a:rPr lang="zh-CN" altLang="en-US" sz="2100" b="1" spc="225" dirty="0">
                <a:solidFill>
                  <a:prstClr val="white"/>
                </a:solidFill>
              </a:rPr>
              <a:t>　其他回归分析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1567458"/>
            <a:ext cx="8659334" cy="2308324"/>
          </a:xfrm>
          <a:prstGeom prst="rect">
            <a:avLst/>
          </a:prstGeom>
        </p:spPr>
        <p:txBody>
          <a:bodyPr wrap="square">
            <a:spAutoFit/>
          </a:bodyPr>
          <a:lstStyle/>
          <a:p>
            <a:pPr indent="457200"/>
            <a:r>
              <a:rPr lang="zh-CN" altLang="en-US" sz="1600" dirty="0"/>
              <a:t>在处理多个自变量时，我们可以使用这种形式的回归。在这种技术中，自变量的选择是在一个自动的过程中完成的，其中包括非人为操作。</a:t>
            </a:r>
            <a:endParaRPr lang="zh-CN" altLang="en-US" sz="1600" dirty="0"/>
          </a:p>
          <a:p>
            <a:pPr indent="457200"/>
            <a:r>
              <a:rPr lang="zh-CN" altLang="en-US" sz="1600" dirty="0"/>
              <a:t>这一壮举是通过观察统计的值，如</a:t>
            </a:r>
            <a:r>
              <a:rPr lang="en-US" altLang="zh-CN" sz="1600" dirty="0"/>
              <a:t>R-square</a:t>
            </a:r>
            <a:r>
              <a:rPr lang="zh-CN" altLang="en-US" sz="1600" dirty="0"/>
              <a:t>，</a:t>
            </a:r>
            <a:r>
              <a:rPr lang="en-US" altLang="zh-CN" sz="1600" dirty="0"/>
              <a:t>t-stats</a:t>
            </a:r>
            <a:r>
              <a:rPr lang="zh-CN" altLang="en-US" sz="1600" dirty="0"/>
              <a:t>和</a:t>
            </a:r>
            <a:r>
              <a:rPr lang="en-US" altLang="zh-CN" sz="1600" dirty="0"/>
              <a:t>AIC</a:t>
            </a:r>
            <a:r>
              <a:rPr lang="zh-CN" altLang="en-US" sz="1600" dirty="0"/>
              <a:t>指标，来识别重要的变量。逐步回归通过同时添加</a:t>
            </a:r>
            <a:r>
              <a:rPr lang="en-US" altLang="zh-CN" sz="1600" dirty="0"/>
              <a:t>/</a:t>
            </a:r>
            <a:r>
              <a:rPr lang="zh-CN" altLang="en-US" sz="1600" dirty="0"/>
              <a:t>删除基于指定标准的协变量来拟合模型。下面列出了一些最常用的逐步回归方法：</a:t>
            </a:r>
            <a:endParaRPr lang="zh-CN" altLang="en-US" sz="1600" dirty="0"/>
          </a:p>
          <a:p>
            <a:pPr indent="457200"/>
            <a:r>
              <a:rPr lang="zh-CN" altLang="en-US" sz="1600" dirty="0"/>
              <a:t>标准逐步回归法做两件事情。即增加和删除每个步骤所需的预测。</a:t>
            </a:r>
            <a:endParaRPr lang="zh-CN" altLang="en-US" sz="1600" dirty="0"/>
          </a:p>
          <a:p>
            <a:pPr indent="457200"/>
            <a:r>
              <a:rPr lang="zh-CN" altLang="en-US" sz="1600" dirty="0"/>
              <a:t>向前选择法从模型中最显著的预测开始，然后为每一步添加变量。</a:t>
            </a:r>
            <a:endParaRPr lang="zh-CN" altLang="en-US" sz="1600" dirty="0"/>
          </a:p>
          <a:p>
            <a:pPr indent="457200"/>
            <a:r>
              <a:rPr lang="zh-CN" altLang="en-US" sz="1600" dirty="0"/>
              <a:t>向后剔除法与模型的所有预测同时开始，然后在每一步消除最小显着性的变量。这种建模技术的目的是使用最少的预测变量数来最大化预测能力。这也是处理高维数据集的方法之一。</a:t>
            </a:r>
            <a:endParaRPr lang="zh-CN" altLang="en-US" sz="1600" dirty="0"/>
          </a:p>
        </p:txBody>
      </p:sp>
      <p:sp>
        <p:nvSpPr>
          <p:cNvPr id="82" name="矩形 81"/>
          <p:cNvSpPr/>
          <p:nvPr/>
        </p:nvSpPr>
        <p:spPr>
          <a:xfrm>
            <a:off x="259814" y="874479"/>
            <a:ext cx="4399602" cy="369332"/>
          </a:xfrm>
          <a:prstGeom prst="rect">
            <a:avLst/>
          </a:prstGeom>
        </p:spPr>
        <p:txBody>
          <a:bodyPr wrap="none">
            <a:spAutoFit/>
          </a:bodyPr>
          <a:lstStyle/>
          <a:p>
            <a:r>
              <a:rPr lang="en-US" altLang="zh-CN" dirty="0"/>
              <a:t>4.5.2 </a:t>
            </a:r>
            <a:r>
              <a:rPr lang="zh-CN" altLang="en-US" dirty="0"/>
              <a:t>逐步回归（</a:t>
            </a:r>
            <a:r>
              <a:rPr lang="en-US" altLang="zh-CN" dirty="0"/>
              <a:t>Stepwise Regression</a:t>
            </a:r>
            <a:r>
              <a:rPr lang="zh-CN" altLang="en-US" dirty="0"/>
              <a:t>）</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4.5</a:t>
            </a:r>
            <a:r>
              <a:rPr lang="zh-CN" altLang="en-US" sz="2100" b="1" spc="225" dirty="0">
                <a:solidFill>
                  <a:prstClr val="white"/>
                </a:solidFill>
              </a:rPr>
              <a:t>　其他回归分析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317722" y="1567458"/>
                <a:ext cx="8659334" cy="4252254"/>
              </a:xfrm>
              <a:prstGeom prst="rect">
                <a:avLst/>
              </a:prstGeom>
            </p:spPr>
            <p:txBody>
              <a:bodyPr wrap="square">
                <a:spAutoFit/>
              </a:bodyPr>
              <a:lstStyle/>
              <a:p>
                <a:pPr indent="457200"/>
                <a:r>
                  <a:rPr lang="zh-CN" altLang="zh-CN" sz="1600" dirty="0"/>
                  <a:t>当自变量间存在多重共线性关系时，回归系数方差变大，使得一个或多个自变量因为无法通过参数的显著性检验而被舍弃，这些自变量就不适合放入同一模型。因此，在建模前，需要对变量间的多重共性进行检查，最直接的方法是同一模型中避免选取有高度相关性的自变量，另一种办法就是采用岭回归来降低回归系数估计值的方差。</a:t>
                </a:r>
              </a:p>
              <a:p>
                <a:pPr indent="457200"/>
                <a:r>
                  <a:rPr lang="zh-CN" altLang="zh-CN" sz="1600" dirty="0"/>
                  <a:t>岭回归分析是一种用于存在多重共线性（自变量高度相关）数据的技术。在多重共线性情况下，尽管最小二乘法（</a:t>
                </a:r>
                <a:r>
                  <a:rPr lang="en-US" altLang="zh-CN" sz="1600" dirty="0"/>
                  <a:t>OLS</a:t>
                </a:r>
                <a:r>
                  <a:rPr lang="zh-CN" altLang="zh-CN" sz="1600" dirty="0"/>
                  <a:t>）对每个变量很公平，但它们的差异很大，使得观测值偏移并远离真实值。岭回归通过给回归估计上增加一个偏差度，来降低标准误差。</a:t>
                </a:r>
              </a:p>
              <a:p>
                <a:pPr indent="457200"/>
                <a:r>
                  <a:rPr lang="zh-CN" altLang="zh-CN" sz="1600" dirty="0"/>
                  <a:t>在一个线性方程中，预测误差可以分解为</a:t>
                </a:r>
                <a:r>
                  <a:rPr lang="en-US" altLang="zh-CN" sz="1600" dirty="0"/>
                  <a:t>2</a:t>
                </a:r>
                <a:r>
                  <a:rPr lang="zh-CN" altLang="zh-CN" sz="1600" dirty="0"/>
                  <a:t>个子分量。一个是偏差，一个是方差。预测错误可能会由这两个分量或者这两个中的任何一个造成的。</a:t>
                </a:r>
              </a:p>
              <a:p>
                <a:pPr indent="457200"/>
                <a:r>
                  <a:rPr lang="zh-CN" altLang="zh-CN" sz="1600" dirty="0"/>
                  <a:t>我们可以通过计算方差膨胀因子（</a:t>
                </a:r>
                <a:r>
                  <a:rPr lang="en-US" altLang="zh-CN" sz="1600" dirty="0"/>
                  <a:t>VIF</a:t>
                </a:r>
                <a:r>
                  <a:rPr lang="zh-CN" altLang="zh-CN" sz="1600" dirty="0"/>
                  <a:t>）来表示多重共线性的指数，其计算公式为：</a:t>
                </a:r>
              </a:p>
              <a:p>
                <a:pPr indent="457200"/>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𝑉𝐼𝐹</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1</m:t>
                          </m:r>
                        </m:num>
                        <m:den>
                          <m:r>
                            <a:rPr lang="en-US" altLang="zh-CN" sz="1600" i="1">
                              <a:latin typeface="Cambria Math" panose="02040503050406030204" pitchFamily="18" charset="0"/>
                            </a:rPr>
                            <m:t>1−</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2</m:t>
                              </m:r>
                            </m:sup>
                          </m:sSup>
                        </m:den>
                      </m:f>
                      <m:r>
                        <a:rPr lang="en-US" altLang="zh-CN" sz="1600">
                          <a:latin typeface="Cambria Math" panose="02040503050406030204" pitchFamily="18" charset="0"/>
                        </a:rPr>
                        <m:t>,</m:t>
                      </m:r>
                      <m:r>
                        <m:rPr>
                          <m:sty m:val="p"/>
                        </m:rPr>
                        <a:rPr lang="en-US" altLang="zh-CN" sz="1600">
                          <a:latin typeface="Cambria Math" panose="02040503050406030204" pitchFamily="18" charset="0"/>
                        </a:rPr>
                        <m:t>i</m:t>
                      </m:r>
                      <m:r>
                        <a:rPr lang="en-US" altLang="zh-CN" sz="1600">
                          <a:latin typeface="Cambria Math" panose="02040503050406030204" pitchFamily="18" charset="0"/>
                        </a:rPr>
                        <m:t>=1,2,…,</m:t>
                      </m:r>
                      <m:r>
                        <a:rPr lang="en-US" altLang="zh-CN" sz="1600" i="1">
                          <a:latin typeface="Cambria Math" panose="02040503050406030204" pitchFamily="18" charset="0"/>
                        </a:rPr>
                        <m:t>𝑚</m:t>
                      </m:r>
                    </m:oMath>
                  </m:oMathPara>
                </a14:m>
                <a:endParaRPr lang="zh-CN" altLang="zh-CN" sz="1600" dirty="0"/>
              </a:p>
              <a:p>
                <a:pPr indent="457200"/>
                <a:r>
                  <a:rPr lang="zh-CN" altLang="zh-CN" sz="1600" dirty="0"/>
                  <a:t>当</a:t>
                </a:r>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=0</m:t>
                    </m:r>
                  </m:oMath>
                </a14:m>
                <a:r>
                  <a:rPr lang="zh-CN" altLang="zh-CN" sz="1600" dirty="0"/>
                  <a:t>时，表示第</a:t>
                </a:r>
                <a:r>
                  <a:rPr lang="en-US" altLang="zh-CN" sz="1600" i="1" dirty="0" err="1"/>
                  <a:t>i</a:t>
                </a:r>
                <a:r>
                  <a:rPr lang="zh-CN" altLang="zh-CN" sz="1600" dirty="0"/>
                  <a:t>个自变量与其他</a:t>
                </a:r>
                <a:r>
                  <a:rPr lang="en-US" altLang="zh-CN" sz="1600" i="1" dirty="0"/>
                  <a:t>m</a:t>
                </a:r>
                <a:r>
                  <a:rPr lang="en-US" altLang="zh-CN" sz="1600" dirty="0"/>
                  <a:t>-1</a:t>
                </a:r>
                <a:r>
                  <a:rPr lang="zh-CN" altLang="zh-CN" sz="1600" dirty="0"/>
                  <a:t>个自变量不相关，则</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𝑉𝐼𝐹</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=1</m:t>
                    </m:r>
                  </m:oMath>
                </a14:m>
                <a:r>
                  <a:rPr lang="zh-CN" altLang="zh-CN" sz="1600" dirty="0"/>
                  <a:t>；</a:t>
                </a:r>
                <a14:m>
                  <m:oMath xmlns:m="http://schemas.openxmlformats.org/officeDocument/2006/math">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𝑅</m:t>
                        </m:r>
                      </m:e>
                      <m:sup>
                        <m:r>
                          <a:rPr lang="en-US" altLang="zh-CN" sz="1600" i="1">
                            <a:latin typeface="Cambria Math" panose="02040503050406030204" pitchFamily="18" charset="0"/>
                          </a:rPr>
                          <m:t>2</m:t>
                        </m:r>
                      </m:sup>
                    </m:sSup>
                    <m:r>
                      <a:rPr lang="en-US" altLang="zh-CN" sz="1600" i="1">
                        <a:latin typeface="Cambria Math" panose="02040503050406030204" pitchFamily="18" charset="0"/>
                      </a:rPr>
                      <m:t>=1</m:t>
                    </m:r>
                  </m:oMath>
                </a14:m>
                <a:r>
                  <a:rPr lang="zh-CN" altLang="zh-CN" sz="1600" dirty="0"/>
                  <a:t>，表示第</a:t>
                </a:r>
                <a:r>
                  <a:rPr lang="en-US" altLang="zh-CN" sz="1600" i="1" dirty="0" err="1"/>
                  <a:t>i</a:t>
                </a:r>
                <a:r>
                  <a:rPr lang="zh-CN" altLang="zh-CN" sz="1600" dirty="0"/>
                  <a:t>个自变量与其他</a:t>
                </a:r>
                <a:r>
                  <a:rPr lang="en-US" altLang="zh-CN" sz="1600" i="1" dirty="0"/>
                  <a:t>m</a:t>
                </a:r>
                <a:r>
                  <a:rPr lang="en-US" altLang="zh-CN" sz="1600" dirty="0"/>
                  <a:t>-1</a:t>
                </a:r>
                <a:r>
                  <a:rPr lang="zh-CN" altLang="zh-CN" sz="1600" dirty="0"/>
                  <a:t>个自变量趋近于完全相反，则</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𝑉𝐼𝐹</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oMath>
                </a14:m>
                <a:r>
                  <a:rPr lang="zh-CN" altLang="zh-CN" sz="1600" dirty="0"/>
                  <a:t>，可见</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𝑉𝐼𝐹</m:t>
                        </m:r>
                      </m:e>
                      <m:sub>
                        <m:r>
                          <a:rPr lang="en-US" altLang="zh-CN" sz="1600" i="1">
                            <a:latin typeface="Cambria Math" panose="02040503050406030204" pitchFamily="18" charset="0"/>
                          </a:rPr>
                          <m:t>𝑖</m:t>
                        </m:r>
                      </m:sub>
                    </m:sSub>
                  </m:oMath>
                </a14:m>
                <a:r>
                  <a:rPr lang="zh-CN" altLang="zh-CN" sz="1600" dirty="0"/>
                  <a:t>具有测度多重共线性的能力。</a:t>
                </a:r>
                <a:r>
                  <a:rPr lang="en-US" altLang="zh-CN" sz="1600" i="1" dirty="0"/>
                  <a:t>m</a:t>
                </a:r>
                <a:r>
                  <a:rPr lang="zh-CN" altLang="zh-CN" sz="1600" dirty="0"/>
                  <a:t>个自变量可以计算出</a:t>
                </a:r>
                <a:r>
                  <a:rPr lang="en-US" altLang="zh-CN" sz="1600" i="1" dirty="0"/>
                  <a:t>m</a:t>
                </a:r>
                <a:r>
                  <a:rPr lang="zh-CN" altLang="zh-CN" sz="1600" dirty="0"/>
                  <a:t>个</a:t>
                </a:r>
                <a14:m>
                  <m:oMath xmlns:m="http://schemas.openxmlformats.org/officeDocument/2006/math">
                    <m:r>
                      <a:rPr lang="en-US" altLang="zh-CN" sz="1600" i="1">
                        <a:latin typeface="Cambria Math" panose="02040503050406030204" pitchFamily="18" charset="0"/>
                      </a:rPr>
                      <m:t>𝑉𝐼𝐹</m:t>
                    </m:r>
                  </m:oMath>
                </a14:m>
                <a:r>
                  <a:rPr lang="zh-CN" altLang="zh-CN" sz="1600" dirty="0"/>
                  <a:t>值，其中若是最大的</a:t>
                </a:r>
                <a14:m>
                  <m:oMath xmlns:m="http://schemas.openxmlformats.org/officeDocument/2006/math">
                    <m:r>
                      <a:rPr lang="en-US" altLang="zh-CN" sz="1600" i="1">
                        <a:latin typeface="Cambria Math" panose="02040503050406030204" pitchFamily="18" charset="0"/>
                      </a:rPr>
                      <m:t>𝑉𝐼𝐹</m:t>
                    </m:r>
                  </m:oMath>
                </a14:m>
                <a:r>
                  <a:rPr lang="zh-CN" altLang="zh-CN" sz="1600" dirty="0"/>
                  <a:t>值超过</a:t>
                </a:r>
                <a:r>
                  <a:rPr lang="en-US" altLang="zh-CN" sz="1600" dirty="0"/>
                  <a:t>10</a:t>
                </a:r>
                <a:r>
                  <a:rPr lang="zh-CN" altLang="zh-CN" sz="1600" dirty="0"/>
                  <a:t>（表明至少某个判定系数大于</a:t>
                </a:r>
                <a:r>
                  <a:rPr lang="en-US" altLang="zh-CN" sz="1600" dirty="0"/>
                  <a:t>0.9</a:t>
                </a:r>
                <a:r>
                  <a:rPr lang="zh-CN" altLang="zh-CN" sz="1600" dirty="0"/>
                  <a:t>），则认为自变量存在着高度的多重共线性，当自变量过多时，可以对</a:t>
                </a:r>
                <a:r>
                  <a:rPr lang="en-US" altLang="zh-CN" sz="1600" i="1" dirty="0"/>
                  <a:t>m</a:t>
                </a:r>
                <a:r>
                  <a:rPr lang="zh-CN" altLang="zh-CN" sz="1600" dirty="0"/>
                  <a:t>个</a:t>
                </a:r>
                <a14:m>
                  <m:oMath xmlns:m="http://schemas.openxmlformats.org/officeDocument/2006/math">
                    <m:r>
                      <a:rPr lang="en-US" altLang="zh-CN" sz="1600" i="1">
                        <a:latin typeface="Cambria Math" panose="02040503050406030204" pitchFamily="18" charset="0"/>
                      </a:rPr>
                      <m:t>𝑉𝐼𝐹</m:t>
                    </m:r>
                  </m:oMath>
                </a14:m>
                <a:r>
                  <a:rPr lang="zh-CN" altLang="zh-CN" sz="1600" dirty="0"/>
                  <a:t>求平均数，若平均数明显大于</a:t>
                </a:r>
                <a:r>
                  <a:rPr lang="en-US" altLang="zh-CN" sz="1600" dirty="0"/>
                  <a:t>1</a:t>
                </a:r>
                <a:r>
                  <a:rPr lang="zh-CN" altLang="zh-CN" sz="1600" dirty="0"/>
                  <a:t>，则认为多重共线性存在。</a:t>
                </a:r>
                <a:endParaRPr lang="zh-CN" altLang="en-US" sz="1600" dirty="0"/>
              </a:p>
            </p:txBody>
          </p:sp>
        </mc:Choice>
        <mc:Fallback>
          <p:sp>
            <p:nvSpPr>
              <p:cNvPr id="2" name="矩形 1"/>
              <p:cNvSpPr>
                <a:spLocks noRot="1" noChangeAspect="1" noMove="1" noResize="1" noEditPoints="1" noAdjustHandles="1" noChangeArrowheads="1" noChangeShapeType="1" noTextEdit="1"/>
              </p:cNvSpPr>
              <p:nvPr/>
            </p:nvSpPr>
            <p:spPr>
              <a:xfrm>
                <a:off x="317722" y="1567458"/>
                <a:ext cx="8659334" cy="4252254"/>
              </a:xfrm>
              <a:prstGeom prst="rect">
                <a:avLst/>
              </a:prstGeom>
              <a:blipFill rotWithShape="1">
                <a:blip r:embed="rId1"/>
                <a:stretch>
                  <a:fillRect l="-352" t="-430" b="-860"/>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835665" cy="369332"/>
          </a:xfrm>
          <a:prstGeom prst="rect">
            <a:avLst/>
          </a:prstGeom>
        </p:spPr>
        <p:txBody>
          <a:bodyPr wrap="none">
            <a:spAutoFit/>
          </a:bodyPr>
          <a:lstStyle/>
          <a:p>
            <a:r>
              <a:rPr lang="en-US" altLang="zh-CN" dirty="0"/>
              <a:t>4.5.3 </a:t>
            </a:r>
            <a:r>
              <a:rPr lang="zh-CN" altLang="en-US" dirty="0"/>
              <a:t>岭回归（</a:t>
            </a:r>
            <a:r>
              <a:rPr lang="en-US" altLang="zh-CN" dirty="0"/>
              <a:t>Ridge Regression</a:t>
            </a:r>
            <a:r>
              <a:rPr lang="zh-CN" altLang="en-US" dirty="0"/>
              <a:t>）</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4.5</a:t>
            </a:r>
            <a:r>
              <a:rPr lang="zh-CN" altLang="en-US" sz="2100" b="1" spc="225" dirty="0">
                <a:solidFill>
                  <a:prstClr val="white"/>
                </a:solidFill>
              </a:rPr>
              <a:t>　其他回归分析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73062" y="1967610"/>
            <a:ext cx="7915326" cy="2800767"/>
          </a:xfrm>
          <a:prstGeom prst="rect">
            <a:avLst/>
          </a:prstGeom>
        </p:spPr>
        <p:txBody>
          <a:bodyPr wrap="square">
            <a:spAutoFit/>
          </a:bodyPr>
          <a:lstStyle/>
          <a:p>
            <a:pPr indent="457200"/>
            <a:r>
              <a:rPr lang="zh-CN" altLang="en-US" sz="1600" dirty="0"/>
              <a:t>对于社会经济现象，很难确定因变量和自变量之间的关系，因为它们大多是随机的，只有通过大量的观察统计，才能找出其中的规律，随机分析是利用统计学原理描述随机变量关系的一种方法。</a:t>
            </a:r>
            <a:endParaRPr lang="zh-CN" altLang="en-US" sz="1600" dirty="0"/>
          </a:p>
          <a:p>
            <a:pPr indent="457200"/>
            <a:r>
              <a:rPr lang="zh-CN" altLang="en-US" sz="1600" dirty="0"/>
              <a:t>回归分析可简单理解为信息分析与预测，信息即统计数据，分析即对信息进行数据处理，预测就是加以外推，也就是适当扩大已有自变量取值范围，并承认该回归方程在该扩大的定义域内成立，然后就可以在该定义域上取值进行“未来预测”。当然，对回归方程可以进行有效的控制。</a:t>
            </a:r>
            <a:endParaRPr lang="zh-CN" altLang="en-US" sz="1600" dirty="0"/>
          </a:p>
          <a:p>
            <a:pPr indent="457200"/>
            <a:r>
              <a:rPr lang="zh-CN" altLang="en-US" sz="1600" dirty="0"/>
              <a:t>因此，回归分析主要解决下面两方面的问题：</a:t>
            </a:r>
            <a:endParaRPr lang="zh-CN" altLang="en-US" sz="1600" dirty="0"/>
          </a:p>
          <a:p>
            <a:pPr indent="457200"/>
            <a:r>
              <a:rPr lang="en-US" altLang="zh-CN" sz="1600" dirty="0"/>
              <a:t>1) </a:t>
            </a:r>
            <a:r>
              <a:rPr lang="zh-CN" altLang="en-US" sz="1600" dirty="0"/>
              <a:t>确定变量之间是否存在相关关系，若存在，则找出数学表达式。</a:t>
            </a:r>
            <a:endParaRPr lang="zh-CN" altLang="en-US" sz="1600" dirty="0"/>
          </a:p>
          <a:p>
            <a:pPr indent="457200"/>
            <a:r>
              <a:rPr lang="en-US" altLang="zh-CN" sz="1600" dirty="0"/>
              <a:t>2)</a:t>
            </a:r>
            <a:r>
              <a:rPr lang="zh-CN" altLang="en-US" sz="1600" dirty="0"/>
              <a:t>根据一个或几个变量的值，预测或控制另一个或几个变量的值，且要估计这种控制或预测或以达到何种精确度。</a:t>
            </a:r>
            <a:endParaRPr lang="zh-CN" altLang="en-US"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4.1.1 </a:t>
            </a:r>
            <a:r>
              <a:rPr lang="zh-CN" altLang="en-US" dirty="0"/>
              <a:t>回归分析的定义</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4.1</a:t>
            </a:r>
            <a:r>
              <a:rPr lang="zh-CN" altLang="en-US" sz="2100" b="1" spc="225" dirty="0">
                <a:solidFill>
                  <a:prstClr val="white"/>
                </a:solidFill>
              </a:rPr>
              <a:t>　回归基本概念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1567458"/>
            <a:ext cx="8659334" cy="2062103"/>
          </a:xfrm>
          <a:prstGeom prst="rect">
            <a:avLst/>
          </a:prstGeom>
        </p:spPr>
        <p:txBody>
          <a:bodyPr wrap="square">
            <a:spAutoFit/>
          </a:bodyPr>
          <a:lstStyle/>
          <a:p>
            <a:pPr indent="457200"/>
            <a:r>
              <a:rPr lang="zh-CN" altLang="zh-CN" sz="1600" dirty="0"/>
              <a:t>套索回归类似于岭回归，（</a:t>
            </a:r>
            <a:r>
              <a:rPr lang="en-US" altLang="zh-CN" sz="1600" dirty="0"/>
              <a:t>Least Absolute Shrinkage and Selection Operator, Lasso</a:t>
            </a:r>
            <a:r>
              <a:rPr lang="zh-CN" altLang="zh-CN" sz="1600" dirty="0"/>
              <a:t>）也会惩罚回归系数的绝对值大小。此外，它能够减少变化程度并提高线性回归模型的精度。</a:t>
            </a:r>
            <a:endParaRPr lang="zh-CN" altLang="zh-CN" sz="1600" dirty="0"/>
          </a:p>
          <a:p>
            <a:pPr indent="457200"/>
            <a:r>
              <a:rPr lang="en-US" altLang="zh-CN" sz="1600" dirty="0"/>
              <a:t>Lasso </a:t>
            </a:r>
            <a:r>
              <a:rPr lang="zh-CN" altLang="zh-CN" sz="1600" dirty="0"/>
              <a:t>回归与</a:t>
            </a:r>
            <a:r>
              <a:rPr lang="en-US" altLang="zh-CN" sz="1600" dirty="0"/>
              <a:t>Ridge</a:t>
            </a:r>
            <a:r>
              <a:rPr lang="zh-CN" altLang="zh-CN" sz="1600" dirty="0"/>
              <a:t>回归有一点不同，它使用的惩罚函数是绝对值，而不是平方。这导致惩罚（或等于约束估计的绝对值之和）值使一些参数估计结果等于零。使用惩罚值越大，进一步估计会使得缩小值趋近于零。这将导致我们要从给定的</a:t>
            </a:r>
            <a:r>
              <a:rPr lang="en-US" altLang="zh-CN" sz="1600" i="1" dirty="0"/>
              <a:t>n</a:t>
            </a:r>
            <a:r>
              <a:rPr lang="zh-CN" altLang="zh-CN" sz="1600" dirty="0"/>
              <a:t>个变量中选择变量。</a:t>
            </a:r>
            <a:endParaRPr lang="zh-CN" altLang="zh-CN" sz="1600" dirty="0"/>
          </a:p>
          <a:p>
            <a:pPr indent="457200"/>
            <a:r>
              <a:rPr lang="zh-CN" altLang="zh-CN" sz="1600" dirty="0"/>
              <a:t>除常数项以外，这种回归的假设与最小二乘回归类似；它收缩系数接近零（等于零），这确实有助于特征选择；这是一个正则化方法，使用的是</a:t>
            </a:r>
            <a:r>
              <a:rPr lang="en-US" altLang="zh-CN" sz="1600" dirty="0"/>
              <a:t>L</a:t>
            </a:r>
            <a:r>
              <a:rPr lang="en-US" altLang="zh-CN" sz="1600" baseline="-25000" dirty="0"/>
              <a:t>1</a:t>
            </a:r>
            <a:r>
              <a:rPr lang="zh-CN" altLang="zh-CN" sz="1600" dirty="0"/>
              <a:t>正则化。</a:t>
            </a:r>
            <a:endParaRPr lang="zh-CN" altLang="zh-CN" sz="1600" dirty="0"/>
          </a:p>
          <a:p>
            <a:pPr indent="457200"/>
            <a:r>
              <a:rPr lang="zh-CN" altLang="zh-CN" sz="1600" dirty="0"/>
              <a:t>如果预测的一组变量是高度相关的，</a:t>
            </a:r>
            <a:r>
              <a:rPr lang="en-US" altLang="zh-CN" sz="1600" dirty="0"/>
              <a:t>Lasso </a:t>
            </a:r>
            <a:r>
              <a:rPr lang="zh-CN" altLang="zh-CN" sz="1600" dirty="0"/>
              <a:t>会选出其中一个变量并且将其它的收缩为零。</a:t>
            </a:r>
            <a:endParaRPr lang="zh-CN" altLang="en-US" sz="1600" dirty="0"/>
          </a:p>
        </p:txBody>
      </p:sp>
      <p:sp>
        <p:nvSpPr>
          <p:cNvPr id="82" name="矩形 81"/>
          <p:cNvSpPr/>
          <p:nvPr/>
        </p:nvSpPr>
        <p:spPr>
          <a:xfrm>
            <a:off x="259814" y="874479"/>
            <a:ext cx="4037644" cy="369332"/>
          </a:xfrm>
          <a:prstGeom prst="rect">
            <a:avLst/>
          </a:prstGeom>
        </p:spPr>
        <p:txBody>
          <a:bodyPr wrap="none">
            <a:spAutoFit/>
          </a:bodyPr>
          <a:lstStyle/>
          <a:p>
            <a:r>
              <a:rPr lang="en-US" altLang="zh-CN" dirty="0"/>
              <a:t>4.5.4 </a:t>
            </a:r>
            <a:r>
              <a:rPr lang="zh-CN" altLang="en-US" dirty="0"/>
              <a:t>套索回归（</a:t>
            </a:r>
            <a:r>
              <a:rPr lang="en-US" altLang="zh-CN" dirty="0"/>
              <a:t>Lasso Regression</a:t>
            </a:r>
            <a:r>
              <a:rPr lang="zh-CN" altLang="en-US" dirty="0"/>
              <a:t>）</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4.5</a:t>
            </a:r>
            <a:r>
              <a:rPr lang="zh-CN" altLang="en-US" sz="2100" b="1" spc="225" dirty="0">
                <a:solidFill>
                  <a:prstClr val="white"/>
                </a:solidFill>
              </a:rPr>
              <a:t>　其他回归分析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1567458"/>
            <a:ext cx="8659334" cy="1569660"/>
          </a:xfrm>
          <a:prstGeom prst="rect">
            <a:avLst/>
          </a:prstGeom>
        </p:spPr>
        <p:txBody>
          <a:bodyPr wrap="square">
            <a:spAutoFit/>
          </a:bodyPr>
          <a:lstStyle/>
          <a:p>
            <a:pPr indent="457200"/>
            <a:r>
              <a:rPr lang="en-US" altLang="zh-CN" sz="1600" dirty="0"/>
              <a:t>ElasticNet</a:t>
            </a:r>
            <a:r>
              <a:rPr lang="zh-CN" altLang="zh-CN" sz="1600" dirty="0"/>
              <a:t>是</a:t>
            </a:r>
            <a:r>
              <a:rPr lang="en-US" altLang="zh-CN" sz="1600" dirty="0"/>
              <a:t>Lasso</a:t>
            </a:r>
            <a:r>
              <a:rPr lang="zh-CN" altLang="zh-CN" sz="1600" dirty="0"/>
              <a:t>和</a:t>
            </a:r>
            <a:r>
              <a:rPr lang="en-US" altLang="zh-CN" sz="1600" dirty="0"/>
              <a:t>Ridge</a:t>
            </a:r>
            <a:r>
              <a:rPr lang="zh-CN" altLang="zh-CN" sz="1600" dirty="0"/>
              <a:t>回归技术的混合体。它使用</a:t>
            </a:r>
            <a:r>
              <a:rPr lang="en-US" altLang="zh-CN" sz="1600" dirty="0"/>
              <a:t>L</a:t>
            </a:r>
            <a:r>
              <a:rPr lang="en-US" altLang="zh-CN" sz="1600" baseline="-25000" dirty="0"/>
              <a:t>1</a:t>
            </a:r>
            <a:r>
              <a:rPr lang="zh-CN" altLang="zh-CN" sz="1600" dirty="0"/>
              <a:t>来训练并且</a:t>
            </a:r>
            <a:r>
              <a:rPr lang="en-US" altLang="zh-CN" sz="1600" dirty="0"/>
              <a:t>L</a:t>
            </a:r>
            <a:r>
              <a:rPr lang="en-US" altLang="zh-CN" sz="1600" baseline="-25000" dirty="0"/>
              <a:t>2</a:t>
            </a:r>
            <a:r>
              <a:rPr lang="zh-CN" altLang="zh-CN" sz="1600" dirty="0"/>
              <a:t>优先作为正则化矩阵。当有多个相关的特征时，</a:t>
            </a:r>
            <a:r>
              <a:rPr lang="en-US" altLang="zh-CN" sz="1600" dirty="0"/>
              <a:t>ElasticNet</a:t>
            </a:r>
            <a:r>
              <a:rPr lang="zh-CN" altLang="zh-CN" sz="1600" dirty="0"/>
              <a:t>是很有用的。</a:t>
            </a:r>
            <a:r>
              <a:rPr lang="en-US" altLang="zh-CN" sz="1600" dirty="0"/>
              <a:t>Lasso </a:t>
            </a:r>
            <a:r>
              <a:rPr lang="zh-CN" altLang="zh-CN" sz="1600" dirty="0"/>
              <a:t>会随机挑选他们其中的一个，而</a:t>
            </a:r>
            <a:r>
              <a:rPr lang="en-US" altLang="zh-CN" sz="1600" dirty="0"/>
              <a:t>ElasticNet</a:t>
            </a:r>
            <a:r>
              <a:rPr lang="zh-CN" altLang="zh-CN" sz="1600" dirty="0"/>
              <a:t>则会选择两个。</a:t>
            </a:r>
            <a:endParaRPr lang="zh-CN" altLang="zh-CN" sz="1600" dirty="0"/>
          </a:p>
          <a:p>
            <a:pPr indent="457200"/>
            <a:r>
              <a:rPr lang="en-US" altLang="zh-CN" sz="1600" dirty="0"/>
              <a:t>Lasso</a:t>
            </a:r>
            <a:r>
              <a:rPr lang="zh-CN" altLang="zh-CN" sz="1600" dirty="0"/>
              <a:t>和</a:t>
            </a:r>
            <a:r>
              <a:rPr lang="en-US" altLang="zh-CN" sz="1600" dirty="0"/>
              <a:t>Ridge</a:t>
            </a:r>
            <a:r>
              <a:rPr lang="zh-CN" altLang="zh-CN" sz="1600" dirty="0"/>
              <a:t>之间的实际的优点是，它允许</a:t>
            </a:r>
            <a:r>
              <a:rPr lang="en-US" altLang="zh-CN" sz="1600" dirty="0"/>
              <a:t>ElasticNet</a:t>
            </a:r>
            <a:r>
              <a:rPr lang="zh-CN" altLang="zh-CN" sz="1600" dirty="0"/>
              <a:t>继承循环状态下</a:t>
            </a:r>
            <a:r>
              <a:rPr lang="en-US" altLang="zh-CN" sz="1600" dirty="0"/>
              <a:t>Ridge</a:t>
            </a:r>
            <a:r>
              <a:rPr lang="zh-CN" altLang="zh-CN" sz="1600" dirty="0"/>
              <a:t>的一些稳定性。在高度相关变量的情况下，它会产生群体效应；选择变量的数目没有限制；它可以承受双重收缩。</a:t>
            </a:r>
            <a:endParaRPr lang="zh-CN" altLang="en-US" sz="1600" dirty="0"/>
          </a:p>
        </p:txBody>
      </p:sp>
      <p:sp>
        <p:nvSpPr>
          <p:cNvPr id="82" name="矩形 81"/>
          <p:cNvSpPr/>
          <p:nvPr/>
        </p:nvSpPr>
        <p:spPr>
          <a:xfrm>
            <a:off x="259814" y="874479"/>
            <a:ext cx="3246402" cy="369332"/>
          </a:xfrm>
          <a:prstGeom prst="rect">
            <a:avLst/>
          </a:prstGeom>
        </p:spPr>
        <p:txBody>
          <a:bodyPr wrap="none">
            <a:spAutoFit/>
          </a:bodyPr>
          <a:lstStyle/>
          <a:p>
            <a:r>
              <a:rPr lang="en-US" altLang="zh-CN" dirty="0"/>
              <a:t>4.5.5 </a:t>
            </a:r>
            <a:r>
              <a:rPr lang="zh-CN" altLang="en-US" dirty="0"/>
              <a:t>弹性网络（</a:t>
            </a:r>
            <a:r>
              <a:rPr lang="en-US" altLang="zh-CN" dirty="0"/>
              <a:t>ElasticNet</a:t>
            </a:r>
            <a:r>
              <a:rPr lang="zh-CN" altLang="en-US" dirty="0"/>
              <a:t>）</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4.5</a:t>
            </a:r>
            <a:r>
              <a:rPr lang="zh-CN" altLang="en-US" sz="2100" b="1" spc="225" dirty="0">
                <a:solidFill>
                  <a:prstClr val="white"/>
                </a:solidFill>
              </a:rPr>
              <a:t>　其他回归分析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chemeClr val="bg2"/>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回归基本概念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0" y="1169836"/>
              <a:ext cx="1114119" cy="523220"/>
            </a:xfrm>
            <a:prstGeom prst="rect">
              <a:avLst/>
            </a:prstGeom>
            <a:grpFill/>
          </p:spPr>
          <p:txBody>
            <a:bodyPr wrap="none" rtlCol="0">
              <a:spAutoFit/>
            </a:bodyPr>
            <a:lstStyle/>
            <a:p>
              <a:pPr algn="ctr"/>
              <a:r>
                <a:rPr lang="zh-CN" altLang="en-US" sz="2800" dirty="0">
                  <a:solidFill>
                    <a:schemeClr val="accent4"/>
                  </a:solidFill>
                </a:rPr>
                <a:t>第四章　回归</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chemeClr val="bg2"/>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一元回归分析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多元线性回归分析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78481" y="5494411"/>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逻辑回归分析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grpSp>
        <p:nvGrpSpPr>
          <p:cNvPr id="62" name="组合 61"/>
          <p:cNvGrpSpPr/>
          <p:nvPr/>
        </p:nvGrpSpPr>
        <p:grpSpPr>
          <a:xfrm>
            <a:off x="1754534" y="4924174"/>
            <a:ext cx="6392304" cy="426278"/>
            <a:chOff x="1807265" y="4331900"/>
            <a:chExt cx="6392304" cy="426278"/>
          </a:xfrm>
          <a:solidFill>
            <a:srgbClr val="000066"/>
          </a:solidFill>
        </p:grpSpPr>
        <p:sp>
          <p:nvSpPr>
            <p:cNvPr id="63" name="圆角矩形 62"/>
            <p:cNvSpPr/>
            <p:nvPr/>
          </p:nvSpPr>
          <p:spPr>
            <a:xfrm>
              <a:off x="1807265" y="4331900"/>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6317755" cy="415498"/>
            </a:xfrm>
            <a:prstGeom prst="rect">
              <a:avLst/>
            </a:prstGeom>
            <a:grp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4.6</a:t>
              </a:r>
              <a:r>
                <a:rPr lang="zh-CN" altLang="en-US" sz="2100" spc="225" dirty="0">
                  <a:solidFill>
                    <a:schemeClr val="bg1"/>
                  </a:solidFill>
                  <a:latin typeface="微软雅黑" panose="020B0503020204020204" pitchFamily="34" charset="-122"/>
                  <a:ea typeface="微软雅黑" panose="020B0503020204020204" pitchFamily="34" charset="-122"/>
                </a:rPr>
                <a:t>　实战：用回归分析方法给自己的房子定价</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1252668"/>
            <a:ext cx="8659334" cy="1077218"/>
          </a:xfrm>
          <a:prstGeom prst="rect">
            <a:avLst/>
          </a:prstGeom>
        </p:spPr>
        <p:txBody>
          <a:bodyPr wrap="square">
            <a:spAutoFit/>
          </a:bodyPr>
          <a:lstStyle/>
          <a:p>
            <a:pPr indent="457200"/>
            <a:r>
              <a:rPr lang="zh-CN" altLang="en-US" sz="1600" dirty="0"/>
              <a:t>房子的价格（因变量）是很多自变量</a:t>
            </a:r>
            <a:r>
              <a:rPr lang="en-US" altLang="zh-CN" sz="1600" dirty="0"/>
              <a:t>-</a:t>
            </a:r>
            <a:r>
              <a:rPr lang="zh-CN" altLang="en-US" sz="1600" dirty="0"/>
              <a:t>房子的面积、占地的大小、厨房是否有花岗石以及卫生间是否刚重装过等的结果。所以，不管是购买过一个房子还是销售过一个房子，您都可能会创建一个回归模型来为房子定价。这个模型建立在邻近地区内的其他有可比性的房子的售价的基础上（模型），然后再把您自己房子的值放入此模型来产生一个预期价格。</a:t>
            </a:r>
            <a:endParaRPr lang="zh-CN" altLang="en-US" sz="1600" dirty="0"/>
          </a:p>
        </p:txBody>
      </p:sp>
      <p:sp>
        <p:nvSpPr>
          <p:cNvPr id="82" name="矩形 81"/>
          <p:cNvSpPr/>
          <p:nvPr/>
        </p:nvSpPr>
        <p:spPr>
          <a:xfrm>
            <a:off x="259814" y="874479"/>
            <a:ext cx="3647152" cy="369332"/>
          </a:xfrm>
          <a:prstGeom prst="rect">
            <a:avLst/>
          </a:prstGeom>
        </p:spPr>
        <p:txBody>
          <a:bodyPr wrap="none">
            <a:spAutoFit/>
          </a:bodyPr>
          <a:lstStyle/>
          <a:p>
            <a:r>
              <a:rPr lang="zh-CN" altLang="en-US" dirty="0"/>
              <a:t>用回归分析方法给自己的房子定价</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689565" cy="323165"/>
          </a:xfrm>
          <a:prstGeom prst="rect">
            <a:avLst/>
          </a:prstGeom>
          <a:noFill/>
        </p:spPr>
        <p:txBody>
          <a:bodyPr wrap="none" lIns="0" tIns="0" rIns="0" bIns="0" rtlCol="0">
            <a:spAutoFit/>
          </a:bodyPr>
          <a:lstStyle/>
          <a:p>
            <a:r>
              <a:rPr lang="en-US" altLang="zh-CN" sz="2100" b="1" spc="225" dirty="0">
                <a:solidFill>
                  <a:prstClr val="white"/>
                </a:solidFill>
              </a:rPr>
              <a:t>4.6</a:t>
            </a:r>
            <a:r>
              <a:rPr lang="zh-CN" altLang="en-US" sz="2100" b="1" spc="225" dirty="0">
                <a:solidFill>
                  <a:prstClr val="white"/>
                </a:solidFill>
              </a:rPr>
              <a:t>　实战：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graphicFrame>
        <p:nvGraphicFramePr>
          <p:cNvPr id="3" name="表格 2"/>
          <p:cNvGraphicFramePr>
            <a:graphicFrameLocks noGrp="1"/>
          </p:cNvGraphicFramePr>
          <p:nvPr/>
        </p:nvGraphicFramePr>
        <p:xfrm>
          <a:off x="259814" y="2408468"/>
          <a:ext cx="8717242" cy="3440002"/>
        </p:xfrm>
        <a:graphic>
          <a:graphicData uri="http://schemas.openxmlformats.org/drawingml/2006/table">
            <a:tbl>
              <a:tblPr firstRow="1" firstCol="1" bandRow="1">
                <a:tableStyleId>{5C22544A-7EE6-4342-B048-85BDC9FD1C3A}</a:tableStyleId>
              </a:tblPr>
              <a:tblGrid>
                <a:gridCol w="1195045"/>
                <a:gridCol w="1195045"/>
                <a:gridCol w="1195045"/>
                <a:gridCol w="1195045"/>
                <a:gridCol w="1195045"/>
                <a:gridCol w="2742017"/>
              </a:tblGrid>
              <a:tr h="419725">
                <a:tc>
                  <a:txBody>
                    <a:bodyPr/>
                    <a:lstStyle/>
                    <a:p>
                      <a:pPr indent="0" algn="ctr">
                        <a:lnSpc>
                          <a:spcPts val="1890"/>
                        </a:lnSpc>
                        <a:spcAft>
                          <a:spcPts val="0"/>
                        </a:spcAft>
                      </a:pPr>
                      <a:r>
                        <a:rPr lang="zh-CN" sz="1600" kern="0" dirty="0">
                          <a:effectLst/>
                        </a:rPr>
                        <a:t>房子面积（平方英尺）</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zh-CN" sz="1600" kern="0" dirty="0">
                          <a:effectLst/>
                        </a:rPr>
                        <a:t>占地的大小</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zh-CN" sz="1600" kern="0" dirty="0">
                          <a:effectLst/>
                        </a:rPr>
                        <a:t>卧室</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zh-CN" sz="1600" kern="0" dirty="0">
                          <a:effectLst/>
                        </a:rPr>
                        <a:t>花岗岩</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zh-CN" sz="1600" kern="0" dirty="0">
                          <a:effectLst/>
                        </a:rPr>
                        <a:t>卫生间有无重装？</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zh-CN" sz="1600" kern="0" dirty="0">
                          <a:effectLst/>
                        </a:rPr>
                        <a:t>销售价格</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r>
              <a:tr h="364337">
                <a:tc>
                  <a:txBody>
                    <a:bodyPr/>
                    <a:lstStyle/>
                    <a:p>
                      <a:pPr indent="0" algn="ctr">
                        <a:lnSpc>
                          <a:spcPts val="1890"/>
                        </a:lnSpc>
                        <a:spcAft>
                          <a:spcPts val="0"/>
                        </a:spcAft>
                      </a:pPr>
                      <a:r>
                        <a:rPr lang="en-US" sz="1600" kern="0">
                          <a:effectLst/>
                        </a:rPr>
                        <a:t>3529</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9191</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6</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0</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0</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$205,000</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r>
              <a:tr h="364337">
                <a:tc>
                  <a:txBody>
                    <a:bodyPr/>
                    <a:lstStyle/>
                    <a:p>
                      <a:pPr indent="0" algn="ctr">
                        <a:lnSpc>
                          <a:spcPts val="1890"/>
                        </a:lnSpc>
                        <a:spcAft>
                          <a:spcPts val="0"/>
                        </a:spcAft>
                      </a:pPr>
                      <a:r>
                        <a:rPr lang="en-US" sz="1600" kern="0">
                          <a:effectLst/>
                        </a:rPr>
                        <a:t>3247</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10061</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5</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1</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1</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$224,900</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r>
              <a:tr h="364337">
                <a:tc>
                  <a:txBody>
                    <a:bodyPr/>
                    <a:lstStyle/>
                    <a:p>
                      <a:pPr indent="0" algn="ctr">
                        <a:lnSpc>
                          <a:spcPts val="1890"/>
                        </a:lnSpc>
                        <a:spcAft>
                          <a:spcPts val="0"/>
                        </a:spcAft>
                      </a:pPr>
                      <a:r>
                        <a:rPr lang="en-US" sz="1600" kern="0">
                          <a:effectLst/>
                        </a:rPr>
                        <a:t>4032</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10150</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5</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0</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1</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$197,900</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r>
              <a:tr h="364337">
                <a:tc>
                  <a:txBody>
                    <a:bodyPr/>
                    <a:lstStyle/>
                    <a:p>
                      <a:pPr indent="0" algn="ctr">
                        <a:lnSpc>
                          <a:spcPts val="1890"/>
                        </a:lnSpc>
                        <a:spcAft>
                          <a:spcPts val="0"/>
                        </a:spcAft>
                      </a:pPr>
                      <a:r>
                        <a:rPr lang="en-US" sz="1600" kern="0">
                          <a:effectLst/>
                        </a:rPr>
                        <a:t>2397</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14156</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4</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1</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0</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$189,900</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r>
              <a:tr h="364337">
                <a:tc>
                  <a:txBody>
                    <a:bodyPr/>
                    <a:lstStyle/>
                    <a:p>
                      <a:pPr indent="0" algn="ctr">
                        <a:lnSpc>
                          <a:spcPts val="1890"/>
                        </a:lnSpc>
                        <a:spcAft>
                          <a:spcPts val="0"/>
                        </a:spcAft>
                      </a:pPr>
                      <a:r>
                        <a:rPr lang="en-US" sz="1600" kern="0">
                          <a:effectLst/>
                        </a:rPr>
                        <a:t>2200</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9600</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4</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0</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1`</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$195,000</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r>
              <a:tr h="364337">
                <a:tc>
                  <a:txBody>
                    <a:bodyPr/>
                    <a:lstStyle/>
                    <a:p>
                      <a:pPr indent="0" algn="ctr">
                        <a:lnSpc>
                          <a:spcPts val="1890"/>
                        </a:lnSpc>
                        <a:spcAft>
                          <a:spcPts val="0"/>
                        </a:spcAft>
                      </a:pPr>
                      <a:r>
                        <a:rPr lang="en-US" sz="1600" kern="0">
                          <a:effectLst/>
                        </a:rPr>
                        <a:t>3536</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19994</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6</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1</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1</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$325,000</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r>
              <a:tr h="364337">
                <a:tc>
                  <a:txBody>
                    <a:bodyPr/>
                    <a:lstStyle/>
                    <a:p>
                      <a:pPr indent="0" algn="ctr">
                        <a:lnSpc>
                          <a:spcPts val="1890"/>
                        </a:lnSpc>
                        <a:spcAft>
                          <a:spcPts val="0"/>
                        </a:spcAft>
                      </a:pPr>
                      <a:r>
                        <a:rPr lang="en-US" sz="1600" kern="0">
                          <a:effectLst/>
                        </a:rPr>
                        <a:t>2983</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9351</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5</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0</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1</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$230,000</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r>
              <a:tr h="364337">
                <a:tc>
                  <a:txBody>
                    <a:bodyPr/>
                    <a:lstStyle/>
                    <a:p>
                      <a:pPr indent="0" algn="ctr">
                        <a:lnSpc>
                          <a:spcPts val="1890"/>
                        </a:lnSpc>
                        <a:spcAft>
                          <a:spcPts val="0"/>
                        </a:spcAft>
                      </a:pPr>
                      <a:r>
                        <a:rPr lang="en-US" sz="1600" kern="0">
                          <a:effectLst/>
                        </a:rPr>
                        <a:t>3198</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9669</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5</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1</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a:effectLst/>
                        </a:rPr>
                        <a:t>1</a:t>
                      </a:r>
                      <a:endParaRPr lang="zh-CN" sz="1600" kern="105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c>
                  <a:txBody>
                    <a:bodyPr/>
                    <a:lstStyle/>
                    <a:p>
                      <a:pPr indent="0" algn="ctr">
                        <a:lnSpc>
                          <a:spcPts val="1890"/>
                        </a:lnSpc>
                        <a:spcAft>
                          <a:spcPts val="0"/>
                        </a:spcAft>
                      </a:pPr>
                      <a:r>
                        <a:rPr lang="en-US" sz="1600" kern="0" dirty="0">
                          <a:effectLst/>
                        </a:rPr>
                        <a:t>????</a:t>
                      </a:r>
                      <a:endParaRPr lang="zh-CN" sz="1600" kern="105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21353" marR="21353" marT="21353" marB="21353" anchor="ctr"/>
                </a:tc>
              </a:tr>
            </a:tbl>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17722" y="1567458"/>
            <a:ext cx="8659334" cy="3785652"/>
          </a:xfrm>
          <a:prstGeom prst="rect">
            <a:avLst/>
          </a:prstGeom>
        </p:spPr>
        <p:txBody>
          <a:bodyPr wrap="square">
            <a:spAutoFit/>
          </a:bodyPr>
          <a:lstStyle/>
          <a:p>
            <a:pPr indent="457200"/>
            <a:r>
              <a:rPr lang="en-US" altLang="zh-CN" sz="1600" dirty="0"/>
              <a:t>@RELATION house</a:t>
            </a:r>
            <a:endParaRPr lang="en-US" altLang="zh-CN" sz="1600" dirty="0"/>
          </a:p>
          <a:p>
            <a:pPr indent="457200"/>
            <a:r>
              <a:rPr lang="en-US" altLang="zh-CN" sz="1600" dirty="0"/>
              <a:t>@ATTRIBUTE </a:t>
            </a:r>
            <a:r>
              <a:rPr lang="en-US" altLang="zh-CN" sz="1600" dirty="0" err="1"/>
              <a:t>houseSize</a:t>
            </a:r>
            <a:r>
              <a:rPr lang="en-US" altLang="zh-CN" sz="1600" dirty="0"/>
              <a:t> NUMERIC</a:t>
            </a:r>
            <a:endParaRPr lang="en-US" altLang="zh-CN" sz="1600" dirty="0"/>
          </a:p>
          <a:p>
            <a:pPr indent="457200"/>
            <a:r>
              <a:rPr lang="en-US" altLang="zh-CN" sz="1600" dirty="0"/>
              <a:t>@ATTRIBUTE </a:t>
            </a:r>
            <a:r>
              <a:rPr lang="en-US" altLang="zh-CN" sz="1600" dirty="0" err="1"/>
              <a:t>lotSize</a:t>
            </a:r>
            <a:r>
              <a:rPr lang="en-US" altLang="zh-CN" sz="1600" dirty="0"/>
              <a:t> NUMERIC</a:t>
            </a:r>
            <a:endParaRPr lang="en-US" altLang="zh-CN" sz="1600" dirty="0"/>
          </a:p>
          <a:p>
            <a:pPr indent="457200"/>
            <a:r>
              <a:rPr lang="en-US" altLang="zh-CN" sz="1600" dirty="0"/>
              <a:t>@ATTRIBUTE bedrooms NUMERIC</a:t>
            </a:r>
            <a:endParaRPr lang="en-US" altLang="zh-CN" sz="1600" dirty="0"/>
          </a:p>
          <a:p>
            <a:pPr indent="457200"/>
            <a:r>
              <a:rPr lang="en-US" altLang="zh-CN" sz="1600" dirty="0"/>
              <a:t>@ATTRIBUTE granite NUMERIC</a:t>
            </a:r>
            <a:endParaRPr lang="en-US" altLang="zh-CN" sz="1600" dirty="0"/>
          </a:p>
          <a:p>
            <a:pPr indent="457200"/>
            <a:r>
              <a:rPr lang="en-US" altLang="zh-CN" sz="1600" dirty="0"/>
              <a:t>@ATTRIBUTE bathroom NUMERIC</a:t>
            </a:r>
            <a:endParaRPr lang="en-US" altLang="zh-CN" sz="1600" dirty="0"/>
          </a:p>
          <a:p>
            <a:pPr indent="457200"/>
            <a:r>
              <a:rPr lang="en-US" altLang="zh-CN" sz="1600" dirty="0"/>
              <a:t>@ATTRIBUTE </a:t>
            </a:r>
            <a:r>
              <a:rPr lang="en-US" altLang="zh-CN" sz="1600" dirty="0" err="1"/>
              <a:t>sellingPrice</a:t>
            </a:r>
            <a:r>
              <a:rPr lang="en-US" altLang="zh-CN" sz="1600" dirty="0"/>
              <a:t> NUMERIC</a:t>
            </a:r>
            <a:endParaRPr lang="en-US" altLang="zh-CN" sz="1600" dirty="0"/>
          </a:p>
          <a:p>
            <a:pPr indent="457200"/>
            <a:r>
              <a:rPr lang="en-US" altLang="zh-CN" sz="1600" dirty="0"/>
              <a:t>@DATA</a:t>
            </a:r>
            <a:endParaRPr lang="en-US" altLang="zh-CN" sz="1600" dirty="0"/>
          </a:p>
          <a:p>
            <a:pPr indent="457200"/>
            <a:r>
              <a:rPr lang="en-US" altLang="zh-CN" sz="1600" dirty="0"/>
              <a:t>3529,9191,6,0,0,205000 </a:t>
            </a:r>
            <a:endParaRPr lang="en-US" altLang="zh-CN" sz="1600" dirty="0"/>
          </a:p>
          <a:p>
            <a:pPr indent="457200"/>
            <a:r>
              <a:rPr lang="en-US" altLang="zh-CN" sz="1600" dirty="0"/>
              <a:t>3247,10061,5,1,1,224900 </a:t>
            </a:r>
            <a:endParaRPr lang="en-US" altLang="zh-CN" sz="1600" dirty="0"/>
          </a:p>
          <a:p>
            <a:pPr indent="457200"/>
            <a:r>
              <a:rPr lang="en-US" altLang="zh-CN" sz="1600" dirty="0"/>
              <a:t>4032,10150,5,0,1,197900 </a:t>
            </a:r>
            <a:endParaRPr lang="en-US" altLang="zh-CN" sz="1600" dirty="0"/>
          </a:p>
          <a:p>
            <a:pPr indent="457200"/>
            <a:r>
              <a:rPr lang="en-US" altLang="zh-CN" sz="1600" dirty="0"/>
              <a:t>2397,14156,4,1,0,189900 </a:t>
            </a:r>
            <a:endParaRPr lang="en-US" altLang="zh-CN" sz="1600" dirty="0"/>
          </a:p>
          <a:p>
            <a:pPr indent="457200"/>
            <a:r>
              <a:rPr lang="en-US" altLang="zh-CN" sz="1600" dirty="0"/>
              <a:t>2200,9600,4,0,1,195000 </a:t>
            </a:r>
            <a:endParaRPr lang="en-US" altLang="zh-CN" sz="1600" dirty="0"/>
          </a:p>
          <a:p>
            <a:pPr indent="457200"/>
            <a:r>
              <a:rPr lang="en-US" altLang="zh-CN" sz="1600" dirty="0"/>
              <a:t>3536,19994,6,1,1,325000 </a:t>
            </a:r>
            <a:endParaRPr lang="en-US" altLang="zh-CN" sz="1600" dirty="0"/>
          </a:p>
          <a:p>
            <a:pPr indent="457200"/>
            <a:r>
              <a:rPr lang="en-US" altLang="zh-CN" sz="1600" dirty="0"/>
              <a:t>2983,9351,5,0,1,230000</a:t>
            </a:r>
            <a:endParaRPr lang="en-US" altLang="zh-CN" sz="1600" dirty="0"/>
          </a:p>
        </p:txBody>
      </p:sp>
      <p:sp>
        <p:nvSpPr>
          <p:cNvPr id="82" name="矩形 81"/>
          <p:cNvSpPr/>
          <p:nvPr/>
        </p:nvSpPr>
        <p:spPr>
          <a:xfrm>
            <a:off x="259814" y="874479"/>
            <a:ext cx="2824812" cy="369332"/>
          </a:xfrm>
          <a:prstGeom prst="rect">
            <a:avLst/>
          </a:prstGeom>
        </p:spPr>
        <p:txBody>
          <a:bodyPr wrap="none">
            <a:spAutoFit/>
          </a:bodyPr>
          <a:lstStyle/>
          <a:p>
            <a:r>
              <a:rPr lang="en-US" altLang="zh-CN" dirty="0"/>
              <a:t>4.6.1 </a:t>
            </a:r>
            <a:r>
              <a:rPr lang="zh-CN" altLang="en-US" dirty="0"/>
              <a:t>为</a:t>
            </a:r>
            <a:r>
              <a:rPr lang="en-US" altLang="zh-CN" dirty="0"/>
              <a:t>WEKA</a:t>
            </a:r>
            <a:r>
              <a:rPr lang="zh-CN" altLang="en-US" dirty="0"/>
              <a:t>构建数据集</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689565" cy="323165"/>
          </a:xfrm>
          <a:prstGeom prst="rect">
            <a:avLst/>
          </a:prstGeom>
          <a:noFill/>
        </p:spPr>
        <p:txBody>
          <a:bodyPr wrap="none" lIns="0" tIns="0" rIns="0" bIns="0" rtlCol="0">
            <a:spAutoFit/>
          </a:bodyPr>
          <a:lstStyle/>
          <a:p>
            <a:r>
              <a:rPr lang="en-US" altLang="zh-CN" sz="2100" b="1" spc="225" dirty="0">
                <a:solidFill>
                  <a:prstClr val="white"/>
                </a:solidFill>
              </a:rPr>
              <a:t>4.6</a:t>
            </a:r>
            <a:r>
              <a:rPr lang="zh-CN" altLang="en-US" sz="2100" b="1" spc="225" dirty="0">
                <a:solidFill>
                  <a:prstClr val="white"/>
                </a:solidFill>
              </a:rPr>
              <a:t>　实战：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2593980" cy="369332"/>
          </a:xfrm>
          <a:prstGeom prst="rect">
            <a:avLst/>
          </a:prstGeom>
        </p:spPr>
        <p:txBody>
          <a:bodyPr wrap="none">
            <a:spAutoFit/>
          </a:bodyPr>
          <a:lstStyle/>
          <a:p>
            <a:r>
              <a:rPr lang="en-US" altLang="zh-CN" dirty="0"/>
              <a:t>4.6.2 </a:t>
            </a:r>
            <a:r>
              <a:rPr lang="zh-CN" altLang="en-US" dirty="0"/>
              <a:t>将数据载入</a:t>
            </a:r>
            <a:r>
              <a:rPr lang="en-US" altLang="zh-CN" dirty="0"/>
              <a:t>WEKA</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689565" cy="323165"/>
          </a:xfrm>
          <a:prstGeom prst="rect">
            <a:avLst/>
          </a:prstGeom>
          <a:noFill/>
        </p:spPr>
        <p:txBody>
          <a:bodyPr wrap="none" lIns="0" tIns="0" rIns="0" bIns="0" rtlCol="0">
            <a:spAutoFit/>
          </a:bodyPr>
          <a:lstStyle/>
          <a:p>
            <a:r>
              <a:rPr lang="en-US" altLang="zh-CN" sz="2100" b="1" spc="225" dirty="0">
                <a:solidFill>
                  <a:prstClr val="white"/>
                </a:solidFill>
              </a:rPr>
              <a:t>4.6</a:t>
            </a:r>
            <a:r>
              <a:rPr lang="zh-CN" altLang="en-US" sz="2100" b="1" spc="225" dirty="0">
                <a:solidFill>
                  <a:prstClr val="white"/>
                </a:solidFill>
              </a:rPr>
              <a:t>　实战：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pic>
        <p:nvPicPr>
          <p:cNvPr id="68" name="图片 6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895" y="1906270"/>
            <a:ext cx="5945505" cy="4217035"/>
          </a:xfrm>
          <a:prstGeom prst="rect">
            <a:avLst/>
          </a:prstGeom>
          <a:noFill/>
          <a:ln>
            <a:noFill/>
          </a:ln>
        </p:spPr>
      </p:pic>
      <p:sp>
        <p:nvSpPr>
          <p:cNvPr id="3" name="矩形 2"/>
          <p:cNvSpPr/>
          <p:nvPr/>
        </p:nvSpPr>
        <p:spPr>
          <a:xfrm>
            <a:off x="384540" y="1315681"/>
            <a:ext cx="8481281" cy="584775"/>
          </a:xfrm>
          <a:prstGeom prst="rect">
            <a:avLst/>
          </a:prstGeom>
        </p:spPr>
        <p:txBody>
          <a:bodyPr wrap="square">
            <a:spAutoFit/>
          </a:bodyPr>
          <a:lstStyle/>
          <a:p>
            <a:r>
              <a:rPr lang="zh-CN" altLang="en-US" sz="1600" dirty="0"/>
              <a:t>启动 </a:t>
            </a:r>
            <a:r>
              <a:rPr lang="en-US" altLang="zh-CN" sz="1600" dirty="0"/>
              <a:t>WEKA</a:t>
            </a:r>
            <a:r>
              <a:rPr lang="zh-CN" altLang="en-US" sz="1600" dirty="0"/>
              <a:t>，然后选择 </a:t>
            </a:r>
            <a:r>
              <a:rPr lang="en-US" altLang="zh-CN" sz="1600" dirty="0"/>
              <a:t>Explorer</a:t>
            </a:r>
            <a:r>
              <a:rPr lang="zh-CN" altLang="en-US" sz="1600" dirty="0"/>
              <a:t>。将会出现 </a:t>
            </a:r>
            <a:r>
              <a:rPr lang="en-US" altLang="zh-CN" sz="1600" dirty="0"/>
              <a:t>Explorer </a:t>
            </a:r>
            <a:r>
              <a:rPr lang="zh-CN" altLang="en-US" sz="1600" dirty="0"/>
              <a:t>屏幕，其中 </a:t>
            </a:r>
            <a:r>
              <a:rPr lang="en-US" altLang="zh-CN" sz="1600" dirty="0"/>
              <a:t>Preprocess </a:t>
            </a:r>
            <a:r>
              <a:rPr lang="zh-CN" altLang="en-US" sz="1600" dirty="0"/>
              <a:t>选项卡被选中。选择 </a:t>
            </a:r>
            <a:r>
              <a:rPr lang="en-US" altLang="zh-CN" sz="1600" dirty="0"/>
              <a:t>Open File </a:t>
            </a:r>
            <a:r>
              <a:rPr lang="zh-CN" altLang="en-US" sz="1600" dirty="0"/>
              <a:t>按钮并选择前面创建的</a:t>
            </a:r>
            <a:r>
              <a:rPr lang="en-US" altLang="zh-CN" sz="1600" dirty="0"/>
              <a:t>ARFF</a:t>
            </a:r>
            <a:r>
              <a:rPr lang="zh-CN" altLang="en-US" sz="1600" dirty="0"/>
              <a:t>文件。</a:t>
            </a:r>
            <a:endParaRPr lang="zh-CN" altLang="en-US"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3517310" cy="369332"/>
          </a:xfrm>
          <a:prstGeom prst="rect">
            <a:avLst/>
          </a:prstGeom>
        </p:spPr>
        <p:txBody>
          <a:bodyPr wrap="none">
            <a:spAutoFit/>
          </a:bodyPr>
          <a:lstStyle/>
          <a:p>
            <a:r>
              <a:rPr lang="en-US" altLang="zh-CN" dirty="0"/>
              <a:t>4.6.3 </a:t>
            </a:r>
            <a:r>
              <a:rPr lang="zh-CN" altLang="en-US" dirty="0"/>
              <a:t>用</a:t>
            </a:r>
            <a:r>
              <a:rPr lang="en-US" altLang="zh-CN" dirty="0"/>
              <a:t>WEKA</a:t>
            </a:r>
            <a:r>
              <a:rPr lang="zh-CN" altLang="en-US" dirty="0"/>
              <a:t>创建一个回归模型</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689565" cy="323165"/>
          </a:xfrm>
          <a:prstGeom prst="rect">
            <a:avLst/>
          </a:prstGeom>
          <a:noFill/>
        </p:spPr>
        <p:txBody>
          <a:bodyPr wrap="none" lIns="0" tIns="0" rIns="0" bIns="0" rtlCol="0">
            <a:spAutoFit/>
          </a:bodyPr>
          <a:lstStyle/>
          <a:p>
            <a:r>
              <a:rPr lang="en-US" altLang="zh-CN" sz="2100" b="1" spc="225" dirty="0">
                <a:solidFill>
                  <a:prstClr val="white"/>
                </a:solidFill>
              </a:rPr>
              <a:t>4.6</a:t>
            </a:r>
            <a:r>
              <a:rPr lang="zh-CN" altLang="en-US" sz="2100" b="1" spc="225" dirty="0">
                <a:solidFill>
                  <a:prstClr val="white"/>
                </a:solidFill>
              </a:rPr>
              <a:t>　实战：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3" name="矩形 2"/>
          <p:cNvSpPr/>
          <p:nvPr/>
        </p:nvSpPr>
        <p:spPr>
          <a:xfrm>
            <a:off x="384540" y="1315681"/>
            <a:ext cx="8481281" cy="1077218"/>
          </a:xfrm>
          <a:prstGeom prst="rect">
            <a:avLst/>
          </a:prstGeom>
        </p:spPr>
        <p:txBody>
          <a:bodyPr wrap="square">
            <a:spAutoFit/>
          </a:bodyPr>
          <a:lstStyle/>
          <a:p>
            <a:r>
              <a:rPr lang="zh-CN" altLang="en-US" sz="1600" dirty="0"/>
              <a:t>为了创建这个模型，单击 </a:t>
            </a:r>
            <a:r>
              <a:rPr lang="en-US" altLang="zh-CN" sz="1600" dirty="0"/>
              <a:t>Classify </a:t>
            </a:r>
            <a:r>
              <a:rPr lang="zh-CN" altLang="en-US" sz="1600" dirty="0"/>
              <a:t>选项卡。第一个步骤是选择我们想要创建的这个模型，以便 </a:t>
            </a:r>
            <a:r>
              <a:rPr lang="en-US" altLang="zh-CN" sz="1600" dirty="0"/>
              <a:t>WEKA </a:t>
            </a:r>
            <a:r>
              <a:rPr lang="zh-CN" altLang="en-US" sz="1600" dirty="0"/>
              <a:t>知道该如何处理数据以及如何创建一个适当的模型：</a:t>
            </a:r>
            <a:endParaRPr lang="zh-CN" altLang="en-US" sz="1600" dirty="0"/>
          </a:p>
          <a:p>
            <a:r>
              <a:rPr lang="zh-CN" altLang="en-US" sz="1600" dirty="0"/>
              <a:t>单击 </a:t>
            </a:r>
            <a:r>
              <a:rPr lang="en-US" altLang="zh-CN" sz="1600" dirty="0"/>
              <a:t>Choose </a:t>
            </a:r>
            <a:r>
              <a:rPr lang="zh-CN" altLang="en-US" sz="1600" dirty="0"/>
              <a:t>按钮，然后扩展 </a:t>
            </a:r>
            <a:r>
              <a:rPr lang="en-US" altLang="zh-CN" sz="1600" dirty="0"/>
              <a:t>functions </a:t>
            </a:r>
            <a:r>
              <a:rPr lang="zh-CN" altLang="en-US" sz="1600" dirty="0"/>
              <a:t>分支。</a:t>
            </a:r>
            <a:endParaRPr lang="zh-CN" altLang="en-US" sz="1600" dirty="0"/>
          </a:p>
          <a:p>
            <a:r>
              <a:rPr lang="zh-CN" altLang="en-US" sz="1600" dirty="0"/>
              <a:t>选择 </a:t>
            </a:r>
            <a:r>
              <a:rPr lang="en-US" altLang="zh-CN" sz="1600" dirty="0" err="1"/>
              <a:t>LinearRegression</a:t>
            </a:r>
            <a:r>
              <a:rPr lang="en-US" altLang="zh-CN" sz="1600" dirty="0"/>
              <a:t> </a:t>
            </a:r>
            <a:r>
              <a:rPr lang="zh-CN" altLang="en-US" sz="1600" dirty="0"/>
              <a:t>页。</a:t>
            </a:r>
            <a:endParaRPr lang="zh-CN" altLang="en-US" sz="1600" dirty="0"/>
          </a:p>
        </p:txBody>
      </p:sp>
      <p:pic>
        <p:nvPicPr>
          <p:cNvPr id="69" name="图片 6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990" y="2128520"/>
            <a:ext cx="5676900" cy="395351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693092" cy="369332"/>
          </a:xfrm>
          <a:prstGeom prst="rect">
            <a:avLst/>
          </a:prstGeom>
        </p:spPr>
        <p:txBody>
          <a:bodyPr wrap="none">
            <a:spAutoFit/>
          </a:bodyPr>
          <a:lstStyle/>
          <a:p>
            <a:r>
              <a:rPr lang="en-US" altLang="zh-CN" dirty="0"/>
              <a:t>4.6.4 </a:t>
            </a:r>
            <a:r>
              <a:rPr lang="zh-CN" altLang="en-US" dirty="0"/>
              <a:t>结果分析</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689565" cy="323165"/>
          </a:xfrm>
          <a:prstGeom prst="rect">
            <a:avLst/>
          </a:prstGeom>
          <a:noFill/>
        </p:spPr>
        <p:txBody>
          <a:bodyPr wrap="none" lIns="0" tIns="0" rIns="0" bIns="0" rtlCol="0">
            <a:spAutoFit/>
          </a:bodyPr>
          <a:lstStyle/>
          <a:p>
            <a:r>
              <a:rPr lang="en-US" altLang="zh-CN" sz="2100" b="1" spc="225" dirty="0">
                <a:solidFill>
                  <a:prstClr val="white"/>
                </a:solidFill>
              </a:rPr>
              <a:t>4.6</a:t>
            </a:r>
            <a:r>
              <a:rPr lang="zh-CN" altLang="en-US" sz="2100" b="1" spc="225" dirty="0">
                <a:solidFill>
                  <a:prstClr val="white"/>
                </a:solidFill>
              </a:rPr>
              <a:t>　实战：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3" name="矩形 2"/>
          <p:cNvSpPr/>
          <p:nvPr/>
        </p:nvSpPr>
        <p:spPr>
          <a:xfrm>
            <a:off x="384540" y="1315681"/>
            <a:ext cx="8481281" cy="369332"/>
          </a:xfrm>
          <a:prstGeom prst="rect">
            <a:avLst/>
          </a:prstGeom>
        </p:spPr>
        <p:txBody>
          <a:bodyPr wrap="square">
            <a:spAutoFit/>
          </a:bodyPr>
          <a:lstStyle/>
          <a:p>
            <a:r>
              <a:rPr lang="zh-CN" altLang="zh-CN" dirty="0"/>
              <a:t>准备好创建模型后，单击</a:t>
            </a:r>
            <a:r>
              <a:rPr lang="en-US" altLang="zh-CN" dirty="0"/>
              <a:t> Start</a:t>
            </a:r>
            <a:r>
              <a:rPr lang="zh-CN" altLang="zh-CN" dirty="0"/>
              <a:t>。</a:t>
            </a:r>
            <a:endParaRPr lang="zh-CN" altLang="en-US" sz="1600" dirty="0"/>
          </a:p>
        </p:txBody>
      </p:sp>
      <p:pic>
        <p:nvPicPr>
          <p:cNvPr id="69" name="图片 6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0925" y="1553845"/>
            <a:ext cx="5307330" cy="4566920"/>
          </a:xfrm>
          <a:prstGeom prst="rect">
            <a:avLst/>
          </a:prstGeom>
          <a:noFill/>
          <a:ln>
            <a:noFill/>
          </a:ln>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693092" cy="369332"/>
          </a:xfrm>
          <a:prstGeom prst="rect">
            <a:avLst/>
          </a:prstGeom>
        </p:spPr>
        <p:txBody>
          <a:bodyPr wrap="none">
            <a:spAutoFit/>
          </a:bodyPr>
          <a:lstStyle/>
          <a:p>
            <a:r>
              <a:rPr lang="en-US" altLang="zh-CN" dirty="0"/>
              <a:t>4.6.4 </a:t>
            </a:r>
            <a:r>
              <a:rPr lang="zh-CN" altLang="en-US" dirty="0"/>
              <a:t>结果分析</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689565" cy="323165"/>
          </a:xfrm>
          <a:prstGeom prst="rect">
            <a:avLst/>
          </a:prstGeom>
          <a:noFill/>
        </p:spPr>
        <p:txBody>
          <a:bodyPr wrap="none" lIns="0" tIns="0" rIns="0" bIns="0" rtlCol="0">
            <a:spAutoFit/>
          </a:bodyPr>
          <a:lstStyle/>
          <a:p>
            <a:r>
              <a:rPr lang="en-US" altLang="zh-CN" sz="2100" b="1" spc="225" dirty="0">
                <a:solidFill>
                  <a:prstClr val="white"/>
                </a:solidFill>
              </a:rPr>
              <a:t>4.6</a:t>
            </a:r>
            <a:r>
              <a:rPr lang="zh-CN" altLang="en-US" sz="2100" b="1" spc="225" dirty="0">
                <a:solidFill>
                  <a:prstClr val="white"/>
                </a:solidFill>
              </a:rPr>
              <a:t>　实战：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3" name="矩形 2"/>
          <p:cNvSpPr/>
          <p:nvPr/>
        </p:nvSpPr>
        <p:spPr>
          <a:xfrm>
            <a:off x="384540" y="1315681"/>
            <a:ext cx="8481281" cy="3970318"/>
          </a:xfrm>
          <a:prstGeom prst="rect">
            <a:avLst/>
          </a:prstGeom>
        </p:spPr>
        <p:txBody>
          <a:bodyPr wrap="square">
            <a:spAutoFit/>
          </a:bodyPr>
          <a:lstStyle/>
          <a:p>
            <a:r>
              <a:rPr lang="zh-CN" altLang="en-US" dirty="0"/>
              <a:t>得到回归模型的预测输出公式</a:t>
            </a:r>
            <a:endParaRPr lang="zh-CN" altLang="en-US" dirty="0"/>
          </a:p>
          <a:p>
            <a:r>
              <a:rPr lang="en-US" altLang="zh-CN" dirty="0" err="1"/>
              <a:t>sellingPrice</a:t>
            </a:r>
            <a:r>
              <a:rPr lang="en-US" altLang="zh-CN" dirty="0"/>
              <a:t> = (-26.6882   * </a:t>
            </a:r>
            <a:r>
              <a:rPr lang="en-US" altLang="zh-CN" dirty="0" err="1"/>
              <a:t>houseSize</a:t>
            </a:r>
            <a:r>
              <a:rPr lang="en-US" altLang="zh-CN" dirty="0"/>
              <a:t>) + </a:t>
            </a:r>
            <a:endParaRPr lang="en-US" altLang="zh-CN" dirty="0"/>
          </a:p>
          <a:p>
            <a:r>
              <a:rPr lang="en-US" altLang="zh-CN" dirty="0"/>
              <a:t>           (7.0551     * </a:t>
            </a:r>
            <a:r>
              <a:rPr lang="en-US" altLang="zh-CN" dirty="0" err="1"/>
              <a:t>lotSize</a:t>
            </a:r>
            <a:r>
              <a:rPr lang="en-US" altLang="zh-CN" dirty="0"/>
              <a:t>) + </a:t>
            </a:r>
            <a:endParaRPr lang="en-US" altLang="zh-CN" dirty="0"/>
          </a:p>
          <a:p>
            <a:r>
              <a:rPr lang="en-US" altLang="zh-CN" dirty="0"/>
              <a:t>           (43166.0767 * bedrooms) +</a:t>
            </a:r>
            <a:endParaRPr lang="en-US" altLang="zh-CN" dirty="0"/>
          </a:p>
          <a:p>
            <a:r>
              <a:rPr lang="en-US" altLang="zh-CN" dirty="0"/>
              <a:t>           (42292.0901 * bathroom) </a:t>
            </a:r>
            <a:endParaRPr lang="en-US" altLang="zh-CN" dirty="0"/>
          </a:p>
          <a:p>
            <a:r>
              <a:rPr lang="en-US" altLang="zh-CN" dirty="0"/>
              <a:t>            - 21661.1208</a:t>
            </a:r>
            <a:endParaRPr lang="en-US" altLang="zh-CN" dirty="0"/>
          </a:p>
          <a:p>
            <a:r>
              <a:rPr lang="zh-CN" altLang="en-US" dirty="0"/>
              <a:t>把我的房屋的相关数据输入，就得到我的房屋的价格</a:t>
            </a:r>
            <a:endParaRPr lang="zh-CN" altLang="en-US" dirty="0"/>
          </a:p>
          <a:p>
            <a:r>
              <a:rPr lang="en-US" altLang="zh-CN" dirty="0" err="1"/>
              <a:t>sellingPrice</a:t>
            </a:r>
            <a:r>
              <a:rPr lang="en-US" altLang="zh-CN" dirty="0"/>
              <a:t> = (-26.6882   * 3198) + </a:t>
            </a:r>
            <a:endParaRPr lang="en-US" altLang="zh-CN" dirty="0"/>
          </a:p>
          <a:p>
            <a:r>
              <a:rPr lang="en-US" altLang="zh-CN" dirty="0"/>
              <a:t>           (7.0551     * 9669) + </a:t>
            </a:r>
            <a:endParaRPr lang="en-US" altLang="zh-CN" dirty="0"/>
          </a:p>
          <a:p>
            <a:r>
              <a:rPr lang="en-US" altLang="zh-CN" dirty="0"/>
              <a:t>           (43166.0767 * 5) + </a:t>
            </a:r>
            <a:endParaRPr lang="en-US" altLang="zh-CN" dirty="0"/>
          </a:p>
          <a:p>
            <a:r>
              <a:rPr lang="en-US" altLang="zh-CN" dirty="0"/>
              <a:t>           (42292.0901 * 1) </a:t>
            </a:r>
            <a:endParaRPr lang="en-US" altLang="zh-CN" dirty="0"/>
          </a:p>
          <a:p>
            <a:r>
              <a:rPr lang="en-US" altLang="zh-CN" dirty="0"/>
              <a:t>           - 21661.1208</a:t>
            </a:r>
            <a:endParaRPr lang="en-US" altLang="zh-CN" dirty="0"/>
          </a:p>
          <a:p>
            <a:endParaRPr lang="en-US" altLang="zh-CN" dirty="0"/>
          </a:p>
          <a:p>
            <a:r>
              <a:rPr lang="en-US" altLang="zh-CN" dirty="0" err="1"/>
              <a:t>sellingPrice</a:t>
            </a:r>
            <a:r>
              <a:rPr lang="en-US" altLang="zh-CN" dirty="0"/>
              <a:t> = 219,328</a:t>
            </a:r>
            <a:endParaRPr lang="en-US" altLang="zh-CN" dirty="0"/>
          </a:p>
        </p:txBody>
      </p:sp>
      <p:sp>
        <p:nvSpPr>
          <p:cNvPr id="45" name="矩形 44"/>
          <p:cNvSpPr/>
          <p:nvPr/>
        </p:nvSpPr>
        <p:spPr>
          <a:xfrm>
            <a:off x="-3288" y="613337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259814" y="874479"/>
            <a:ext cx="1693092" cy="369332"/>
          </a:xfrm>
          <a:prstGeom prst="rect">
            <a:avLst/>
          </a:prstGeom>
        </p:spPr>
        <p:txBody>
          <a:bodyPr wrap="none">
            <a:spAutoFit/>
          </a:bodyPr>
          <a:lstStyle/>
          <a:p>
            <a:r>
              <a:rPr lang="en-US" altLang="zh-CN" dirty="0"/>
              <a:t>4.6.4 </a:t>
            </a:r>
            <a:r>
              <a:rPr lang="zh-CN" altLang="en-US" dirty="0"/>
              <a:t>结果分析</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689565" cy="323165"/>
          </a:xfrm>
          <a:prstGeom prst="rect">
            <a:avLst/>
          </a:prstGeom>
          <a:noFill/>
        </p:spPr>
        <p:txBody>
          <a:bodyPr wrap="none" lIns="0" tIns="0" rIns="0" bIns="0" rtlCol="0">
            <a:spAutoFit/>
          </a:bodyPr>
          <a:lstStyle/>
          <a:p>
            <a:r>
              <a:rPr lang="en-US" altLang="zh-CN" sz="2100" b="1" spc="225" dirty="0">
                <a:solidFill>
                  <a:prstClr val="white"/>
                </a:solidFill>
              </a:rPr>
              <a:t>4.6</a:t>
            </a:r>
            <a:r>
              <a:rPr lang="zh-CN" altLang="en-US" sz="2100" b="1" spc="225" dirty="0">
                <a:solidFill>
                  <a:prstClr val="white"/>
                </a:solidFill>
              </a:rPr>
              <a:t>　实战：</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3" name="矩形 2"/>
          <p:cNvSpPr/>
          <p:nvPr/>
        </p:nvSpPr>
        <p:spPr>
          <a:xfrm>
            <a:off x="384540" y="1315681"/>
            <a:ext cx="8481281" cy="3539430"/>
          </a:xfrm>
          <a:prstGeom prst="rect">
            <a:avLst/>
          </a:prstGeom>
        </p:spPr>
        <p:txBody>
          <a:bodyPr wrap="square">
            <a:spAutoFit/>
          </a:bodyPr>
          <a:lstStyle/>
          <a:p>
            <a:pPr indent="457200"/>
            <a:r>
              <a:rPr lang="zh-CN" altLang="zh-CN" sz="1600" dirty="0"/>
              <a:t>除了房屋价格，还得到如下信息：</a:t>
            </a:r>
            <a:endParaRPr lang="zh-CN" altLang="zh-CN" sz="1600" dirty="0"/>
          </a:p>
          <a:p>
            <a:pPr indent="457200"/>
            <a:r>
              <a:rPr lang="en-US" altLang="zh-CN" sz="1600" dirty="0"/>
              <a:t>1. </a:t>
            </a:r>
            <a:r>
              <a:rPr lang="zh-CN" altLang="zh-CN" sz="1600" dirty="0"/>
              <a:t>花岗石无关紧要</a:t>
            </a:r>
            <a:r>
              <a:rPr lang="en-US" altLang="zh-CN" sz="1600" dirty="0"/>
              <a:t>— WEKA </a:t>
            </a:r>
            <a:r>
              <a:rPr lang="zh-CN" altLang="zh-CN" sz="1600" dirty="0"/>
              <a:t>将只使用在统计上对模型的正确性有贡献的那些列（以</a:t>
            </a:r>
            <a:r>
              <a:rPr lang="en-US" altLang="zh-CN" sz="1600" dirty="0"/>
              <a:t> R-squared </a:t>
            </a:r>
            <a:r>
              <a:rPr lang="zh-CN" altLang="zh-CN" sz="1600" dirty="0"/>
              <a:t>量度，但这超出了本文的范围）。它将会抛弃并忽视对创建好的模型没有任何帮助的那些列。所以这个回归模型告诉我们厨房里的花岗石并不会影响房子的价值。</a:t>
            </a:r>
            <a:endParaRPr lang="zh-CN" altLang="zh-CN" sz="1600" dirty="0"/>
          </a:p>
          <a:p>
            <a:pPr indent="457200"/>
            <a:r>
              <a:rPr lang="en-US" altLang="zh-CN" sz="1600" dirty="0"/>
              <a:t>2. </a:t>
            </a:r>
            <a:r>
              <a:rPr lang="zh-CN" altLang="zh-CN" sz="1600" dirty="0"/>
              <a:t>卫生间是有关系的</a:t>
            </a:r>
            <a:r>
              <a:rPr lang="en-US" altLang="zh-CN" sz="1600" dirty="0"/>
              <a:t>— </a:t>
            </a:r>
            <a:r>
              <a:rPr lang="zh-CN" altLang="zh-CN" sz="1600" dirty="0"/>
              <a:t>因卫生间使用了简单的</a:t>
            </a:r>
            <a:r>
              <a:rPr lang="en-US" altLang="zh-CN" sz="1600" dirty="0"/>
              <a:t> 0 </a:t>
            </a:r>
            <a:r>
              <a:rPr lang="zh-CN" altLang="zh-CN" sz="1600" dirty="0"/>
              <a:t>或</a:t>
            </a:r>
            <a:r>
              <a:rPr lang="en-US" altLang="zh-CN" sz="1600" dirty="0"/>
              <a:t> 1 </a:t>
            </a:r>
            <a:r>
              <a:rPr lang="zh-CN" altLang="zh-CN" sz="1600" dirty="0"/>
              <a:t>值，所以我们可以使用来自回归模型的这个系数来决定卫生间的这个值对房屋价值的影响。这个模型告诉我们它使房子的价值增加了</a:t>
            </a:r>
            <a:r>
              <a:rPr lang="en-US" altLang="zh-CN" sz="1600" dirty="0"/>
              <a:t> $42,292</a:t>
            </a:r>
            <a:r>
              <a:rPr lang="zh-CN" altLang="zh-CN" sz="1600" dirty="0"/>
              <a:t>。</a:t>
            </a:r>
            <a:endParaRPr lang="zh-CN" altLang="zh-CN" sz="1600" dirty="0"/>
          </a:p>
          <a:p>
            <a:pPr indent="457200"/>
            <a:r>
              <a:rPr lang="en-US" altLang="zh-CN" sz="1600" dirty="0"/>
              <a:t>3. </a:t>
            </a:r>
            <a:r>
              <a:rPr lang="zh-CN" altLang="zh-CN" sz="1600" dirty="0"/>
              <a:t>较大的房子价格反而低</a:t>
            </a:r>
            <a:r>
              <a:rPr lang="en-US" altLang="zh-CN" sz="1600" dirty="0"/>
              <a:t>— WEKA </a:t>
            </a:r>
            <a:r>
              <a:rPr lang="zh-CN" altLang="zh-CN" sz="1600" dirty="0"/>
              <a:t>告诉我们房子越大，销售价格越低？这可以从</a:t>
            </a:r>
            <a:r>
              <a:rPr lang="en-US" altLang="zh-CN" sz="1600" dirty="0"/>
              <a:t> </a:t>
            </a:r>
            <a:r>
              <a:rPr lang="en-US" altLang="zh-CN" sz="1600" dirty="0" err="1"/>
              <a:t>houseSize</a:t>
            </a:r>
            <a:r>
              <a:rPr lang="en-US" altLang="zh-CN" sz="1600" dirty="0"/>
              <a:t> </a:t>
            </a:r>
            <a:r>
              <a:rPr lang="zh-CN" altLang="zh-CN" sz="1600" dirty="0"/>
              <a:t>变量前面负的系数看出来。此模型告诉我们房子每多出一平方英尺都会使房价减少</a:t>
            </a:r>
            <a:r>
              <a:rPr lang="en-US" altLang="zh-CN" sz="1600" dirty="0"/>
              <a:t> $26</a:t>
            </a:r>
            <a:r>
              <a:rPr lang="zh-CN" altLang="zh-CN" sz="1600" dirty="0"/>
              <a:t>？这根本没有意义。这是无用数据入、无用数据出的一个很好的例子。房子的大小并不是一个自变量，它还与卧室变量相关，因为房子大通常卧室也多。所以我们的模型并不完美。但是我们可以修复这个问题。在</a:t>
            </a:r>
            <a:r>
              <a:rPr lang="en-US" altLang="zh-CN" sz="1600" dirty="0"/>
              <a:t> Preprocess </a:t>
            </a:r>
            <a:r>
              <a:rPr lang="zh-CN" altLang="zh-CN" sz="1600" dirty="0"/>
              <a:t>选项卡，可以从数据集中删除列。对于本例，我们删除</a:t>
            </a:r>
            <a:r>
              <a:rPr lang="en-US" altLang="zh-CN" sz="1600" dirty="0"/>
              <a:t> </a:t>
            </a:r>
            <a:r>
              <a:rPr lang="en-US" altLang="zh-CN" sz="1600" dirty="0" err="1"/>
              <a:t>houseSize</a:t>
            </a:r>
            <a:r>
              <a:rPr lang="en-US" altLang="zh-CN" sz="1600" dirty="0"/>
              <a:t> </a:t>
            </a:r>
            <a:r>
              <a:rPr lang="zh-CN" altLang="zh-CN" sz="1600" dirty="0"/>
              <a:t>列并创建另一个模型。那么它会如何影响房子的价格呢？这个新模型又如何更有实际意义？（修改后的我的房子价格是：</a:t>
            </a:r>
            <a:r>
              <a:rPr lang="en-US" altLang="zh-CN" sz="1600" dirty="0"/>
              <a:t> $217,894</a:t>
            </a:r>
            <a:r>
              <a:rPr lang="zh-CN" altLang="zh-CN" sz="1600" dirty="0"/>
              <a:t>）。</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573062" y="1967610"/>
                <a:ext cx="7915326" cy="3046988"/>
              </a:xfrm>
              <a:prstGeom prst="rect">
                <a:avLst/>
              </a:prstGeom>
            </p:spPr>
            <p:txBody>
              <a:bodyPr wrap="square">
                <a:spAutoFit/>
              </a:bodyPr>
              <a:lstStyle/>
              <a:p>
                <a:pPr indent="457200"/>
                <a:r>
                  <a:rPr lang="en-US" altLang="zh-CN" sz="1600" dirty="0"/>
                  <a:t>1)</a:t>
                </a:r>
                <a:r>
                  <a:rPr lang="zh-CN" altLang="en-US" sz="1600" dirty="0"/>
                  <a:t>根据自变量与因变量的现有数据以及关系，初步设定回归方程。</a:t>
                </a:r>
              </a:p>
              <a:p>
                <a:pPr indent="457200"/>
                <a:r>
                  <a:rPr lang="en-US" altLang="zh-CN" sz="1600" dirty="0"/>
                  <a:t>2)</a:t>
                </a:r>
                <a:r>
                  <a:rPr lang="zh-CN" altLang="en-US" sz="1600" dirty="0"/>
                  <a:t>求出合理的回归系数。</a:t>
                </a:r>
              </a:p>
              <a:p>
                <a:pPr indent="457200"/>
                <a:r>
                  <a:rPr lang="en-US" altLang="zh-CN" sz="1600" dirty="0"/>
                  <a:t>3)</a:t>
                </a:r>
                <a:r>
                  <a:rPr lang="zh-CN" altLang="en-US" sz="1600" dirty="0"/>
                  <a:t>进行相关性检验，确定相关系数。</a:t>
                </a:r>
              </a:p>
              <a:p>
                <a:pPr indent="457200"/>
                <a:r>
                  <a:rPr lang="en-US" altLang="zh-CN" sz="1600" dirty="0"/>
                  <a:t>4)</a:t>
                </a:r>
                <a:r>
                  <a:rPr lang="zh-CN" altLang="en-US" sz="1600" dirty="0"/>
                  <a:t>在符合相关性要求后，即可根据已经得到的回归方程与具体条件相结合，来确定事物的未来状况，并计算预测值的置信区间。</a:t>
                </a:r>
                <a:endParaRPr lang="en-US" altLang="zh-CN" sz="1600" dirty="0"/>
              </a:p>
              <a:p>
                <a:pPr indent="457200"/>
                <a:r>
                  <a:rPr lang="zh-CN" altLang="en-US" sz="1600" dirty="0"/>
                  <a:t>回归分析中常用到的几个概念：</a:t>
                </a:r>
              </a:p>
              <a:p>
                <a:pPr indent="457200"/>
                <a:r>
                  <a:rPr lang="zh-CN" altLang="en-US" sz="1600" dirty="0"/>
                  <a:t>实际值：实际观测到的研究对象特征数据值；</a:t>
                </a:r>
              </a:p>
              <a:p>
                <a:pPr indent="457200"/>
                <a:r>
                  <a:rPr lang="zh-CN" altLang="en-US" sz="1600" dirty="0"/>
                  <a:t>理论值：根据实际值我们可以得到一条倾向线，用数学方法拟合这条曲线，可以得到数学模型，根据这个数学模型计算出来的、与实际值相对应的值，称为理论值； </a:t>
                </a:r>
              </a:p>
              <a:p>
                <a:pPr indent="457200"/>
                <a:r>
                  <a:rPr lang="zh-CN" altLang="en-US" sz="1600" dirty="0"/>
                  <a:t>预测值：实际上也是根据数学模型计算出来的理论值，但它是与未来对应的理论值。 </a:t>
                </a:r>
              </a:p>
              <a:p>
                <a:pPr indent="457200"/>
                <a:r>
                  <a:rPr lang="zh-CN" altLang="en-US" sz="1600" dirty="0"/>
                  <a:t>表示符号：实际值，用</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𝑖</m:t>
                        </m:r>
                      </m:sub>
                    </m:sSub>
                  </m:oMath>
                </a14:m>
                <a:r>
                  <a:rPr lang="zh-CN" altLang="en-US" sz="1600" dirty="0"/>
                  <a:t>表示；理论值，用</a:t>
                </a:r>
                <a14:m>
                  <m:oMath xmlns:m="http://schemas.openxmlformats.org/officeDocument/2006/math">
                    <m:sSub>
                      <m:sSubPr>
                        <m:ctrlPr>
                          <a:rPr lang="zh-CN" altLang="zh-CN" i="1">
                            <a:latin typeface="Cambria Math" panose="02040503050406030204" pitchFamily="18" charset="0"/>
                          </a:rPr>
                        </m:ctrlPr>
                      </m:sSubPr>
                      <m:e>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𝑦</m:t>
                            </m:r>
                          </m:e>
                        </m:acc>
                      </m:e>
                      <m:sub>
                        <m:r>
                          <a:rPr lang="en-US" altLang="zh-CN" i="1">
                            <a:latin typeface="Cambria Math" panose="02040503050406030204" pitchFamily="18" charset="0"/>
                          </a:rPr>
                          <m:t>𝑖</m:t>
                        </m:r>
                      </m:sub>
                    </m:sSub>
                  </m:oMath>
                </a14:m>
                <a:r>
                  <a:rPr lang="zh-CN" altLang="en-US" sz="1600" dirty="0"/>
                  <a:t>表示；预测值，用</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0</m:t>
                        </m:r>
                      </m:sub>
                    </m:sSub>
                  </m:oMath>
                </a14:m>
                <a:r>
                  <a:rPr lang="zh-CN" altLang="en-US" sz="1600" dirty="0"/>
                  <a:t>表示。</a:t>
                </a:r>
              </a:p>
            </p:txBody>
          </p:sp>
        </mc:Choice>
        <mc:Fallback>
          <p:sp>
            <p:nvSpPr>
              <p:cNvPr id="2" name="矩形 1"/>
              <p:cNvSpPr>
                <a:spLocks noRot="1" noChangeAspect="1" noMove="1" noResize="1" noEditPoints="1" noAdjustHandles="1" noChangeArrowheads="1" noChangeShapeType="1" noTextEdit="1"/>
              </p:cNvSpPr>
              <p:nvPr/>
            </p:nvSpPr>
            <p:spPr>
              <a:xfrm>
                <a:off x="573062" y="1967610"/>
                <a:ext cx="7915326" cy="3046988"/>
              </a:xfrm>
              <a:prstGeom prst="rect">
                <a:avLst/>
              </a:prstGeom>
              <a:blipFill rotWithShape="1">
                <a:blip r:embed="rId1"/>
                <a:stretch>
                  <a:fillRect l="-385" t="-600" b="-2400"/>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2154757" cy="369332"/>
          </a:xfrm>
          <a:prstGeom prst="rect">
            <a:avLst/>
          </a:prstGeom>
        </p:spPr>
        <p:txBody>
          <a:bodyPr wrap="none">
            <a:spAutoFit/>
          </a:bodyPr>
          <a:lstStyle/>
          <a:p>
            <a:r>
              <a:rPr lang="en-US" altLang="zh-CN" dirty="0"/>
              <a:t>4.1.2 </a:t>
            </a:r>
            <a:r>
              <a:rPr lang="zh-CN" altLang="en-US" dirty="0"/>
              <a:t>回归分析步骤</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4.1</a:t>
            </a:r>
            <a:r>
              <a:rPr lang="zh-CN" altLang="en-US" sz="2100" b="1" spc="225" dirty="0">
                <a:solidFill>
                  <a:prstClr val="white"/>
                </a:solidFill>
              </a:rPr>
              <a:t>　回归基本概念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chemeClr val="bg2"/>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回归基本概念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0" y="1169836"/>
              <a:ext cx="1114119" cy="523220"/>
            </a:xfrm>
            <a:prstGeom prst="rect">
              <a:avLst/>
            </a:prstGeom>
            <a:grpFill/>
          </p:spPr>
          <p:txBody>
            <a:bodyPr wrap="none" rtlCol="0">
              <a:spAutoFit/>
            </a:bodyPr>
            <a:lstStyle/>
            <a:p>
              <a:pPr algn="ctr"/>
              <a:r>
                <a:rPr lang="zh-CN" altLang="en-US" sz="2800" dirty="0">
                  <a:solidFill>
                    <a:schemeClr val="accent4"/>
                  </a:solidFill>
                </a:rPr>
                <a:t>第四章　回归</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chemeClr val="bg2"/>
          </a:solidFill>
        </p:grpSpPr>
        <p:sp>
          <p:nvSpPr>
            <p:cNvPr id="74" name="圆角矩形 73"/>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一元回归分析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多元线性回归分析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78481" y="5494411"/>
            <a:ext cx="5693399" cy="415498"/>
            <a:chOff x="1818097" y="4753860"/>
            <a:chExt cx="5693399" cy="415498"/>
          </a:xfrm>
          <a:solidFill>
            <a:srgbClr val="000066"/>
          </a:solidFill>
        </p:grpSpPr>
        <p:sp>
          <p:nvSpPr>
            <p:cNvPr id="65" name="圆角矩形 64"/>
            <p:cNvSpPr/>
            <p:nvPr/>
          </p:nvSpPr>
          <p:spPr>
            <a:xfrm>
              <a:off x="1818097" y="4758178"/>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a:noFill/>
          </p:spPr>
          <p:txBody>
            <a:bodyPr wrap="none">
              <a:spAutoFit/>
            </a:bodyPr>
            <a:lstStyle/>
            <a:p>
              <a:r>
                <a:rPr lang="zh-CN" altLang="en-US" sz="2100" spc="225" dirty="0">
                  <a:solidFill>
                    <a:schemeClr val="bg1"/>
                  </a:solidFill>
                  <a:latin typeface="微软雅黑" panose="020B0503020204020204" pitchFamily="34" charset="-122"/>
                  <a:ea typeface="微软雅黑" panose="020B0503020204020204" pitchFamily="34" charset="-122"/>
                </a:rPr>
                <a:t>习题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逻辑回归分析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grpSp>
        <p:nvGrpSpPr>
          <p:cNvPr id="62" name="组合 61"/>
          <p:cNvGrpSpPr/>
          <p:nvPr/>
        </p:nvGrpSpPr>
        <p:grpSpPr>
          <a:xfrm>
            <a:off x="1754534" y="4924174"/>
            <a:ext cx="6392304" cy="426278"/>
            <a:chOff x="1807265" y="4331900"/>
            <a:chExt cx="6392304"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631775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4.6</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实战：用回归分析方法给自己的房子定价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74852"/>
            <a:ext cx="9201150" cy="6829426"/>
          </a:xfrm>
          <a:prstGeom prst="rect">
            <a:avLst/>
          </a:prstGeom>
        </p:spPr>
      </p:pic>
      <p:sp>
        <p:nvSpPr>
          <p:cNvPr id="5" name="矩形 4"/>
          <p:cNvSpPr/>
          <p:nvPr/>
        </p:nvSpPr>
        <p:spPr>
          <a:xfrm>
            <a:off x="225399" y="689393"/>
            <a:ext cx="8743995" cy="6001643"/>
          </a:xfrm>
          <a:prstGeom prst="rect">
            <a:avLst/>
          </a:prstGeom>
        </p:spPr>
        <p:txBody>
          <a:bodyPr wrap="square">
            <a:spAutoFit/>
          </a:bodyPr>
          <a:lstStyle/>
          <a:p>
            <a:pPr>
              <a:lnSpc>
                <a:spcPct val="150000"/>
              </a:lnSpc>
            </a:pPr>
            <a:r>
              <a:rPr lang="en-US" altLang="zh-CN" sz="1600" spc="225" dirty="0">
                <a:solidFill>
                  <a:prstClr val="white"/>
                </a:solidFill>
              </a:rPr>
              <a:t>1.</a:t>
            </a:r>
            <a:r>
              <a:rPr lang="zh-CN" altLang="en-US" sz="1600" spc="225" dirty="0">
                <a:solidFill>
                  <a:prstClr val="white"/>
                </a:solidFill>
              </a:rPr>
              <a:t>调查某市出租车使用年限和该年支出维修费用（万元），得到数据如下：</a:t>
            </a:r>
            <a:endParaRPr lang="zh-CN" altLang="en-US" sz="1600" spc="225" dirty="0">
              <a:solidFill>
                <a:prstClr val="white"/>
              </a:solidFill>
            </a:endParaRPr>
          </a:p>
          <a:p>
            <a:pPr>
              <a:lnSpc>
                <a:spcPct val="150000"/>
              </a:lnSpc>
            </a:pPr>
            <a:r>
              <a:rPr lang="zh-CN" altLang="en-US" sz="1600" spc="225" dirty="0">
                <a:solidFill>
                  <a:prstClr val="white"/>
                </a:solidFill>
              </a:rPr>
              <a:t>使用年限</a:t>
            </a:r>
            <a:endParaRPr lang="en-US" altLang="zh-CN" sz="1600" spc="225" dirty="0">
              <a:solidFill>
                <a:prstClr val="white"/>
              </a:solidFill>
            </a:endParaRPr>
          </a:p>
          <a:p>
            <a:pPr>
              <a:lnSpc>
                <a:spcPct val="150000"/>
              </a:lnSpc>
            </a:pPr>
            <a:endParaRPr lang="en-US" altLang="zh-CN" sz="1600" spc="225" dirty="0">
              <a:solidFill>
                <a:prstClr val="white"/>
              </a:solidFill>
            </a:endParaRPr>
          </a:p>
          <a:p>
            <a:pPr>
              <a:lnSpc>
                <a:spcPct val="150000"/>
              </a:lnSpc>
            </a:pPr>
            <a:endParaRPr lang="en-US" altLang="zh-CN" sz="1600" spc="225" dirty="0">
              <a:solidFill>
                <a:prstClr val="white"/>
              </a:solidFill>
            </a:endParaRPr>
          </a:p>
          <a:p>
            <a:pPr>
              <a:lnSpc>
                <a:spcPct val="150000"/>
              </a:lnSpc>
            </a:pPr>
            <a:endParaRPr lang="en-US" altLang="zh-CN" sz="1600" spc="225" dirty="0">
              <a:solidFill>
                <a:prstClr val="white"/>
              </a:solidFill>
            </a:endParaRPr>
          </a:p>
          <a:p>
            <a:pPr>
              <a:lnSpc>
                <a:spcPct val="150000"/>
              </a:lnSpc>
            </a:pPr>
            <a:r>
              <a:rPr lang="zh-CN" altLang="en-US" sz="1600" spc="225" dirty="0">
                <a:solidFill>
                  <a:prstClr val="white"/>
                </a:solidFill>
              </a:rPr>
              <a:t>（</a:t>
            </a:r>
            <a:r>
              <a:rPr lang="en-US" altLang="zh-CN" sz="1600" spc="225" dirty="0">
                <a:solidFill>
                  <a:prstClr val="white"/>
                </a:solidFill>
              </a:rPr>
              <a:t>1</a:t>
            </a:r>
            <a:r>
              <a:rPr lang="zh-CN" altLang="en-US" sz="1600" spc="225" dirty="0">
                <a:solidFill>
                  <a:prstClr val="white"/>
                </a:solidFill>
              </a:rPr>
              <a:t>）求线性回归方程；</a:t>
            </a:r>
            <a:endParaRPr lang="zh-CN" altLang="en-US" sz="1600" spc="225" dirty="0">
              <a:solidFill>
                <a:prstClr val="white"/>
              </a:solidFill>
            </a:endParaRPr>
          </a:p>
          <a:p>
            <a:pPr>
              <a:lnSpc>
                <a:spcPct val="150000"/>
              </a:lnSpc>
            </a:pPr>
            <a:r>
              <a:rPr lang="zh-CN" altLang="en-US" sz="1600" spc="225" dirty="0">
                <a:solidFill>
                  <a:prstClr val="white"/>
                </a:solidFill>
              </a:rPr>
              <a:t>（</a:t>
            </a:r>
            <a:r>
              <a:rPr lang="en-US" altLang="zh-CN" sz="1600" spc="225" dirty="0">
                <a:solidFill>
                  <a:prstClr val="white"/>
                </a:solidFill>
              </a:rPr>
              <a:t>2</a:t>
            </a:r>
            <a:r>
              <a:rPr lang="zh-CN" altLang="en-US" sz="1600" spc="225" dirty="0">
                <a:solidFill>
                  <a:prstClr val="white"/>
                </a:solidFill>
              </a:rPr>
              <a:t>）由（</a:t>
            </a:r>
            <a:r>
              <a:rPr lang="en-US" altLang="zh-CN" sz="1600" spc="225" dirty="0">
                <a:solidFill>
                  <a:prstClr val="white"/>
                </a:solidFill>
              </a:rPr>
              <a:t>1</a:t>
            </a:r>
            <a:r>
              <a:rPr lang="zh-CN" altLang="en-US" sz="1600" spc="225" dirty="0">
                <a:solidFill>
                  <a:prstClr val="white"/>
                </a:solidFill>
              </a:rPr>
              <a:t>）中结论预测第</a:t>
            </a:r>
            <a:r>
              <a:rPr lang="en-US" altLang="zh-CN" sz="1600" spc="225" dirty="0">
                <a:solidFill>
                  <a:prstClr val="white"/>
                </a:solidFill>
              </a:rPr>
              <a:t>10</a:t>
            </a:r>
            <a:r>
              <a:rPr lang="zh-CN" altLang="en-US" sz="1600" spc="225" dirty="0">
                <a:solidFill>
                  <a:prstClr val="white"/>
                </a:solidFill>
              </a:rPr>
              <a:t>年所支出的维修费用．（                               ）</a:t>
            </a:r>
            <a:endParaRPr lang="zh-CN" altLang="en-US" sz="1600" spc="225" dirty="0">
              <a:solidFill>
                <a:prstClr val="white"/>
              </a:solidFill>
            </a:endParaRPr>
          </a:p>
          <a:p>
            <a:pPr>
              <a:lnSpc>
                <a:spcPct val="150000"/>
              </a:lnSpc>
            </a:pPr>
            <a:endParaRPr lang="en-US" altLang="zh-CN" sz="1600" spc="225" dirty="0">
              <a:solidFill>
                <a:prstClr val="white"/>
              </a:solidFill>
            </a:endParaRPr>
          </a:p>
          <a:p>
            <a:pPr>
              <a:lnSpc>
                <a:spcPct val="150000"/>
              </a:lnSpc>
            </a:pPr>
            <a:r>
              <a:rPr lang="en-US" altLang="zh-CN" sz="1600" spc="225" dirty="0">
                <a:solidFill>
                  <a:prstClr val="white"/>
                </a:solidFill>
              </a:rPr>
              <a:t>2.</a:t>
            </a:r>
            <a:r>
              <a:rPr lang="zh-CN" altLang="en-US" sz="1600" spc="225" dirty="0">
                <a:solidFill>
                  <a:prstClr val="white"/>
                </a:solidFill>
              </a:rPr>
              <a:t>以下是某地搜集到的新房屋的销售价格</a:t>
            </a:r>
            <a:r>
              <a:rPr lang="en-US" altLang="zh-CN" sz="1600" spc="225" dirty="0">
                <a:solidFill>
                  <a:prstClr val="white"/>
                </a:solidFill>
              </a:rPr>
              <a:t>y</a:t>
            </a:r>
            <a:r>
              <a:rPr lang="zh-CN" altLang="en-US" sz="1600" spc="225" dirty="0">
                <a:solidFill>
                  <a:prstClr val="white"/>
                </a:solidFill>
              </a:rPr>
              <a:t>和房屋的面积</a:t>
            </a:r>
            <a:r>
              <a:rPr lang="en-US" altLang="zh-CN" sz="1600" spc="225" dirty="0">
                <a:solidFill>
                  <a:prstClr val="white"/>
                </a:solidFill>
              </a:rPr>
              <a:t>x</a:t>
            </a:r>
            <a:r>
              <a:rPr lang="zh-CN" altLang="en-US" sz="1600" spc="225" dirty="0">
                <a:solidFill>
                  <a:prstClr val="white"/>
                </a:solidFill>
              </a:rPr>
              <a:t>的数据：</a:t>
            </a:r>
            <a:endParaRPr lang="en-US" altLang="zh-CN" sz="1600" spc="225" dirty="0">
              <a:solidFill>
                <a:prstClr val="white"/>
              </a:solidFill>
            </a:endParaRPr>
          </a:p>
          <a:p>
            <a:pPr>
              <a:lnSpc>
                <a:spcPct val="150000"/>
              </a:lnSpc>
            </a:pPr>
            <a:endParaRPr lang="en-US" altLang="zh-CN" sz="1600" spc="225" dirty="0">
              <a:solidFill>
                <a:prstClr val="white"/>
              </a:solidFill>
            </a:endParaRPr>
          </a:p>
          <a:p>
            <a:pPr>
              <a:lnSpc>
                <a:spcPct val="150000"/>
              </a:lnSpc>
            </a:pPr>
            <a:endParaRPr lang="en-US" altLang="zh-CN" sz="1600" spc="225" dirty="0">
              <a:solidFill>
                <a:prstClr val="white"/>
              </a:solidFill>
            </a:endParaRPr>
          </a:p>
          <a:p>
            <a:pPr>
              <a:lnSpc>
                <a:spcPct val="150000"/>
              </a:lnSpc>
            </a:pPr>
            <a:endParaRPr lang="en-US" altLang="zh-CN" sz="1600" spc="225" dirty="0">
              <a:solidFill>
                <a:prstClr val="white"/>
              </a:solidFill>
            </a:endParaRPr>
          </a:p>
          <a:p>
            <a:pPr>
              <a:lnSpc>
                <a:spcPct val="150000"/>
              </a:lnSpc>
            </a:pPr>
            <a:r>
              <a:rPr lang="zh-CN" altLang="en-US" sz="1600" spc="225" dirty="0">
                <a:solidFill>
                  <a:prstClr val="white"/>
                </a:solidFill>
              </a:rPr>
              <a:t>（</a:t>
            </a:r>
            <a:r>
              <a:rPr lang="en-US" altLang="zh-CN" sz="1600" spc="225" dirty="0">
                <a:solidFill>
                  <a:prstClr val="white"/>
                </a:solidFill>
              </a:rPr>
              <a:t>1</a:t>
            </a:r>
            <a:r>
              <a:rPr lang="zh-CN" altLang="en-US" sz="1600" spc="225" dirty="0">
                <a:solidFill>
                  <a:prstClr val="white"/>
                </a:solidFill>
              </a:rPr>
              <a:t>）画出数据对应的散点图；</a:t>
            </a:r>
            <a:endParaRPr lang="zh-CN" altLang="en-US" sz="1600" spc="225" dirty="0">
              <a:solidFill>
                <a:prstClr val="white"/>
              </a:solidFill>
            </a:endParaRPr>
          </a:p>
          <a:p>
            <a:pPr>
              <a:lnSpc>
                <a:spcPct val="150000"/>
              </a:lnSpc>
            </a:pPr>
            <a:r>
              <a:rPr lang="zh-CN" altLang="en-US" sz="1600" spc="225" dirty="0">
                <a:solidFill>
                  <a:prstClr val="white"/>
                </a:solidFill>
              </a:rPr>
              <a:t>（</a:t>
            </a:r>
            <a:r>
              <a:rPr lang="en-US" altLang="zh-CN" sz="1600" spc="225" dirty="0">
                <a:solidFill>
                  <a:prstClr val="white"/>
                </a:solidFill>
              </a:rPr>
              <a:t>2</a:t>
            </a:r>
            <a:r>
              <a:rPr lang="zh-CN" altLang="en-US" sz="1600" spc="225" dirty="0">
                <a:solidFill>
                  <a:prstClr val="white"/>
                </a:solidFill>
              </a:rPr>
              <a:t>）求线性回归方程，并在散点图中加上回归直线；</a:t>
            </a:r>
            <a:endParaRPr lang="zh-CN" altLang="en-US" sz="1600" spc="225" dirty="0">
              <a:solidFill>
                <a:prstClr val="white"/>
              </a:solidFill>
            </a:endParaRPr>
          </a:p>
          <a:p>
            <a:pPr>
              <a:lnSpc>
                <a:spcPct val="150000"/>
              </a:lnSpc>
            </a:pPr>
            <a:r>
              <a:rPr lang="zh-CN" altLang="en-US" sz="1600" spc="225" dirty="0">
                <a:solidFill>
                  <a:prstClr val="white"/>
                </a:solidFill>
              </a:rPr>
              <a:t>（</a:t>
            </a:r>
            <a:r>
              <a:rPr lang="en-US" altLang="zh-CN" sz="1600" spc="225" dirty="0">
                <a:solidFill>
                  <a:prstClr val="white"/>
                </a:solidFill>
              </a:rPr>
              <a:t>3</a:t>
            </a:r>
            <a:r>
              <a:rPr lang="zh-CN" altLang="en-US" sz="1600" spc="225" dirty="0">
                <a:solidFill>
                  <a:prstClr val="white"/>
                </a:solidFill>
              </a:rPr>
              <a:t>）据（</a:t>
            </a:r>
            <a:r>
              <a:rPr lang="en-US" altLang="zh-CN" sz="1600" spc="225" dirty="0">
                <a:solidFill>
                  <a:prstClr val="white"/>
                </a:solidFill>
              </a:rPr>
              <a:t>2</a:t>
            </a:r>
            <a:r>
              <a:rPr lang="zh-CN" altLang="en-US" sz="1600" spc="225" dirty="0">
                <a:solidFill>
                  <a:prstClr val="white"/>
                </a:solidFill>
              </a:rPr>
              <a:t>）的结果估计当房屋面积为</a:t>
            </a:r>
            <a:r>
              <a:rPr lang="en-US" altLang="zh-CN" sz="1600" spc="225" dirty="0">
                <a:solidFill>
                  <a:prstClr val="white"/>
                </a:solidFill>
              </a:rPr>
              <a:t>150m2</a:t>
            </a:r>
            <a:r>
              <a:rPr lang="zh-CN" altLang="en-US" sz="1600" spc="225" dirty="0">
                <a:solidFill>
                  <a:prstClr val="white"/>
                </a:solidFill>
              </a:rPr>
              <a:t>时的销售价格</a:t>
            </a:r>
            <a:r>
              <a:rPr lang="en-US" altLang="zh-CN" sz="1600" spc="225" dirty="0">
                <a:solidFill>
                  <a:prstClr val="white"/>
                </a:solidFill>
              </a:rPr>
              <a:t>.</a:t>
            </a:r>
            <a:endParaRPr lang="en-US" altLang="zh-CN" sz="1600" spc="225" dirty="0">
              <a:solidFill>
                <a:prstClr val="white"/>
              </a:solidFill>
            </a:endParaRPr>
          </a:p>
          <a:p>
            <a:pPr>
              <a:lnSpc>
                <a:spcPct val="150000"/>
              </a:lnSpc>
            </a:pPr>
            <a:r>
              <a:rPr lang="zh-CN" altLang="en-US" sz="1600" spc="225" dirty="0">
                <a:solidFill>
                  <a:prstClr val="white"/>
                </a:solidFill>
              </a:rPr>
              <a:t>（</a:t>
            </a:r>
            <a:r>
              <a:rPr lang="en-US" altLang="zh-CN" sz="1600" spc="225" dirty="0">
                <a:solidFill>
                  <a:prstClr val="white"/>
                </a:solidFill>
              </a:rPr>
              <a:t>4</a:t>
            </a:r>
            <a:r>
              <a:rPr lang="zh-CN" altLang="en-US" sz="1600" spc="225" dirty="0">
                <a:solidFill>
                  <a:prstClr val="white"/>
                </a:solidFill>
              </a:rPr>
              <a:t>）求第</a:t>
            </a:r>
            <a:r>
              <a:rPr lang="en-US" altLang="zh-CN" sz="1600" spc="225" dirty="0">
                <a:solidFill>
                  <a:prstClr val="white"/>
                </a:solidFill>
              </a:rPr>
              <a:t>2</a:t>
            </a:r>
            <a:r>
              <a:rPr lang="zh-CN" altLang="en-US" sz="1600" spc="225" dirty="0">
                <a:solidFill>
                  <a:prstClr val="white"/>
                </a:solidFill>
              </a:rPr>
              <a:t>个点的残差。</a:t>
            </a:r>
            <a:endParaRPr lang="zh-CN" altLang="en-US" sz="1600" spc="225" dirty="0">
              <a:solidFill>
                <a:prstClr val="white"/>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graphicFrame>
        <p:nvGraphicFramePr>
          <p:cNvPr id="26" name="对象 25" descr="高考资源网(www.ks5u.com)，中国最大的高考网站，您身边的高考专家。"/>
          <p:cNvGraphicFramePr>
            <a:graphicFrameLocks noChangeAspect="1"/>
          </p:cNvGraphicFramePr>
          <p:nvPr/>
        </p:nvGraphicFramePr>
        <p:xfrm>
          <a:off x="1454046" y="1258758"/>
          <a:ext cx="104162" cy="155821"/>
        </p:xfrm>
        <a:graphic>
          <a:graphicData uri="http://schemas.openxmlformats.org/presentationml/2006/ole">
            <mc:AlternateContent xmlns:mc="http://schemas.openxmlformats.org/markup-compatibility/2006">
              <mc:Choice xmlns:v="urn:schemas-microsoft-com:vml" Requires="v">
                <p:oleObj spid="_x0000_s2089" name="Equation" r:id="rId2" imgW="127000" imgH="139700" progId="Equation.DSMT4">
                  <p:embed/>
                </p:oleObj>
              </mc:Choice>
              <mc:Fallback>
                <p:oleObj name="Equation" r:id="rId2" imgW="127000" imgH="139700" progId="Equation.DSMT4">
                  <p:embed/>
                  <p:pic>
                    <p:nvPicPr>
                      <p:cNvPr id="0" name="Object 14" descr="高考资源网(www.ks5u.com)，中国最大的高考网站，您身边的高考专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046" y="1258758"/>
                        <a:ext cx="104162" cy="155821"/>
                      </a:xfrm>
                      <a:prstGeom prst="rect">
                        <a:avLst/>
                      </a:prstGeom>
                      <a:noFill/>
                    </p:spPr>
                  </p:pic>
                </p:oleObj>
              </mc:Fallback>
            </mc:AlternateContent>
          </a:graphicData>
        </a:graphic>
      </p:graphicFrame>
      <p:graphicFrame>
        <p:nvGraphicFramePr>
          <p:cNvPr id="27" name="对象 26" descr="高考资源网(www.ks5u.com)，中国最大的高考网站，您身边的高考专家。"/>
          <p:cNvGraphicFramePr>
            <a:graphicFrameLocks noChangeAspect="1"/>
          </p:cNvGraphicFramePr>
          <p:nvPr/>
        </p:nvGraphicFramePr>
        <p:xfrm>
          <a:off x="1454046" y="1258758"/>
          <a:ext cx="104162" cy="155821"/>
        </p:xfrm>
        <a:graphic>
          <a:graphicData uri="http://schemas.openxmlformats.org/presentationml/2006/ole">
            <mc:AlternateContent xmlns:mc="http://schemas.openxmlformats.org/markup-compatibility/2006">
              <mc:Choice xmlns:v="urn:schemas-microsoft-com:vml" Requires="v">
                <p:oleObj spid="_x0000_s2090" name="Equation" r:id="rId4" imgW="139700" imgH="165100" progId="Equation.DSMT4">
                  <p:embed/>
                </p:oleObj>
              </mc:Choice>
              <mc:Fallback>
                <p:oleObj name="Equation" r:id="rId4" imgW="139700" imgH="165100" progId="Equation.DSMT4">
                  <p:embed/>
                  <p:pic>
                    <p:nvPicPr>
                      <p:cNvPr id="0" name="Object 13" descr="高考资源网(www.ks5u.com)，中国最大的高考网站，您身边的高考专家。"/>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046" y="1258758"/>
                        <a:ext cx="104162" cy="155821"/>
                      </a:xfrm>
                      <a:prstGeom prst="rect">
                        <a:avLst/>
                      </a:prstGeom>
                      <a:noFill/>
                    </p:spPr>
                  </p:pic>
                </p:oleObj>
              </mc:Fallback>
            </mc:AlternateContent>
          </a:graphicData>
        </a:graphic>
      </p:graphicFrame>
      <p:sp>
        <p:nvSpPr>
          <p:cNvPr id="2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9" name="对象 28" descr="高考资源网(www.ks5u.com)，中国最大的高考网站，您身边的高考专家。"/>
          <p:cNvGraphicFramePr>
            <a:graphicFrameLocks noChangeAspect="1"/>
          </p:cNvGraphicFramePr>
          <p:nvPr/>
        </p:nvGraphicFramePr>
        <p:xfrm>
          <a:off x="0" y="0"/>
          <a:ext cx="1381125" cy="781050"/>
        </p:xfrm>
        <a:graphic>
          <a:graphicData uri="http://schemas.openxmlformats.org/presentationml/2006/ole">
            <mc:AlternateContent xmlns:mc="http://schemas.openxmlformats.org/markup-compatibility/2006">
              <mc:Choice xmlns:v="urn:schemas-microsoft-com:vml" Requires="v">
                <p:oleObj spid="_x0000_s2091" name="Equation" r:id="rId6" imgW="1536700" imgH="1092200" progId="Equation.DSMT4">
                  <p:embed/>
                </p:oleObj>
              </mc:Choice>
              <mc:Fallback>
                <p:oleObj name="Equation" r:id="rId6" imgW="1536700" imgH="1092200" progId="Equation.DSMT4">
                  <p:embed/>
                  <p:pic>
                    <p:nvPicPr>
                      <p:cNvPr id="0" name="Object 15" descr="高考资源网(www.ks5u.com)，中国最大的高考网站，您身边的高考专家。"/>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8112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20"/>
          <p:cNvSpPr>
            <a:spLocks noChangeArrowheads="1"/>
          </p:cNvSpPr>
          <p:nvPr/>
        </p:nvSpPr>
        <p:spPr bwMode="auto">
          <a:xfrm>
            <a:off x="5018867" y="32323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3" name="对象 32" descr="高考资源网(www.ks5u.com)，中国最大的高考网站，您身边的高考专家。"/>
          <p:cNvGraphicFramePr>
            <a:graphicFrameLocks noChangeAspect="1"/>
          </p:cNvGraphicFramePr>
          <p:nvPr/>
        </p:nvGraphicFramePr>
        <p:xfrm>
          <a:off x="6164517" y="2322924"/>
          <a:ext cx="2442315" cy="1381171"/>
        </p:xfrm>
        <a:graphic>
          <a:graphicData uri="http://schemas.openxmlformats.org/presentationml/2006/ole">
            <mc:AlternateContent xmlns:mc="http://schemas.openxmlformats.org/markup-compatibility/2006">
              <mc:Choice xmlns:v="urn:schemas-microsoft-com:vml" Requires="v">
                <p:oleObj spid="_x0000_s2092" name="Equation" r:id="rId8" imgW="1536700" imgH="1092200" progId="Equation.DSMT4">
                  <p:embed/>
                </p:oleObj>
              </mc:Choice>
              <mc:Fallback>
                <p:oleObj name="Equation" r:id="rId8" imgW="1536700" imgH="1092200" progId="Equation.DSMT4">
                  <p:embed/>
                  <p:pic>
                    <p:nvPicPr>
                      <p:cNvPr id="0" name="Object 19" descr="高考资源网(www.ks5u.com)，中国最大的高考网站，您身边的高考专家。"/>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4517" y="2322924"/>
                        <a:ext cx="2442315" cy="1381171"/>
                      </a:xfrm>
                      <a:prstGeom prst="rect">
                        <a:avLst/>
                      </a:prstGeom>
                      <a:solidFill>
                        <a:schemeClr val="bg1">
                          <a:lumMod val="95000"/>
                        </a:schemeClr>
                      </a:solidFill>
                      <a:ln>
                        <a:noFill/>
                      </a:ln>
                    </p:spPr>
                  </p:pic>
                </p:oleObj>
              </mc:Fallback>
            </mc:AlternateContent>
          </a:graphicData>
        </a:graphic>
      </p:graphicFrame>
      <p:graphicFrame>
        <p:nvGraphicFramePr>
          <p:cNvPr id="34" name="表格 33"/>
          <p:cNvGraphicFramePr>
            <a:graphicFrameLocks noGrp="1"/>
          </p:cNvGraphicFramePr>
          <p:nvPr/>
        </p:nvGraphicFramePr>
        <p:xfrm>
          <a:off x="1454046" y="1437575"/>
          <a:ext cx="6096000" cy="7416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pPr indent="0" algn="l">
                        <a:lnSpc>
                          <a:spcPts val="1600"/>
                        </a:lnSpc>
                        <a:spcAft>
                          <a:spcPts val="0"/>
                        </a:spcAft>
                        <a:tabLst>
                          <a:tab pos="2637155" algn="ctr"/>
                          <a:tab pos="5274310" algn="r"/>
                        </a:tabLst>
                      </a:pPr>
                      <a:r>
                        <a:rPr lang="zh-CN" sz="1600" b="0" kern="1050" dirty="0">
                          <a:effectLst/>
                        </a:rPr>
                        <a:t>使用年限</a:t>
                      </a:r>
                      <a:r>
                        <a:rPr lang="en-US" sz="1600" b="0" kern="1050" dirty="0">
                          <a:effectLst/>
                        </a:rPr>
                        <a:t> </a:t>
                      </a:r>
                      <a:endParaRPr lang="zh-CN" sz="1600" b="0" kern="1050" dirty="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c>
                  <a:txBody>
                    <a:bodyPr/>
                    <a:lstStyle/>
                    <a:p>
                      <a:pPr indent="0" algn="l">
                        <a:lnSpc>
                          <a:spcPts val="1600"/>
                        </a:lnSpc>
                        <a:spcAft>
                          <a:spcPts val="0"/>
                        </a:spcAft>
                        <a:tabLst>
                          <a:tab pos="2637155" algn="ctr"/>
                          <a:tab pos="5274310" algn="r"/>
                        </a:tabLst>
                      </a:pPr>
                      <a:r>
                        <a:rPr lang="en-US" sz="1600" b="0" kern="1050" dirty="0">
                          <a:effectLst/>
                        </a:rPr>
                        <a:t>2</a:t>
                      </a:r>
                      <a:endParaRPr lang="zh-CN" sz="1600" b="0" kern="1050" dirty="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c>
                  <a:txBody>
                    <a:bodyPr/>
                    <a:lstStyle/>
                    <a:p>
                      <a:pPr indent="0" algn="l">
                        <a:lnSpc>
                          <a:spcPts val="1600"/>
                        </a:lnSpc>
                        <a:spcAft>
                          <a:spcPts val="0"/>
                        </a:spcAft>
                        <a:tabLst>
                          <a:tab pos="2637155" algn="ctr"/>
                          <a:tab pos="5274310" algn="r"/>
                        </a:tabLst>
                      </a:pPr>
                      <a:r>
                        <a:rPr lang="en-US" sz="1600" b="0" kern="1050" dirty="0">
                          <a:effectLst/>
                        </a:rPr>
                        <a:t>3</a:t>
                      </a:r>
                      <a:endParaRPr lang="zh-CN" sz="1600" b="0" kern="1050" dirty="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c>
                  <a:txBody>
                    <a:bodyPr/>
                    <a:lstStyle/>
                    <a:p>
                      <a:pPr indent="0" algn="l">
                        <a:lnSpc>
                          <a:spcPts val="1600"/>
                        </a:lnSpc>
                        <a:spcAft>
                          <a:spcPts val="0"/>
                        </a:spcAft>
                        <a:tabLst>
                          <a:tab pos="2637155" algn="ctr"/>
                          <a:tab pos="5274310" algn="r"/>
                        </a:tabLst>
                      </a:pPr>
                      <a:r>
                        <a:rPr lang="en-US" sz="1600" b="0" kern="1050">
                          <a:effectLst/>
                        </a:rPr>
                        <a:t>4</a:t>
                      </a:r>
                      <a:endParaRPr lang="zh-CN" sz="1600" b="0" kern="105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c>
                  <a:txBody>
                    <a:bodyPr/>
                    <a:lstStyle/>
                    <a:p>
                      <a:pPr indent="0" algn="l">
                        <a:lnSpc>
                          <a:spcPts val="1600"/>
                        </a:lnSpc>
                        <a:spcAft>
                          <a:spcPts val="0"/>
                        </a:spcAft>
                        <a:tabLst>
                          <a:tab pos="2637155" algn="ctr"/>
                          <a:tab pos="5274310" algn="r"/>
                        </a:tabLst>
                      </a:pPr>
                      <a:r>
                        <a:rPr lang="en-US" sz="1600" b="0" kern="1050" dirty="0">
                          <a:effectLst/>
                        </a:rPr>
                        <a:t>5</a:t>
                      </a:r>
                      <a:endParaRPr lang="zh-CN" sz="1600" b="0" kern="1050" dirty="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c>
                  <a:txBody>
                    <a:bodyPr/>
                    <a:lstStyle/>
                    <a:p>
                      <a:pPr indent="0" algn="l">
                        <a:lnSpc>
                          <a:spcPts val="1600"/>
                        </a:lnSpc>
                        <a:spcAft>
                          <a:spcPts val="0"/>
                        </a:spcAft>
                        <a:tabLst>
                          <a:tab pos="2637155" algn="ctr"/>
                          <a:tab pos="5274310" algn="r"/>
                        </a:tabLst>
                      </a:pPr>
                      <a:r>
                        <a:rPr lang="en-US" sz="1600" b="0" kern="1050" dirty="0">
                          <a:effectLst/>
                        </a:rPr>
                        <a:t>6</a:t>
                      </a:r>
                      <a:endParaRPr lang="zh-CN" sz="1600" b="0" kern="1050" dirty="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r>
              <a:tr h="370840">
                <a:tc>
                  <a:txBody>
                    <a:bodyPr/>
                    <a:lstStyle/>
                    <a:p>
                      <a:pPr indent="0" algn="l">
                        <a:lnSpc>
                          <a:spcPts val="1600"/>
                        </a:lnSpc>
                        <a:spcAft>
                          <a:spcPts val="0"/>
                        </a:spcAft>
                        <a:tabLst>
                          <a:tab pos="2637155" algn="ctr"/>
                          <a:tab pos="5274310" algn="r"/>
                        </a:tabLst>
                      </a:pPr>
                      <a:r>
                        <a:rPr lang="zh-CN" sz="1600" b="0" kern="1050">
                          <a:effectLst/>
                        </a:rPr>
                        <a:t>维修费用</a:t>
                      </a:r>
                      <a:r>
                        <a:rPr lang="en-US" sz="1600" b="0" kern="1050">
                          <a:effectLst/>
                        </a:rPr>
                        <a:t> </a:t>
                      </a:r>
                      <a:endParaRPr lang="zh-CN" sz="1600" b="0" kern="105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c>
                  <a:txBody>
                    <a:bodyPr/>
                    <a:lstStyle/>
                    <a:p>
                      <a:pPr indent="0" algn="l">
                        <a:lnSpc>
                          <a:spcPts val="1600"/>
                        </a:lnSpc>
                        <a:spcAft>
                          <a:spcPts val="0"/>
                        </a:spcAft>
                        <a:tabLst>
                          <a:tab pos="2637155" algn="ctr"/>
                          <a:tab pos="5274310" algn="r"/>
                        </a:tabLst>
                      </a:pPr>
                      <a:r>
                        <a:rPr lang="en-US" sz="1600" b="0" kern="1050" dirty="0">
                          <a:effectLst/>
                        </a:rPr>
                        <a:t>2</a:t>
                      </a:r>
                      <a:r>
                        <a:rPr lang="zh-CN" sz="1600" b="0" kern="1050" dirty="0">
                          <a:effectLst/>
                        </a:rPr>
                        <a:t>．</a:t>
                      </a:r>
                      <a:r>
                        <a:rPr lang="en-US" sz="1600" b="0" kern="1050" dirty="0">
                          <a:effectLst/>
                        </a:rPr>
                        <a:t>2</a:t>
                      </a:r>
                      <a:endParaRPr lang="zh-CN" sz="1600" b="0" kern="1050" dirty="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c>
                  <a:txBody>
                    <a:bodyPr/>
                    <a:lstStyle/>
                    <a:p>
                      <a:pPr indent="0" algn="l">
                        <a:lnSpc>
                          <a:spcPts val="1600"/>
                        </a:lnSpc>
                        <a:spcAft>
                          <a:spcPts val="0"/>
                        </a:spcAft>
                        <a:tabLst>
                          <a:tab pos="2637155" algn="ctr"/>
                          <a:tab pos="5274310" algn="r"/>
                        </a:tabLst>
                      </a:pPr>
                      <a:r>
                        <a:rPr lang="en-US" sz="1600" b="0" kern="1050" dirty="0">
                          <a:effectLst/>
                        </a:rPr>
                        <a:t>3</a:t>
                      </a:r>
                      <a:r>
                        <a:rPr lang="zh-CN" sz="1600" b="0" kern="1050" dirty="0">
                          <a:effectLst/>
                        </a:rPr>
                        <a:t>．</a:t>
                      </a:r>
                      <a:r>
                        <a:rPr lang="en-US" sz="1600" b="0" kern="1050" dirty="0">
                          <a:effectLst/>
                        </a:rPr>
                        <a:t>8</a:t>
                      </a:r>
                      <a:endParaRPr lang="zh-CN" sz="1600" b="0" kern="1050" dirty="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c>
                  <a:txBody>
                    <a:bodyPr/>
                    <a:lstStyle/>
                    <a:p>
                      <a:pPr indent="0" algn="l">
                        <a:lnSpc>
                          <a:spcPts val="1600"/>
                        </a:lnSpc>
                        <a:spcAft>
                          <a:spcPts val="0"/>
                        </a:spcAft>
                        <a:tabLst>
                          <a:tab pos="2637155" algn="ctr"/>
                          <a:tab pos="5274310" algn="r"/>
                        </a:tabLst>
                      </a:pPr>
                      <a:r>
                        <a:rPr lang="en-US" sz="1600" b="0" kern="1050" dirty="0">
                          <a:effectLst/>
                        </a:rPr>
                        <a:t>5</a:t>
                      </a:r>
                      <a:r>
                        <a:rPr lang="zh-CN" sz="1600" b="0" kern="1050" dirty="0">
                          <a:effectLst/>
                        </a:rPr>
                        <a:t>．</a:t>
                      </a:r>
                      <a:r>
                        <a:rPr lang="en-US" sz="1600" b="0" kern="1050" dirty="0">
                          <a:effectLst/>
                        </a:rPr>
                        <a:t>5</a:t>
                      </a:r>
                      <a:endParaRPr lang="zh-CN" sz="1600" b="0" kern="1050" dirty="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c>
                  <a:txBody>
                    <a:bodyPr/>
                    <a:lstStyle/>
                    <a:p>
                      <a:pPr indent="0" algn="l">
                        <a:lnSpc>
                          <a:spcPts val="1600"/>
                        </a:lnSpc>
                        <a:spcAft>
                          <a:spcPts val="0"/>
                        </a:spcAft>
                        <a:tabLst>
                          <a:tab pos="2637155" algn="ctr"/>
                          <a:tab pos="5274310" algn="r"/>
                        </a:tabLst>
                      </a:pPr>
                      <a:r>
                        <a:rPr lang="en-US" sz="1600" b="0" kern="1050" dirty="0">
                          <a:effectLst/>
                        </a:rPr>
                        <a:t>6</a:t>
                      </a:r>
                      <a:r>
                        <a:rPr lang="zh-CN" sz="1600" b="0" kern="1050" dirty="0">
                          <a:effectLst/>
                        </a:rPr>
                        <a:t>．</a:t>
                      </a:r>
                      <a:r>
                        <a:rPr lang="en-US" sz="1600" b="0" kern="1050" dirty="0">
                          <a:effectLst/>
                        </a:rPr>
                        <a:t>5</a:t>
                      </a:r>
                      <a:endParaRPr lang="zh-CN" sz="1600" b="0" kern="1050" dirty="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c>
                  <a:txBody>
                    <a:bodyPr/>
                    <a:lstStyle/>
                    <a:p>
                      <a:pPr indent="0" algn="l">
                        <a:lnSpc>
                          <a:spcPts val="1600"/>
                        </a:lnSpc>
                        <a:spcAft>
                          <a:spcPts val="0"/>
                        </a:spcAft>
                        <a:tabLst>
                          <a:tab pos="2637155" algn="ctr"/>
                          <a:tab pos="5274310" algn="r"/>
                        </a:tabLst>
                      </a:pPr>
                      <a:r>
                        <a:rPr lang="en-US" sz="1600" b="0" kern="1050" dirty="0">
                          <a:effectLst/>
                        </a:rPr>
                        <a:t>7</a:t>
                      </a:r>
                      <a:r>
                        <a:rPr lang="zh-CN" sz="1600" b="0" kern="1050" dirty="0">
                          <a:effectLst/>
                        </a:rPr>
                        <a:t>．</a:t>
                      </a:r>
                      <a:r>
                        <a:rPr lang="en-US" sz="1600" b="0" kern="1050" dirty="0">
                          <a:effectLst/>
                        </a:rPr>
                        <a:t>0</a:t>
                      </a:r>
                      <a:endParaRPr lang="zh-CN" sz="1600" b="0" kern="1050" dirty="0">
                        <a:effectLst/>
                        <a:latin typeface="Calibri" panose="020F0502020204030204" charset="0"/>
                        <a:ea typeface="宋体" panose="02010600030101010101" pitchFamily="2" charset="-122"/>
                        <a:cs typeface="Times New Roman" panose="02020603050405020304" pitchFamily="18" charset="0"/>
                      </a:endParaRPr>
                    </a:p>
                  </a:txBody>
                  <a:tcPr marL="0" marR="0" marT="0" marB="0" anchor="ctr" anchorCtr="1"/>
                </a:tc>
              </a:tr>
            </a:tbl>
          </a:graphicData>
        </a:graphic>
      </p:graphicFrame>
      <p:graphicFrame>
        <p:nvGraphicFramePr>
          <p:cNvPr id="35" name="表格 34"/>
          <p:cNvGraphicFramePr>
            <a:graphicFrameLocks noGrp="1"/>
          </p:cNvGraphicFramePr>
          <p:nvPr/>
        </p:nvGraphicFramePr>
        <p:xfrm>
          <a:off x="1409708" y="4227771"/>
          <a:ext cx="6881886" cy="812800"/>
        </p:xfrm>
        <a:graphic>
          <a:graphicData uri="http://schemas.openxmlformats.org/drawingml/2006/table">
            <a:tbl>
              <a:tblPr firstRow="1" bandRow="1">
                <a:tableStyleId>{5C22544A-7EE6-4342-B048-85BDC9FD1C3A}</a:tableStyleId>
              </a:tblPr>
              <a:tblGrid>
                <a:gridCol w="1146981"/>
                <a:gridCol w="1146981"/>
                <a:gridCol w="1146981"/>
                <a:gridCol w="1146981"/>
                <a:gridCol w="1146981"/>
                <a:gridCol w="1146981"/>
              </a:tblGrid>
              <a:tr h="370840">
                <a:tc>
                  <a:txBody>
                    <a:bodyPr/>
                    <a:lstStyle/>
                    <a:p>
                      <a:pPr indent="0" algn="ctr">
                        <a:lnSpc>
                          <a:spcPts val="1600"/>
                        </a:lnSpc>
                        <a:spcAft>
                          <a:spcPts val="0"/>
                        </a:spcAft>
                      </a:pPr>
                      <a:r>
                        <a:rPr lang="zh-CN" sz="1600" kern="1050">
                          <a:effectLst/>
                          <a:latin typeface="Times New Roman" panose="02020603050405020304" pitchFamily="18" charset="0"/>
                          <a:ea typeface="宋体" panose="02010600030101010101" pitchFamily="2" charset="-122"/>
                        </a:rPr>
                        <a:t>房屋面积（㎡）</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0" algn="ctr">
                        <a:lnSpc>
                          <a:spcPts val="1600"/>
                        </a:lnSpc>
                        <a:spcAft>
                          <a:spcPts val="0"/>
                        </a:spcAft>
                      </a:pPr>
                      <a:r>
                        <a:rPr lang="en-US" sz="1600" kern="1050">
                          <a:effectLst/>
                          <a:latin typeface="Times New Roman" panose="02020603050405020304" pitchFamily="18" charset="0"/>
                          <a:ea typeface="宋体" panose="02010600030101010101" pitchFamily="2" charset="-122"/>
                        </a:rPr>
                        <a:t>115</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0" algn="ctr">
                        <a:lnSpc>
                          <a:spcPts val="1600"/>
                        </a:lnSpc>
                        <a:spcAft>
                          <a:spcPts val="0"/>
                        </a:spcAft>
                      </a:pPr>
                      <a:r>
                        <a:rPr lang="en-US" sz="1600" kern="1050">
                          <a:effectLst/>
                          <a:latin typeface="Times New Roman" panose="02020603050405020304" pitchFamily="18" charset="0"/>
                          <a:ea typeface="宋体" panose="02010600030101010101" pitchFamily="2" charset="-122"/>
                        </a:rPr>
                        <a:t>110</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0" algn="ctr">
                        <a:lnSpc>
                          <a:spcPts val="1600"/>
                        </a:lnSpc>
                        <a:spcAft>
                          <a:spcPts val="0"/>
                        </a:spcAft>
                      </a:pPr>
                      <a:r>
                        <a:rPr lang="en-US" sz="1600" kern="1050">
                          <a:effectLst/>
                          <a:latin typeface="Times New Roman" panose="02020603050405020304" pitchFamily="18" charset="0"/>
                          <a:ea typeface="宋体" panose="02010600030101010101" pitchFamily="2" charset="-122"/>
                        </a:rPr>
                        <a:t>80</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0" algn="ctr">
                        <a:lnSpc>
                          <a:spcPts val="1600"/>
                        </a:lnSpc>
                        <a:spcAft>
                          <a:spcPts val="0"/>
                        </a:spcAft>
                      </a:pPr>
                      <a:r>
                        <a:rPr lang="en-US" sz="1600" kern="1050">
                          <a:effectLst/>
                          <a:latin typeface="Times New Roman" panose="02020603050405020304" pitchFamily="18" charset="0"/>
                          <a:ea typeface="宋体" panose="02010600030101010101" pitchFamily="2" charset="-122"/>
                        </a:rPr>
                        <a:t>135</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0" algn="ctr">
                        <a:lnSpc>
                          <a:spcPts val="1600"/>
                        </a:lnSpc>
                        <a:spcAft>
                          <a:spcPts val="0"/>
                        </a:spcAft>
                      </a:pPr>
                      <a:r>
                        <a:rPr lang="en-US" sz="1600" kern="1050">
                          <a:effectLst/>
                          <a:latin typeface="Times New Roman" panose="02020603050405020304" pitchFamily="18" charset="0"/>
                          <a:ea typeface="宋体" panose="02010600030101010101" pitchFamily="2" charset="-122"/>
                        </a:rPr>
                        <a:t>105</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r>
              <a:tr h="370840">
                <a:tc>
                  <a:txBody>
                    <a:bodyPr/>
                    <a:lstStyle/>
                    <a:p>
                      <a:pPr indent="0" algn="ctr">
                        <a:lnSpc>
                          <a:spcPts val="1600"/>
                        </a:lnSpc>
                        <a:spcAft>
                          <a:spcPts val="0"/>
                        </a:spcAft>
                      </a:pPr>
                      <a:r>
                        <a:rPr lang="zh-CN" sz="1600" kern="1050">
                          <a:effectLst/>
                          <a:latin typeface="Times New Roman" panose="02020603050405020304" pitchFamily="18" charset="0"/>
                          <a:ea typeface="宋体" panose="02010600030101010101" pitchFamily="2" charset="-122"/>
                        </a:rPr>
                        <a:t>销售价格（万元）</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0" algn="ctr">
                        <a:lnSpc>
                          <a:spcPts val="1600"/>
                        </a:lnSpc>
                        <a:spcAft>
                          <a:spcPts val="0"/>
                        </a:spcAft>
                      </a:pPr>
                      <a:r>
                        <a:rPr lang="en-US" sz="1600" kern="1050">
                          <a:effectLst/>
                          <a:latin typeface="Times New Roman" panose="02020603050405020304" pitchFamily="18" charset="0"/>
                          <a:ea typeface="宋体" panose="02010600030101010101" pitchFamily="2" charset="-122"/>
                        </a:rPr>
                        <a:t>24.8</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0" algn="ctr">
                        <a:lnSpc>
                          <a:spcPts val="1600"/>
                        </a:lnSpc>
                        <a:spcAft>
                          <a:spcPts val="0"/>
                        </a:spcAft>
                      </a:pPr>
                      <a:r>
                        <a:rPr lang="en-US" sz="1600" kern="1050">
                          <a:effectLst/>
                          <a:latin typeface="Times New Roman" panose="02020603050405020304" pitchFamily="18" charset="0"/>
                          <a:ea typeface="宋体" panose="02010600030101010101" pitchFamily="2" charset="-122"/>
                        </a:rPr>
                        <a:t>21.6</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0" algn="ctr">
                        <a:lnSpc>
                          <a:spcPts val="1600"/>
                        </a:lnSpc>
                        <a:spcAft>
                          <a:spcPts val="0"/>
                        </a:spcAft>
                      </a:pPr>
                      <a:r>
                        <a:rPr lang="en-US" sz="1600" kern="1050">
                          <a:effectLst/>
                          <a:latin typeface="Times New Roman" panose="02020603050405020304" pitchFamily="18" charset="0"/>
                          <a:ea typeface="宋体" panose="02010600030101010101" pitchFamily="2" charset="-122"/>
                        </a:rPr>
                        <a:t>18.4</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0" algn="ctr">
                        <a:lnSpc>
                          <a:spcPts val="1600"/>
                        </a:lnSpc>
                        <a:spcAft>
                          <a:spcPts val="0"/>
                        </a:spcAft>
                      </a:pPr>
                      <a:r>
                        <a:rPr lang="en-US" sz="1600" kern="1050">
                          <a:effectLst/>
                          <a:latin typeface="Times New Roman" panose="02020603050405020304" pitchFamily="18" charset="0"/>
                          <a:ea typeface="宋体" panose="02010600030101010101" pitchFamily="2" charset="-122"/>
                        </a:rPr>
                        <a:t>29.2</a:t>
                      </a:r>
                      <a:endParaRPr lang="zh-CN" sz="1600" kern="1050">
                        <a:effectLst/>
                        <a:latin typeface="Times New Roman" panose="02020603050405020304" pitchFamily="18" charset="0"/>
                        <a:ea typeface="宋体" panose="02010600030101010101" pitchFamily="2" charset="-122"/>
                      </a:endParaRPr>
                    </a:p>
                  </a:txBody>
                  <a:tcPr marL="68580" marR="68580" marT="0" marB="0" anchor="ctr" anchorCtr="1"/>
                </a:tc>
                <a:tc>
                  <a:txBody>
                    <a:bodyPr/>
                    <a:lstStyle/>
                    <a:p>
                      <a:pPr indent="0" algn="ctr">
                        <a:lnSpc>
                          <a:spcPts val="1600"/>
                        </a:lnSpc>
                        <a:spcAft>
                          <a:spcPts val="0"/>
                        </a:spcAft>
                      </a:pPr>
                      <a:r>
                        <a:rPr lang="en-US" sz="1600" kern="1050" dirty="0">
                          <a:effectLst/>
                          <a:latin typeface="Times New Roman" panose="02020603050405020304" pitchFamily="18" charset="0"/>
                          <a:ea typeface="宋体" panose="02010600030101010101" pitchFamily="2" charset="-122"/>
                        </a:rPr>
                        <a:t>22</a:t>
                      </a:r>
                      <a:endParaRPr lang="zh-CN" sz="1600" kern="1050" dirty="0">
                        <a:effectLst/>
                        <a:latin typeface="Times New Roman" panose="02020603050405020304" pitchFamily="18" charset="0"/>
                        <a:ea typeface="宋体" panose="02010600030101010101" pitchFamily="2" charset="-122"/>
                      </a:endParaRPr>
                    </a:p>
                  </a:txBody>
                  <a:tcPr marL="68580" marR="68580" marT="0" marB="0" anchor="ctr" anchorCtr="1"/>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c-034\Desktop\云创大学-未来的大学，专注大数据人工智能培训与认证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4665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572000" y="0"/>
            <a:ext cx="4572000" cy="6858000"/>
          </a:xfrm>
          <a:prstGeom prst="rect">
            <a:avLst/>
          </a:prstGeom>
          <a:solidFill>
            <a:srgbClr val="28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88" y="-10862"/>
            <a:ext cx="214312" cy="685800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61" y="-11900"/>
            <a:ext cx="214312" cy="6858000"/>
          </a:xfrm>
          <a:prstGeom prst="rect">
            <a:avLst/>
          </a:prstGeom>
        </p:spPr>
      </p:pic>
      <p:pic>
        <p:nvPicPr>
          <p:cNvPr id="1026" name="Picture 2" descr="C:\Users\yc-034\AppData\Local\Temp\WeChat Files\fa740bf4eb5ba01a0250bf22005578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422" y="5345456"/>
            <a:ext cx="869150" cy="87554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896026" y="3343928"/>
            <a:ext cx="3958505" cy="1286506"/>
          </a:xfrm>
          <a:prstGeom prst="rect">
            <a:avLst/>
          </a:prstGeom>
        </p:spPr>
        <p:txBody>
          <a:bodyPr wrap="square">
            <a:spAutoFit/>
          </a:bodyPr>
          <a:lstStyle/>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在线学习、在线动手做实验</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学习云创大数据大量实际项目</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获取云创工程师认证、工信部认证、国际认证</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大</a:t>
            </a: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数据能力分析、工作匹配、智能推荐</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p:txBody>
      </p:sp>
      <p:pic>
        <p:nvPicPr>
          <p:cNvPr id="1029" name="Picture 5" descr="https://edu.cstor.cn/img/w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835" y="5345456"/>
            <a:ext cx="869106" cy="87554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933258" y="6463743"/>
            <a:ext cx="1223412"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云创大学微信公众号</a:t>
            </a:r>
            <a:endParaRPr lang="zh-CN" altLang="en-US" sz="900">
              <a:solidFill>
                <a:schemeClr val="bg1"/>
              </a:solidFill>
              <a:latin typeface="方正粗黑宋简体" pitchFamily="2" charset="-122"/>
              <a:ea typeface="方正粗黑宋简体" pitchFamily="2" charset="-122"/>
            </a:endParaRPr>
          </a:p>
        </p:txBody>
      </p:sp>
      <p:sp>
        <p:nvSpPr>
          <p:cNvPr id="31" name="矩形 30"/>
          <p:cNvSpPr/>
          <p:nvPr/>
        </p:nvSpPr>
        <p:spPr>
          <a:xfrm>
            <a:off x="5746039" y="6299849"/>
            <a:ext cx="877163"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a:t>
            </a:r>
            <a:r>
              <a:rPr lang="zh-CN" altLang="en-US" sz="900" smtClean="0">
                <a:solidFill>
                  <a:schemeClr val="bg1"/>
                </a:solidFill>
                <a:latin typeface="方正粗黑宋简体" pitchFamily="2" charset="-122"/>
                <a:ea typeface="方正粗黑宋简体" pitchFamily="2" charset="-122"/>
              </a:rPr>
              <a:t>大学网站</a:t>
            </a:r>
            <a:endParaRPr lang="zh-CN" altLang="en-US" sz="900">
              <a:solidFill>
                <a:schemeClr val="bg1"/>
              </a:solidFill>
              <a:latin typeface="方正粗黑宋简体" pitchFamily="2" charset="-122"/>
              <a:ea typeface="方正粗黑宋简体" pitchFamily="2" charset="-122"/>
            </a:endParaRPr>
          </a:p>
        </p:txBody>
      </p:sp>
      <p:sp>
        <p:nvSpPr>
          <p:cNvPr id="7" name="矩形 6"/>
          <p:cNvSpPr/>
          <p:nvPr/>
        </p:nvSpPr>
        <p:spPr>
          <a:xfrm>
            <a:off x="5519811" y="6461760"/>
            <a:ext cx="1285929" cy="230832"/>
          </a:xfrm>
          <a:prstGeom prst="rect">
            <a:avLst/>
          </a:prstGeom>
        </p:spPr>
        <p:txBody>
          <a:bodyPr wrap="none">
            <a:spAutoFit/>
          </a:bodyPr>
          <a:lstStyle/>
          <a:p>
            <a:r>
              <a:rPr lang="en-US" altLang="zh-CN" sz="900">
                <a:solidFill>
                  <a:schemeClr val="bg1"/>
                </a:solidFill>
                <a:latin typeface="方正粗黑宋简体" pitchFamily="2" charset="-122"/>
                <a:ea typeface="方正粗黑宋简体" pitchFamily="2" charset="-122"/>
              </a:rPr>
              <a:t>https://edu.cstor.cn/</a:t>
            </a:r>
            <a:endParaRPr lang="zh-CN" altLang="en-US" sz="900">
              <a:solidFill>
                <a:schemeClr val="bg1"/>
              </a:solidFill>
              <a:latin typeface="方正粗黑宋简体" pitchFamily="2" charset="-122"/>
              <a:ea typeface="方正粗黑宋简体" pitchFamily="2" charset="-122"/>
            </a:endParaRPr>
          </a:p>
        </p:txBody>
      </p:sp>
      <p:sp>
        <p:nvSpPr>
          <p:cNvPr id="20" name="矩形 19"/>
          <p:cNvSpPr/>
          <p:nvPr/>
        </p:nvSpPr>
        <p:spPr>
          <a:xfrm>
            <a:off x="5988208" y="809784"/>
            <a:ext cx="2468945" cy="523220"/>
          </a:xfrm>
          <a:prstGeom prst="rect">
            <a:avLst/>
          </a:prstGeom>
          <a:noFill/>
        </p:spPr>
        <p:txBody>
          <a:bodyPr wrap="none" lIns="91440" tIns="45720" rIns="91440" bIns="45720">
            <a:spAutoFit/>
          </a:bodyPr>
          <a:lstStyle/>
          <a:p>
            <a:pPr algn="ctr"/>
            <a:r>
              <a:rPr lang="zh-CN" altLang="en-US" sz="2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省钱</a:t>
            </a:r>
            <a:r>
              <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、省时间</a:t>
            </a:r>
            <a:r>
              <a:rPr lang="en-US" altLang="zh-CN"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a:t>
            </a:r>
            <a:endPar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sp>
        <p:nvSpPr>
          <p:cNvPr id="19" name="文本框 11"/>
          <p:cNvSpPr txBox="1"/>
          <p:nvPr/>
        </p:nvSpPr>
        <p:spPr>
          <a:xfrm>
            <a:off x="4786444" y="338591"/>
            <a:ext cx="3700052"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大学生如何提高实战能力，高薪就业？</a:t>
            </a:r>
            <a:endParaRPr lang="zh-CN" altLang="en-US" sz="1600" b="1" dirty="0">
              <a:solidFill>
                <a:schemeClr val="bg1"/>
              </a:solidFill>
              <a:latin typeface="方正粗黑宋简体" pitchFamily="2" charset="-122"/>
              <a:ea typeface="方正粗黑宋简体" pitchFamily="2" charset="-122"/>
            </a:endParaRPr>
          </a:p>
        </p:txBody>
      </p:sp>
      <p:sp>
        <p:nvSpPr>
          <p:cNvPr id="21" name="文本框 11"/>
          <p:cNvSpPr txBox="1"/>
          <p:nvPr/>
        </p:nvSpPr>
        <p:spPr>
          <a:xfrm>
            <a:off x="4786444" y="917505"/>
            <a:ext cx="1218603"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学到真本事</a:t>
            </a:r>
            <a:endParaRPr lang="zh-CN" altLang="en-US" sz="1600" b="1" dirty="0">
              <a:solidFill>
                <a:schemeClr val="bg1"/>
              </a:solidFill>
              <a:latin typeface="方正粗黑宋简体" pitchFamily="2" charset="-122"/>
              <a:ea typeface="方正粗黑宋简体" pitchFamily="2" charset="-122"/>
            </a:endParaRPr>
          </a:p>
        </p:txBody>
      </p:sp>
      <p:sp>
        <p:nvSpPr>
          <p:cNvPr id="22" name="文本框 11"/>
          <p:cNvSpPr txBox="1"/>
          <p:nvPr/>
        </p:nvSpPr>
        <p:spPr>
          <a:xfrm>
            <a:off x="4786443" y="1520189"/>
            <a:ext cx="4113627"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学习大数据、人工智能、云计算的不二之选</a:t>
            </a:r>
            <a:endParaRPr lang="zh-CN" altLang="en-US" sz="1600" b="1" dirty="0">
              <a:solidFill>
                <a:schemeClr val="bg1"/>
              </a:solidFill>
              <a:latin typeface="方正粗黑宋简体" pitchFamily="2" charset="-122"/>
              <a:ea typeface="方正粗黑宋简体" pitchFamily="2" charset="-122"/>
            </a:endParaRPr>
          </a:p>
        </p:txBody>
      </p:sp>
      <p:sp>
        <p:nvSpPr>
          <p:cNvPr id="2" name="矩形 1"/>
          <p:cNvSpPr/>
          <p:nvPr/>
        </p:nvSpPr>
        <p:spPr>
          <a:xfrm>
            <a:off x="4665494" y="4718475"/>
            <a:ext cx="4493538" cy="461665"/>
          </a:xfrm>
          <a:prstGeom prst="rect">
            <a:avLst/>
          </a:prstGeom>
          <a:noFill/>
        </p:spPr>
        <p:txBody>
          <a:bodyPr wrap="none" lIns="91440" tIns="45720" rIns="91440" bIns="45720">
            <a:spAutoFit/>
          </a:bodyPr>
          <a:lstStyle/>
          <a:p>
            <a:pPr algn="ctr"/>
            <a:r>
              <a:rPr lang="zh-CN" alt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学</a:t>
            </a:r>
            <a:r>
              <a:rPr lang="zh-CN" alt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到真本事，走遍天下都不怕！</a:t>
            </a:r>
            <a:endParaRPr lang="zh-CN" altLang="en-US" sz="2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640" y="2027068"/>
            <a:ext cx="2087935" cy="128889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hlinkClick r:id="rId1"/>
          </p:cNvPr>
          <p:cNvSpPr/>
          <p:nvPr/>
        </p:nvSpPr>
        <p:spPr>
          <a:xfrm>
            <a:off x="4824939" y="933287"/>
            <a:ext cx="3917905"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hlinkClick r:id="rId1"/>
          </p:cNvPr>
          <p:cNvSpPr/>
          <p:nvPr/>
        </p:nvSpPr>
        <p:spPr>
          <a:xfrm>
            <a:off x="403403" y="933288"/>
            <a:ext cx="3806288"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462133" y="4669579"/>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669493"/>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599202"/>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599288"/>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599202"/>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669493"/>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599202"/>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669493"/>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669493"/>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599202"/>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矩形 3">
            <a:hlinkClick r:id="rId1"/>
          </p:cNvPr>
          <p:cNvSpPr/>
          <p:nvPr/>
        </p:nvSpPr>
        <p:spPr>
          <a:xfrm>
            <a:off x="427114" y="3639664"/>
            <a:ext cx="4078140" cy="709609"/>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1"/>
          </p:cNvPr>
          <p:cNvSpPr txBox="1"/>
          <p:nvPr/>
        </p:nvSpPr>
        <p:spPr>
          <a:xfrm>
            <a:off x="1995274" y="3836384"/>
            <a:ext cx="2509980"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智能硬件大数据免费托管平台</a:t>
            </a:r>
            <a:endParaRPr lang="zh-CN" altLang="en-US" sz="1400" dirty="0" smtClean="0">
              <a:solidFill>
                <a:schemeClr val="tx1">
                  <a:lumMod val="75000"/>
                  <a:lumOff val="25000"/>
                </a:schemeClr>
              </a:solidFill>
              <a:latin typeface="+mj-ea"/>
              <a:ea typeface="+mj-ea"/>
            </a:endParaRPr>
          </a:p>
        </p:txBody>
      </p:sp>
      <p:pic>
        <p:nvPicPr>
          <p:cNvPr id="1048" name="Picture 24" descr="F:\大数据挖掘平台\物联网大数据平台\logo_bate_homeaaa.png">
            <a:hlinkClick r:id="rId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6424" y="3747764"/>
            <a:ext cx="1803529"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80132" y="3600928"/>
            <a:ext cx="4121103" cy="799827"/>
            <a:chOff x="4986061" y="3557798"/>
            <a:chExt cx="3486036" cy="799827"/>
          </a:xfrm>
        </p:grpSpPr>
        <p:sp>
          <p:nvSpPr>
            <p:cNvPr id="37" name="矩形 36">
              <a:hlinkClick r:id="rId23"/>
            </p:cNvPr>
            <p:cNvSpPr/>
            <p:nvPr/>
          </p:nvSpPr>
          <p:spPr>
            <a:xfrm>
              <a:off x="4986061" y="3594588"/>
              <a:ext cx="3486036" cy="70961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3"/>
            </p:cNvPr>
            <p:cNvSpPr txBox="1"/>
            <p:nvPr/>
          </p:nvSpPr>
          <p:spPr>
            <a:xfrm>
              <a:off x="6635120" y="3780323"/>
              <a:ext cx="1800493"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环境大数据开放平台</a:t>
              </a:r>
              <a:endParaRPr lang="zh-CN" altLang="en-US" sz="1400" dirty="0" smtClean="0">
                <a:solidFill>
                  <a:schemeClr val="tx1">
                    <a:lumMod val="75000"/>
                    <a:lumOff val="25000"/>
                  </a:schemeClr>
                </a:solidFill>
                <a:latin typeface="+mj-ea"/>
                <a:ea typeface="+mj-ea"/>
              </a:endParaRPr>
            </a:p>
          </p:txBody>
        </p:sp>
        <p:pic>
          <p:nvPicPr>
            <p:cNvPr id="1050" name="Picture 26" descr="F:\大数据挖掘平台\环境云\环境云logo.pn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93289" y="3557798"/>
              <a:ext cx="1693352" cy="79982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文本框 10"/>
          <p:cNvSpPr txBox="1"/>
          <p:nvPr/>
        </p:nvSpPr>
        <p:spPr>
          <a:xfrm>
            <a:off x="5590610" y="941914"/>
            <a:ext cx="250902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免费</a:t>
            </a:r>
            <a:r>
              <a:rPr lang="zh-CN" altLang="en-US" sz="2000" b="1">
                <a:solidFill>
                  <a:srgbClr val="70AD47">
                    <a:lumMod val="75000"/>
                  </a:srgbClr>
                </a:solidFill>
              </a:rPr>
              <a:t>大数据</a:t>
            </a:r>
            <a:r>
              <a:rPr lang="en-US" altLang="zh-CN" sz="2000" b="1" smtClean="0">
                <a:solidFill>
                  <a:srgbClr val="70AD47">
                    <a:lumMod val="75000"/>
                  </a:srgbClr>
                </a:solidFill>
              </a:rPr>
              <a:t>APP</a:t>
            </a:r>
            <a:r>
              <a:rPr lang="zh-CN" altLang="en-US" sz="2000" b="1" smtClean="0">
                <a:solidFill>
                  <a:srgbClr val="70AD47">
                    <a:lumMod val="75000"/>
                  </a:srgbClr>
                </a:solidFill>
              </a:rPr>
              <a:t>推荐</a:t>
            </a:r>
            <a:endParaRPr lang="zh-CN" altLang="en-US" sz="2000" b="1" dirty="0">
              <a:solidFill>
                <a:srgbClr val="70AD47">
                  <a:lumMod val="75000"/>
                </a:srgbClr>
              </a:solidFill>
            </a:endParaRPr>
          </a:p>
        </p:txBody>
      </p:sp>
      <p:sp>
        <p:nvSpPr>
          <p:cNvPr id="53" name="矩形 52"/>
          <p:cNvSpPr/>
          <p:nvPr/>
        </p:nvSpPr>
        <p:spPr>
          <a:xfrm>
            <a:off x="2494835" y="333112"/>
            <a:ext cx="4134464" cy="400110"/>
          </a:xfrm>
          <a:prstGeom prst="rect">
            <a:avLst/>
          </a:prstGeom>
          <a:solidFill>
            <a:schemeClr val="tx1">
              <a:lumMod val="75000"/>
              <a:lumOff val="25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grpSp>
        <p:nvGrpSpPr>
          <p:cNvPr id="19" name="组合 18"/>
          <p:cNvGrpSpPr/>
          <p:nvPr/>
        </p:nvGrpSpPr>
        <p:grpSpPr>
          <a:xfrm>
            <a:off x="427114" y="1447522"/>
            <a:ext cx="8292159" cy="1847698"/>
            <a:chOff x="427114" y="2254936"/>
            <a:chExt cx="7530395" cy="1677958"/>
          </a:xfrm>
        </p:grpSpPr>
        <p:pic>
          <p:nvPicPr>
            <p:cNvPr id="59" name="图片 5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7114" y="2254936"/>
              <a:ext cx="1347283" cy="1409482"/>
            </a:xfrm>
            <a:prstGeom prst="rect">
              <a:avLst/>
            </a:prstGeom>
          </p:spPr>
        </p:pic>
        <p:pic>
          <p:nvPicPr>
            <p:cNvPr id="60" name="图片 5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44425" y="2260087"/>
              <a:ext cx="1337435" cy="1399180"/>
            </a:xfrm>
            <a:prstGeom prst="rect">
              <a:avLst/>
            </a:prstGeom>
          </p:spPr>
        </p:pic>
        <p:sp>
          <p:nvSpPr>
            <p:cNvPr id="65" name="文本框 11"/>
            <p:cNvSpPr txBox="1"/>
            <p:nvPr/>
          </p:nvSpPr>
          <p:spPr>
            <a:xfrm>
              <a:off x="644374" y="3653897"/>
              <a:ext cx="973411" cy="278529"/>
            </a:xfrm>
            <a:prstGeom prst="rect">
              <a:avLst/>
            </a:prstGeom>
            <a:noFill/>
          </p:spPr>
          <p:txBody>
            <a:bodyPr wrap="none" rtlCol="0">
              <a:spAutoFit/>
            </a:bodyPr>
            <a:lstStyle/>
            <a:p>
              <a:pPr algn="ctr"/>
              <a:r>
                <a:rPr lang="zh-CN" altLang="en-US" sz="1400" dirty="0">
                  <a:solidFill>
                    <a:schemeClr val="tx1">
                      <a:lumMod val="75000"/>
                      <a:lumOff val="25000"/>
                    </a:schemeClr>
                  </a:solidFill>
                </a:rPr>
                <a:t>刘鹏</a:t>
              </a:r>
              <a:r>
                <a:rPr lang="zh-CN" altLang="en-US" sz="1400" dirty="0" smtClean="0">
                  <a:solidFill>
                    <a:schemeClr val="tx1">
                      <a:lumMod val="75000"/>
                      <a:lumOff val="25000"/>
                    </a:schemeClr>
                  </a:solidFill>
                </a:rPr>
                <a:t>看</a:t>
              </a:r>
              <a:r>
                <a:rPr lang="zh-CN" altLang="en-US" sz="1400" dirty="0">
                  <a:solidFill>
                    <a:schemeClr val="tx1">
                      <a:lumMod val="75000"/>
                      <a:lumOff val="25000"/>
                    </a:schemeClr>
                  </a:solidFill>
                </a:rPr>
                <a:t>未来</a:t>
              </a:r>
              <a:endParaRPr lang="zh-CN" altLang="en-US" sz="1400" dirty="0">
                <a:solidFill>
                  <a:schemeClr val="tx1">
                    <a:lumMod val="75000"/>
                    <a:lumOff val="25000"/>
                  </a:schemeClr>
                </a:solidFill>
              </a:endParaRPr>
            </a:p>
          </p:txBody>
        </p:sp>
        <p:sp>
          <p:nvSpPr>
            <p:cNvPr id="67" name="文本框 13"/>
            <p:cNvSpPr txBox="1"/>
            <p:nvPr/>
          </p:nvSpPr>
          <p:spPr>
            <a:xfrm>
              <a:off x="2626805" y="3654365"/>
              <a:ext cx="973411" cy="278529"/>
            </a:xfrm>
            <a:prstGeom prst="rect">
              <a:avLst/>
            </a:prstGeom>
            <a:noFill/>
          </p:spPr>
          <p:txBody>
            <a:bodyPr wrap="none" rtlCol="0">
              <a:spAutoFit/>
            </a:bodyPr>
            <a:lstStyle/>
            <a:p>
              <a:pPr algn="ctr"/>
              <a:r>
                <a:rPr lang="zh-CN" altLang="en-US" sz="1400" dirty="0" smtClean="0">
                  <a:solidFill>
                    <a:schemeClr val="tx1">
                      <a:lumMod val="75000"/>
                      <a:lumOff val="25000"/>
                    </a:schemeClr>
                  </a:solidFill>
                </a:rPr>
                <a:t>云创</a:t>
              </a:r>
              <a:r>
                <a:rPr lang="zh-CN" altLang="en-US" sz="1400" dirty="0">
                  <a:solidFill>
                    <a:schemeClr val="tx1">
                      <a:lumMod val="75000"/>
                      <a:lumOff val="25000"/>
                    </a:schemeClr>
                  </a:solidFill>
                </a:rPr>
                <a:t>大数据</a:t>
              </a:r>
              <a:endParaRPr lang="zh-CN" altLang="en-US" sz="1400" dirty="0">
                <a:solidFill>
                  <a:schemeClr val="tx1">
                    <a:lumMod val="75000"/>
                    <a:lumOff val="25000"/>
                  </a:schemeClr>
                </a:solidFill>
              </a:endParaRPr>
            </a:p>
          </p:txBody>
        </p:sp>
        <p:pic>
          <p:nvPicPr>
            <p:cNvPr id="3077"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28764" y="2260087"/>
              <a:ext cx="1424862" cy="14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16353" y="2254936"/>
              <a:ext cx="1441156" cy="140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文本框 13"/>
            <p:cNvSpPr txBox="1"/>
            <p:nvPr/>
          </p:nvSpPr>
          <p:spPr>
            <a:xfrm>
              <a:off x="4654836" y="3654028"/>
              <a:ext cx="973411" cy="278529"/>
            </a:xfrm>
            <a:prstGeom prst="rect">
              <a:avLst/>
            </a:prstGeom>
            <a:noFill/>
          </p:spPr>
          <p:txBody>
            <a:bodyPr wrap="none" rtlCol="0">
              <a:spAutoFit/>
            </a:bodyPr>
            <a:lstStyle/>
            <a:p>
              <a:pPr algn="ct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我的</a:t>
              </a:r>
              <a:r>
                <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PM2.5</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文本框 13"/>
            <p:cNvSpPr txBox="1"/>
            <p:nvPr/>
          </p:nvSpPr>
          <p:spPr>
            <a:xfrm>
              <a:off x="6911682" y="3654027"/>
              <a:ext cx="650479" cy="278529"/>
            </a:xfrm>
            <a:prstGeom prst="rect">
              <a:avLst/>
            </a:prstGeom>
            <a:noFill/>
          </p:spPr>
          <p:txBody>
            <a:bodyPr wrap="none" rtlCol="0">
              <a:spAutoFit/>
            </a:bodyPr>
            <a:lstStyle/>
            <a:p>
              <a:pPr algn="ctr"/>
              <a:r>
                <a:rPr lang="zh-CN" altLang="en-US" sz="1400" smtClean="0">
                  <a:solidFill>
                    <a:schemeClr val="tx1">
                      <a:lumMod val="75000"/>
                      <a:lumOff val="25000"/>
                    </a:schemeClr>
                  </a:solidFill>
                </a:rPr>
                <a:t>同声译</a:t>
              </a:r>
              <a:endParaRPr lang="zh-CN" altLang="en-US" sz="1400" dirty="0" smtClean="0">
                <a:solidFill>
                  <a:schemeClr val="tx1">
                    <a:lumMod val="75000"/>
                    <a:lumOff val="25000"/>
                  </a:schemeClr>
                </a:solidFill>
              </a:endParaRPr>
            </a:p>
          </p:txBody>
        </p:sp>
      </p:grpSp>
      <p:sp>
        <p:nvSpPr>
          <p:cNvPr id="52" name="文本框 10"/>
          <p:cNvSpPr txBox="1"/>
          <p:nvPr/>
        </p:nvSpPr>
        <p:spPr>
          <a:xfrm>
            <a:off x="1279938" y="941914"/>
            <a:ext cx="198002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微</a:t>
            </a:r>
            <a:r>
              <a:rPr lang="zh-CN" altLang="en-US" sz="2000" b="1" dirty="0">
                <a:solidFill>
                  <a:srgbClr val="70AD47">
                    <a:lumMod val="75000"/>
                  </a:srgbClr>
                </a:solidFill>
              </a:rPr>
              <a:t>信</a:t>
            </a:r>
            <a:r>
              <a:rPr lang="zh-CN" altLang="en-US" sz="2000" b="1">
                <a:solidFill>
                  <a:srgbClr val="70AD47">
                    <a:lumMod val="75000"/>
                  </a:srgbClr>
                </a:solidFill>
              </a:rPr>
              <a:t>公众</a:t>
            </a:r>
            <a:r>
              <a:rPr lang="zh-CN" altLang="en-US" sz="2000" b="1" smtClean="0">
                <a:solidFill>
                  <a:srgbClr val="70AD47">
                    <a:lumMod val="75000"/>
                  </a:srgbClr>
                </a:solidFill>
              </a:rPr>
              <a:t>号推荐</a:t>
            </a:r>
            <a:endParaRPr lang="zh-CN" altLang="en-US" sz="2000" b="1" dirty="0">
              <a:solidFill>
                <a:srgbClr val="70AD47">
                  <a:lumMod val="75000"/>
                </a:srgbClr>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73062" y="1967610"/>
            <a:ext cx="7915326" cy="1077218"/>
          </a:xfrm>
          <a:prstGeom prst="rect">
            <a:avLst/>
          </a:prstGeom>
        </p:spPr>
        <p:txBody>
          <a:bodyPr wrap="square">
            <a:spAutoFit/>
          </a:bodyPr>
          <a:lstStyle/>
          <a:p>
            <a:pPr indent="457200"/>
            <a:r>
              <a:rPr lang="zh-CN" altLang="en-US" sz="1600" dirty="0"/>
              <a:t>为使回归分析方程较能符合实际，首先应尽可能判断自变量的可能种类和个数，并在观察事物发展规律的基础上定性回归方程的可能类型；其次，力求掌握较充分的高质量统计数据，再运用统计方法，利用数学工具和相关软件，从定量方面计算或改进定性判断。</a:t>
            </a:r>
            <a:endParaRPr lang="zh-CN" altLang="en-US" sz="1600" dirty="0"/>
          </a:p>
        </p:txBody>
      </p:sp>
      <p:sp>
        <p:nvSpPr>
          <p:cNvPr id="82" name="矩形 81"/>
          <p:cNvSpPr/>
          <p:nvPr/>
        </p:nvSpPr>
        <p:spPr>
          <a:xfrm>
            <a:off x="259814" y="874479"/>
            <a:ext cx="3078087" cy="369332"/>
          </a:xfrm>
          <a:prstGeom prst="rect">
            <a:avLst/>
          </a:prstGeom>
        </p:spPr>
        <p:txBody>
          <a:bodyPr wrap="none">
            <a:spAutoFit/>
          </a:bodyPr>
          <a:lstStyle/>
          <a:p>
            <a:r>
              <a:rPr lang="en-US" altLang="zh-CN" dirty="0"/>
              <a:t>4.1.2 </a:t>
            </a:r>
            <a:r>
              <a:rPr lang="zh-CN" altLang="en-US" dirty="0"/>
              <a:t>回归分析要注意的问题</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4.1</a:t>
            </a:r>
            <a:r>
              <a:rPr lang="zh-CN" altLang="en-US" sz="2100" b="1" spc="225" dirty="0">
                <a:solidFill>
                  <a:prstClr val="white"/>
                </a:solidFill>
              </a:rPr>
              <a:t>　回归基本概念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328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chemeClr val="bg2"/>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回归基本概念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0" y="1169836"/>
              <a:ext cx="1114119" cy="523220"/>
            </a:xfrm>
            <a:prstGeom prst="rect">
              <a:avLst/>
            </a:prstGeom>
            <a:grpFill/>
          </p:spPr>
          <p:txBody>
            <a:bodyPr wrap="none" rtlCol="0">
              <a:spAutoFit/>
            </a:bodyPr>
            <a:lstStyle/>
            <a:p>
              <a:pPr algn="ctr"/>
              <a:r>
                <a:rPr lang="zh-CN" altLang="en-US" sz="2800" dirty="0">
                  <a:solidFill>
                    <a:schemeClr val="accent4"/>
                  </a:solidFill>
                </a:rPr>
                <a:t>第四章　回归</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a:solidFill>
            <a:srgbClr val="000066"/>
          </a:solidFill>
        </p:grpSpPr>
        <p:sp>
          <p:nvSpPr>
            <p:cNvPr id="74" name="圆角矩形 73"/>
            <p:cNvSpPr/>
            <p:nvPr/>
          </p:nvSpPr>
          <p:spPr>
            <a:xfrm>
              <a:off x="1807265" y="2935089"/>
              <a:ext cx="5693399" cy="394200"/>
            </a:xfrm>
            <a:prstGeom prst="roundRect">
              <a:avLst>
                <a:gd name="adj" fmla="val 20658"/>
              </a:avLst>
            </a:prstGeom>
            <a:solidFill>
              <a:srgbClr val="0000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739853"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4.2</a:t>
              </a:r>
              <a:r>
                <a:rPr lang="zh-CN" altLang="en-US" sz="2100" spc="225" dirty="0">
                  <a:solidFill>
                    <a:schemeClr val="bg1"/>
                  </a:solidFill>
                  <a:latin typeface="微软雅黑" panose="020B0503020204020204" pitchFamily="34" charset="-122"/>
                  <a:ea typeface="微软雅黑" panose="020B0503020204020204" pitchFamily="34" charset="-122"/>
                </a:rPr>
                <a:t>　一元回归分析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4.3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多元线性回归分析</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其他回归分析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78481" y="5494411"/>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逻辑回归分析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grpSp>
        <p:nvGrpSpPr>
          <p:cNvPr id="62" name="组合 61"/>
          <p:cNvGrpSpPr/>
          <p:nvPr/>
        </p:nvGrpSpPr>
        <p:grpSpPr>
          <a:xfrm>
            <a:off x="1754534" y="4924174"/>
            <a:ext cx="6392304" cy="426278"/>
            <a:chOff x="1807265" y="4331900"/>
            <a:chExt cx="6392304"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631775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4.6</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实战：用回归分析方法给自己的房子定价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573062" y="1967610"/>
                <a:ext cx="7915326" cy="3132974"/>
              </a:xfrm>
              <a:prstGeom prst="rect">
                <a:avLst/>
              </a:prstGeom>
            </p:spPr>
            <p:txBody>
              <a:bodyPr wrap="square">
                <a:spAutoFit/>
              </a:bodyPr>
              <a:lstStyle/>
              <a:p>
                <a:pPr indent="457200"/>
                <a:r>
                  <a:rPr lang="zh-CN" altLang="en-US" sz="1600" dirty="0"/>
                  <a:t>设</a:t>
                </a:r>
                <a:r>
                  <a:rPr lang="en-US" altLang="zh-CN" sz="1600" dirty="0"/>
                  <a:t>x, y</a:t>
                </a:r>
                <a:r>
                  <a:rPr lang="zh-CN" altLang="en-US" sz="1600" dirty="0"/>
                  <a:t>为两个经济变量，变量 </a:t>
                </a:r>
                <a:r>
                  <a:rPr lang="en-US" altLang="zh-CN" sz="1600" dirty="0"/>
                  <a:t>y </a:t>
                </a:r>
                <a:r>
                  <a:rPr lang="zh-CN" altLang="en-US" sz="1600" dirty="0"/>
                  <a:t>受到变量</a:t>
                </a:r>
                <a:r>
                  <a:rPr lang="en-US" altLang="zh-CN" sz="1600" dirty="0"/>
                  <a:t>x</a:t>
                </a:r>
                <a:r>
                  <a:rPr lang="zh-CN" altLang="en-US" sz="1600" dirty="0"/>
                  <a:t>的影响。将 </a:t>
                </a:r>
                <a:r>
                  <a:rPr lang="en-US" altLang="zh-CN" sz="1600" dirty="0"/>
                  <a:t>y </a:t>
                </a:r>
                <a:r>
                  <a:rPr lang="zh-CN" altLang="en-US" sz="1600" dirty="0"/>
                  <a:t>和</a:t>
                </a:r>
                <a:r>
                  <a:rPr lang="en-US" altLang="zh-CN" sz="1600" dirty="0"/>
                  <a:t>x</a:t>
                </a:r>
                <a:r>
                  <a:rPr lang="zh-CN" altLang="en-US" sz="1600" dirty="0"/>
                  <a:t>之间的关系表示为：</a:t>
                </a:r>
                <a:endParaRPr lang="en-US" altLang="zh-CN" sz="1600" dirty="0"/>
              </a:p>
              <a:p>
                <a:pPr indent="457200" algn="ctr"/>
                <a14:m>
                  <m:oMath xmlns:m="http://schemas.openxmlformats.org/officeDocument/2006/math">
                    <m:r>
                      <m:rPr>
                        <m:sty m:val="p"/>
                      </m:rPr>
                      <a:rPr lang="en-US" altLang="zh-CN">
                        <a:latin typeface="Cambria Math" panose="02040503050406030204" pitchFamily="18" charset="0"/>
                      </a:rPr>
                      <m:t>y</m:t>
                    </m:r>
                    <m:r>
                      <a:rPr lang="en-US" altLang="zh-CN">
                        <a:latin typeface="Cambria Math" panose="02040503050406030204" pitchFamily="18" charset="0"/>
                      </a:rPr>
                      <m:t>=</m:t>
                    </m:r>
                    <m:r>
                      <a:rPr lang="en-US" altLang="zh-CN" i="1">
                        <a:latin typeface="Cambria Math" panose="02040503050406030204" pitchFamily="18" charset="0"/>
                      </a:rPr>
                      <m:t>𝑓</m:t>
                    </m:r>
                    <m:d>
                      <m:dPr>
                        <m:ctrlPr>
                          <a:rPr lang="zh-CN" altLang="zh-CN" i="1">
                            <a:latin typeface="Cambria Math" panose="02040503050406030204" pitchFamily="18" charset="0"/>
                          </a:rPr>
                        </m:ctrlPr>
                      </m:dPr>
                      <m:e>
                        <m:r>
                          <a:rPr lang="en-US" altLang="zh-CN" i="1">
                            <a:latin typeface="Cambria Math" panose="02040503050406030204" pitchFamily="18" charset="0"/>
                          </a:rPr>
                          <m:t>𝑥</m:t>
                        </m:r>
                        <m:r>
                          <a:rPr lang="en-US" altLang="zh-CN">
                            <a:latin typeface="Cambria Math" panose="02040503050406030204" pitchFamily="18" charset="0"/>
                          </a:rPr>
                          <m:t>,</m:t>
                        </m:r>
                        <m:r>
                          <a:rPr lang="en-US" altLang="zh-CN" i="1">
                            <a:latin typeface="Cambria Math" panose="02040503050406030204" pitchFamily="18" charset="0"/>
                          </a:rPr>
                          <m:t>𝜃</m:t>
                        </m:r>
                      </m:e>
                    </m:d>
                    <m:r>
                      <a:rPr lang="en-US" altLang="zh-CN">
                        <a:latin typeface="Cambria Math" panose="02040503050406030204" pitchFamily="18" charset="0"/>
                      </a:rPr>
                      <m:t>+</m:t>
                    </m:r>
                    <m:r>
                      <a:rPr lang="en-US" altLang="zh-CN" i="1">
                        <a:latin typeface="Cambria Math" panose="02040503050406030204" pitchFamily="18" charset="0"/>
                      </a:rPr>
                      <m:t>𝜀</m:t>
                    </m:r>
                  </m:oMath>
                </a14:m>
                <a:r>
                  <a:rPr lang="en-US" altLang="zh-CN" sz="1600" dirty="0"/>
                  <a:t>		</a:t>
                </a:r>
                <a:r>
                  <a:rPr lang="zh-CN" altLang="zh-CN" dirty="0"/>
                  <a:t>（</a:t>
                </a:r>
                <a:r>
                  <a:rPr lang="en-US" altLang="zh-CN" dirty="0"/>
                  <a:t>4.1</a:t>
                </a:r>
                <a:r>
                  <a:rPr lang="zh-CN" altLang="zh-CN" dirty="0"/>
                  <a:t>）</a:t>
                </a:r>
                <a:endParaRPr lang="en-US" altLang="zh-CN" dirty="0"/>
              </a:p>
              <a:p>
                <a:pPr indent="457200"/>
                <a:r>
                  <a:rPr lang="zh-CN" altLang="en-US" sz="1600" dirty="0"/>
                  <a:t>（</a:t>
                </a:r>
                <a:r>
                  <a:rPr lang="en-US" altLang="zh-CN" sz="1600" dirty="0"/>
                  <a:t>4.1</a:t>
                </a:r>
                <a:r>
                  <a:rPr lang="zh-CN" altLang="en-US" sz="1600" dirty="0"/>
                  <a:t>）称为一元回归模型，其中</a:t>
                </a:r>
                <a14:m>
                  <m:oMath xmlns:m="http://schemas.openxmlformats.org/officeDocument/2006/math">
                    <m:r>
                      <a:rPr lang="en-US" altLang="zh-CN" sz="1600" i="1">
                        <a:latin typeface="Cambria Math" panose="02040503050406030204" pitchFamily="18" charset="0"/>
                      </a:rPr>
                      <m:t>𝑓</m:t>
                    </m:r>
                  </m:oMath>
                </a14:m>
                <a:r>
                  <a:rPr lang="zh-CN" altLang="en-US" sz="1600" dirty="0"/>
                  <a:t>为满足一定条件的函数，称为回归函数；</a:t>
                </a:r>
                <a:r>
                  <a:rPr lang="en-US" altLang="zh-CN" sz="1600" dirty="0"/>
                  <a:t> </a:t>
                </a:r>
                <a14:m>
                  <m:oMath xmlns:m="http://schemas.openxmlformats.org/officeDocument/2006/math">
                    <m:r>
                      <a:rPr lang="en-US" altLang="zh-CN" sz="1600" i="1">
                        <a:latin typeface="Cambria Math" panose="02040503050406030204" pitchFamily="18" charset="0"/>
                      </a:rPr>
                      <m:t>𝜃</m:t>
                    </m:r>
                  </m:oMath>
                </a14:m>
                <a:r>
                  <a:rPr lang="zh-CN" altLang="en-US" sz="1600" dirty="0"/>
                  <a:t>为参数，称为回归模型参数；</a:t>
                </a:r>
                <a:r>
                  <a:rPr lang="en-US" altLang="zh-CN" sz="1600" dirty="0"/>
                  <a:t> </a:t>
                </a:r>
                <a14:m>
                  <m:oMath xmlns:m="http://schemas.openxmlformats.org/officeDocument/2006/math">
                    <m:r>
                      <a:rPr lang="en-US" altLang="zh-CN" sz="1600" i="1">
                        <a:latin typeface="Cambria Math" panose="02040503050406030204" pitchFamily="18" charset="0"/>
                      </a:rPr>
                      <m:t>𝜀</m:t>
                    </m:r>
                  </m:oMath>
                </a14:m>
                <a:r>
                  <a:rPr lang="zh-CN" altLang="en-US" sz="1600" dirty="0"/>
                  <a:t>为随机变量，称为误差项或扰动项；</a:t>
                </a:r>
                <a:r>
                  <a:rPr lang="en-US" altLang="zh-CN" sz="1600" dirty="0"/>
                  <a:t> </a:t>
                </a:r>
                <a14:m>
                  <m:oMath xmlns:m="http://schemas.openxmlformats.org/officeDocument/2006/math">
                    <m:r>
                      <m:rPr>
                        <m:sty m:val="p"/>
                      </m:rPr>
                      <a:rPr lang="en-US" altLang="zh-CN" sz="1600">
                        <a:latin typeface="Cambria Math" panose="02040503050406030204" pitchFamily="18" charset="0"/>
                      </a:rPr>
                      <m:t>y</m:t>
                    </m:r>
                  </m:oMath>
                </a14:m>
                <a:r>
                  <a:rPr lang="zh-CN" altLang="en-US" sz="1600" dirty="0"/>
                  <a:t>称为因变量，</a:t>
                </a:r>
                <a:r>
                  <a:rPr lang="en-US" altLang="zh-CN" sz="1600" dirty="0"/>
                  <a:t> </a:t>
                </a:r>
                <a14:m>
                  <m:oMath xmlns:m="http://schemas.openxmlformats.org/officeDocument/2006/math">
                    <m:r>
                      <a:rPr lang="en-US" altLang="zh-CN" sz="1600" i="1">
                        <a:latin typeface="Cambria Math" panose="02040503050406030204" pitchFamily="18" charset="0"/>
                      </a:rPr>
                      <m:t>𝑥</m:t>
                    </m:r>
                  </m:oMath>
                </a14:m>
                <a:r>
                  <a:rPr lang="zh-CN" altLang="en-US" sz="1600" dirty="0"/>
                  <a:t>称为自变量。</a:t>
                </a:r>
                <a:endParaRPr lang="en-US" altLang="zh-CN" sz="1600" dirty="0"/>
              </a:p>
              <a:p>
                <a:pPr indent="457200"/>
                <a:r>
                  <a:rPr lang="zh-CN" altLang="en-US" sz="1600" dirty="0"/>
                  <a:t>当研究一个经济变量对另一个经济变量的影响时，一元回归分析是最为常用的方法。</a:t>
                </a:r>
                <a:endParaRPr lang="en-US" altLang="zh-CN" sz="1600" dirty="0"/>
              </a:p>
              <a:p>
                <a:pPr indent="457200"/>
                <a:r>
                  <a:rPr lang="zh-CN" altLang="en-US" sz="1600" dirty="0"/>
                  <a:t>在简单的回归模型中，回归函数为解释变量的线性函数，回归模型称为一元线性回归模型，表达式为：</a:t>
                </a:r>
                <a:endParaRPr lang="en-US" altLang="zh-CN" sz="1600" dirty="0"/>
              </a:p>
              <a:p>
                <a:pPr indent="457200" algn="ctr"/>
                <a14:m>
                  <m:oMath xmlns:m="http://schemas.openxmlformats.org/officeDocument/2006/math">
                    <m:r>
                      <a:rPr lang="en-US" altLang="zh-CN" i="1">
                        <a:latin typeface="Cambria Math" panose="02040503050406030204" pitchFamily="18" charset="0"/>
                      </a:rPr>
                      <m:t>𝑦</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𝜀</m:t>
                    </m:r>
                  </m:oMath>
                </a14:m>
                <a:r>
                  <a:rPr lang="en-US" altLang="zh-CN" sz="1600" dirty="0"/>
                  <a:t>		 (4.2)</a:t>
                </a:r>
              </a:p>
              <a:p>
                <a:pPr indent="457200"/>
                <a:r>
                  <a:rPr lang="zh-CN" altLang="en-US" sz="1600" dirty="0"/>
                  <a:t>其中的回归模型参数</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oMath>
                </a14:m>
                <a:r>
                  <a:rPr lang="zh-CN" altLang="en-US" sz="1600" dirty="0"/>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1</m:t>
                        </m:r>
                      </m:sub>
                    </m:sSub>
                  </m:oMath>
                </a14:m>
                <a:r>
                  <a:rPr lang="zh-CN" altLang="en-US" sz="1600" dirty="0"/>
                  <a:t>称为回归系数。</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0</m:t>
                        </m:r>
                      </m:sub>
                    </m:sSub>
                  </m:oMath>
                </a14:m>
                <a:r>
                  <a:rPr lang="zh-CN" altLang="en-US" sz="1600" dirty="0"/>
                  <a:t>称为常数项，也称截距项，</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𝛽</m:t>
                        </m:r>
                      </m:e>
                      <m:sub>
                        <m:r>
                          <a:rPr lang="en-US" altLang="zh-CN" sz="1600" i="1">
                            <a:latin typeface="Cambria Math" panose="02040503050406030204" pitchFamily="18" charset="0"/>
                          </a:rPr>
                          <m:t>1</m:t>
                        </m:r>
                      </m:sub>
                    </m:sSub>
                  </m:oMath>
                </a14:m>
                <a:r>
                  <a:rPr lang="zh-CN" altLang="en-US" sz="1600" dirty="0"/>
                  <a:t>称为斜率。</a:t>
                </a:r>
                <a:endParaRPr lang="en-US"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573062" y="1967610"/>
                <a:ext cx="7915326" cy="3132974"/>
              </a:xfrm>
              <a:prstGeom prst="rect">
                <a:avLst/>
              </a:prstGeom>
              <a:blipFill rotWithShape="1">
                <a:blip r:embed="rId1"/>
                <a:stretch>
                  <a:fillRect l="-385" t="-584" b="-58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308919" cy="369332"/>
          </a:xfrm>
          <a:prstGeom prst="rect">
            <a:avLst/>
          </a:prstGeom>
        </p:spPr>
        <p:txBody>
          <a:bodyPr wrap="none">
            <a:spAutoFit/>
          </a:bodyPr>
          <a:lstStyle/>
          <a:p>
            <a:r>
              <a:rPr lang="en-US" altLang="zh-CN" dirty="0"/>
              <a:t>4.2.1 </a:t>
            </a:r>
            <a:r>
              <a:rPr lang="zh-CN" altLang="en-US" dirty="0"/>
              <a:t>一元回归分析的模型设定</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4.2</a:t>
            </a:r>
            <a:r>
              <a:rPr lang="zh-CN" altLang="en-US" sz="2100" b="1" spc="225" dirty="0">
                <a:solidFill>
                  <a:prstClr val="white"/>
                </a:solidFill>
              </a:rPr>
              <a:t>　一元回归分析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mc:AlternateContent xmlns:mc="http://schemas.openxmlformats.org/markup-compatibility/2006">
        <mc:Choice xmlns:a14="http://schemas.microsoft.com/office/drawing/2010/main" Requires="a14">
          <p:sp>
            <p:nvSpPr>
              <p:cNvPr id="2" name="矩形 1"/>
              <p:cNvSpPr/>
              <p:nvPr/>
            </p:nvSpPr>
            <p:spPr>
              <a:xfrm>
                <a:off x="573062" y="1967610"/>
                <a:ext cx="7915326" cy="1871090"/>
              </a:xfrm>
              <a:prstGeom prst="rect">
                <a:avLst/>
              </a:prstGeom>
            </p:spPr>
            <p:txBody>
              <a:bodyPr wrap="square">
                <a:spAutoFit/>
              </a:bodyPr>
              <a:lstStyle/>
              <a:p>
                <a:pPr indent="457200"/>
                <a:r>
                  <a:rPr lang="zh-CN" altLang="en-US" sz="1600" dirty="0"/>
                  <a:t>回归模型的设定给出了回归函数的形式，但模型中的回归参数是未知的。要对模型参数进行估计和统计推断，需要从总体中抽取样本以获得数据。设从总体中抽取</a:t>
                </a:r>
                <a:r>
                  <a:rPr lang="en-US" altLang="zh-CN" sz="1600" dirty="0"/>
                  <a:t>n </a:t>
                </a:r>
                <a:r>
                  <a:rPr lang="zh-CN" altLang="en-US" sz="1600" dirty="0"/>
                  <a:t>个样本，样本编号为</a:t>
                </a:r>
                <a:r>
                  <a:rPr lang="en-US" altLang="zh-CN" sz="1600" dirty="0" err="1"/>
                  <a:t>i</a:t>
                </a:r>
                <a:r>
                  <a:rPr lang="en-US" altLang="zh-CN" sz="1600" dirty="0"/>
                  <a:t> </a:t>
                </a:r>
                <a:r>
                  <a:rPr lang="zh-CN" altLang="en-US" sz="1600" dirty="0"/>
                  <a:t>，</a:t>
                </a:r>
                <a:r>
                  <a:rPr lang="en-US" altLang="zh-CN" sz="1600" dirty="0" err="1"/>
                  <a:t>i</a:t>
                </a:r>
                <a:r>
                  <a:rPr lang="en-US" altLang="zh-CN" sz="1600" dirty="0"/>
                  <a:t> = 1,2,…,n</a:t>
                </a:r>
                <a:r>
                  <a:rPr lang="zh-CN" altLang="en-US" sz="1600" dirty="0"/>
                  <a:t>。第</a:t>
                </a:r>
                <a:r>
                  <a:rPr lang="en-US" altLang="zh-CN" sz="1600" dirty="0" err="1"/>
                  <a:t>i</a:t>
                </a:r>
                <a:r>
                  <a:rPr lang="en-US" altLang="zh-CN" sz="1600" dirty="0"/>
                  <a:t> </a:t>
                </a:r>
                <a:r>
                  <a:rPr lang="zh-CN" altLang="en-US" sz="1600" dirty="0"/>
                  <a:t>个样本为</a:t>
                </a:r>
                <a:r>
                  <a:rPr lang="en-US" altLang="zh-CN" sz="1600" dirty="0"/>
                  <a:t>xi</a:t>
                </a:r>
                <a:r>
                  <a:rPr lang="zh-CN" altLang="en-US" sz="1600" dirty="0"/>
                  <a:t>和</a:t>
                </a:r>
                <a:r>
                  <a:rPr lang="en-US" altLang="zh-CN" sz="1600" dirty="0" err="1"/>
                  <a:t>yi</a:t>
                </a:r>
                <a:r>
                  <a:rPr lang="en-US" altLang="zh-CN" sz="1600" dirty="0"/>
                  <a:t> </a:t>
                </a:r>
                <a:r>
                  <a:rPr lang="zh-CN" altLang="en-US" sz="1600" dirty="0"/>
                  <a:t>。将回归模型（</a:t>
                </a:r>
                <a:r>
                  <a:rPr lang="en-US" altLang="zh-CN" sz="1600" dirty="0"/>
                  <a:t>4.2</a:t>
                </a:r>
                <a:r>
                  <a:rPr lang="zh-CN" altLang="en-US" sz="1600" dirty="0"/>
                  <a:t>）应用于每个样本得出：</a:t>
                </a:r>
                <a:endParaRPr lang="en-US" altLang="zh-CN" sz="1600" dirty="0"/>
              </a:p>
              <a:p>
                <a:pPr indent="457200" algn="ct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𝛽</m:t>
                        </m:r>
                      </m:e>
                      <m:sub>
                        <m:r>
                          <a:rPr lang="en-US" altLang="zh-CN" i="1">
                            <a:latin typeface="Cambria Math" panose="02040503050406030204" pitchFamily="18" charset="0"/>
                          </a:rPr>
                          <m:t>1</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=1,2,…,</m:t>
                    </m:r>
                    <m:r>
                      <a:rPr lang="en-US" altLang="zh-CN" i="1">
                        <a:latin typeface="Cambria Math" panose="02040503050406030204" pitchFamily="18" charset="0"/>
                      </a:rPr>
                      <m:t>𝑛</m:t>
                    </m:r>
                  </m:oMath>
                </a14:m>
                <a:r>
                  <a:rPr lang="en-US" altLang="zh-CN" dirty="0"/>
                  <a:t>		(4.3)</a:t>
                </a:r>
              </a:p>
              <a:p>
                <a:pPr indent="457200"/>
                <a:r>
                  <a:rPr lang="zh-CN" altLang="en-US" sz="1600" dirty="0"/>
                  <a:t>（</a:t>
                </a:r>
                <a:r>
                  <a:rPr lang="en-US" altLang="zh-CN" sz="1600" dirty="0"/>
                  <a:t>4.3</a:t>
                </a:r>
                <a:r>
                  <a:rPr lang="zh-CN" altLang="en-US" sz="1600" dirty="0"/>
                  <a:t>）称为样本回归模型。</a:t>
                </a:r>
                <a:endParaRPr lang="en-US" altLang="zh-CN" sz="1600" dirty="0"/>
              </a:p>
              <a:p>
                <a:pPr indent="457200"/>
                <a:r>
                  <a:rPr lang="zh-CN" altLang="en-US" sz="1600" dirty="0"/>
                  <a:t>注意，来自同一个总体的不同样本，其回归模型具有不同的误差项</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𝜀</m:t>
                        </m:r>
                      </m:e>
                      <m:sub>
                        <m:r>
                          <a:rPr lang="en-US" altLang="zh-CN" sz="1600" i="1">
                            <a:latin typeface="Cambria Math" panose="02040503050406030204" pitchFamily="18" charset="0"/>
                          </a:rPr>
                          <m:t>𝑖</m:t>
                        </m:r>
                      </m:sub>
                    </m:sSub>
                  </m:oMath>
                </a14:m>
                <a:r>
                  <a:rPr lang="zh-CN" altLang="en-US" sz="1600" dirty="0"/>
                  <a:t>。</a:t>
                </a:r>
                <a:endParaRPr lang="en-US" altLang="zh-CN" sz="1600" dirty="0"/>
              </a:p>
            </p:txBody>
          </p:sp>
        </mc:Choice>
        <mc:Fallback>
          <p:sp>
            <p:nvSpPr>
              <p:cNvPr id="2" name="矩形 1"/>
              <p:cNvSpPr>
                <a:spLocks noRot="1" noChangeAspect="1" noMove="1" noResize="1" noEditPoints="1" noAdjustHandles="1" noChangeArrowheads="1" noChangeShapeType="1" noTextEdit="1"/>
              </p:cNvSpPr>
              <p:nvPr/>
            </p:nvSpPr>
            <p:spPr>
              <a:xfrm>
                <a:off x="573062" y="1967610"/>
                <a:ext cx="7915326" cy="1871090"/>
              </a:xfrm>
              <a:prstGeom prst="rect">
                <a:avLst/>
              </a:prstGeom>
              <a:blipFill rotWithShape="1">
                <a:blip r:embed="rId1"/>
                <a:stretch>
                  <a:fillRect l="-385" t="-977" r="-77" b="-1954"/>
                </a:stretch>
              </a:blipFill>
            </p:spPr>
            <p:txBody>
              <a:bodyPr/>
              <a:lstStyle/>
              <a:p>
                <a:r>
                  <a:rPr lang="zh-CN" altLang="en-US">
                    <a:noFill/>
                  </a:rPr>
                  <a:t> </a:t>
                </a:r>
                <a:endParaRPr lang="zh-CN" altLang="en-US">
                  <a:noFill/>
                </a:endParaRPr>
              </a:p>
            </p:txBody>
          </p:sp>
        </mc:Fallback>
      </mc:AlternateContent>
      <p:sp>
        <p:nvSpPr>
          <p:cNvPr id="82" name="矩形 81"/>
          <p:cNvSpPr/>
          <p:nvPr/>
        </p:nvSpPr>
        <p:spPr>
          <a:xfrm>
            <a:off x="259814" y="874479"/>
            <a:ext cx="3308919" cy="369332"/>
          </a:xfrm>
          <a:prstGeom prst="rect">
            <a:avLst/>
          </a:prstGeom>
        </p:spPr>
        <p:txBody>
          <a:bodyPr wrap="none">
            <a:spAutoFit/>
          </a:bodyPr>
          <a:lstStyle/>
          <a:p>
            <a:r>
              <a:rPr lang="en-US" altLang="zh-CN" dirty="0"/>
              <a:t>4.2.1 </a:t>
            </a:r>
            <a:r>
              <a:rPr lang="zh-CN" altLang="en-US" dirty="0"/>
              <a:t>一元回归分析的模型设定</a:t>
            </a:r>
            <a:endParaRPr lang="zh-CN" altLang="zh-CN" dirty="0"/>
          </a:p>
        </p:txBody>
      </p:sp>
      <p:pic>
        <p:nvPicPr>
          <p:cNvPr id="7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rPr>
              <a:t>5</a:t>
            </a:r>
            <a:r>
              <a:rPr lang="en-US" altLang="es-HN" sz="1200" b="1" dirty="0">
                <a:solidFill>
                  <a:schemeClr val="bg1">
                    <a:lumMod val="50000"/>
                  </a:schemeClr>
                </a:solidFill>
              </a:rPr>
              <a:t>9</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4041" cy="323165"/>
          </a:xfrm>
          <a:prstGeom prst="rect">
            <a:avLst/>
          </a:prstGeom>
          <a:noFill/>
        </p:spPr>
        <p:txBody>
          <a:bodyPr wrap="none" lIns="0" tIns="0" rIns="0" bIns="0" rtlCol="0">
            <a:spAutoFit/>
          </a:bodyPr>
          <a:lstStyle/>
          <a:p>
            <a:r>
              <a:rPr lang="en-US" altLang="zh-CN" sz="2100" b="1" spc="225" dirty="0">
                <a:solidFill>
                  <a:prstClr val="white"/>
                </a:solidFill>
              </a:rPr>
              <a:t>4.2</a:t>
            </a:r>
            <a:r>
              <a:rPr lang="zh-CN" altLang="en-US" sz="2100" b="1" spc="225" dirty="0">
                <a:solidFill>
                  <a:prstClr val="white"/>
                </a:solidFill>
              </a:rPr>
              <a:t>　一元回归分析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第四章 回归</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8052</Words>
  <Application>WPS 演示</Application>
  <PresentationFormat>全屏显示(4:3)</PresentationFormat>
  <Paragraphs>1208</Paragraphs>
  <Slides>54</Slides>
  <Notes>42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4</vt:i4>
      </vt:variant>
      <vt:variant>
        <vt:lpstr>幻灯片标题</vt:lpstr>
      </vt:variant>
      <vt:variant>
        <vt:i4>54</vt:i4>
      </vt:variant>
    </vt:vector>
  </HeadingPairs>
  <TitlesOfParts>
    <vt:vector size="69" baseType="lpstr">
      <vt:lpstr>Arial</vt:lpstr>
      <vt:lpstr>宋体</vt:lpstr>
      <vt:lpstr>Wingdings</vt:lpstr>
      <vt:lpstr>微软雅黑</vt:lpstr>
      <vt:lpstr>Times New Roman</vt:lpstr>
      <vt:lpstr>华文仿宋</vt:lpstr>
      <vt:lpstr>Arial Unicode MS</vt:lpstr>
      <vt:lpstr>Calibri</vt:lpstr>
      <vt:lpstr>Wingdings</vt:lpstr>
      <vt:lpstr>方正粗黑宋简体</vt:lpstr>
      <vt:lpstr>Office 主题</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YAYA</cp:lastModifiedBy>
  <cp:revision>457</cp:revision>
  <dcterms:created xsi:type="dcterms:W3CDTF">2015-11-23T03:31:00Z</dcterms:created>
  <dcterms:modified xsi:type="dcterms:W3CDTF">2021-03-04T06:13:20Z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