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884" r:id="rId3"/>
    <p:sldId id="793" r:id="rId4"/>
    <p:sldId id="825" r:id="rId5"/>
    <p:sldId id="830" r:id="rId6"/>
    <p:sldId id="826" r:id="rId7"/>
    <p:sldId id="820" r:id="rId8"/>
    <p:sldId id="831" r:id="rId9"/>
    <p:sldId id="832" r:id="rId10"/>
    <p:sldId id="833" r:id="rId11"/>
    <p:sldId id="834" r:id="rId12"/>
    <p:sldId id="847" r:id="rId13"/>
    <p:sldId id="835" r:id="rId14"/>
    <p:sldId id="836" r:id="rId15"/>
    <p:sldId id="837" r:id="rId16"/>
    <p:sldId id="846" r:id="rId17"/>
    <p:sldId id="821" r:id="rId18"/>
    <p:sldId id="827" r:id="rId19"/>
    <p:sldId id="838" r:id="rId20"/>
    <p:sldId id="839" r:id="rId21"/>
    <p:sldId id="844" r:id="rId22"/>
    <p:sldId id="822" r:id="rId23"/>
    <p:sldId id="848" r:id="rId24"/>
    <p:sldId id="828" r:id="rId25"/>
    <p:sldId id="840" r:id="rId26"/>
    <p:sldId id="823" r:id="rId27"/>
    <p:sldId id="829" r:id="rId28"/>
    <p:sldId id="842" r:id="rId29"/>
    <p:sldId id="843" r:id="rId30"/>
    <p:sldId id="824" r:id="rId31"/>
    <p:sldId id="816" r:id="rId32"/>
    <p:sldId id="921" r:id="rId33"/>
    <p:sldId id="922" r:id="rId34"/>
    <p:sldId id="924" r:id="rId35"/>
    <p:sldId id="889" r:id="rId3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F0C3B5"/>
    <a:srgbClr val="ED7D31"/>
    <a:srgbClr val="E6E6E6"/>
    <a:srgbClr val="404040"/>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853" autoAdjust="0"/>
    <p:restoredTop sz="96429" autoAdjust="0"/>
  </p:normalViewPr>
  <p:slideViewPr>
    <p:cSldViewPr snapToGrid="0" showGuides="1">
      <p:cViewPr varScale="1">
        <p:scale>
          <a:sx n="112" d="100"/>
          <a:sy n="112" d="100"/>
        </p:scale>
        <p:origin x="1200" y="78"/>
      </p:cViewPr>
      <p:guideLst>
        <p:guide orient="horz" pos="4029"/>
        <p:guide orient="horz" pos="1527"/>
        <p:guide orient="horz" pos="680"/>
        <p:guide pos="1914"/>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7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notesMaster" Target="notesMasters/notesMaster1.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24AABBB-8BFE-4FDA-BE37-9C095BC82473}"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zh-CN" altLang="en-US"/>
        </a:p>
      </dgm:t>
    </dgm:pt>
    <dgm:pt modelId="{8343E0A7-A884-41F8-B7F4-058ABE100CB7}">
      <dgm:prSet phldrT="[文本]" custT="1"/>
      <dgm:spPr/>
      <dgm:t>
        <a:bodyPr/>
        <a:lstStyle/>
        <a:p>
          <a:r>
            <a:rPr lang="zh-CN" altLang="en-US" sz="1800" dirty="0" smtClean="0">
              <a:solidFill>
                <a:schemeClr val="tx1"/>
              </a:solidFill>
              <a:latin typeface="+mn-ea"/>
              <a:ea typeface="+mn-ea"/>
            </a:rPr>
            <a:t>告警</a:t>
          </a:r>
          <a:r>
            <a:rPr lang="en-US" altLang="zh-CN" sz="1800" dirty="0" smtClean="0">
              <a:solidFill>
                <a:schemeClr val="tx1"/>
              </a:solidFill>
              <a:latin typeface="+mn-ea"/>
              <a:ea typeface="+mn-ea"/>
            </a:rPr>
            <a:t>/</a:t>
          </a:r>
          <a:r>
            <a:rPr lang="zh-CN" altLang="en-US" sz="1800" dirty="0" smtClean="0">
              <a:solidFill>
                <a:schemeClr val="tx1"/>
              </a:solidFill>
              <a:latin typeface="+mn-ea"/>
              <a:ea typeface="+mn-ea"/>
            </a:rPr>
            <a:t>报表</a:t>
          </a:r>
          <a:endParaRPr lang="zh-CN" altLang="en-US" sz="1800" dirty="0">
            <a:solidFill>
              <a:schemeClr val="tx1"/>
            </a:solidFill>
            <a:latin typeface="+mn-ea"/>
            <a:ea typeface="+mn-ea"/>
          </a:endParaRPr>
        </a:p>
      </dgm:t>
    </dgm:pt>
    <dgm:pt modelId="{8D2FB49D-E91E-4B7B-9DE2-8A8FDB79A61A}" cxnId="{79F20654-766B-41D6-9AEF-FBE70E3E9E05}" type="parTrans">
      <dgm:prSet/>
      <dgm:spPr/>
      <dgm:t>
        <a:bodyPr/>
        <a:lstStyle/>
        <a:p>
          <a:endParaRPr lang="zh-CN" altLang="en-US"/>
        </a:p>
      </dgm:t>
    </dgm:pt>
    <dgm:pt modelId="{E8FA63F7-8D59-4EFD-AD8C-2B727B1E042F}" cxnId="{79F20654-766B-41D6-9AEF-FBE70E3E9E05}" type="sibTrans">
      <dgm:prSet/>
      <dgm:spPr/>
      <dgm:t>
        <a:bodyPr/>
        <a:lstStyle/>
        <a:p>
          <a:endParaRPr lang="zh-CN" altLang="en-US"/>
        </a:p>
      </dgm:t>
    </dgm:pt>
    <dgm:pt modelId="{C8D3DC23-0573-4DAA-9C75-BCFCB9A954AF}" type="pres">
      <dgm:prSet presAssocID="{724AABBB-8BFE-4FDA-BE37-9C095BC82473}" presName="Name0" presStyleCnt="0">
        <dgm:presLayoutVars>
          <dgm:chMax val="4"/>
          <dgm:resizeHandles val="exact"/>
        </dgm:presLayoutVars>
      </dgm:prSet>
      <dgm:spPr/>
      <dgm:t>
        <a:bodyPr/>
        <a:lstStyle/>
        <a:p>
          <a:endParaRPr lang="zh-CN" altLang="en-US"/>
        </a:p>
      </dgm:t>
    </dgm:pt>
    <dgm:pt modelId="{BF321840-BAD7-4506-BB12-DF99569ACFE0}" type="pres">
      <dgm:prSet presAssocID="{724AABBB-8BFE-4FDA-BE37-9C095BC82473}" presName="ellipse" presStyleLbl="trBgShp" presStyleIdx="0" presStyleCnt="1" custScaleX="104549" custScaleY="79769" custLinFactNeighborX="1567" custLinFactNeighborY="37810">
        <dgm:style>
          <a:lnRef idx="2">
            <a:schemeClr val="accent1"/>
          </a:lnRef>
          <a:fillRef idx="1">
            <a:schemeClr val="lt1"/>
          </a:fillRef>
          <a:effectRef idx="0">
            <a:schemeClr val="accent1"/>
          </a:effectRef>
          <a:fontRef idx="minor">
            <a:schemeClr val="dk1"/>
          </a:fontRef>
        </dgm:style>
      </dgm:prSet>
      <dgm:spPr/>
      <dgm:t>
        <a:bodyPr/>
        <a:lstStyle/>
        <a:p>
          <a:endParaRPr lang="zh-CN" altLang="en-US"/>
        </a:p>
      </dgm:t>
    </dgm:pt>
    <dgm:pt modelId="{88C13B78-0483-42B5-A390-A3FCA3C3FA2E}" type="pres">
      <dgm:prSet presAssocID="{724AABBB-8BFE-4FDA-BE37-9C095BC82473}" presName="arrow1" presStyleLbl="fgShp" presStyleIdx="0" presStyleCnt="1">
        <dgm:style>
          <a:lnRef idx="2">
            <a:schemeClr val="accent1"/>
          </a:lnRef>
          <a:fillRef idx="1">
            <a:schemeClr val="lt1"/>
          </a:fillRef>
          <a:effectRef idx="0">
            <a:schemeClr val="accent1"/>
          </a:effectRef>
          <a:fontRef idx="minor">
            <a:schemeClr val="dk1"/>
          </a:fontRef>
        </dgm:style>
      </dgm:prSet>
      <dgm:spPr/>
      <dgm:t>
        <a:bodyPr/>
        <a:lstStyle/>
        <a:p>
          <a:endParaRPr lang="zh-CN" altLang="en-US"/>
        </a:p>
      </dgm:t>
    </dgm:pt>
    <dgm:pt modelId="{7D9A7A6E-0A4A-434D-A801-6BAC21A1CD33}" type="pres">
      <dgm:prSet presAssocID="{724AABBB-8BFE-4FDA-BE37-9C095BC82473}" presName="rectangle" presStyleLbl="revTx" presStyleIdx="0" presStyleCnt="1">
        <dgm:presLayoutVars>
          <dgm:bulletEnabled val="1"/>
        </dgm:presLayoutVars>
      </dgm:prSet>
      <dgm:spPr/>
      <dgm:t>
        <a:bodyPr/>
        <a:lstStyle/>
        <a:p>
          <a:endParaRPr lang="zh-CN" altLang="en-US"/>
        </a:p>
      </dgm:t>
    </dgm:pt>
    <dgm:pt modelId="{EDF509A6-E1DB-4836-B3F4-B51E428DC822}" type="pres">
      <dgm:prSet presAssocID="{724AABBB-8BFE-4FDA-BE37-9C095BC82473}" presName="funnel" presStyleLbl="trAlignAcc1" presStyleIdx="0" presStyleCnt="1" custScaleX="101485" custScaleY="79769" custLinFactNeighborX="1575" custLinFactNeighborY="9215">
        <dgm:style>
          <a:lnRef idx="2">
            <a:schemeClr val="accent1"/>
          </a:lnRef>
          <a:fillRef idx="1">
            <a:schemeClr val="lt1"/>
          </a:fillRef>
          <a:effectRef idx="0">
            <a:schemeClr val="accent1"/>
          </a:effectRef>
          <a:fontRef idx="minor">
            <a:schemeClr val="dk1"/>
          </a:fontRef>
        </dgm:style>
      </dgm:prSet>
      <dgm:spPr/>
      <dgm:t>
        <a:bodyPr/>
        <a:lstStyle/>
        <a:p>
          <a:endParaRPr lang="zh-CN" altLang="en-US"/>
        </a:p>
      </dgm:t>
    </dgm:pt>
  </dgm:ptLst>
  <dgm:cxnLst>
    <dgm:cxn modelId="{2E378433-0950-4BE2-8F8E-C636625FD478}" type="presOf" srcId="{724AABBB-8BFE-4FDA-BE37-9C095BC82473}" destId="{C8D3DC23-0573-4DAA-9C75-BCFCB9A954AF}" srcOrd="0" destOrd="0" presId="urn:microsoft.com/office/officeart/2005/8/layout/funnel1"/>
    <dgm:cxn modelId="{68E51780-4407-4A94-8F51-53ED697D650C}" type="presOf" srcId="{8343E0A7-A884-41F8-B7F4-058ABE100CB7}" destId="{7D9A7A6E-0A4A-434D-A801-6BAC21A1CD33}" srcOrd="0" destOrd="0" presId="urn:microsoft.com/office/officeart/2005/8/layout/funnel1"/>
    <dgm:cxn modelId="{79F20654-766B-41D6-9AEF-FBE70E3E9E05}" srcId="{724AABBB-8BFE-4FDA-BE37-9C095BC82473}" destId="{8343E0A7-A884-41F8-B7F4-058ABE100CB7}" srcOrd="0" destOrd="0" parTransId="{8D2FB49D-E91E-4B7B-9DE2-8A8FDB79A61A}" sibTransId="{E8FA63F7-8D59-4EFD-AD8C-2B727B1E042F}"/>
    <dgm:cxn modelId="{0E14A6AC-DB81-434C-8DF6-6523E34D32B5}" type="presParOf" srcId="{C8D3DC23-0573-4DAA-9C75-BCFCB9A954AF}" destId="{BF321840-BAD7-4506-BB12-DF99569ACFE0}" srcOrd="0" destOrd="0" presId="urn:microsoft.com/office/officeart/2005/8/layout/funnel1"/>
    <dgm:cxn modelId="{2889512D-1446-4353-938B-6D809365BF5C}" type="presParOf" srcId="{C8D3DC23-0573-4DAA-9C75-BCFCB9A954AF}" destId="{88C13B78-0483-42B5-A390-A3FCA3C3FA2E}" srcOrd="1" destOrd="0" presId="urn:microsoft.com/office/officeart/2005/8/layout/funnel1"/>
    <dgm:cxn modelId="{1D2DD1A1-7455-4CB5-9B89-C742705CC164}" type="presParOf" srcId="{C8D3DC23-0573-4DAA-9C75-BCFCB9A954AF}" destId="{7D9A7A6E-0A4A-434D-A801-6BAC21A1CD33}" srcOrd="2" destOrd="0" presId="urn:microsoft.com/office/officeart/2005/8/layout/funnel1"/>
    <dgm:cxn modelId="{FE32AA84-D717-41F6-B381-9D14BA4DF175}" type="presParOf" srcId="{C8D3DC23-0573-4DAA-9C75-BCFCB9A954AF}" destId="{EDF509A6-E1DB-4836-B3F4-B51E428DC822}" srcOrd="3" destOrd="0" presId="urn:microsoft.com/office/officeart/2005/8/layout/funnel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21840-BAD7-4506-BB12-DF99569ACFE0}">
      <dsp:nvSpPr>
        <dsp:cNvPr id="0" name=""/>
        <dsp:cNvSpPr/>
      </dsp:nvSpPr>
      <dsp:spPr>
        <a:xfrm>
          <a:off x="1841917" y="777400"/>
          <a:ext cx="4567536" cy="1210276"/>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sp>
    <dsp:sp modelId="{88C13B78-0483-42B5-A390-A3FCA3C3FA2E}">
      <dsp:nvSpPr>
        <dsp:cNvPr id="0" name=""/>
        <dsp:cNvSpPr/>
      </dsp:nvSpPr>
      <dsp:spPr>
        <a:xfrm>
          <a:off x="3640666" y="3765436"/>
          <a:ext cx="846666" cy="541866"/>
        </a:xfrm>
        <a:prstGeom prst="downArrow">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sp>
    <dsp:sp modelId="{7D9A7A6E-0A4A-434D-A801-6BAC21A1CD33}">
      <dsp:nvSpPr>
        <dsp:cNvPr id="0" name=""/>
        <dsp:cNvSpPr/>
      </dsp:nvSpPr>
      <dsp:spPr>
        <a:xfrm>
          <a:off x="2031999" y="4198929"/>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zh-CN" altLang="en-US" sz="1800" kern="1200" dirty="0" smtClean="0">
              <a:solidFill>
                <a:schemeClr val="tx1"/>
              </a:solidFill>
              <a:latin typeface="+mn-ea"/>
              <a:ea typeface="+mn-ea"/>
            </a:rPr>
            <a:t>告警</a:t>
          </a:r>
          <a:r>
            <a:rPr lang="en-US" altLang="zh-CN" sz="1800" kern="1200" dirty="0" smtClean="0">
              <a:solidFill>
                <a:schemeClr val="tx1"/>
              </a:solidFill>
              <a:latin typeface="+mn-ea"/>
              <a:ea typeface="+mn-ea"/>
            </a:rPr>
            <a:t>/</a:t>
          </a:r>
          <a:r>
            <a:rPr lang="zh-CN" altLang="en-US" sz="1800" kern="1200" dirty="0" smtClean="0">
              <a:solidFill>
                <a:schemeClr val="tx1"/>
              </a:solidFill>
              <a:latin typeface="+mn-ea"/>
              <a:ea typeface="+mn-ea"/>
            </a:rPr>
            <a:t>报表</a:t>
          </a:r>
          <a:endParaRPr lang="zh-CN" altLang="en-US" sz="1800" kern="1200" dirty="0">
            <a:solidFill>
              <a:schemeClr val="tx1"/>
            </a:solidFill>
            <a:latin typeface="+mn-ea"/>
            <a:ea typeface="+mn-ea"/>
          </a:endParaRPr>
        </a:p>
      </dsp:txBody>
      <dsp:txXfrm>
        <a:off x="2031999" y="4198929"/>
        <a:ext cx="4064000" cy="1016000"/>
      </dsp:txXfrm>
    </dsp:sp>
    <dsp:sp modelId="{EDF509A6-E1DB-4836-B3F4-B51E428DC822}">
      <dsp:nvSpPr>
        <dsp:cNvPr id="0" name=""/>
        <dsp:cNvSpPr/>
      </dsp:nvSpPr>
      <dsp:spPr>
        <a:xfrm>
          <a:off x="1732804" y="597214"/>
          <a:ext cx="4811742" cy="3025691"/>
        </a:xfrm>
        <a:prstGeom prst="funnel">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4" Type="http://schemas.openxmlformats.org/officeDocument/2006/relationships/slideLayout" Target="../slideLayouts/slideLayout2.xml"/><Relationship Id="rId13" Type="http://schemas.openxmlformats.org/officeDocument/2006/relationships/image" Target="../media/image27.png"/><Relationship Id="rId12" Type="http://schemas.openxmlformats.org/officeDocument/2006/relationships/image" Target="../media/image26.png"/><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2.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hyperlink" Target="http://www.chinarobots.cn/" TargetMode="External"/><Relationship Id="rId7" Type="http://schemas.openxmlformats.org/officeDocument/2006/relationships/image" Target="../media/image49.png"/><Relationship Id="rId6" Type="http://schemas.openxmlformats.org/officeDocument/2006/relationships/hyperlink" Target="http://www.chinaaiworld.cn/" TargetMode="External"/><Relationship Id="rId5" Type="http://schemas.openxmlformats.org/officeDocument/2006/relationships/image" Target="../media/image48.png"/><Relationship Id="rId4" Type="http://schemas.openxmlformats.org/officeDocument/2006/relationships/hyperlink" Target="http://www.chinacloud.cn/" TargetMode="External"/><Relationship Id="rId3" Type="http://schemas.openxmlformats.org/officeDocument/2006/relationships/image" Target="../media/image47.png"/><Relationship Id="rId29" Type="http://schemas.openxmlformats.org/officeDocument/2006/relationships/slideLayout" Target="../slideLayouts/slideLayout2.xml"/><Relationship Id="rId28" Type="http://schemas.openxmlformats.org/officeDocument/2006/relationships/image" Target="../media/image62.png"/><Relationship Id="rId27" Type="http://schemas.openxmlformats.org/officeDocument/2006/relationships/image" Target="../media/image61.png"/><Relationship Id="rId26" Type="http://schemas.openxmlformats.org/officeDocument/2006/relationships/image" Target="../media/image60.jpeg"/><Relationship Id="rId25" Type="http://schemas.openxmlformats.org/officeDocument/2006/relationships/image" Target="../media/image59.jpeg"/><Relationship Id="rId24" Type="http://schemas.openxmlformats.org/officeDocument/2006/relationships/image" Target="../media/image58.png"/><Relationship Id="rId23" Type="http://schemas.openxmlformats.org/officeDocument/2006/relationships/hyperlink" Target="http://www.envicloud.cn/" TargetMode="External"/><Relationship Id="rId22" Type="http://schemas.openxmlformats.org/officeDocument/2006/relationships/image" Target="../media/image57.png"/><Relationship Id="rId21" Type="http://schemas.openxmlformats.org/officeDocument/2006/relationships/image" Target="../media/image56.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55.png"/><Relationship Id="rId18" Type="http://schemas.openxmlformats.org/officeDocument/2006/relationships/hyperlink" Target="http://www.netofthings.cn/" TargetMode="External"/><Relationship Id="rId17" Type="http://schemas.openxmlformats.org/officeDocument/2006/relationships/image" Target="../media/image54.png"/><Relationship Id="rId16" Type="http://schemas.openxmlformats.org/officeDocument/2006/relationships/hyperlink" Target="http://www.thebigdata.cn/" TargetMode="External"/><Relationship Id="rId15" Type="http://schemas.openxmlformats.org/officeDocument/2006/relationships/image" Target="../media/image53.png"/><Relationship Id="rId14" Type="http://schemas.openxmlformats.org/officeDocument/2006/relationships/hyperlink" Target="http://www.worldstor.cn/" TargetMode="External"/><Relationship Id="rId13" Type="http://schemas.openxmlformats.org/officeDocument/2006/relationships/image" Target="../media/image52.png"/><Relationship Id="rId12" Type="http://schemas.openxmlformats.org/officeDocument/2006/relationships/hyperlink" Target="http://www.pm25.org.cn/" TargetMode="External"/><Relationship Id="rId11" Type="http://schemas.openxmlformats.org/officeDocument/2006/relationships/image" Target="../media/image51.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media/image66.png"/><Relationship Id="rId7" Type="http://schemas.openxmlformats.org/officeDocument/2006/relationships/tags" Target="../tags/tag12.xml"/><Relationship Id="rId6" Type="http://schemas.openxmlformats.org/officeDocument/2006/relationships/image" Target="../media/image65.png"/><Relationship Id="rId55" Type="http://schemas.openxmlformats.org/officeDocument/2006/relationships/slideLayout" Target="../slideLayouts/slideLayout2.xml"/><Relationship Id="rId54" Type="http://schemas.openxmlformats.org/officeDocument/2006/relationships/image" Target="../media/image93.png"/><Relationship Id="rId53" Type="http://schemas.openxmlformats.org/officeDocument/2006/relationships/tags" Target="../tags/tag31.xml"/><Relationship Id="rId52" Type="http://schemas.openxmlformats.org/officeDocument/2006/relationships/image" Target="../media/image92.png"/><Relationship Id="rId51" Type="http://schemas.openxmlformats.org/officeDocument/2006/relationships/image" Target="../media/image91.png"/><Relationship Id="rId50" Type="http://schemas.openxmlformats.org/officeDocument/2006/relationships/tags" Target="../tags/tag30.xml"/><Relationship Id="rId5" Type="http://schemas.openxmlformats.org/officeDocument/2006/relationships/tags" Target="../tags/tag11.xml"/><Relationship Id="rId49" Type="http://schemas.openxmlformats.org/officeDocument/2006/relationships/image" Target="../media/image90.png"/><Relationship Id="rId48" Type="http://schemas.openxmlformats.org/officeDocument/2006/relationships/image" Target="../media/image89.png"/><Relationship Id="rId47" Type="http://schemas.openxmlformats.org/officeDocument/2006/relationships/image" Target="../media/image88.png"/><Relationship Id="rId46" Type="http://schemas.openxmlformats.org/officeDocument/2006/relationships/image" Target="../media/image87.png"/><Relationship Id="rId45" Type="http://schemas.openxmlformats.org/officeDocument/2006/relationships/image" Target="../media/image86.png"/><Relationship Id="rId44" Type="http://schemas.openxmlformats.org/officeDocument/2006/relationships/image" Target="../media/image85.png"/><Relationship Id="rId43" Type="http://schemas.openxmlformats.org/officeDocument/2006/relationships/image" Target="../media/image84.png"/><Relationship Id="rId42" Type="http://schemas.openxmlformats.org/officeDocument/2006/relationships/image" Target="../media/image83.png"/><Relationship Id="rId41" Type="http://schemas.openxmlformats.org/officeDocument/2006/relationships/tags" Target="../tags/tag29.xml"/><Relationship Id="rId40" Type="http://schemas.openxmlformats.org/officeDocument/2006/relationships/image" Target="../media/image82.png"/><Relationship Id="rId4" Type="http://schemas.openxmlformats.org/officeDocument/2006/relationships/image" Target="../media/image64.png"/><Relationship Id="rId39" Type="http://schemas.openxmlformats.org/officeDocument/2006/relationships/tags" Target="../tags/tag28.xml"/><Relationship Id="rId38" Type="http://schemas.openxmlformats.org/officeDocument/2006/relationships/image" Target="../media/image81.png"/><Relationship Id="rId37" Type="http://schemas.openxmlformats.org/officeDocument/2006/relationships/tags" Target="../tags/tag27.xml"/><Relationship Id="rId36" Type="http://schemas.openxmlformats.org/officeDocument/2006/relationships/image" Target="../media/image80.png"/><Relationship Id="rId35" Type="http://schemas.openxmlformats.org/officeDocument/2006/relationships/tags" Target="../tags/tag26.xml"/><Relationship Id="rId34" Type="http://schemas.openxmlformats.org/officeDocument/2006/relationships/image" Target="../media/image79.png"/><Relationship Id="rId33" Type="http://schemas.openxmlformats.org/officeDocument/2006/relationships/tags" Target="../tags/tag25.xml"/><Relationship Id="rId32" Type="http://schemas.openxmlformats.org/officeDocument/2006/relationships/image" Target="../media/image78.png"/><Relationship Id="rId31" Type="http://schemas.openxmlformats.org/officeDocument/2006/relationships/tags" Target="../tags/tag24.xml"/><Relationship Id="rId30" Type="http://schemas.openxmlformats.org/officeDocument/2006/relationships/image" Target="../media/image77.png"/><Relationship Id="rId3" Type="http://schemas.openxmlformats.org/officeDocument/2006/relationships/tags" Target="../tags/tag10.xml"/><Relationship Id="rId29" Type="http://schemas.openxmlformats.org/officeDocument/2006/relationships/tags" Target="../tags/tag23.xml"/><Relationship Id="rId28" Type="http://schemas.openxmlformats.org/officeDocument/2006/relationships/image" Target="../media/image76.png"/><Relationship Id="rId27" Type="http://schemas.openxmlformats.org/officeDocument/2006/relationships/tags" Target="../tags/tag22.xml"/><Relationship Id="rId26" Type="http://schemas.openxmlformats.org/officeDocument/2006/relationships/image" Target="../media/image75.png"/><Relationship Id="rId25" Type="http://schemas.openxmlformats.org/officeDocument/2006/relationships/tags" Target="../tags/tag21.xml"/><Relationship Id="rId24" Type="http://schemas.openxmlformats.org/officeDocument/2006/relationships/image" Target="../media/image74.png"/><Relationship Id="rId23" Type="http://schemas.openxmlformats.org/officeDocument/2006/relationships/tags" Target="../tags/tag20.xml"/><Relationship Id="rId22" Type="http://schemas.openxmlformats.org/officeDocument/2006/relationships/image" Target="../media/image73.png"/><Relationship Id="rId21" Type="http://schemas.openxmlformats.org/officeDocument/2006/relationships/tags" Target="../tags/tag19.xml"/><Relationship Id="rId20" Type="http://schemas.openxmlformats.org/officeDocument/2006/relationships/image" Target="../media/image72.png"/><Relationship Id="rId2" Type="http://schemas.openxmlformats.org/officeDocument/2006/relationships/image" Target="../media/image63.png"/><Relationship Id="rId19" Type="http://schemas.openxmlformats.org/officeDocument/2006/relationships/tags" Target="../tags/tag18.xml"/><Relationship Id="rId18" Type="http://schemas.openxmlformats.org/officeDocument/2006/relationships/image" Target="../media/image71.png"/><Relationship Id="rId17" Type="http://schemas.openxmlformats.org/officeDocument/2006/relationships/tags" Target="../tags/tag17.xml"/><Relationship Id="rId16" Type="http://schemas.openxmlformats.org/officeDocument/2006/relationships/image" Target="../media/image70.png"/><Relationship Id="rId15" Type="http://schemas.openxmlformats.org/officeDocument/2006/relationships/tags" Target="../tags/tag16.xml"/><Relationship Id="rId14" Type="http://schemas.openxmlformats.org/officeDocument/2006/relationships/image" Target="../media/image69.png"/><Relationship Id="rId13" Type="http://schemas.openxmlformats.org/officeDocument/2006/relationships/tags" Target="../tags/tag15.xml"/><Relationship Id="rId12" Type="http://schemas.openxmlformats.org/officeDocument/2006/relationships/image" Target="../media/image68.png"/><Relationship Id="rId11" Type="http://schemas.openxmlformats.org/officeDocument/2006/relationships/tags" Target="../tags/tag14.xml"/><Relationship Id="rId10" Type="http://schemas.openxmlformats.org/officeDocument/2006/relationships/image" Target="../media/image67.png"/><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3439"/>
          </a:xfrm>
          <a:prstGeom prst="rect">
            <a:avLst/>
          </a:prstGeom>
          <a:effectLst/>
        </p:spPr>
        <p:txBody>
          <a:bodyPr wrap="square">
            <a:spAutoFit/>
          </a:bodyPr>
          <a:lstStyle/>
          <a:p>
            <a:pPr algn="ctr">
              <a:defRPr/>
            </a:pPr>
            <a:r>
              <a:rPr lang="zh-CN" altLang="en-US" sz="8000" b="1" spc="300" dirty="0" smtClean="0">
                <a:ln w="11430"/>
                <a:solidFill>
                  <a:schemeClr val="accent1">
                    <a:lumMod val="75000"/>
                  </a:schemeClr>
                </a:solidFill>
                <a:latin typeface="微软雅黑" panose="020B0503020204020204" pitchFamily="34" charset="-122"/>
                <a:ea typeface="微软雅黑" panose="020B0503020204020204" pitchFamily="34" charset="-122"/>
              </a:rPr>
              <a:t>数据</a:t>
            </a:r>
            <a:r>
              <a:rPr lang="zh-CN" altLang="en-US" sz="8000" b="1" dirty="0" smtClean="0">
                <a:solidFill>
                  <a:schemeClr val="accent1">
                    <a:lumMod val="75000"/>
                  </a:schemeClr>
                </a:solidFill>
                <a:latin typeface="微软雅黑" panose="020B0503020204020204" pitchFamily="34" charset="-122"/>
                <a:ea typeface="微软雅黑" panose="020B0503020204020204" pitchFamily="34" charset="-122"/>
              </a:rPr>
              <a:t>挖掘基础</a:t>
            </a:r>
            <a:endParaRPr lang="en-US" altLang="zh-CN" sz="8000" b="1" spc="300" dirty="0" smtClean="0">
              <a:ln w="1143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571604" y="2214554"/>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43042" y="2643182"/>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陶建辉     主编                                    姜才康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6584171"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5189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 name="Freeform 25"/>
          <p:cNvSpPr>
            <a:spLocks noEditPoints="1"/>
          </p:cNvSpPr>
          <p:nvPr/>
        </p:nvSpPr>
        <p:spPr bwMode="auto">
          <a:xfrm>
            <a:off x="5931063" y="275140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sp>
        <p:nvSpPr>
          <p:cNvPr id="15" name="Content Placeholder 2"/>
          <p:cNvSpPr txBox="1"/>
          <p:nvPr/>
        </p:nvSpPr>
        <p:spPr>
          <a:xfrm>
            <a:off x="533761" y="820877"/>
            <a:ext cx="7550026"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日志的存储和快速检索是日志分析的关键问题。</a:t>
            </a:r>
            <a:endParaRPr lang="en-US" altLang="zh-CN" sz="1800" b="1" dirty="0">
              <a:solidFill>
                <a:srgbClr val="3D89BC"/>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2232" y="4513332"/>
            <a:ext cx="1002511" cy="668341"/>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533" y="1420266"/>
            <a:ext cx="665647" cy="729042"/>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533" y="2898962"/>
            <a:ext cx="834979" cy="867405"/>
          </a:xfrm>
          <a:prstGeom prst="rect">
            <a:avLst/>
          </a:prstGeom>
        </p:spPr>
      </p:pic>
      <p:sp>
        <p:nvSpPr>
          <p:cNvPr id="19" name="Content Placeholder 2"/>
          <p:cNvSpPr txBox="1"/>
          <p:nvPr/>
        </p:nvSpPr>
        <p:spPr>
          <a:xfrm>
            <a:off x="1584130" y="1420266"/>
            <a:ext cx="733424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b="1" dirty="0">
                <a:solidFill>
                  <a:srgbClr val="3D89BC"/>
                </a:solidFill>
                <a:latin typeface="微软雅黑" panose="020B0503020204020204" pitchFamily="34" charset="-122"/>
                <a:ea typeface="微软雅黑" panose="020B0503020204020204" pitchFamily="34" charset="-122"/>
              </a:rPr>
              <a:t>日志文件的文本存储</a:t>
            </a:r>
            <a:endParaRPr lang="en-US" altLang="zh-CN"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优点：低资源消耗 、文本格式可直接读取分析、集成成本低。</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缺点：面对大数据、复杂分析无法胜任。</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0" name="Content Placeholder 2"/>
          <p:cNvSpPr txBox="1"/>
          <p:nvPr/>
        </p:nvSpPr>
        <p:spPr>
          <a:xfrm>
            <a:off x="1584129" y="2898034"/>
            <a:ext cx="733424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b="1" dirty="0">
                <a:solidFill>
                  <a:srgbClr val="3D89BC"/>
                </a:solidFill>
                <a:latin typeface="微软雅黑" panose="020B0503020204020204" pitchFamily="34" charset="-122"/>
                <a:ea typeface="微软雅黑" panose="020B0503020204020204" pitchFamily="34" charset="-122"/>
              </a:rPr>
              <a:t>日志文件的数据库存储</a:t>
            </a:r>
            <a:endParaRPr lang="en-US" altLang="zh-CN"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优点：可使用</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SQL</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直接检索、数据库访问权限健全、集成工具兼容。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缺点：较文本存储模式系统资源开销大（</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CPU</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Mem</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、存储、网络延迟、文件压缩比等）。</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1" name="Content Placeholder 2"/>
          <p:cNvSpPr txBox="1"/>
          <p:nvPr/>
        </p:nvSpPr>
        <p:spPr>
          <a:xfrm>
            <a:off x="1584128" y="4561873"/>
            <a:ext cx="733424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日志文件的</a:t>
            </a:r>
            <a:r>
              <a:rPr lang="en-US" altLang="zh-CN" sz="1800" b="1" dirty="0">
                <a:solidFill>
                  <a:srgbClr val="3D89BC"/>
                </a:solidFill>
                <a:latin typeface="微软雅黑" panose="020B0503020204020204" pitchFamily="34" charset="-122"/>
                <a:ea typeface="微软雅黑" panose="020B0503020204020204" pitchFamily="34" charset="-122"/>
              </a:rPr>
              <a:t>Hadoop</a:t>
            </a:r>
            <a:r>
              <a:rPr lang="zh-CN" altLang="en-US" sz="1800" b="1" dirty="0">
                <a:solidFill>
                  <a:srgbClr val="3D89BC"/>
                </a:solidFill>
                <a:latin typeface="微软雅黑" panose="020B0503020204020204" pitchFamily="34" charset="-122"/>
                <a:ea typeface="微软雅黑" panose="020B0503020204020204" pitchFamily="34" charset="-122"/>
              </a:rPr>
              <a:t>存储</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优点：分布式文件系统（</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 Distributed File </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System,HDFS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）将数据存储为有结构的扁平文件。性能远优于文本、数据库存储方式。</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缺点：日志工具对</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文件系统支持有限。</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5122"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38438" y="1034897"/>
            <a:ext cx="5696010" cy="238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437" y="3604506"/>
            <a:ext cx="5696011" cy="24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78407" y="1392460"/>
            <a:ext cx="2737649" cy="4000903"/>
          </a:xfrm>
          <a:prstGeom prst="rect">
            <a:avLst/>
          </a:prstGeom>
        </p:spPr>
        <p:txBody>
          <a:bodyPr wrap="square">
            <a:spAutoFit/>
          </a:bodyPr>
          <a:lstStyle/>
          <a:p>
            <a:pPr>
              <a:lnSpc>
                <a:spcPct val="150000"/>
              </a:lnSpc>
              <a:spcBef>
                <a:spcPct val="200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HDFS</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Hadoop Distributed File System</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分布式文件系统是其核心组件。</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spcBef>
                <a:spcPct val="20000"/>
              </a:spcBef>
            </a:pP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spcBef>
                <a:spcPct val="200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HDFS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一个能够面向大规模数据使用的，可进行扩展的文件存储与传递系统。是一种允许文件通过网络在多台主机上分享的文件系统，可让多机器上的多用户分享文件和存储空间。让实际上是通过网络来访问文件的动作，由程序与用户看来，就像是访问本地的磁盘一般。即使系统中有某些节点脱机，整体来说系统仍然可以持续运作而不会有数据损失。</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1" name="矩形 10"/>
          <p:cNvSpPr/>
          <p:nvPr/>
        </p:nvSpPr>
        <p:spPr>
          <a:xfrm>
            <a:off x="3237613" y="3319095"/>
            <a:ext cx="2505814" cy="310341"/>
          </a:xfrm>
          <a:prstGeom prst="rect">
            <a:avLst/>
          </a:prstGeom>
        </p:spPr>
        <p:txBody>
          <a:bodyPr wrap="none">
            <a:spAutoFit/>
          </a:bodyPr>
          <a:lstStyle/>
          <a:p>
            <a:pPr indent="266700" algn="just">
              <a:lnSpc>
                <a:spcPts val="1670"/>
              </a:lnSpc>
              <a:spcAft>
                <a:spcPts val="0"/>
              </a:spcAft>
            </a:pPr>
            <a:r>
              <a:rPr lang="en-US" altLang="zh-CN" sz="1600" kern="100" dirty="0" smtClean="0">
                <a:latin typeface="黑体" panose="02010609060101010101" pitchFamily="49" charset="-122"/>
                <a:ea typeface="黑体" panose="02010609060101010101" pitchFamily="49" charset="-122"/>
              </a:rPr>
              <a:t>HDFS</a:t>
            </a:r>
            <a:r>
              <a:rPr lang="zh-CN" altLang="zh-CN" sz="1600" kern="100" dirty="0" smtClean="0">
                <a:latin typeface="黑体" panose="02010609060101010101" pitchFamily="49" charset="-122"/>
                <a:ea typeface="黑体" panose="02010609060101010101" pitchFamily="49" charset="-122"/>
              </a:rPr>
              <a:t>的读具体步骤为：</a:t>
            </a:r>
            <a:endParaRPr lang="zh-CN" altLang="zh-CN" sz="1600" kern="100" dirty="0">
              <a:effectLst/>
              <a:latin typeface="黑体" panose="02010609060101010101" pitchFamily="49" charset="-122"/>
              <a:ea typeface="黑体" panose="02010609060101010101" pitchFamily="49" charset="-122"/>
            </a:endParaRPr>
          </a:p>
        </p:txBody>
      </p:sp>
      <p:sp>
        <p:nvSpPr>
          <p:cNvPr id="13" name="矩形 12"/>
          <p:cNvSpPr/>
          <p:nvPr/>
        </p:nvSpPr>
        <p:spPr>
          <a:xfrm>
            <a:off x="3237609" y="693590"/>
            <a:ext cx="2117375" cy="377411"/>
          </a:xfrm>
          <a:prstGeom prst="rect">
            <a:avLst/>
          </a:prstGeom>
        </p:spPr>
        <p:txBody>
          <a:bodyPr wrap="none">
            <a:spAutoFit/>
          </a:bodyPr>
          <a:lstStyle/>
          <a:p>
            <a:pPr>
              <a:lnSpc>
                <a:spcPct val="150000"/>
              </a:lnSpc>
              <a:spcBef>
                <a:spcPct val="20000"/>
              </a:spcBef>
              <a:spcAft>
                <a:spcPts val="0"/>
              </a:spcAft>
            </a:pPr>
            <a:r>
              <a:rPr lang="en-US" altLang="zh-CN" sz="1400" b="1" dirty="0">
                <a:solidFill>
                  <a:srgbClr val="3D89BC"/>
                </a:solidFill>
                <a:latin typeface="微软雅黑" panose="020B0503020204020204" pitchFamily="34" charset="-122"/>
                <a:ea typeface="微软雅黑" panose="020B0503020204020204" pitchFamily="34" charset="-122"/>
              </a:rPr>
              <a:t>HDFS</a:t>
            </a:r>
            <a:r>
              <a:rPr lang="zh-CN" altLang="zh-CN" sz="1400" b="1" dirty="0">
                <a:solidFill>
                  <a:srgbClr val="3D89BC"/>
                </a:solidFill>
                <a:latin typeface="微软雅黑" panose="020B0503020204020204" pitchFamily="34" charset="-122"/>
                <a:ea typeface="微软雅黑" panose="020B0503020204020204" pitchFamily="34" charset="-122"/>
              </a:rPr>
              <a:t>的写具体步骤为：</a:t>
            </a:r>
            <a:endParaRPr lang="zh-CN" altLang="zh-CN" sz="1400" b="1" dirty="0">
              <a:solidFill>
                <a:srgbClr val="3D89BC"/>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sp>
        <p:nvSpPr>
          <p:cNvPr id="23" name="圆角矩形 22"/>
          <p:cNvSpPr/>
          <p:nvPr/>
        </p:nvSpPr>
        <p:spPr>
          <a:xfrm>
            <a:off x="941725" y="2790216"/>
            <a:ext cx="7253622" cy="1378605"/>
          </a:xfrm>
          <a:prstGeom prst="roundRect">
            <a:avLst>
              <a:gd name="adj" fmla="val 0"/>
            </a:avLst>
          </a:prstGeom>
          <a:noFill/>
          <a:ln w="38100" cap="flat" cmpd="sng" algn="ctr">
            <a:solidFill>
              <a:schemeClr val="bg1"/>
            </a:solidFill>
            <a:prstDash val="solid"/>
            <a:miter lim="800000"/>
          </a:ln>
          <a:effectLst/>
        </p:spPr>
        <p:txBody>
          <a:bodyPr lIns="100666" tIns="50333" rIns="100666" bIns="50333"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30" b="0"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p:txBody>
      </p:sp>
      <p:sp>
        <p:nvSpPr>
          <p:cNvPr id="24" name="矩形 93"/>
          <p:cNvSpPr/>
          <p:nvPr/>
        </p:nvSpPr>
        <p:spPr>
          <a:xfrm>
            <a:off x="893914" y="2738548"/>
            <a:ext cx="258087" cy="25818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3D89BC"/>
          </a:solidFill>
          <a:ln w="12700" cap="flat" cmpd="sng" algn="ctr">
            <a:noFill/>
            <a:prstDash val="solid"/>
            <a:miter lim="800000"/>
          </a:ln>
          <a:effectLst/>
        </p:spPr>
        <p:txBody>
          <a:bodyPr lIns="100666" tIns="50333" rIns="100666" bIns="50333"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30" b="0"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cs typeface="+mn-cs"/>
            </a:endParaRPr>
          </a:p>
        </p:txBody>
      </p:sp>
      <p:sp>
        <p:nvSpPr>
          <p:cNvPr id="25" name="矩形 93"/>
          <p:cNvSpPr/>
          <p:nvPr/>
        </p:nvSpPr>
        <p:spPr>
          <a:xfrm rot="10800000">
            <a:off x="7988059" y="3959712"/>
            <a:ext cx="258087" cy="25818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3D89BC"/>
          </a:solidFill>
          <a:ln w="12700" cap="flat" cmpd="sng" algn="ctr">
            <a:noFill/>
            <a:prstDash val="solid"/>
            <a:miter lim="800000"/>
          </a:ln>
          <a:effectLst/>
        </p:spPr>
        <p:txBody>
          <a:bodyPr lIns="100666" tIns="50333" rIns="100666" bIns="50333"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30" b="0"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cs typeface="+mn-cs"/>
            </a:endParaRPr>
          </a:p>
        </p:txBody>
      </p:sp>
      <p:sp>
        <p:nvSpPr>
          <p:cNvPr id="26" name="Freeform 5"/>
          <p:cNvSpPr/>
          <p:nvPr/>
        </p:nvSpPr>
        <p:spPr bwMode="auto">
          <a:xfrm>
            <a:off x="5799863" y="4485558"/>
            <a:ext cx="1464535" cy="13209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75000"/>
            </a:schemeClr>
          </a:solidFill>
          <a:ln w="9525" cap="flat">
            <a:noFill/>
            <a:prstDash val="solid"/>
            <a:miter lim="800000"/>
          </a:ln>
        </p:spPr>
        <p:txBody>
          <a:bodyPr vert="horz" wrap="square" lIns="100666" tIns="50333" rIns="100666" bIns="5033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30" b="1"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endParaRPr>
          </a:p>
        </p:txBody>
      </p:sp>
      <p:sp>
        <p:nvSpPr>
          <p:cNvPr id="27" name="TextBox 7"/>
          <p:cNvSpPr txBox="1"/>
          <p:nvPr/>
        </p:nvSpPr>
        <p:spPr>
          <a:xfrm>
            <a:off x="6157631" y="4943206"/>
            <a:ext cx="966755" cy="40562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HOW</a:t>
            </a:r>
            <a:r>
              <a:rPr kumimoji="0" lang="zh-CN" altLang="en-US"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a:t>
            </a:r>
            <a:endPar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28" name="Freeform 5"/>
          <p:cNvSpPr/>
          <p:nvPr/>
        </p:nvSpPr>
        <p:spPr bwMode="auto">
          <a:xfrm>
            <a:off x="2215282" y="4485558"/>
            <a:ext cx="1464535" cy="13209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lumMod val="75000"/>
            </a:schemeClr>
          </a:solidFill>
          <a:ln w="9525" cap="flat">
            <a:noFill/>
            <a:prstDash val="solid"/>
            <a:miter lim="800000"/>
          </a:ln>
        </p:spPr>
        <p:txBody>
          <a:bodyPr vert="horz" wrap="square" lIns="100666" tIns="50333" rIns="100666" bIns="5033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30" b="1"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endParaRPr>
          </a:p>
        </p:txBody>
      </p:sp>
      <p:sp>
        <p:nvSpPr>
          <p:cNvPr id="29" name="Freeform 5"/>
          <p:cNvSpPr/>
          <p:nvPr/>
        </p:nvSpPr>
        <p:spPr bwMode="auto">
          <a:xfrm>
            <a:off x="2684901" y="1066800"/>
            <a:ext cx="1464535" cy="13209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6">
              <a:lumMod val="60000"/>
              <a:lumOff val="40000"/>
            </a:schemeClr>
          </a:solidFill>
          <a:ln w="9525" cap="flat">
            <a:noFill/>
            <a:prstDash val="solid"/>
            <a:miter lim="800000"/>
          </a:ln>
        </p:spPr>
        <p:txBody>
          <a:bodyPr vert="horz" wrap="square" lIns="100666" tIns="50333" rIns="100666" bIns="5033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30" b="1"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endParaRPr>
          </a:p>
        </p:txBody>
      </p:sp>
      <p:sp>
        <p:nvSpPr>
          <p:cNvPr id="30" name="TextBox 7"/>
          <p:cNvSpPr txBox="1"/>
          <p:nvPr/>
        </p:nvSpPr>
        <p:spPr>
          <a:xfrm>
            <a:off x="2920675" y="1462112"/>
            <a:ext cx="1170576" cy="443198"/>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lang="en-US" altLang="zh-CN" sz="2400" b="1" kern="0" dirty="0" smtClean="0">
                <a:solidFill>
                  <a:schemeClr val="tx1"/>
                </a:solidFill>
              </a:rPr>
              <a:t>WHAT</a:t>
            </a:r>
            <a:r>
              <a:rPr lang="zh-CN" altLang="en-US" sz="2400" b="1" kern="0" dirty="0" smtClean="0">
                <a:solidFill>
                  <a:schemeClr val="tx1"/>
                </a:solidFill>
              </a:rPr>
              <a:t>？</a:t>
            </a:r>
            <a:endParaRPr kumimoji="0" lang="en-US" altLang="zh-CN" sz="2400" b="1" i="0" u="none" strike="noStrike" kern="0" cap="none" spc="0" normalizeH="0" baseline="0" noProof="0" dirty="0">
              <a:ln>
                <a:noFill/>
              </a:ln>
              <a:solidFill>
                <a:schemeClr val="tx1"/>
              </a:solidFill>
              <a:effectLst/>
              <a:uLnTx/>
              <a:uFillTx/>
            </a:endParaRPr>
          </a:p>
        </p:txBody>
      </p:sp>
      <p:sp>
        <p:nvSpPr>
          <p:cNvPr id="31" name="Freeform 5"/>
          <p:cNvSpPr/>
          <p:nvPr/>
        </p:nvSpPr>
        <p:spPr bwMode="auto">
          <a:xfrm>
            <a:off x="608487" y="1066800"/>
            <a:ext cx="1464535" cy="13209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B0F0"/>
          </a:solidFill>
          <a:ln w="9525" cap="flat">
            <a:noFill/>
            <a:prstDash val="solid"/>
            <a:miter lim="800000"/>
          </a:ln>
        </p:spPr>
        <p:txBody>
          <a:bodyPr vert="horz" wrap="square" lIns="100666" tIns="50333" rIns="100666" bIns="5033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3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endParaRPr>
          </a:p>
        </p:txBody>
      </p:sp>
      <p:sp>
        <p:nvSpPr>
          <p:cNvPr id="32" name="Freeform 5"/>
          <p:cNvSpPr/>
          <p:nvPr/>
        </p:nvSpPr>
        <p:spPr bwMode="auto">
          <a:xfrm>
            <a:off x="4761315" y="1066800"/>
            <a:ext cx="1464535" cy="13209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C000"/>
          </a:solidFill>
          <a:ln w="9525" cap="flat">
            <a:noFill/>
            <a:prstDash val="solid"/>
            <a:miter lim="800000"/>
          </a:ln>
        </p:spPr>
        <p:txBody>
          <a:bodyPr vert="horz" wrap="square" lIns="100666" tIns="50333" rIns="100666" bIns="5033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30" b="1"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endParaRPr>
          </a:p>
        </p:txBody>
      </p:sp>
      <p:sp>
        <p:nvSpPr>
          <p:cNvPr id="33" name="Freeform 5"/>
          <p:cNvSpPr/>
          <p:nvPr/>
        </p:nvSpPr>
        <p:spPr bwMode="auto">
          <a:xfrm>
            <a:off x="6837729" y="1066800"/>
            <a:ext cx="1464535" cy="13209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lumMod val="40000"/>
              <a:lumOff val="60000"/>
            </a:schemeClr>
          </a:solidFill>
          <a:ln w="9525" cap="flat">
            <a:noFill/>
            <a:prstDash val="solid"/>
            <a:miter lim="800000"/>
          </a:ln>
        </p:spPr>
        <p:txBody>
          <a:bodyPr vert="horz" wrap="square" lIns="100666" tIns="50333" rIns="100666" bIns="5033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30" b="1" i="0" u="none" strike="noStrike" kern="0" cap="none" spc="0" normalizeH="0" baseline="0" noProof="0" smtClean="0">
              <a:ln>
                <a:noFill/>
              </a:ln>
              <a:effectLst/>
              <a:uLnTx/>
              <a:uFillTx/>
              <a:latin typeface="微软雅黑" panose="020B0503020204020204" pitchFamily="34" charset="-122"/>
              <a:ea typeface="微软雅黑" panose="020B0503020204020204" pitchFamily="34" charset="-122"/>
            </a:endParaRPr>
          </a:p>
        </p:txBody>
      </p:sp>
      <p:sp>
        <p:nvSpPr>
          <p:cNvPr id="34" name="TextBox 13"/>
          <p:cNvSpPr txBox="1"/>
          <p:nvPr/>
        </p:nvSpPr>
        <p:spPr>
          <a:xfrm>
            <a:off x="5005049" y="1509119"/>
            <a:ext cx="1193707" cy="443198"/>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lang="en-US" altLang="zh-CN" sz="2400" b="1" kern="0" dirty="0" smtClean="0">
                <a:solidFill>
                  <a:schemeClr val="tx1"/>
                </a:solidFill>
              </a:rPr>
              <a:t>WHERE</a:t>
            </a:r>
            <a:r>
              <a:rPr lang="zh-CN" altLang="en-US" sz="2400" b="1" kern="0" dirty="0" smtClean="0">
                <a:solidFill>
                  <a:schemeClr val="tx1"/>
                </a:solidFill>
              </a:rPr>
              <a:t>？</a:t>
            </a:r>
            <a:endParaRPr kumimoji="0" lang="en-US" altLang="zh-CN" sz="2400" b="1" i="0" u="none" strike="noStrike" kern="0" cap="none" spc="0" normalizeH="0" baseline="0" noProof="0" dirty="0">
              <a:ln>
                <a:noFill/>
              </a:ln>
              <a:solidFill>
                <a:schemeClr val="tx1"/>
              </a:solidFill>
              <a:effectLst/>
              <a:uLnTx/>
              <a:uFillTx/>
            </a:endParaRPr>
          </a:p>
        </p:txBody>
      </p:sp>
      <p:sp>
        <p:nvSpPr>
          <p:cNvPr id="35" name="TextBox 14"/>
          <p:cNvSpPr txBox="1"/>
          <p:nvPr/>
        </p:nvSpPr>
        <p:spPr>
          <a:xfrm>
            <a:off x="7120180" y="1509119"/>
            <a:ext cx="1155643" cy="443198"/>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lang="en-US" altLang="zh-CN" sz="2400" b="1" kern="0" dirty="0" smtClean="0">
                <a:solidFill>
                  <a:schemeClr val="tx1"/>
                </a:solidFill>
              </a:rPr>
              <a:t>WHEN</a:t>
            </a:r>
            <a:r>
              <a:rPr lang="zh-CN" altLang="en-US" sz="2400" b="1" kern="0" dirty="0" smtClean="0">
                <a:solidFill>
                  <a:schemeClr val="tx1"/>
                </a:solidFill>
              </a:rPr>
              <a:t>？</a:t>
            </a:r>
            <a:endParaRPr kumimoji="0" lang="en-US" altLang="zh-CN" sz="2400" b="1" i="0" u="none" strike="noStrike" kern="0" cap="none" spc="0" normalizeH="0" baseline="0" noProof="0" dirty="0">
              <a:ln>
                <a:noFill/>
              </a:ln>
              <a:solidFill>
                <a:schemeClr val="tx1"/>
              </a:solidFill>
              <a:effectLst/>
              <a:uLnTx/>
              <a:uFillTx/>
            </a:endParaRPr>
          </a:p>
        </p:txBody>
      </p:sp>
      <p:sp>
        <p:nvSpPr>
          <p:cNvPr id="36" name="TextBox 7"/>
          <p:cNvSpPr txBox="1"/>
          <p:nvPr/>
        </p:nvSpPr>
        <p:spPr>
          <a:xfrm>
            <a:off x="961870" y="1480899"/>
            <a:ext cx="966755" cy="40562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WHO</a:t>
            </a:r>
            <a:r>
              <a:rPr kumimoji="0" lang="zh-CN" altLang="en-US"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a:t>
            </a:r>
            <a:endPar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37" name="TextBox 7"/>
          <p:cNvSpPr txBox="1"/>
          <p:nvPr/>
        </p:nvSpPr>
        <p:spPr>
          <a:xfrm>
            <a:off x="2561412" y="4908612"/>
            <a:ext cx="966755" cy="40562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2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WHY</a:t>
            </a:r>
            <a:r>
              <a:rPr kumimoji="0" lang="zh-CN" altLang="en-US"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a:t>
            </a:r>
            <a:endPar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38" name="Content Placeholder 2"/>
          <p:cNvSpPr txBox="1"/>
          <p:nvPr/>
        </p:nvSpPr>
        <p:spPr>
          <a:xfrm>
            <a:off x="1247978" y="2820134"/>
            <a:ext cx="6632400" cy="280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b="1" dirty="0">
                <a:solidFill>
                  <a:srgbClr val="3D89BC"/>
                </a:solidFill>
                <a:latin typeface="微软雅黑" panose="020B0503020204020204" pitchFamily="34" charset="-122"/>
                <a:ea typeface="微软雅黑" panose="020B0503020204020204" pitchFamily="34" charset="-122"/>
              </a:rPr>
              <a:t>日志信息应该包括：</a:t>
            </a:r>
            <a:endParaRPr lang="en-US" altLang="zh-CN"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WHO</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（涉及谁？）、</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WHAT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（发生了什么？）、</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WHERE</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（发生在哪里？）、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WHEN</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（发生在何时？）、</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WHY(</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为什么发生？</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HOW</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（如何发生？）</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anim calcmode="lin" valueType="num">
                                      <p:cBhvr>
                                        <p:cTn id="10" dur="500" fill="hold"/>
                                        <p:tgtEl>
                                          <p:spTgt spid="24"/>
                                        </p:tgtEl>
                                        <p:attrNameLst>
                                          <p:attrName>ppt_x</p:attrName>
                                        </p:attrNameLst>
                                      </p:cBhvr>
                                      <p:tavLst>
                                        <p:tav tm="0">
                                          <p:val>
                                            <p:fltVal val="0.5"/>
                                          </p:val>
                                        </p:tav>
                                        <p:tav tm="100000">
                                          <p:val>
                                            <p:strVal val="#ppt_x"/>
                                          </p:val>
                                        </p:tav>
                                      </p:tavLst>
                                    </p:anim>
                                    <p:anim calcmode="lin" valueType="num">
                                      <p:cBhvr>
                                        <p:cTn id="11" dur="500" fill="hold"/>
                                        <p:tgtEl>
                                          <p:spTgt spid="2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fltVal val="0.5"/>
                                          </p:val>
                                        </p:tav>
                                        <p:tav tm="100000">
                                          <p:val>
                                            <p:strVal val="#ppt_x"/>
                                          </p:val>
                                        </p:tav>
                                      </p:tavLst>
                                    </p:anim>
                                    <p:anim calcmode="lin" valueType="num">
                                      <p:cBhvr>
                                        <p:cTn id="18" dur="500" fill="hold"/>
                                        <p:tgtEl>
                                          <p:spTgt spid="25"/>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3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3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6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grpId="0" nodeType="withEffect">
                                  <p:stCondLst>
                                    <p:cond delay="90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2" presetClass="entr" presetSubtype="2" decel="10000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1+#ppt_w/2"/>
                                          </p:val>
                                        </p:tav>
                                        <p:tav tm="100000">
                                          <p:val>
                                            <p:strVal val="#ppt_x"/>
                                          </p:val>
                                        </p:tav>
                                      </p:tavLst>
                                    </p:anim>
                                    <p:anim calcmode="lin" valueType="num">
                                      <p:cBhvr additive="base">
                                        <p:cTn id="6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p:bldP spid="28" grpId="0" animBg="1"/>
      <p:bldP spid="29" grpId="0" animBg="1"/>
      <p:bldP spid="30" grpId="0"/>
      <p:bldP spid="31" grpId="0" animBg="1"/>
      <p:bldP spid="32" grpId="0" animBg="1"/>
      <p:bldP spid="33" grpId="0" animBg="1"/>
      <p:bldP spid="34" grpId="0"/>
      <p:bldP spid="35" grpId="0"/>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grpSp>
        <p:nvGrpSpPr>
          <p:cNvPr id="39" name="组合 38"/>
          <p:cNvGrpSpPr/>
          <p:nvPr/>
        </p:nvGrpSpPr>
        <p:grpSpPr>
          <a:xfrm>
            <a:off x="442708" y="4025983"/>
            <a:ext cx="1576438" cy="642171"/>
            <a:chOff x="818583" y="3264737"/>
            <a:chExt cx="1602178" cy="640871"/>
          </a:xfrm>
        </p:grpSpPr>
        <p:sp>
          <p:nvSpPr>
            <p:cNvPr id="40" name="任意多边形 39"/>
            <p:cNvSpPr/>
            <p:nvPr/>
          </p:nvSpPr>
          <p:spPr>
            <a:xfrm>
              <a:off x="818583" y="3264737"/>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rgbClr val="0070C0"/>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altLang="zh-CN" sz="1600" b="0"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a:p>
              <a:pPr marL="0" marR="0" lvl="0" indent="0" algn="ctr" defTabSz="355600" eaLnBrk="1" fontAlgn="auto" latinLnBrk="0" hangingPunct="1">
                <a:lnSpc>
                  <a:spcPct val="90000"/>
                </a:lnSpc>
                <a:spcBef>
                  <a:spcPct val="0"/>
                </a:spcBef>
                <a:spcAft>
                  <a:spcPct val="35000"/>
                </a:spcAft>
                <a:buClrTx/>
                <a:buSzTx/>
                <a:buFontTx/>
                <a:buNone/>
                <a:defRPr/>
              </a:pPr>
              <a:r>
                <a:rPr kumimoji="0" lang="en-US" altLang="zh-CN" sz="2400" b="0" i="0" u="none" strike="noStrike" kern="0" cap="none" spc="0" normalizeH="0" baseline="0" noProof="0" dirty="0" err="1" smtClean="0">
                  <a:ln>
                    <a:noFill/>
                  </a:ln>
                  <a:effectLst/>
                  <a:uLnTx/>
                  <a:uFillTx/>
                  <a:latin typeface="黑体" panose="02010609060101010101" pitchFamily="49" charset="-122"/>
                  <a:ea typeface="黑体" panose="02010609060101010101" pitchFamily="49" charset="-122"/>
                </a:rPr>
                <a:t>sed</a:t>
              </a:r>
              <a:endParaRPr kumimoji="0" lang="en-US" altLang="zh-CN" sz="2400" b="0"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p:txBody>
        </p:sp>
        <p:sp>
          <p:nvSpPr>
            <p:cNvPr id="41" name="MH_Other_4"/>
            <p:cNvSpPr/>
            <p:nvPr>
              <p:custDataLst>
                <p:tags r:id="rId1"/>
              </p:custDataLst>
            </p:nvPr>
          </p:nvSpPr>
          <p:spPr bwMode="auto">
            <a:xfrm>
              <a:off x="1472360" y="3383005"/>
              <a:ext cx="294624" cy="210447"/>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FFFFFF"/>
            </a:solidFill>
            <a:ln>
              <a:noFill/>
            </a:ln>
          </p:spPr>
          <p:txBody>
            <a:bodyPr anchor="ctr">
              <a:normAutofit fontScale="92500" lnSpcReduction="20000"/>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effectLst/>
                <a:uLnTx/>
                <a:uFillTx/>
                <a:latin typeface="黑体" panose="02010609060101010101" pitchFamily="49" charset="-122"/>
                <a:ea typeface="黑体" panose="02010609060101010101" pitchFamily="49" charset="-122"/>
              </a:endParaRPr>
            </a:p>
          </p:txBody>
        </p:sp>
      </p:grpSp>
      <p:grpSp>
        <p:nvGrpSpPr>
          <p:cNvPr id="42" name="组合 41"/>
          <p:cNvGrpSpPr/>
          <p:nvPr/>
        </p:nvGrpSpPr>
        <p:grpSpPr>
          <a:xfrm>
            <a:off x="442708" y="2013597"/>
            <a:ext cx="1576438" cy="642171"/>
            <a:chOff x="818583" y="1644226"/>
            <a:chExt cx="1602178" cy="640871"/>
          </a:xfrm>
        </p:grpSpPr>
        <p:sp>
          <p:nvSpPr>
            <p:cNvPr id="43" name="任意多边形 42"/>
            <p:cNvSpPr/>
            <p:nvPr/>
          </p:nvSpPr>
          <p:spPr>
            <a:xfrm>
              <a:off x="818583" y="1644226"/>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rgbClr val="92D050"/>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sz="800" b="1"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a:p>
              <a:pPr marL="0" marR="0" lvl="0" indent="0" algn="ctr" defTabSz="355600" eaLnBrk="1" fontAlgn="auto" latinLnBrk="0" hangingPunct="1">
                <a:lnSpc>
                  <a:spcPct val="90000"/>
                </a:lnSpc>
                <a:spcBef>
                  <a:spcPct val="0"/>
                </a:spcBef>
                <a:spcAft>
                  <a:spcPct val="35000"/>
                </a:spcAft>
                <a:buClrTx/>
                <a:buSzTx/>
                <a:buFontTx/>
                <a:buNone/>
                <a:defRPr/>
              </a:pPr>
              <a:endParaRPr kumimoji="0" lang="en-US" sz="800" b="1"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a:p>
              <a:pPr marL="0" marR="0" lvl="0" indent="0" algn="ctr" defTabSz="355600" eaLnBrk="1" fontAlgn="auto" latinLnBrk="0" hangingPunct="1">
                <a:lnSpc>
                  <a:spcPct val="90000"/>
                </a:lnSpc>
                <a:spcBef>
                  <a:spcPct val="0"/>
                </a:spcBef>
                <a:spcAft>
                  <a:spcPct val="35000"/>
                </a:spcAft>
                <a:buClrTx/>
                <a:buSzTx/>
                <a:buFontTx/>
                <a:buNone/>
                <a:defRPr/>
              </a:pPr>
              <a:r>
                <a:rPr lang="en-US" altLang="zh-CN" sz="2400" kern="0" noProof="0" dirty="0" err="1" smtClean="0">
                  <a:latin typeface="黑体" panose="02010609060101010101" pitchFamily="49" charset="-122"/>
                  <a:ea typeface="黑体" panose="02010609060101010101" pitchFamily="49" charset="-122"/>
                </a:rPr>
                <a:t>grep</a:t>
              </a:r>
              <a:endParaRPr kumimoji="0" lang="en-US" sz="900" b="0"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p:txBody>
        </p:sp>
        <p:sp>
          <p:nvSpPr>
            <p:cNvPr id="44" name="MH_Other_10"/>
            <p:cNvSpPr/>
            <p:nvPr>
              <p:custDataLst>
                <p:tags r:id="rId2"/>
              </p:custDataLst>
            </p:nvPr>
          </p:nvSpPr>
          <p:spPr>
            <a:xfrm>
              <a:off x="1528025" y="1659781"/>
              <a:ext cx="238959" cy="287837"/>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FFFFFF"/>
            </a:solidFill>
            <a:ln w="12700" cap="flat" cmpd="sng" algn="ctr">
              <a:noFill/>
              <a:prstDash val="solid"/>
              <a:miter lim="800000"/>
            </a:ln>
            <a:effectLst/>
          </p:spPr>
          <p:txBody>
            <a:bodyPr anchor="ctr">
              <a:normAutofit/>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dirty="0">
                <a:ln>
                  <a:noFill/>
                </a:ln>
                <a:effectLst/>
                <a:uLnTx/>
                <a:uFillTx/>
                <a:latin typeface="黑体" panose="02010609060101010101" pitchFamily="49" charset="-122"/>
                <a:ea typeface="黑体" panose="02010609060101010101" pitchFamily="49" charset="-122"/>
              </a:endParaRPr>
            </a:p>
          </p:txBody>
        </p:sp>
      </p:grpSp>
      <p:grpSp>
        <p:nvGrpSpPr>
          <p:cNvPr id="45" name="组合 44"/>
          <p:cNvGrpSpPr/>
          <p:nvPr/>
        </p:nvGrpSpPr>
        <p:grpSpPr>
          <a:xfrm>
            <a:off x="442708" y="3027210"/>
            <a:ext cx="1576438" cy="642171"/>
            <a:chOff x="818583" y="2444089"/>
            <a:chExt cx="1602178" cy="640871"/>
          </a:xfrm>
        </p:grpSpPr>
        <p:sp>
          <p:nvSpPr>
            <p:cNvPr id="46" name="任意多边形 45"/>
            <p:cNvSpPr/>
            <p:nvPr/>
          </p:nvSpPr>
          <p:spPr>
            <a:xfrm>
              <a:off x="818583" y="2444089"/>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rgbClr val="00B0F0"/>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sz="1800" b="0"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a:p>
              <a:pPr marL="0" marR="0" lvl="0" indent="0" algn="ctr" defTabSz="355600" eaLnBrk="1" fontAlgn="auto" latinLnBrk="0" hangingPunct="1">
                <a:lnSpc>
                  <a:spcPct val="90000"/>
                </a:lnSpc>
                <a:spcBef>
                  <a:spcPct val="0"/>
                </a:spcBef>
                <a:spcAft>
                  <a:spcPct val="35000"/>
                </a:spcAft>
                <a:buClrTx/>
                <a:buSzTx/>
                <a:buFontTx/>
                <a:buNone/>
                <a:defRPr/>
              </a:pPr>
              <a:r>
                <a:rPr lang="en-US" altLang="zh-CN" sz="2400" kern="0" dirty="0" smtClean="0">
                  <a:latin typeface="黑体" panose="02010609060101010101" pitchFamily="49" charset="-122"/>
                  <a:ea typeface="黑体" panose="02010609060101010101" pitchFamily="49" charset="-122"/>
                </a:rPr>
                <a:t>awk</a:t>
              </a:r>
              <a:endParaRPr kumimoji="0" lang="en-US" sz="2400" b="0"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p:txBody>
        </p:sp>
        <p:sp>
          <p:nvSpPr>
            <p:cNvPr id="47" name="MH_Other_13"/>
            <p:cNvSpPr>
              <a:spLocks noChangeArrowheads="1"/>
            </p:cNvSpPr>
            <p:nvPr>
              <p:custDataLst>
                <p:tags r:id="rId3"/>
              </p:custDataLst>
            </p:nvPr>
          </p:nvSpPr>
          <p:spPr bwMode="auto">
            <a:xfrm>
              <a:off x="1510375" y="2551660"/>
              <a:ext cx="218593" cy="215878"/>
            </a:xfrm>
            <a:custGeom>
              <a:avLst/>
              <a:gdLst/>
              <a:ahLst/>
              <a:cxnLst/>
              <a:rect l="0" t="0" r="r" b="b"/>
              <a:pathLst>
                <a:path w="1622425" h="1601788">
                  <a:moveTo>
                    <a:pt x="1477962" y="927100"/>
                  </a:moveTo>
                  <a:lnTo>
                    <a:pt x="1622425" y="927100"/>
                  </a:lnTo>
                  <a:lnTo>
                    <a:pt x="1622425" y="1293813"/>
                  </a:lnTo>
                  <a:lnTo>
                    <a:pt x="1477962" y="1293813"/>
                  </a:lnTo>
                  <a:lnTo>
                    <a:pt x="1477962" y="927100"/>
                  </a:lnTo>
                  <a:close/>
                  <a:moveTo>
                    <a:pt x="1477962" y="463550"/>
                  </a:moveTo>
                  <a:lnTo>
                    <a:pt x="1622425" y="463550"/>
                  </a:lnTo>
                  <a:lnTo>
                    <a:pt x="1622425" y="830263"/>
                  </a:lnTo>
                  <a:lnTo>
                    <a:pt x="1477962" y="830263"/>
                  </a:lnTo>
                  <a:lnTo>
                    <a:pt x="1477962" y="463550"/>
                  </a:lnTo>
                  <a:close/>
                  <a:moveTo>
                    <a:pt x="871932" y="418865"/>
                  </a:moveTo>
                  <a:lnTo>
                    <a:pt x="866214" y="419183"/>
                  </a:lnTo>
                  <a:lnTo>
                    <a:pt x="859861" y="419183"/>
                  </a:lnTo>
                  <a:lnTo>
                    <a:pt x="848426" y="420453"/>
                  </a:lnTo>
                  <a:lnTo>
                    <a:pt x="837309" y="422359"/>
                  </a:lnTo>
                  <a:lnTo>
                    <a:pt x="826509" y="424582"/>
                  </a:lnTo>
                  <a:lnTo>
                    <a:pt x="815709" y="427440"/>
                  </a:lnTo>
                  <a:lnTo>
                    <a:pt x="805862" y="430298"/>
                  </a:lnTo>
                  <a:lnTo>
                    <a:pt x="796650" y="433473"/>
                  </a:lnTo>
                  <a:lnTo>
                    <a:pt x="787439" y="436649"/>
                  </a:lnTo>
                  <a:lnTo>
                    <a:pt x="771874" y="443000"/>
                  </a:lnTo>
                  <a:lnTo>
                    <a:pt x="766792" y="444906"/>
                  </a:lnTo>
                  <a:lnTo>
                    <a:pt x="762027" y="446811"/>
                  </a:lnTo>
                  <a:lnTo>
                    <a:pt x="757262" y="449034"/>
                  </a:lnTo>
                  <a:lnTo>
                    <a:pt x="752498" y="451257"/>
                  </a:lnTo>
                  <a:lnTo>
                    <a:pt x="748051" y="454115"/>
                  </a:lnTo>
                  <a:lnTo>
                    <a:pt x="743921" y="456655"/>
                  </a:lnTo>
                  <a:lnTo>
                    <a:pt x="739792" y="459831"/>
                  </a:lnTo>
                  <a:lnTo>
                    <a:pt x="735345" y="463324"/>
                  </a:lnTo>
                  <a:lnTo>
                    <a:pt x="731533" y="466817"/>
                  </a:lnTo>
                  <a:lnTo>
                    <a:pt x="728039" y="470628"/>
                  </a:lnTo>
                  <a:lnTo>
                    <a:pt x="724545" y="474757"/>
                  </a:lnTo>
                  <a:lnTo>
                    <a:pt x="721051" y="479202"/>
                  </a:lnTo>
                  <a:lnTo>
                    <a:pt x="718192" y="483966"/>
                  </a:lnTo>
                  <a:lnTo>
                    <a:pt x="715333" y="488729"/>
                  </a:lnTo>
                  <a:lnTo>
                    <a:pt x="712792" y="493810"/>
                  </a:lnTo>
                  <a:lnTo>
                    <a:pt x="710251" y="499526"/>
                  </a:lnTo>
                  <a:lnTo>
                    <a:pt x="708028" y="504925"/>
                  </a:lnTo>
                  <a:lnTo>
                    <a:pt x="706122" y="510959"/>
                  </a:lnTo>
                  <a:lnTo>
                    <a:pt x="704216" y="517310"/>
                  </a:lnTo>
                  <a:lnTo>
                    <a:pt x="702628" y="523979"/>
                  </a:lnTo>
                  <a:lnTo>
                    <a:pt x="701357" y="530648"/>
                  </a:lnTo>
                  <a:lnTo>
                    <a:pt x="700404" y="537952"/>
                  </a:lnTo>
                  <a:lnTo>
                    <a:pt x="699769" y="545256"/>
                  </a:lnTo>
                  <a:lnTo>
                    <a:pt x="699451" y="553512"/>
                  </a:lnTo>
                  <a:lnTo>
                    <a:pt x="699451" y="561451"/>
                  </a:lnTo>
                  <a:lnTo>
                    <a:pt x="699451" y="570025"/>
                  </a:lnTo>
                  <a:lnTo>
                    <a:pt x="700087" y="578600"/>
                  </a:lnTo>
                  <a:lnTo>
                    <a:pt x="700722" y="587809"/>
                  </a:lnTo>
                  <a:lnTo>
                    <a:pt x="701992" y="597018"/>
                  </a:lnTo>
                  <a:lnTo>
                    <a:pt x="703263" y="607180"/>
                  </a:lnTo>
                  <a:lnTo>
                    <a:pt x="705169" y="617025"/>
                  </a:lnTo>
                  <a:lnTo>
                    <a:pt x="707392" y="627504"/>
                  </a:lnTo>
                  <a:lnTo>
                    <a:pt x="708028" y="630998"/>
                  </a:lnTo>
                  <a:lnTo>
                    <a:pt x="708028" y="634173"/>
                  </a:lnTo>
                  <a:lnTo>
                    <a:pt x="707710" y="637666"/>
                  </a:lnTo>
                  <a:lnTo>
                    <a:pt x="707392" y="640524"/>
                  </a:lnTo>
                  <a:lnTo>
                    <a:pt x="706757" y="643065"/>
                  </a:lnTo>
                  <a:lnTo>
                    <a:pt x="705804" y="645605"/>
                  </a:lnTo>
                  <a:lnTo>
                    <a:pt x="703263" y="650051"/>
                  </a:lnTo>
                  <a:lnTo>
                    <a:pt x="701039" y="654815"/>
                  </a:lnTo>
                  <a:lnTo>
                    <a:pt x="699134" y="658626"/>
                  </a:lnTo>
                  <a:lnTo>
                    <a:pt x="698498" y="660531"/>
                  </a:lnTo>
                  <a:lnTo>
                    <a:pt x="697863" y="662436"/>
                  </a:lnTo>
                  <a:lnTo>
                    <a:pt x="697545" y="664342"/>
                  </a:lnTo>
                  <a:lnTo>
                    <a:pt x="697545" y="666247"/>
                  </a:lnTo>
                  <a:lnTo>
                    <a:pt x="699134" y="688794"/>
                  </a:lnTo>
                  <a:lnTo>
                    <a:pt x="700404" y="702132"/>
                  </a:lnTo>
                  <a:lnTo>
                    <a:pt x="701039" y="709436"/>
                  </a:lnTo>
                  <a:lnTo>
                    <a:pt x="702310" y="716104"/>
                  </a:lnTo>
                  <a:lnTo>
                    <a:pt x="703581" y="723408"/>
                  </a:lnTo>
                  <a:lnTo>
                    <a:pt x="705487" y="729760"/>
                  </a:lnTo>
                  <a:lnTo>
                    <a:pt x="707075" y="736111"/>
                  </a:lnTo>
                  <a:lnTo>
                    <a:pt x="709298" y="742145"/>
                  </a:lnTo>
                  <a:lnTo>
                    <a:pt x="711839" y="747226"/>
                  </a:lnTo>
                  <a:lnTo>
                    <a:pt x="714698" y="751989"/>
                  </a:lnTo>
                  <a:lnTo>
                    <a:pt x="716286" y="753894"/>
                  </a:lnTo>
                  <a:lnTo>
                    <a:pt x="718192" y="755800"/>
                  </a:lnTo>
                  <a:lnTo>
                    <a:pt x="719780" y="757705"/>
                  </a:lnTo>
                  <a:lnTo>
                    <a:pt x="722322" y="759293"/>
                  </a:lnTo>
                  <a:lnTo>
                    <a:pt x="725816" y="760563"/>
                  </a:lnTo>
                  <a:lnTo>
                    <a:pt x="731533" y="762151"/>
                  </a:lnTo>
                  <a:lnTo>
                    <a:pt x="736933" y="763104"/>
                  </a:lnTo>
                  <a:lnTo>
                    <a:pt x="738839" y="763421"/>
                  </a:lnTo>
                  <a:lnTo>
                    <a:pt x="739792" y="763104"/>
                  </a:lnTo>
                  <a:lnTo>
                    <a:pt x="745827" y="831062"/>
                  </a:lnTo>
                  <a:lnTo>
                    <a:pt x="747098" y="833603"/>
                  </a:lnTo>
                  <a:lnTo>
                    <a:pt x="748368" y="835826"/>
                  </a:lnTo>
                  <a:lnTo>
                    <a:pt x="749639" y="838049"/>
                  </a:lnTo>
                  <a:lnTo>
                    <a:pt x="751227" y="839954"/>
                  </a:lnTo>
                  <a:lnTo>
                    <a:pt x="754404" y="843765"/>
                  </a:lnTo>
                  <a:lnTo>
                    <a:pt x="757898" y="847576"/>
                  </a:lnTo>
                  <a:lnTo>
                    <a:pt x="761074" y="851386"/>
                  </a:lnTo>
                  <a:lnTo>
                    <a:pt x="762662" y="853609"/>
                  </a:lnTo>
                  <a:lnTo>
                    <a:pt x="763933" y="855832"/>
                  </a:lnTo>
                  <a:lnTo>
                    <a:pt x="765204" y="858373"/>
                  </a:lnTo>
                  <a:lnTo>
                    <a:pt x="766474" y="861548"/>
                  </a:lnTo>
                  <a:lnTo>
                    <a:pt x="767427" y="865042"/>
                  </a:lnTo>
                  <a:lnTo>
                    <a:pt x="768380" y="868852"/>
                  </a:lnTo>
                  <a:lnTo>
                    <a:pt x="751545" y="872663"/>
                  </a:lnTo>
                  <a:lnTo>
                    <a:pt x="744874" y="887271"/>
                  </a:lnTo>
                  <a:lnTo>
                    <a:pt x="740745" y="895528"/>
                  </a:lnTo>
                  <a:lnTo>
                    <a:pt x="736298" y="904102"/>
                  </a:lnTo>
                  <a:lnTo>
                    <a:pt x="731533" y="912358"/>
                  </a:lnTo>
                  <a:lnTo>
                    <a:pt x="726451" y="919980"/>
                  </a:lnTo>
                  <a:lnTo>
                    <a:pt x="723910" y="923156"/>
                  </a:lnTo>
                  <a:lnTo>
                    <a:pt x="721051" y="926014"/>
                  </a:lnTo>
                  <a:lnTo>
                    <a:pt x="718510" y="928555"/>
                  </a:lnTo>
                  <a:lnTo>
                    <a:pt x="715969" y="930778"/>
                  </a:lnTo>
                  <a:lnTo>
                    <a:pt x="680393" y="940622"/>
                  </a:lnTo>
                  <a:lnTo>
                    <a:pt x="648628" y="953960"/>
                  </a:lnTo>
                  <a:lnTo>
                    <a:pt x="615911" y="967932"/>
                  </a:lnTo>
                  <a:lnTo>
                    <a:pt x="551747" y="995243"/>
                  </a:lnTo>
                  <a:lnTo>
                    <a:pt x="544123" y="998101"/>
                  </a:lnTo>
                  <a:lnTo>
                    <a:pt x="537135" y="1000641"/>
                  </a:lnTo>
                  <a:lnTo>
                    <a:pt x="522524" y="1006040"/>
                  </a:lnTo>
                  <a:lnTo>
                    <a:pt x="507912" y="1011121"/>
                  </a:lnTo>
                  <a:lnTo>
                    <a:pt x="500924" y="1013979"/>
                  </a:lnTo>
                  <a:lnTo>
                    <a:pt x="493936" y="1016837"/>
                  </a:lnTo>
                  <a:lnTo>
                    <a:pt x="487583" y="1020648"/>
                  </a:lnTo>
                  <a:lnTo>
                    <a:pt x="481548" y="1024141"/>
                  </a:lnTo>
                  <a:lnTo>
                    <a:pt x="475512" y="1027952"/>
                  </a:lnTo>
                  <a:lnTo>
                    <a:pt x="470430" y="1032398"/>
                  </a:lnTo>
                  <a:lnTo>
                    <a:pt x="467889" y="1034938"/>
                  </a:lnTo>
                  <a:lnTo>
                    <a:pt x="465665" y="1037796"/>
                  </a:lnTo>
                  <a:lnTo>
                    <a:pt x="463442" y="1040337"/>
                  </a:lnTo>
                  <a:lnTo>
                    <a:pt x="461218" y="1043195"/>
                  </a:lnTo>
                  <a:lnTo>
                    <a:pt x="459313" y="1046370"/>
                  </a:lnTo>
                  <a:lnTo>
                    <a:pt x="457407" y="1049546"/>
                  </a:lnTo>
                  <a:lnTo>
                    <a:pt x="456136" y="1052722"/>
                  </a:lnTo>
                  <a:lnTo>
                    <a:pt x="454548" y="1056850"/>
                  </a:lnTo>
                  <a:lnTo>
                    <a:pt x="454230" y="1082573"/>
                  </a:lnTo>
                  <a:lnTo>
                    <a:pt x="453595" y="1116234"/>
                  </a:lnTo>
                  <a:lnTo>
                    <a:pt x="452960" y="1151484"/>
                  </a:lnTo>
                  <a:lnTo>
                    <a:pt x="452642" y="1167997"/>
                  </a:lnTo>
                  <a:lnTo>
                    <a:pt x="452960" y="1182605"/>
                  </a:lnTo>
                  <a:lnTo>
                    <a:pt x="1276928" y="1182605"/>
                  </a:lnTo>
                  <a:lnTo>
                    <a:pt x="1277245" y="1167997"/>
                  </a:lnTo>
                  <a:lnTo>
                    <a:pt x="1276928" y="1151484"/>
                  </a:lnTo>
                  <a:lnTo>
                    <a:pt x="1276292" y="1116234"/>
                  </a:lnTo>
                  <a:lnTo>
                    <a:pt x="1275339" y="1082573"/>
                  </a:lnTo>
                  <a:lnTo>
                    <a:pt x="1275022" y="1056850"/>
                  </a:lnTo>
                  <a:lnTo>
                    <a:pt x="1273751" y="1052722"/>
                  </a:lnTo>
                  <a:lnTo>
                    <a:pt x="1272163" y="1049546"/>
                  </a:lnTo>
                  <a:lnTo>
                    <a:pt x="1270257" y="1046370"/>
                  </a:lnTo>
                  <a:lnTo>
                    <a:pt x="1268669" y="1043195"/>
                  </a:lnTo>
                  <a:lnTo>
                    <a:pt x="1266445" y="1040337"/>
                  </a:lnTo>
                  <a:lnTo>
                    <a:pt x="1264222" y="1037796"/>
                  </a:lnTo>
                  <a:lnTo>
                    <a:pt x="1261998" y="1034938"/>
                  </a:lnTo>
                  <a:lnTo>
                    <a:pt x="1259775" y="1032398"/>
                  </a:lnTo>
                  <a:lnTo>
                    <a:pt x="1254057" y="1027952"/>
                  </a:lnTo>
                  <a:lnTo>
                    <a:pt x="1248340" y="1024141"/>
                  </a:lnTo>
                  <a:lnTo>
                    <a:pt x="1242304" y="1020648"/>
                  </a:lnTo>
                  <a:lnTo>
                    <a:pt x="1235634" y="1016837"/>
                  </a:lnTo>
                  <a:lnTo>
                    <a:pt x="1228963" y="1013979"/>
                  </a:lnTo>
                  <a:lnTo>
                    <a:pt x="1221658" y="1011121"/>
                  </a:lnTo>
                  <a:lnTo>
                    <a:pt x="1207681" y="1006040"/>
                  </a:lnTo>
                  <a:lnTo>
                    <a:pt x="1192752" y="1000641"/>
                  </a:lnTo>
                  <a:lnTo>
                    <a:pt x="1185446" y="998101"/>
                  </a:lnTo>
                  <a:lnTo>
                    <a:pt x="1178458" y="995243"/>
                  </a:lnTo>
                  <a:lnTo>
                    <a:pt x="1113659" y="967932"/>
                  </a:lnTo>
                  <a:lnTo>
                    <a:pt x="1080941" y="953960"/>
                  </a:lnTo>
                  <a:lnTo>
                    <a:pt x="1049177" y="940622"/>
                  </a:lnTo>
                  <a:lnTo>
                    <a:pt x="1013601" y="930778"/>
                  </a:lnTo>
                  <a:lnTo>
                    <a:pt x="1011060" y="928555"/>
                  </a:lnTo>
                  <a:lnTo>
                    <a:pt x="1008519" y="926014"/>
                  </a:lnTo>
                  <a:lnTo>
                    <a:pt x="1005977" y="923156"/>
                  </a:lnTo>
                  <a:lnTo>
                    <a:pt x="1003436" y="919980"/>
                  </a:lnTo>
                  <a:lnTo>
                    <a:pt x="998036" y="912358"/>
                  </a:lnTo>
                  <a:lnTo>
                    <a:pt x="993589" y="904102"/>
                  </a:lnTo>
                  <a:lnTo>
                    <a:pt x="989142" y="895528"/>
                  </a:lnTo>
                  <a:lnTo>
                    <a:pt x="985013" y="887271"/>
                  </a:lnTo>
                  <a:lnTo>
                    <a:pt x="978025" y="872663"/>
                  </a:lnTo>
                  <a:lnTo>
                    <a:pt x="955790" y="869487"/>
                  </a:lnTo>
                  <a:lnTo>
                    <a:pt x="956107" y="865359"/>
                  </a:lnTo>
                  <a:lnTo>
                    <a:pt x="956743" y="861231"/>
                  </a:lnTo>
                  <a:lnTo>
                    <a:pt x="957696" y="857738"/>
                  </a:lnTo>
                  <a:lnTo>
                    <a:pt x="958649" y="854562"/>
                  </a:lnTo>
                  <a:lnTo>
                    <a:pt x="960237" y="852021"/>
                  </a:lnTo>
                  <a:lnTo>
                    <a:pt x="961507" y="849481"/>
                  </a:lnTo>
                  <a:lnTo>
                    <a:pt x="965319" y="845035"/>
                  </a:lnTo>
                  <a:lnTo>
                    <a:pt x="968813" y="840272"/>
                  </a:lnTo>
                  <a:lnTo>
                    <a:pt x="972307" y="835826"/>
                  </a:lnTo>
                  <a:lnTo>
                    <a:pt x="973895" y="833603"/>
                  </a:lnTo>
                  <a:lnTo>
                    <a:pt x="975484" y="830745"/>
                  </a:lnTo>
                  <a:lnTo>
                    <a:pt x="977072" y="827887"/>
                  </a:lnTo>
                  <a:lnTo>
                    <a:pt x="978025" y="824393"/>
                  </a:lnTo>
                  <a:lnTo>
                    <a:pt x="978978" y="821218"/>
                  </a:lnTo>
                  <a:lnTo>
                    <a:pt x="979613" y="818042"/>
                  </a:lnTo>
                  <a:lnTo>
                    <a:pt x="980566" y="811373"/>
                  </a:lnTo>
                  <a:lnTo>
                    <a:pt x="981201" y="804069"/>
                  </a:lnTo>
                  <a:lnTo>
                    <a:pt x="981837" y="797083"/>
                  </a:lnTo>
                  <a:lnTo>
                    <a:pt x="982154" y="789779"/>
                  </a:lnTo>
                  <a:lnTo>
                    <a:pt x="983107" y="783110"/>
                  </a:lnTo>
                  <a:lnTo>
                    <a:pt x="983742" y="779935"/>
                  </a:lnTo>
                  <a:lnTo>
                    <a:pt x="984695" y="776759"/>
                  </a:lnTo>
                  <a:lnTo>
                    <a:pt x="985966" y="773266"/>
                  </a:lnTo>
                  <a:lnTo>
                    <a:pt x="987236" y="770408"/>
                  </a:lnTo>
                  <a:lnTo>
                    <a:pt x="988507" y="768502"/>
                  </a:lnTo>
                  <a:lnTo>
                    <a:pt x="989778" y="766915"/>
                  </a:lnTo>
                  <a:lnTo>
                    <a:pt x="991366" y="765327"/>
                  </a:lnTo>
                  <a:lnTo>
                    <a:pt x="992636" y="764056"/>
                  </a:lnTo>
                  <a:lnTo>
                    <a:pt x="996131" y="761834"/>
                  </a:lnTo>
                  <a:lnTo>
                    <a:pt x="999942" y="759928"/>
                  </a:lnTo>
                  <a:lnTo>
                    <a:pt x="1003436" y="758023"/>
                  </a:lnTo>
                  <a:lnTo>
                    <a:pt x="1006930" y="755800"/>
                  </a:lnTo>
                  <a:lnTo>
                    <a:pt x="1010107" y="753259"/>
                  </a:lnTo>
                  <a:lnTo>
                    <a:pt x="1011695" y="751989"/>
                  </a:lnTo>
                  <a:lnTo>
                    <a:pt x="1012966" y="750401"/>
                  </a:lnTo>
                  <a:lnTo>
                    <a:pt x="1014871" y="746908"/>
                  </a:lnTo>
                  <a:lnTo>
                    <a:pt x="1017095" y="743097"/>
                  </a:lnTo>
                  <a:lnTo>
                    <a:pt x="1019001" y="738651"/>
                  </a:lnTo>
                  <a:lnTo>
                    <a:pt x="1020589" y="734523"/>
                  </a:lnTo>
                  <a:lnTo>
                    <a:pt x="1023130" y="725631"/>
                  </a:lnTo>
                  <a:lnTo>
                    <a:pt x="1024718" y="717057"/>
                  </a:lnTo>
                  <a:lnTo>
                    <a:pt x="1025989" y="709753"/>
                  </a:lnTo>
                  <a:lnTo>
                    <a:pt x="1026942" y="701814"/>
                  </a:lnTo>
                  <a:lnTo>
                    <a:pt x="1027895" y="693875"/>
                  </a:lnTo>
                  <a:lnTo>
                    <a:pt x="1028213" y="685618"/>
                  </a:lnTo>
                  <a:lnTo>
                    <a:pt x="1027895" y="677362"/>
                  </a:lnTo>
                  <a:lnTo>
                    <a:pt x="1027577" y="673233"/>
                  </a:lnTo>
                  <a:lnTo>
                    <a:pt x="1026942" y="669105"/>
                  </a:lnTo>
                  <a:lnTo>
                    <a:pt x="1025989" y="665294"/>
                  </a:lnTo>
                  <a:lnTo>
                    <a:pt x="1025036" y="661484"/>
                  </a:lnTo>
                  <a:lnTo>
                    <a:pt x="1023766" y="657673"/>
                  </a:lnTo>
                  <a:lnTo>
                    <a:pt x="1022177" y="654180"/>
                  </a:lnTo>
                  <a:lnTo>
                    <a:pt x="1019001" y="647511"/>
                  </a:lnTo>
                  <a:lnTo>
                    <a:pt x="1015824" y="642747"/>
                  </a:lnTo>
                  <a:lnTo>
                    <a:pt x="1014871" y="640207"/>
                  </a:lnTo>
                  <a:lnTo>
                    <a:pt x="1013919" y="637349"/>
                  </a:lnTo>
                  <a:lnTo>
                    <a:pt x="1012966" y="633856"/>
                  </a:lnTo>
                  <a:lnTo>
                    <a:pt x="1012330" y="629410"/>
                  </a:lnTo>
                  <a:lnTo>
                    <a:pt x="1012013" y="626234"/>
                  </a:lnTo>
                  <a:lnTo>
                    <a:pt x="1012013" y="622106"/>
                  </a:lnTo>
                  <a:lnTo>
                    <a:pt x="1012330" y="612261"/>
                  </a:lnTo>
                  <a:lnTo>
                    <a:pt x="1012966" y="601147"/>
                  </a:lnTo>
                  <a:lnTo>
                    <a:pt x="1013919" y="588762"/>
                  </a:lnTo>
                  <a:lnTo>
                    <a:pt x="1016460" y="566215"/>
                  </a:lnTo>
                  <a:lnTo>
                    <a:pt x="1017095" y="557323"/>
                  </a:lnTo>
                  <a:lnTo>
                    <a:pt x="1017413" y="551607"/>
                  </a:lnTo>
                  <a:lnTo>
                    <a:pt x="1017730" y="534141"/>
                  </a:lnTo>
                  <a:lnTo>
                    <a:pt x="1017413" y="527472"/>
                  </a:lnTo>
                  <a:lnTo>
                    <a:pt x="1016777" y="521756"/>
                  </a:lnTo>
                  <a:lnTo>
                    <a:pt x="1015824" y="516040"/>
                  </a:lnTo>
                  <a:lnTo>
                    <a:pt x="1014236" y="509371"/>
                  </a:lnTo>
                  <a:lnTo>
                    <a:pt x="1010424" y="492222"/>
                  </a:lnTo>
                  <a:lnTo>
                    <a:pt x="1008836" y="488412"/>
                  </a:lnTo>
                  <a:lnTo>
                    <a:pt x="1006930" y="483966"/>
                  </a:lnTo>
                  <a:lnTo>
                    <a:pt x="1004707" y="478567"/>
                  </a:lnTo>
                  <a:lnTo>
                    <a:pt x="1001530" y="473169"/>
                  </a:lnTo>
                  <a:lnTo>
                    <a:pt x="997401" y="467770"/>
                  </a:lnTo>
                  <a:lnTo>
                    <a:pt x="995495" y="465547"/>
                  </a:lnTo>
                  <a:lnTo>
                    <a:pt x="993272" y="463324"/>
                  </a:lnTo>
                  <a:lnTo>
                    <a:pt x="991048" y="460784"/>
                  </a:lnTo>
                  <a:lnTo>
                    <a:pt x="988825" y="459196"/>
                  </a:lnTo>
                  <a:lnTo>
                    <a:pt x="962143" y="454750"/>
                  </a:lnTo>
                  <a:lnTo>
                    <a:pt x="945943" y="439825"/>
                  </a:lnTo>
                  <a:lnTo>
                    <a:pt x="939908" y="436331"/>
                  </a:lnTo>
                  <a:lnTo>
                    <a:pt x="933555" y="433156"/>
                  </a:lnTo>
                  <a:lnTo>
                    <a:pt x="927202" y="430298"/>
                  </a:lnTo>
                  <a:lnTo>
                    <a:pt x="921167" y="427757"/>
                  </a:lnTo>
                  <a:lnTo>
                    <a:pt x="915131" y="425534"/>
                  </a:lnTo>
                  <a:lnTo>
                    <a:pt x="908778" y="423629"/>
                  </a:lnTo>
                  <a:lnTo>
                    <a:pt x="902426" y="422041"/>
                  </a:lnTo>
                  <a:lnTo>
                    <a:pt x="896390" y="421088"/>
                  </a:lnTo>
                  <a:lnTo>
                    <a:pt x="890038" y="420136"/>
                  </a:lnTo>
                  <a:lnTo>
                    <a:pt x="884002" y="419501"/>
                  </a:lnTo>
                  <a:lnTo>
                    <a:pt x="878285" y="419183"/>
                  </a:lnTo>
                  <a:lnTo>
                    <a:pt x="871932" y="418865"/>
                  </a:lnTo>
                  <a:close/>
                  <a:moveTo>
                    <a:pt x="1477962" y="0"/>
                  </a:moveTo>
                  <a:lnTo>
                    <a:pt x="1622425" y="0"/>
                  </a:lnTo>
                  <a:lnTo>
                    <a:pt x="1622425" y="366713"/>
                  </a:lnTo>
                  <a:lnTo>
                    <a:pt x="1477962" y="366713"/>
                  </a:lnTo>
                  <a:lnTo>
                    <a:pt x="1477962" y="0"/>
                  </a:lnTo>
                  <a:close/>
                  <a:moveTo>
                    <a:pt x="326855" y="0"/>
                  </a:moveTo>
                  <a:lnTo>
                    <a:pt x="1403350" y="0"/>
                  </a:lnTo>
                  <a:lnTo>
                    <a:pt x="1403350" y="1601788"/>
                  </a:lnTo>
                  <a:lnTo>
                    <a:pt x="326855" y="1601788"/>
                  </a:lnTo>
                  <a:lnTo>
                    <a:pt x="326855" y="0"/>
                  </a:lnTo>
                  <a:close/>
                  <a:moveTo>
                    <a:pt x="90211" y="0"/>
                  </a:moveTo>
                  <a:lnTo>
                    <a:pt x="94975" y="0"/>
                  </a:lnTo>
                  <a:lnTo>
                    <a:pt x="212503" y="0"/>
                  </a:lnTo>
                  <a:lnTo>
                    <a:pt x="212503" y="1601788"/>
                  </a:lnTo>
                  <a:lnTo>
                    <a:pt x="94975" y="1601788"/>
                  </a:lnTo>
                  <a:lnTo>
                    <a:pt x="90211" y="1601788"/>
                  </a:lnTo>
                  <a:lnTo>
                    <a:pt x="85446" y="1601471"/>
                  </a:lnTo>
                  <a:lnTo>
                    <a:pt x="80681" y="1600835"/>
                  </a:lnTo>
                  <a:lnTo>
                    <a:pt x="75917" y="1599883"/>
                  </a:lnTo>
                  <a:lnTo>
                    <a:pt x="71470" y="1598930"/>
                  </a:lnTo>
                  <a:lnTo>
                    <a:pt x="67023" y="1597660"/>
                  </a:lnTo>
                  <a:lnTo>
                    <a:pt x="62258" y="1596072"/>
                  </a:lnTo>
                  <a:lnTo>
                    <a:pt x="58129" y="1594484"/>
                  </a:lnTo>
                  <a:lnTo>
                    <a:pt x="53999" y="1592261"/>
                  </a:lnTo>
                  <a:lnTo>
                    <a:pt x="49870" y="1590356"/>
                  </a:lnTo>
                  <a:lnTo>
                    <a:pt x="45740" y="1587815"/>
                  </a:lnTo>
                  <a:lnTo>
                    <a:pt x="41929" y="1585592"/>
                  </a:lnTo>
                  <a:lnTo>
                    <a:pt x="38117" y="1583052"/>
                  </a:lnTo>
                  <a:lnTo>
                    <a:pt x="34623" y="1580194"/>
                  </a:lnTo>
                  <a:lnTo>
                    <a:pt x="31446" y="1577336"/>
                  </a:lnTo>
                  <a:lnTo>
                    <a:pt x="27635" y="1573843"/>
                  </a:lnTo>
                  <a:lnTo>
                    <a:pt x="24776" y="1570667"/>
                  </a:lnTo>
                  <a:lnTo>
                    <a:pt x="21917" y="1567174"/>
                  </a:lnTo>
                  <a:lnTo>
                    <a:pt x="19058" y="1563681"/>
                  </a:lnTo>
                  <a:lnTo>
                    <a:pt x="16517" y="1559870"/>
                  </a:lnTo>
                  <a:lnTo>
                    <a:pt x="13976" y="1556059"/>
                  </a:lnTo>
                  <a:lnTo>
                    <a:pt x="11435" y="1551931"/>
                  </a:lnTo>
                  <a:lnTo>
                    <a:pt x="9211" y="1548120"/>
                  </a:lnTo>
                  <a:lnTo>
                    <a:pt x="7306" y="1543992"/>
                  </a:lnTo>
                  <a:lnTo>
                    <a:pt x="5717" y="1539228"/>
                  </a:lnTo>
                  <a:lnTo>
                    <a:pt x="4447" y="1535100"/>
                  </a:lnTo>
                  <a:lnTo>
                    <a:pt x="3176" y="1530654"/>
                  </a:lnTo>
                  <a:lnTo>
                    <a:pt x="1906" y="1525891"/>
                  </a:lnTo>
                  <a:lnTo>
                    <a:pt x="1270" y="1521127"/>
                  </a:lnTo>
                  <a:lnTo>
                    <a:pt x="635" y="1516364"/>
                  </a:lnTo>
                  <a:lnTo>
                    <a:pt x="317" y="1511600"/>
                  </a:lnTo>
                  <a:lnTo>
                    <a:pt x="0" y="1506837"/>
                  </a:lnTo>
                  <a:lnTo>
                    <a:pt x="0" y="94951"/>
                  </a:lnTo>
                  <a:lnTo>
                    <a:pt x="317" y="90188"/>
                  </a:lnTo>
                  <a:lnTo>
                    <a:pt x="635" y="85424"/>
                  </a:lnTo>
                  <a:lnTo>
                    <a:pt x="1270" y="80661"/>
                  </a:lnTo>
                  <a:lnTo>
                    <a:pt x="1906" y="75580"/>
                  </a:lnTo>
                  <a:lnTo>
                    <a:pt x="3176" y="71134"/>
                  </a:lnTo>
                  <a:lnTo>
                    <a:pt x="4447" y="66688"/>
                  </a:lnTo>
                  <a:lnTo>
                    <a:pt x="5717" y="62560"/>
                  </a:lnTo>
                  <a:lnTo>
                    <a:pt x="7306" y="57796"/>
                  </a:lnTo>
                  <a:lnTo>
                    <a:pt x="9211" y="53668"/>
                  </a:lnTo>
                  <a:lnTo>
                    <a:pt x="11435" y="49857"/>
                  </a:lnTo>
                  <a:lnTo>
                    <a:pt x="13976" y="45729"/>
                  </a:lnTo>
                  <a:lnTo>
                    <a:pt x="16517" y="41601"/>
                  </a:lnTo>
                  <a:lnTo>
                    <a:pt x="19058" y="38107"/>
                  </a:lnTo>
                  <a:lnTo>
                    <a:pt x="21917" y="34614"/>
                  </a:lnTo>
                  <a:lnTo>
                    <a:pt x="24776" y="31121"/>
                  </a:lnTo>
                  <a:lnTo>
                    <a:pt x="27635" y="27945"/>
                  </a:lnTo>
                  <a:lnTo>
                    <a:pt x="31446" y="24452"/>
                  </a:lnTo>
                  <a:lnTo>
                    <a:pt x="34623" y="21594"/>
                  </a:lnTo>
                  <a:lnTo>
                    <a:pt x="38117" y="18736"/>
                  </a:lnTo>
                  <a:lnTo>
                    <a:pt x="41929" y="16195"/>
                  </a:lnTo>
                  <a:lnTo>
                    <a:pt x="45740" y="13655"/>
                  </a:lnTo>
                  <a:lnTo>
                    <a:pt x="49870" y="11432"/>
                  </a:lnTo>
                  <a:lnTo>
                    <a:pt x="53999" y="9527"/>
                  </a:lnTo>
                  <a:lnTo>
                    <a:pt x="58129" y="7304"/>
                  </a:lnTo>
                  <a:lnTo>
                    <a:pt x="62258" y="5716"/>
                  </a:lnTo>
                  <a:lnTo>
                    <a:pt x="67023" y="4128"/>
                  </a:lnTo>
                  <a:lnTo>
                    <a:pt x="71470" y="2858"/>
                  </a:lnTo>
                  <a:lnTo>
                    <a:pt x="75917" y="1905"/>
                  </a:lnTo>
                  <a:lnTo>
                    <a:pt x="80681" y="952"/>
                  </a:lnTo>
                  <a:lnTo>
                    <a:pt x="85446" y="317"/>
                  </a:lnTo>
                  <a:lnTo>
                    <a:pt x="90211" y="0"/>
                  </a:lnTo>
                  <a:close/>
                </a:path>
              </a:pathLst>
            </a:custGeom>
            <a:solidFill>
              <a:srgbClr val="FFFFFF"/>
            </a:solidFill>
            <a:ln>
              <a:noFill/>
            </a:ln>
          </p:spPr>
          <p:txBody>
            <a:bodyPr anchor="ctr">
              <a:normAutofit fontScale="92500" lnSpcReduction="10000"/>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effectLst/>
                <a:uLnTx/>
                <a:uFillTx/>
                <a:latin typeface="黑体" panose="02010609060101010101" pitchFamily="49" charset="-122"/>
                <a:ea typeface="黑体" panose="02010609060101010101" pitchFamily="49" charset="-122"/>
              </a:endParaRPr>
            </a:p>
          </p:txBody>
        </p:sp>
      </p:grpSp>
      <p:sp>
        <p:nvSpPr>
          <p:cNvPr id="48" name="Content Placeholder 2"/>
          <p:cNvSpPr txBox="1"/>
          <p:nvPr/>
        </p:nvSpPr>
        <p:spPr>
          <a:xfrm>
            <a:off x="2227347" y="2000197"/>
            <a:ext cx="6345154"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grep</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(global  search  regular  expression(RE) and  print out  the  line,</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全面搜索正则表达式并把行打印出来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是一种强大的文本搜索工具，它能使用正则表达式搜索文本，并把匹配的行打印出来。</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49" name="Content Placeholder 2"/>
          <p:cNvSpPr txBox="1"/>
          <p:nvPr/>
        </p:nvSpPr>
        <p:spPr>
          <a:xfrm>
            <a:off x="2237244" y="3066996"/>
            <a:ext cx="6345154"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“样式扫描和处理语言”。它允许您创建简短的程序，这些程序读取输入文件、为数据排序、处理数据、对输入执行计算以及生成报表，还有无数其他的功能。</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50" name="Content Placeholder 2"/>
          <p:cNvSpPr txBox="1"/>
          <p:nvPr/>
        </p:nvSpPr>
        <p:spPr>
          <a:xfrm>
            <a:off x="2247142" y="4038791"/>
            <a:ext cx="6345154"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sed</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是一款强大的文件处理工具，本身是一个管道命令，主要是以行为单位进行处理，可以将数据行进行替换、删除、新增、选取等特定工作</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51" name="Content Placeholder 2"/>
          <p:cNvSpPr txBox="1"/>
          <p:nvPr/>
        </p:nvSpPr>
        <p:spPr>
          <a:xfrm>
            <a:off x="452232" y="1394537"/>
            <a:ext cx="7536586"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b="1" dirty="0">
                <a:solidFill>
                  <a:srgbClr val="3D89BC"/>
                </a:solidFill>
                <a:latin typeface="微软雅黑" panose="020B0503020204020204" pitchFamily="34" charset="-122"/>
                <a:ea typeface="微软雅黑" panose="020B0503020204020204" pitchFamily="34" charset="-122"/>
              </a:rPr>
              <a:t>类</a:t>
            </a:r>
            <a:r>
              <a:rPr lang="en-US" altLang="zh-CN" b="1" dirty="0">
                <a:solidFill>
                  <a:srgbClr val="3D89BC"/>
                </a:solidFill>
                <a:latin typeface="微软雅黑" panose="020B0503020204020204" pitchFamily="34" charset="-122"/>
                <a:ea typeface="微软雅黑" panose="020B0503020204020204" pitchFamily="34" charset="-122"/>
              </a:rPr>
              <a:t>UNIX</a:t>
            </a:r>
            <a:r>
              <a:rPr lang="zh-CN" altLang="en-US" b="1" dirty="0">
                <a:solidFill>
                  <a:srgbClr val="3D89BC"/>
                </a:solidFill>
                <a:latin typeface="微软雅黑" panose="020B0503020204020204" pitchFamily="34" charset="-122"/>
                <a:ea typeface="微软雅黑" panose="020B0503020204020204" pitchFamily="34" charset="-122"/>
              </a:rPr>
              <a:t>操作系统内置了多款命令，可以组合用于日常简单分析日志信息。</a:t>
            </a:r>
            <a:endParaRPr lang="en-US" altLang="zh-CN" b="1" dirty="0">
              <a:solidFill>
                <a:srgbClr val="3D89BC"/>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442708" y="4988142"/>
            <a:ext cx="1576438" cy="642171"/>
            <a:chOff x="818583" y="4120024"/>
            <a:chExt cx="1602178" cy="640871"/>
          </a:xfrm>
        </p:grpSpPr>
        <p:sp>
          <p:nvSpPr>
            <p:cNvPr id="53" name="任意多边形 52"/>
            <p:cNvSpPr/>
            <p:nvPr/>
          </p:nvSpPr>
          <p:spPr>
            <a:xfrm>
              <a:off x="818583" y="4120024"/>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rgbClr val="FFC000"/>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sz="1600" b="1"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a:p>
              <a:pPr marL="0" marR="0" lvl="0" indent="0" algn="ctr" defTabSz="355600" eaLnBrk="1" fontAlgn="auto" latinLnBrk="0" hangingPunct="1">
                <a:lnSpc>
                  <a:spcPct val="90000"/>
                </a:lnSpc>
                <a:spcBef>
                  <a:spcPct val="0"/>
                </a:spcBef>
                <a:spcAft>
                  <a:spcPct val="35000"/>
                </a:spcAft>
                <a:buClrTx/>
                <a:buSzTx/>
                <a:buFontTx/>
                <a:buNone/>
                <a:defRPr/>
              </a:pPr>
              <a:r>
                <a:rPr lang="en-US" altLang="zh-CN" sz="2400" kern="0" dirty="0">
                  <a:latin typeface="黑体" panose="02010609060101010101" pitchFamily="49" charset="-122"/>
                  <a:ea typeface="黑体" panose="02010609060101010101" pitchFamily="49" charset="-122"/>
                </a:rPr>
                <a:t>tail</a:t>
              </a:r>
              <a:endParaRPr kumimoji="0" lang="en-US" altLang="zh-CN" sz="2400" b="0" i="0" u="none" strike="noStrike" kern="0" cap="none" spc="0" normalizeH="0" baseline="0" noProof="0" dirty="0" smtClean="0">
                <a:ln>
                  <a:noFill/>
                </a:ln>
                <a:effectLst/>
                <a:uLnTx/>
                <a:uFillTx/>
                <a:latin typeface="黑体" panose="02010609060101010101" pitchFamily="49" charset="-122"/>
                <a:ea typeface="黑体" panose="02010609060101010101" pitchFamily="49" charset="-122"/>
              </a:endParaRPr>
            </a:p>
          </p:txBody>
        </p:sp>
        <p:sp>
          <p:nvSpPr>
            <p:cNvPr id="54" name="MH_Other_7"/>
            <p:cNvSpPr/>
            <p:nvPr>
              <p:custDataLst>
                <p:tags r:id="rId4"/>
              </p:custDataLst>
            </p:nvPr>
          </p:nvSpPr>
          <p:spPr bwMode="auto">
            <a:xfrm>
              <a:off x="1484578" y="4215426"/>
              <a:ext cx="282406" cy="237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FFFFFF"/>
            </a:solidFill>
            <a:ln>
              <a:noFill/>
            </a:ln>
          </p:spPr>
          <p:txBody>
            <a:bodyPr anchor="ctr">
              <a:normAutofit lnSpcReduction="10000"/>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effectLst/>
                <a:uLnTx/>
                <a:uFillTx/>
                <a:latin typeface="黑体" panose="02010609060101010101" pitchFamily="49" charset="-122"/>
                <a:ea typeface="黑体" panose="02010609060101010101" pitchFamily="49" charset="-122"/>
              </a:endParaRPr>
            </a:p>
          </p:txBody>
        </p:sp>
      </p:grpSp>
      <p:sp>
        <p:nvSpPr>
          <p:cNvPr id="55" name="Content Placeholder 2"/>
          <p:cNvSpPr txBox="1"/>
          <p:nvPr/>
        </p:nvSpPr>
        <p:spPr>
          <a:xfrm>
            <a:off x="2257040" y="5034341"/>
            <a:ext cx="6345154"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tail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命令从指定点开始将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File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参数指定的文件写到标准输出。常与如上命令配置使用。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1+#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1+#ppt_w/2"/>
                                          </p:val>
                                        </p:tav>
                                        <p:tav tm="100000">
                                          <p:val>
                                            <p:strVal val="#ppt_x"/>
                                          </p:val>
                                        </p:tav>
                                      </p:tavLst>
                                    </p:anim>
                                    <p:anim calcmode="lin" valueType="num">
                                      <p:cBhvr additive="base">
                                        <p:cTn id="24" dur="500" fill="hold"/>
                                        <p:tgtEl>
                                          <p:spTgt spid="4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1+#ppt_w/2"/>
                                          </p:val>
                                        </p:tav>
                                        <p:tav tm="100000">
                                          <p:val>
                                            <p:strVal val="#ppt_x"/>
                                          </p:val>
                                        </p:tav>
                                      </p:tavLst>
                                    </p:anim>
                                    <p:anim calcmode="lin" valueType="num">
                                      <p:cBhvr additive="base">
                                        <p:cTn id="28" dur="500" fill="hold"/>
                                        <p:tgtEl>
                                          <p:spTgt spid="50"/>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1+#ppt_w/2"/>
                                          </p:val>
                                        </p:tav>
                                        <p:tav tm="100000">
                                          <p:val>
                                            <p:strVal val="#ppt_x"/>
                                          </p:val>
                                        </p:tav>
                                      </p:tavLst>
                                    </p:anim>
                                    <p:anim calcmode="lin" valueType="num">
                                      <p:cBhvr additive="base">
                                        <p:cTn id="32" dur="500" fill="hold"/>
                                        <p:tgtEl>
                                          <p:spTgt spid="51"/>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75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0-#ppt_w/2"/>
                                          </p:val>
                                        </p:tav>
                                        <p:tav tm="100000">
                                          <p:val>
                                            <p:strVal val="#ppt_x"/>
                                          </p:val>
                                        </p:tav>
                                      </p:tavLst>
                                    </p:anim>
                                    <p:anim calcmode="lin" valueType="num">
                                      <p:cBhvr additive="base">
                                        <p:cTn id="36" dur="500" fill="hold"/>
                                        <p:tgtEl>
                                          <p:spTgt spid="52"/>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1+#ppt_w/2"/>
                                          </p:val>
                                        </p:tav>
                                        <p:tav tm="100000">
                                          <p:val>
                                            <p:strVal val="#ppt_x"/>
                                          </p:val>
                                        </p:tav>
                                      </p:tavLst>
                                    </p:anim>
                                    <p:anim calcmode="lin" valueType="num">
                                      <p:cBhvr additive="base">
                                        <p:cTn id="4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sp>
        <p:nvSpPr>
          <p:cNvPr id="39" name="Content Placeholder 2"/>
          <p:cNvSpPr txBox="1"/>
          <p:nvPr/>
        </p:nvSpPr>
        <p:spPr>
          <a:xfrm>
            <a:off x="419794" y="1517679"/>
            <a:ext cx="410833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b="1" dirty="0">
                <a:solidFill>
                  <a:srgbClr val="3D89BC"/>
                </a:solidFill>
                <a:latin typeface="微软雅黑" panose="020B0503020204020204" pitchFamily="34" charset="-122"/>
                <a:ea typeface="微软雅黑" panose="020B0503020204020204" pitchFamily="34" charset="-122"/>
              </a:rPr>
              <a:t>正则表达式概念来自于神经学。</a:t>
            </a:r>
            <a:endParaRPr lang="en-US" altLang="zh-CN" b="1" dirty="0">
              <a:solidFill>
                <a:srgbClr val="3D89BC"/>
              </a:solidFill>
              <a:latin typeface="微软雅黑" panose="020B0503020204020204" pitchFamily="34" charset="-122"/>
              <a:ea typeface="微软雅黑" panose="020B0503020204020204" pitchFamily="34" charset="-122"/>
            </a:endParaRPr>
          </a:p>
        </p:txBody>
      </p:sp>
      <p:pic>
        <p:nvPicPr>
          <p:cNvPr id="40" name="图片 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3844" y="2170819"/>
            <a:ext cx="1600200" cy="2105025"/>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6033" y="2170819"/>
            <a:ext cx="1458627" cy="2077932"/>
          </a:xfrm>
          <a:prstGeom prst="rect">
            <a:avLst/>
          </a:prstGeom>
        </p:spPr>
      </p:pic>
      <p:sp>
        <p:nvSpPr>
          <p:cNvPr id="42" name="矩形 41"/>
          <p:cNvSpPr/>
          <p:nvPr/>
        </p:nvSpPr>
        <p:spPr>
          <a:xfrm>
            <a:off x="2140516" y="4239078"/>
            <a:ext cx="1569660" cy="369332"/>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Walter </a:t>
            </a:r>
            <a:r>
              <a:rPr lang="zh-CN" altLang="en-US" dirty="0" smtClean="0">
                <a:latin typeface="黑体" panose="02010609060101010101" pitchFamily="49" charset="-122"/>
                <a:ea typeface="黑体" panose="02010609060101010101" pitchFamily="49" charset="-122"/>
              </a:rPr>
              <a:t>Pitts</a:t>
            </a:r>
            <a:endParaRPr lang="zh-CN" altLang="en-US" dirty="0">
              <a:latin typeface="黑体" panose="02010609060101010101" pitchFamily="49" charset="-122"/>
              <a:ea typeface="黑体" panose="02010609060101010101" pitchFamily="49" charset="-122"/>
            </a:endParaRPr>
          </a:p>
        </p:txBody>
      </p:sp>
      <p:sp>
        <p:nvSpPr>
          <p:cNvPr id="43" name="矩形 42"/>
          <p:cNvSpPr/>
          <p:nvPr/>
        </p:nvSpPr>
        <p:spPr>
          <a:xfrm>
            <a:off x="211101" y="4248751"/>
            <a:ext cx="2063651" cy="369332"/>
          </a:xfrm>
          <a:prstGeom prst="rect">
            <a:avLst/>
          </a:prstGeom>
        </p:spPr>
        <p:txBody>
          <a:bodyPr wrap="square">
            <a:spAutoFit/>
          </a:bodyPr>
          <a:lstStyle/>
          <a:p>
            <a:r>
              <a:rPr lang="en-US" altLang="zh-CN" dirty="0" smtClean="0">
                <a:latin typeface="黑体" panose="02010609060101010101" pitchFamily="49" charset="-122"/>
                <a:ea typeface="黑体" panose="02010609060101010101" pitchFamily="49" charset="-122"/>
              </a:rPr>
              <a:t>W</a:t>
            </a:r>
            <a:r>
              <a:rPr lang="zh-CN" altLang="en-US" dirty="0" smtClean="0">
                <a:latin typeface="黑体" panose="02010609060101010101" pitchFamily="49" charset="-122"/>
                <a:ea typeface="黑体" panose="02010609060101010101" pitchFamily="49" charset="-122"/>
              </a:rPr>
              <a:t>arren </a:t>
            </a:r>
            <a:r>
              <a:rPr lang="en-US" altLang="zh-CN" dirty="0" smtClean="0">
                <a:latin typeface="黑体" panose="02010609060101010101" pitchFamily="49" charset="-122"/>
                <a:ea typeface="黑体" panose="02010609060101010101" pitchFamily="49" charset="-122"/>
              </a:rPr>
              <a:t>M</a:t>
            </a:r>
            <a:r>
              <a:rPr lang="zh-CN" altLang="en-US" dirty="0" smtClean="0">
                <a:latin typeface="黑体" panose="02010609060101010101" pitchFamily="49" charset="-122"/>
                <a:ea typeface="黑体" panose="02010609060101010101" pitchFamily="49" charset="-122"/>
              </a:rPr>
              <a:t>cculloch</a:t>
            </a:r>
            <a:endParaRPr lang="zh-CN" altLang="en-US" dirty="0">
              <a:latin typeface="黑体" panose="02010609060101010101" pitchFamily="49" charset="-122"/>
              <a:ea typeface="黑体" panose="02010609060101010101" pitchFamily="49" charset="-122"/>
            </a:endParaRPr>
          </a:p>
        </p:txBody>
      </p:sp>
      <p:sp>
        <p:nvSpPr>
          <p:cNvPr id="44" name="Content Placeholder 2"/>
          <p:cNvSpPr txBox="1"/>
          <p:nvPr/>
        </p:nvSpPr>
        <p:spPr>
          <a:xfrm>
            <a:off x="3688333" y="1205935"/>
            <a:ext cx="5280061"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在最近的六十年中，正则表达式逐渐从模糊而深奥的数学概念，发展成为在计算机各类工具和软件包应用中的主要功能。</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dirty="0">
              <a:solidFill>
                <a:schemeClr val="tx1"/>
              </a:solidFill>
              <a:latin typeface="黑体" panose="02010609060101010101" pitchFamily="49" charset="-122"/>
              <a:ea typeface="黑体" panose="02010609060101010101" pitchFamily="49"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正则表达式是对字符串操作的一种逻辑公式，就是用事先定义好的一些特定字符、及这些特定字符的组合，组成一个“规则字符串”，这个“规则字符串”用来表达对字符串的一种过滤逻辑。</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给定一个正则表达式和另一个字符串，我们可以达到如下的目的：</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给定的字符串是否符合正则表达式的过滤逻辑（称作“匹配”）；</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可以通过正则表达式，从字符串中获取我们想要的特定部分。</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sz="1200" dirty="0" smtClean="0">
              <a:solidFill>
                <a:schemeClr val="tx1"/>
              </a:solidFill>
              <a:latin typeface="黑体" panose="02010609060101010101" pitchFamily="49" charset="-122"/>
              <a:ea typeface="黑体" panose="02010609060101010101" pitchFamily="49" charset="-122"/>
            </a:endParaRPr>
          </a:p>
          <a:p>
            <a:pPr marL="0" indent="0">
              <a:lnSpc>
                <a:spcPct val="150000"/>
              </a:lnSpc>
              <a:buNone/>
            </a:pPr>
            <a:r>
              <a:rPr lang="zh-CN" altLang="en-US" b="1" dirty="0">
                <a:solidFill>
                  <a:srgbClr val="3D89BC"/>
                </a:solidFill>
                <a:latin typeface="微软雅黑" panose="020B0503020204020204" pitchFamily="34" charset="-122"/>
                <a:ea typeface="微软雅黑" panose="020B0503020204020204" pitchFamily="34" charset="-122"/>
              </a:rPr>
              <a:t>正则表达式的特点是：</a:t>
            </a:r>
            <a:endParaRPr lang="zh-CN" altLang="en-US"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灵活性、逻辑性和功能性非常的强；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可以迅速地用极简单的方式达到字符串的复杂控制。</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3.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对于刚接触的人来说，比较晦涩难懂。</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45" name="Content Placeholder 2"/>
          <p:cNvSpPr txBox="1"/>
          <p:nvPr/>
        </p:nvSpPr>
        <p:spPr>
          <a:xfrm>
            <a:off x="211101" y="4881482"/>
            <a:ext cx="410833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b="1" dirty="0">
                <a:solidFill>
                  <a:srgbClr val="3D89BC"/>
                </a:solidFill>
                <a:latin typeface="微软雅黑" panose="020B0503020204020204" pitchFamily="34" charset="-122"/>
                <a:ea typeface="微软雅黑" panose="020B0503020204020204" pitchFamily="34" charset="-122"/>
              </a:rPr>
              <a:t>绝大多数日志分析软件均基于正则表达式。</a:t>
            </a:r>
            <a:endParaRPr lang="en-US" altLang="zh-CN" b="1" dirty="0">
              <a:solidFill>
                <a:srgbClr val="3D89BC"/>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1+#ppt_w/2"/>
                                          </p:val>
                                        </p:tav>
                                        <p:tav tm="100000">
                                          <p:val>
                                            <p:strVal val="#ppt_x"/>
                                          </p:val>
                                        </p:tav>
                                      </p:tavLst>
                                    </p:anim>
                                    <p:anim calcmode="lin" valueType="num">
                                      <p:cBhvr additive="base">
                                        <p:cTn id="1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65663" y="3191795"/>
            <a:ext cx="5325401" cy="2636162"/>
          </a:xfrm>
          <a:prstGeom prst="rect">
            <a:avLst/>
          </a:prstGeom>
        </p:spPr>
      </p:pic>
      <p:sp>
        <p:nvSpPr>
          <p:cNvPr id="13" name="矩形 12"/>
          <p:cNvSpPr/>
          <p:nvPr/>
        </p:nvSpPr>
        <p:spPr>
          <a:xfrm>
            <a:off x="4407306" y="3955303"/>
            <a:ext cx="1107996" cy="424732"/>
          </a:xfrm>
          <a:prstGeom prst="rect">
            <a:avLst/>
          </a:prstGeom>
        </p:spPr>
        <p:txBody>
          <a:bodyPr wrap="none">
            <a:spAutoFit/>
          </a:bodyPr>
          <a:lstStyle/>
          <a:p>
            <a:pPr lvl="0" algn="ctr" defTabSz="355600">
              <a:lnSpc>
                <a:spcPct val="90000"/>
              </a:lnSpc>
              <a:spcBef>
                <a:spcPct val="0"/>
              </a:spcBef>
              <a:spcAft>
                <a:spcPct val="35000"/>
              </a:spcAft>
              <a:defRPr/>
            </a:pPr>
            <a:r>
              <a:rPr lang="zh-CN" altLang="en-US" sz="2400" kern="0" dirty="0" smtClean="0">
                <a:latin typeface="黑体" panose="02010609060101010101" pitchFamily="49" charset="-122"/>
                <a:ea typeface="黑体" panose="02010609060101010101" pitchFamily="49" charset="-122"/>
              </a:rPr>
              <a:t>时间戳</a:t>
            </a:r>
            <a:endParaRPr lang="en-US" altLang="zh-CN" sz="800" kern="0" dirty="0">
              <a:latin typeface="黑体" panose="02010609060101010101" pitchFamily="49" charset="-122"/>
              <a:ea typeface="黑体" panose="02010609060101010101" pitchFamily="49" charset="-122"/>
            </a:endParaRPr>
          </a:p>
        </p:txBody>
      </p:sp>
      <p:sp>
        <p:nvSpPr>
          <p:cNvPr id="23" name="矩形 22"/>
          <p:cNvSpPr/>
          <p:nvPr/>
        </p:nvSpPr>
        <p:spPr>
          <a:xfrm>
            <a:off x="6952847" y="3757955"/>
            <a:ext cx="1210588" cy="369332"/>
          </a:xfrm>
          <a:prstGeom prst="rect">
            <a:avLst/>
          </a:prstGeom>
        </p:spPr>
        <p:txBody>
          <a:bodyPr wrap="none">
            <a:spAutoFit/>
          </a:bodyPr>
          <a:lstStyle/>
          <a:p>
            <a:pPr lvl="0" algn="ctr" defTabSz="355600">
              <a:lnSpc>
                <a:spcPct val="90000"/>
              </a:lnSpc>
              <a:spcBef>
                <a:spcPct val="0"/>
              </a:spcBef>
              <a:spcAft>
                <a:spcPct val="35000"/>
              </a:spcAft>
              <a:defRPr/>
            </a:pPr>
            <a:r>
              <a:rPr lang="zh-CN" altLang="en-US" sz="2000" kern="0" dirty="0" smtClean="0">
                <a:latin typeface="黑体" panose="02010609060101010101" pitchFamily="49" charset="-122"/>
                <a:ea typeface="黑体" panose="02010609060101010101" pitchFamily="49" charset="-122"/>
              </a:rPr>
              <a:t>严重等级</a:t>
            </a:r>
            <a:endParaRPr lang="en-US" altLang="zh-CN" sz="700" kern="0" dirty="0">
              <a:latin typeface="黑体" panose="02010609060101010101" pitchFamily="49" charset="-122"/>
              <a:ea typeface="黑体" panose="02010609060101010101" pitchFamily="49" charset="-122"/>
            </a:endParaRPr>
          </a:p>
        </p:txBody>
      </p:sp>
      <p:sp>
        <p:nvSpPr>
          <p:cNvPr id="24" name="矩形 23"/>
          <p:cNvSpPr/>
          <p:nvPr/>
        </p:nvSpPr>
        <p:spPr>
          <a:xfrm>
            <a:off x="4421263" y="5083162"/>
            <a:ext cx="954107" cy="369332"/>
          </a:xfrm>
          <a:prstGeom prst="rect">
            <a:avLst/>
          </a:prstGeom>
        </p:spPr>
        <p:txBody>
          <a:bodyPr wrap="none">
            <a:spAutoFit/>
          </a:bodyPr>
          <a:lstStyle/>
          <a:p>
            <a:pPr lvl="0" algn="ctr" defTabSz="355600">
              <a:lnSpc>
                <a:spcPct val="90000"/>
              </a:lnSpc>
              <a:spcBef>
                <a:spcPct val="0"/>
              </a:spcBef>
              <a:spcAft>
                <a:spcPct val="35000"/>
              </a:spcAft>
              <a:defRPr/>
            </a:pPr>
            <a:r>
              <a:rPr lang="zh-CN" altLang="en-US" sz="2000" kern="0" dirty="0">
                <a:latin typeface="黑体" panose="02010609060101010101" pitchFamily="49" charset="-122"/>
                <a:ea typeface="黑体" panose="02010609060101010101" pitchFamily="49" charset="-122"/>
              </a:rPr>
              <a:t>分隔符</a:t>
            </a:r>
            <a:endParaRPr lang="en-US" altLang="zh-CN" sz="700" kern="0" dirty="0">
              <a:latin typeface="黑体" panose="02010609060101010101" pitchFamily="49" charset="-122"/>
              <a:ea typeface="黑体" panose="02010609060101010101" pitchFamily="49" charset="-122"/>
            </a:endParaRPr>
          </a:p>
        </p:txBody>
      </p:sp>
      <p:sp>
        <p:nvSpPr>
          <p:cNvPr id="25" name="矩形 24"/>
          <p:cNvSpPr/>
          <p:nvPr/>
        </p:nvSpPr>
        <p:spPr>
          <a:xfrm>
            <a:off x="5528722" y="4678073"/>
            <a:ext cx="1620957" cy="480131"/>
          </a:xfrm>
          <a:prstGeom prst="rect">
            <a:avLst/>
          </a:prstGeom>
        </p:spPr>
        <p:txBody>
          <a:bodyPr wrap="none">
            <a:spAutoFit/>
          </a:bodyPr>
          <a:lstStyle/>
          <a:p>
            <a:pPr lvl="0" algn="ctr" defTabSz="355600">
              <a:lnSpc>
                <a:spcPct val="90000"/>
              </a:lnSpc>
              <a:spcBef>
                <a:spcPct val="0"/>
              </a:spcBef>
              <a:spcAft>
                <a:spcPct val="35000"/>
              </a:spcAft>
              <a:defRPr/>
            </a:pPr>
            <a:r>
              <a:rPr lang="zh-CN" altLang="en-US" sz="2800" kern="0" dirty="0" smtClean="0">
                <a:latin typeface="黑体" panose="02010609060101010101" pitchFamily="49" charset="-122"/>
                <a:ea typeface="黑体" panose="02010609060101010101" pitchFamily="49" charset="-122"/>
              </a:rPr>
              <a:t>日志编码</a:t>
            </a:r>
            <a:endParaRPr lang="en-US" altLang="zh-CN" sz="800" kern="0" dirty="0">
              <a:latin typeface="黑体" panose="02010609060101010101" pitchFamily="49" charset="-122"/>
              <a:ea typeface="黑体" panose="02010609060101010101" pitchFamily="49" charset="-122"/>
            </a:endParaRPr>
          </a:p>
        </p:txBody>
      </p:sp>
      <p:sp>
        <p:nvSpPr>
          <p:cNvPr id="26" name="矩形 25"/>
          <p:cNvSpPr/>
          <p:nvPr/>
        </p:nvSpPr>
        <p:spPr>
          <a:xfrm>
            <a:off x="3617890" y="4445362"/>
            <a:ext cx="954107" cy="369332"/>
          </a:xfrm>
          <a:prstGeom prst="rect">
            <a:avLst/>
          </a:prstGeom>
        </p:spPr>
        <p:txBody>
          <a:bodyPr wrap="none">
            <a:spAutoFit/>
          </a:bodyPr>
          <a:lstStyle/>
          <a:p>
            <a:pPr lvl="0" algn="ctr" defTabSz="355600">
              <a:lnSpc>
                <a:spcPct val="90000"/>
              </a:lnSpc>
              <a:spcBef>
                <a:spcPct val="0"/>
              </a:spcBef>
              <a:spcAft>
                <a:spcPct val="35000"/>
              </a:spcAft>
              <a:defRPr/>
            </a:pPr>
            <a:r>
              <a:rPr lang="zh-CN" altLang="en-US" sz="2000" kern="0" dirty="0" smtClean="0">
                <a:latin typeface="黑体" panose="02010609060101010101" pitchFamily="49" charset="-122"/>
                <a:ea typeface="黑体" panose="02010609060101010101" pitchFamily="49" charset="-122"/>
              </a:rPr>
              <a:t>换行符</a:t>
            </a:r>
            <a:endParaRPr lang="en-US" altLang="zh-CN" sz="700" kern="0" dirty="0">
              <a:latin typeface="黑体" panose="02010609060101010101" pitchFamily="49" charset="-122"/>
              <a:ea typeface="黑体" panose="02010609060101010101" pitchFamily="49" charset="-122"/>
            </a:endParaRPr>
          </a:p>
        </p:txBody>
      </p:sp>
      <p:sp>
        <p:nvSpPr>
          <p:cNvPr id="27" name="矩形 26"/>
          <p:cNvSpPr/>
          <p:nvPr/>
        </p:nvSpPr>
        <p:spPr>
          <a:xfrm>
            <a:off x="7167337" y="5027859"/>
            <a:ext cx="1210589" cy="369332"/>
          </a:xfrm>
          <a:prstGeom prst="rect">
            <a:avLst/>
          </a:prstGeom>
        </p:spPr>
        <p:txBody>
          <a:bodyPr wrap="none">
            <a:spAutoFit/>
          </a:bodyPr>
          <a:lstStyle/>
          <a:p>
            <a:pPr lvl="0" algn="ctr" defTabSz="355600">
              <a:lnSpc>
                <a:spcPct val="90000"/>
              </a:lnSpc>
              <a:spcBef>
                <a:spcPct val="0"/>
              </a:spcBef>
              <a:spcAft>
                <a:spcPct val="35000"/>
              </a:spcAft>
              <a:defRPr/>
            </a:pPr>
            <a:r>
              <a:rPr lang="zh-CN" altLang="en-US" sz="2000" kern="0" dirty="0" smtClean="0">
                <a:latin typeface="黑体" panose="02010609060101010101" pitchFamily="49" charset="-122"/>
                <a:ea typeface="黑体" panose="02010609060101010101" pitchFamily="49" charset="-122"/>
              </a:rPr>
              <a:t>日志轮转</a:t>
            </a:r>
            <a:endParaRPr lang="en-US" altLang="zh-CN" sz="700" kern="0" dirty="0">
              <a:latin typeface="黑体" panose="02010609060101010101" pitchFamily="49" charset="-122"/>
              <a:ea typeface="黑体" panose="02010609060101010101" pitchFamily="49" charset="-122"/>
            </a:endParaRPr>
          </a:p>
        </p:txBody>
      </p:sp>
      <p:sp>
        <p:nvSpPr>
          <p:cNvPr id="29" name="矩形 28"/>
          <p:cNvSpPr/>
          <p:nvPr/>
        </p:nvSpPr>
        <p:spPr>
          <a:xfrm>
            <a:off x="8079197" y="4360327"/>
            <a:ext cx="1005403" cy="313932"/>
          </a:xfrm>
          <a:prstGeom prst="rect">
            <a:avLst/>
          </a:prstGeom>
        </p:spPr>
        <p:txBody>
          <a:bodyPr wrap="none">
            <a:spAutoFit/>
          </a:bodyPr>
          <a:lstStyle/>
          <a:p>
            <a:pPr lvl="0" algn="ctr" defTabSz="355600">
              <a:lnSpc>
                <a:spcPct val="90000"/>
              </a:lnSpc>
              <a:spcBef>
                <a:spcPct val="0"/>
              </a:spcBef>
              <a:spcAft>
                <a:spcPct val="35000"/>
              </a:spcAft>
              <a:defRPr/>
            </a:pPr>
            <a:r>
              <a:rPr lang="zh-CN" altLang="en-US" sz="1600" kern="0" dirty="0" smtClean="0">
                <a:latin typeface="黑体" panose="02010609060101010101" pitchFamily="49" charset="-122"/>
                <a:ea typeface="黑体" panose="02010609060101010101" pitchFamily="49" charset="-122"/>
              </a:rPr>
              <a:t>日志权限</a:t>
            </a:r>
            <a:endParaRPr lang="en-US" altLang="zh-CN" sz="500" kern="0" dirty="0">
              <a:latin typeface="黑体" panose="02010609060101010101" pitchFamily="49" charset="-122"/>
              <a:ea typeface="黑体" panose="02010609060101010101" pitchFamily="49" charset="-122"/>
            </a:endParaRPr>
          </a:p>
        </p:txBody>
      </p:sp>
      <p:sp>
        <p:nvSpPr>
          <p:cNvPr id="30" name="文本框 29"/>
          <p:cNvSpPr txBox="1"/>
          <p:nvPr/>
        </p:nvSpPr>
        <p:spPr>
          <a:xfrm>
            <a:off x="6509442" y="3399597"/>
            <a:ext cx="45719" cy="369332"/>
          </a:xfrm>
          <a:prstGeom prst="rect">
            <a:avLst/>
          </a:prstGeom>
          <a:noFill/>
        </p:spPr>
        <p:txBody>
          <a:bodyPr wrap="square" rtlCol="0">
            <a:spAutoFit/>
          </a:bodyPr>
          <a:lstStyle/>
          <a:p>
            <a:r>
              <a:rPr lang="en-US" altLang="zh-CN" dirty="0" smtClean="0"/>
              <a:t>…</a:t>
            </a:r>
            <a:endParaRPr lang="zh-CN" altLang="en-US" dirty="0"/>
          </a:p>
        </p:txBody>
      </p:sp>
      <p:sp>
        <p:nvSpPr>
          <p:cNvPr id="31" name="矩形 30"/>
          <p:cNvSpPr/>
          <p:nvPr/>
        </p:nvSpPr>
        <p:spPr>
          <a:xfrm>
            <a:off x="452232" y="1026902"/>
            <a:ext cx="8229209" cy="1204625"/>
          </a:xfrm>
          <a:prstGeom prst="rect">
            <a:avLst/>
          </a:prstGeom>
        </p:spPr>
        <p:txBody>
          <a:bodyPr wrap="square">
            <a:spAutoFit/>
          </a:bodyPr>
          <a:lstStyle/>
          <a:p>
            <a:pPr>
              <a:lnSpc>
                <a:spcPct val="150000"/>
              </a:lnSpc>
              <a:spcBef>
                <a:spcPct val="20000"/>
              </a:spcBef>
              <a:spcAft>
                <a:spcPts val="0"/>
              </a:spcAft>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在数据中心里，繁杂各异格式的日志成为了日志分析的噩梦。可规范应用系统日志开发及管理过程，进行精准日志实时监控、提升突发故障排错效率、提供丰富信息用于大数据分析、实现应用系统的安全审计功能。</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spcBef>
                <a:spcPct val="20000"/>
              </a:spcBef>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出于不同的目的，业界流传多种日志最佳实践。其中一部分是针对特定行业或日志工具，而大部分最佳实践都是通用的，本处仅讨论普通文本日志，可参照如下指标：</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2" name="矩形 31"/>
          <p:cNvSpPr/>
          <p:nvPr/>
        </p:nvSpPr>
        <p:spPr>
          <a:xfrm>
            <a:off x="215855" y="2399239"/>
            <a:ext cx="3324040" cy="3447098"/>
          </a:xfrm>
          <a:prstGeom prst="rect">
            <a:avLst/>
          </a:prstGeom>
        </p:spPr>
        <p:txBody>
          <a:bodyPr wrap="square">
            <a:spAutoFit/>
          </a:bodyPr>
          <a:lstStyle/>
          <a:p>
            <a:r>
              <a:rPr lang="zh-CN" altLang="en-US" sz="1200" b="1" dirty="0">
                <a:solidFill>
                  <a:srgbClr val="3D89BC"/>
                </a:solidFill>
                <a:latin typeface="微软雅黑" panose="020B0503020204020204" pitchFamily="34" charset="-122"/>
                <a:ea typeface="微软雅黑" panose="020B0503020204020204" pitchFamily="34" charset="-122"/>
              </a:rPr>
              <a:t>时间戳：</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表示事件发生的时刻</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buFont typeface="Arial" panose="020B0604020202020204" pitchFamily="34" charset="0"/>
              <a:buChar char="•"/>
            </a:pPr>
            <a:endParaRPr lang="en-US" altLang="zh-CN" sz="1200" dirty="0">
              <a:latin typeface="黑体" panose="02010609060101010101" pitchFamily="49" charset="-122"/>
              <a:ea typeface="黑体" panose="02010609060101010101" pitchFamily="49" charset="-122"/>
            </a:endParaRPr>
          </a:p>
          <a:p>
            <a:r>
              <a:rPr lang="x-none" altLang="zh-CN" sz="1200" b="1" dirty="0">
                <a:solidFill>
                  <a:srgbClr val="3D89BC"/>
                </a:solidFill>
                <a:latin typeface="微软雅黑" panose="020B0503020204020204" pitchFamily="34" charset="-122"/>
                <a:ea typeface="微软雅黑" panose="020B0503020204020204" pitchFamily="34" charset="-122"/>
              </a:rPr>
              <a:t>严重级别</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表示事件的紧急程度</a:t>
            </a:r>
            <a:b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br>
            <a:r>
              <a:rPr lang="x-none"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分隔符</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用于在一个记录中将一个字段与前后相邻字段区分开</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buFont typeface="Arial" panose="020B0604020202020204" pitchFamily="34" charset="0"/>
              <a:buChar char="•"/>
            </a:pPr>
            <a:endParaRPr lang="en-US" altLang="zh-CN" sz="1200" dirty="0">
              <a:latin typeface="黑体" panose="02010609060101010101" pitchFamily="49" charset="-122"/>
              <a:ea typeface="黑体" panose="02010609060101010101" pitchFamily="49" charset="-122"/>
            </a:endParaRPr>
          </a:p>
          <a:p>
            <a:r>
              <a:rPr lang="zh-CN" altLang="en-US" sz="1200" b="1" dirty="0">
                <a:solidFill>
                  <a:srgbClr val="3D89BC"/>
                </a:solidFill>
                <a:latin typeface="微软雅黑" panose="020B0503020204020204" pitchFamily="34" charset="-122"/>
                <a:ea typeface="微软雅黑" panose="020B0503020204020204" pitchFamily="34" charset="-122"/>
              </a:rPr>
              <a:t>日志编码：</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日志文件的编码格式</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buFont typeface="Arial" panose="020B0604020202020204" pitchFamily="34" charset="0"/>
              <a:buChar char="•"/>
            </a:pPr>
            <a:endParaRPr lang="en-US" altLang="zh-CN" sz="1200" dirty="0">
              <a:latin typeface="黑体" panose="02010609060101010101" pitchFamily="49" charset="-122"/>
              <a:ea typeface="黑体" panose="02010609060101010101" pitchFamily="49" charset="-122"/>
            </a:endParaRPr>
          </a:p>
          <a:p>
            <a:r>
              <a:rPr lang="zh-CN" altLang="en-US" sz="1200" b="1" dirty="0">
                <a:solidFill>
                  <a:srgbClr val="3D89BC"/>
                </a:solidFill>
                <a:latin typeface="微软雅黑" panose="020B0503020204020204" pitchFamily="34" charset="-122"/>
                <a:ea typeface="微软雅黑" panose="020B0503020204020204" pitchFamily="34" charset="-122"/>
              </a:rPr>
              <a:t>换行符：</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Unix</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系统里，每行结尾只有“</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&lt;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换行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&gt;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”，即“</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\n</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Windows</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系统里面，每行结尾是“</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&lt;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回车</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&gt;&lt;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换行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&gt;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”，即“</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\r\n</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Mac</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系统里，每行结尾是“</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&lt;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回车</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&gt;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buFont typeface="Arial" panose="020B0604020202020204" pitchFamily="34" charset="0"/>
              <a:buChar char="•"/>
            </a:pPr>
            <a:endParaRPr lang="en-US" altLang="zh-CN" sz="1200" dirty="0">
              <a:latin typeface="黑体" panose="02010609060101010101" pitchFamily="49" charset="-122"/>
              <a:ea typeface="黑体" panose="02010609060101010101" pitchFamily="49" charset="-122"/>
            </a:endParaRPr>
          </a:p>
          <a:p>
            <a:r>
              <a:rPr lang="x-none" altLang="zh-CN" sz="1200" b="1" dirty="0">
                <a:solidFill>
                  <a:srgbClr val="3D89BC"/>
                </a:solidFill>
                <a:latin typeface="微软雅黑" panose="020B0503020204020204" pitchFamily="34" charset="-122"/>
                <a:ea typeface="微软雅黑" panose="020B0503020204020204" pitchFamily="34" charset="-122"/>
              </a:rPr>
              <a:t>日志轮转</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基于某个时间周期</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预设文件大小</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综合考虑的日志轮转</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buFont typeface="Arial" panose="020B0604020202020204" pitchFamily="34" charset="0"/>
              <a:buChar char="•"/>
            </a:pPr>
            <a:endParaRPr lang="en-US" altLang="zh-CN" sz="1200" dirty="0">
              <a:latin typeface="黑体" panose="02010609060101010101" pitchFamily="49" charset="-122"/>
              <a:ea typeface="黑体" panose="02010609060101010101" pitchFamily="49" charset="-122"/>
            </a:endParaRPr>
          </a:p>
          <a:p>
            <a:r>
              <a:rPr lang="x-none" altLang="zh-CN" sz="1200" b="1" dirty="0">
                <a:solidFill>
                  <a:srgbClr val="3D89BC"/>
                </a:solidFill>
                <a:latin typeface="微软雅黑" panose="020B0503020204020204" pitchFamily="34" charset="-122"/>
                <a:ea typeface="微软雅黑" panose="020B0503020204020204" pitchFamily="34" charset="-122"/>
              </a:rPr>
              <a:t>日志权限</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日志文件对不同用户的读</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写</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执行权限</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753033" y="4925994"/>
            <a:ext cx="5693399" cy="426279"/>
            <a:chOff x="1807265" y="3866296"/>
            <a:chExt cx="5693399" cy="426279"/>
          </a:xfrm>
        </p:grpSpPr>
        <p:sp>
          <p:nvSpPr>
            <p:cNvPr id="31" name="圆角矩形 3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3" name="矩形 32"/>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日志分析与挖掘实例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34595" y="1169836"/>
              <a:ext cx="2847280" cy="521969"/>
            </a:xfrm>
            <a:prstGeom prst="rect">
              <a:avLst/>
            </a:prstGeom>
            <a:noFill/>
          </p:spPr>
          <p:txBody>
            <a:bodyPr wrap="none" rtlCol="0">
              <a:spAutoFit/>
            </a:bodyPr>
            <a:lstStyle/>
            <a:p>
              <a:pPr algn="ctr"/>
              <a:r>
                <a:rPr lang="zh-CN" altLang="en-US" sz="2800" dirty="0" smtClean="0">
                  <a:solidFill>
                    <a:schemeClr val="accent4"/>
                  </a:solidFill>
                </a:rPr>
                <a:t>第五章 </a:t>
              </a:r>
              <a:r>
                <a:rPr lang="zh-CN" altLang="en-US" sz="2800" dirty="0">
                  <a:solidFill>
                    <a:schemeClr val="accent4"/>
                  </a:solidFill>
                </a:rPr>
                <a:t>综合实战：日志的挖掘与应用</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latin typeface="微软雅黑" panose="020B0503020204020204" pitchFamily="34" charset="-122"/>
                  <a:ea typeface="微软雅黑" panose="020B0503020204020204" pitchFamily="34" charset="-122"/>
                </a:rPr>
                <a:t>5</a:t>
              </a:r>
              <a:r>
                <a:rPr lang="en-US" altLang="zh-CN" sz="2100" spc="225" dirty="0" smtClean="0">
                  <a:latin typeface="微软雅黑" panose="020B0503020204020204" pitchFamily="34" charset="-122"/>
                  <a:ea typeface="微软雅黑" panose="020B0503020204020204" pitchFamily="34" charset="-122"/>
                </a:rPr>
                <a:t>.1</a:t>
              </a:r>
              <a:r>
                <a:rPr lang="zh-CN" altLang="en-US" sz="2100" spc="225" dirty="0">
                  <a:latin typeface="微软雅黑" panose="020B0503020204020204" pitchFamily="34" charset="-122"/>
                  <a:ea typeface="微软雅黑" panose="020B0503020204020204" pitchFamily="34" charset="-122"/>
                </a:rPr>
                <a:t>　</a:t>
              </a:r>
              <a:r>
                <a:rPr lang="zh-CN" altLang="en-US" sz="2100" spc="225" dirty="0" smtClean="0">
                  <a:latin typeface="微软雅黑" panose="020B0503020204020204" pitchFamily="34" charset="-122"/>
                  <a:ea typeface="微软雅黑" panose="020B0503020204020204" pitchFamily="34" charset="-122"/>
                </a:rPr>
                <a:t>日志概念</a:t>
              </a:r>
              <a:endParaRPr lang="zh-CN" altLang="en-US" sz="2100" spc="225"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日志处理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634328"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.3</a:t>
              </a:r>
              <a:r>
                <a:rPr lang="zh-CN" altLang="en-US" sz="2100" spc="225" dirty="0" smtClean="0">
                  <a:solidFill>
                    <a:schemeClr val="bg1"/>
                  </a:solidFill>
                  <a:latin typeface="微软雅黑" panose="020B0503020204020204" pitchFamily="34" charset="-122"/>
                  <a:ea typeface="微软雅黑" panose="020B0503020204020204" pitchFamily="34" charset="-122"/>
                </a:rPr>
                <a:t>　日志分析原理及工具</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日志挖掘应用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34" name="圆角矩形 33"/>
          <p:cNvSpPr/>
          <p:nvPr/>
        </p:nvSpPr>
        <p:spPr>
          <a:xfrm>
            <a:off x="1763865" y="564178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5.3 </a:t>
            </a:r>
            <a:r>
              <a:rPr lang="zh-CN" altLang="en-US" sz="2100" b="1" spc="225" dirty="0" smtClean="0">
                <a:solidFill>
                  <a:prstClr val="white"/>
                </a:solidFill>
              </a:rPr>
              <a:t>日志</a:t>
            </a:r>
            <a:r>
              <a:rPr lang="zh-CN" altLang="en-US" sz="2100" b="1" spc="225" dirty="0">
                <a:solidFill>
                  <a:prstClr val="white"/>
                </a:solidFill>
              </a:rPr>
              <a:t>分析原理及工具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13" name="图片 12"/>
          <p:cNvPicPr>
            <a:picLocks noChangeAspect="1"/>
          </p:cNvPicPr>
          <p:nvPr/>
        </p:nvPicPr>
        <p:blipFill>
          <a:blip r:embed="rId1" cstate="print"/>
          <a:stretch>
            <a:fillRect/>
          </a:stretch>
        </p:blipFill>
        <p:spPr>
          <a:xfrm>
            <a:off x="6868320" y="1934245"/>
            <a:ext cx="2044008" cy="2491700"/>
          </a:xfrm>
          <a:prstGeom prst="rect">
            <a:avLst/>
          </a:prstGeom>
        </p:spPr>
      </p:pic>
      <p:sp>
        <p:nvSpPr>
          <p:cNvPr id="15" name="矩形 14"/>
          <p:cNvSpPr/>
          <p:nvPr/>
        </p:nvSpPr>
        <p:spPr>
          <a:xfrm>
            <a:off x="7181446" y="4516065"/>
            <a:ext cx="1350819" cy="369332"/>
          </a:xfrm>
          <a:prstGeom prst="rect">
            <a:avLst/>
          </a:prstGeom>
        </p:spPr>
        <p:txBody>
          <a:bodyPr wrap="none">
            <a:spAutoFit/>
          </a:bodyPr>
          <a:lstStyle/>
          <a:p>
            <a:r>
              <a:rPr lang="en-US" altLang="zh-CN" dirty="0" smtClean="0"/>
              <a:t>R</a:t>
            </a:r>
            <a:r>
              <a:rPr lang="zh-CN" altLang="en-US" dirty="0" smtClean="0"/>
              <a:t>oss </a:t>
            </a:r>
            <a:r>
              <a:rPr lang="en-US" altLang="zh-CN" dirty="0" smtClean="0"/>
              <a:t>I</a:t>
            </a:r>
            <a:r>
              <a:rPr lang="zh-CN" altLang="en-US" dirty="0" smtClean="0"/>
              <a:t>haka</a:t>
            </a:r>
            <a:endParaRPr lang="zh-CN" altLang="en-US" dirty="0"/>
          </a:p>
        </p:txBody>
      </p:sp>
      <p:sp>
        <p:nvSpPr>
          <p:cNvPr id="10" name="矩形 9"/>
          <p:cNvSpPr/>
          <p:nvPr/>
        </p:nvSpPr>
        <p:spPr>
          <a:xfrm>
            <a:off x="201495" y="729022"/>
            <a:ext cx="6280287" cy="5738174"/>
          </a:xfrm>
          <a:prstGeom prst="rect">
            <a:avLst/>
          </a:prstGeom>
        </p:spPr>
        <p:txBody>
          <a:bodyPr wrap="square">
            <a:spAutoFit/>
          </a:bodyPr>
          <a:lstStyle/>
          <a:p>
            <a:pPr>
              <a:lnSpc>
                <a:spcPct val="15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语言最初由</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Ross Ihaka</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Robert Gentleman</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在新西兰奥克兰奥克兰大学统计系设计开发，并于</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1993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年首次对外公开发布。</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endParaRPr lang="en-US" altLang="zh-CN" sz="1400" dirty="0">
              <a:solidFill>
                <a:srgbClr val="333344"/>
              </a:solidFill>
              <a:latin typeface="黑体" panose="02010609060101010101" pitchFamily="49" charset="-122"/>
              <a:ea typeface="黑体" panose="02010609060101010101" pitchFamily="49"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如前所述，</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语言是用于统计分析，图形表示和报告的编程语言和软件环境。 以下是</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语言一些特点：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endParaRPr lang="en-US" altLang="zh-CN" sz="1400" dirty="0">
              <a:solidFill>
                <a:srgbClr val="333344"/>
              </a:solidFill>
              <a:latin typeface="黑体" panose="02010609060101010101" pitchFamily="49" charset="-122"/>
              <a:ea typeface="黑体" panose="02010609060101010101" pitchFamily="49" charset="-122"/>
            </a:endParaRPr>
          </a:p>
          <a:p>
            <a:pPr marL="285750" indent="-285750">
              <a:lnSpc>
                <a:spcPct val="150000"/>
              </a:lnSpc>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语言是一种开发良好，简单而有效的编程语言，包括条件，循环，用户定义的递归函数以及输入和输出工具等</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语言有一个有效的数据处理和存储工具</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语言提供了一组运算符，用于对数组，列表，向量和矩阵进行计算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语言提供了一个大型，一致和集成的数据分析工具集合</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语言提供用于数据分析和直接显示在计算机上或在文档中打印的图形化工具</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buFont typeface="Arial" panose="020B0604020202020204" pitchFamily="34" charset="0"/>
              <a:buChar char="•"/>
            </a:pPr>
            <a:endParaRPr lang="zh-CN" altLang="en-US" sz="1400" dirty="0">
              <a:solidFill>
                <a:srgbClr val="333344"/>
              </a:solidFill>
              <a:latin typeface="黑体" panose="02010609060101010101" pitchFamily="49" charset="-122"/>
              <a:ea typeface="黑体" panose="02010609060101010101" pitchFamily="49" charset="-122"/>
            </a:endParaRPr>
          </a:p>
          <a:p>
            <a:pPr>
              <a:lnSpc>
                <a:spcPct val="15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语言是世界上使用最广泛的统计学编程语言。 这是数据科学家的第一选择，并由一个充满活力和有才华的贡献者社区支持。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语言现已在大学中教授，也部署在关键业务应用程序中。 本教程将向您介绍</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语言编程的基础知识，如何使用的步骤，以及一些适当示例。</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5.3 </a:t>
            </a:r>
            <a:r>
              <a:rPr lang="zh-CN" altLang="en-US" sz="2100" b="1" spc="225" dirty="0" smtClean="0">
                <a:solidFill>
                  <a:prstClr val="white"/>
                </a:solidFill>
              </a:rPr>
              <a:t>日志</a:t>
            </a:r>
            <a:r>
              <a:rPr lang="zh-CN" altLang="en-US" sz="2100" b="1" spc="225" dirty="0">
                <a:solidFill>
                  <a:prstClr val="white"/>
                </a:solidFill>
              </a:rPr>
              <a:t>分析原理及工具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graphicFrame>
        <p:nvGraphicFramePr>
          <p:cNvPr id="12" name="图示 11"/>
          <p:cNvGraphicFramePr/>
          <p:nvPr/>
        </p:nvGraphicFramePr>
        <p:xfrm>
          <a:off x="362846" y="1259676"/>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3" name="爆炸形 1 12"/>
          <p:cNvSpPr/>
          <p:nvPr/>
        </p:nvSpPr>
        <p:spPr>
          <a:xfrm>
            <a:off x="2572967" y="2564633"/>
            <a:ext cx="1217110" cy="980776"/>
          </a:xfrm>
          <a:prstGeom prst="irregularSeal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默陌信笺手写体" panose="02010800040101010101" pitchFamily="2" charset="-122"/>
                <a:ea typeface="默陌信笺手写体" panose="02010800040101010101" pitchFamily="2" charset="-122"/>
              </a:rPr>
              <a:t>操作系统</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15" name="爆炸形 1 14"/>
          <p:cNvSpPr/>
          <p:nvPr/>
        </p:nvSpPr>
        <p:spPr>
          <a:xfrm rot="18687028">
            <a:off x="3039690" y="3171209"/>
            <a:ext cx="1071729" cy="1102937"/>
          </a:xfrm>
          <a:prstGeom prst="irregularSeal1">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默陌信笺手写体" panose="02010800040101010101" pitchFamily="2" charset="-122"/>
                <a:ea typeface="默陌信笺手写体" panose="02010800040101010101" pitchFamily="2" charset="-122"/>
              </a:rPr>
              <a:t>存储</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16" name="爆炸形 1 15"/>
          <p:cNvSpPr/>
          <p:nvPr/>
        </p:nvSpPr>
        <p:spPr>
          <a:xfrm rot="621917">
            <a:off x="3417296" y="2322634"/>
            <a:ext cx="1197192" cy="917968"/>
          </a:xfrm>
          <a:prstGeom prst="irregularSeal1">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默陌信笺手写体" panose="02010800040101010101" pitchFamily="2" charset="-122"/>
                <a:ea typeface="默陌信笺手写体" panose="02010800040101010101" pitchFamily="2" charset="-122"/>
              </a:rPr>
              <a:t>数据库</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17" name="爆炸形 1 16"/>
          <p:cNvSpPr/>
          <p:nvPr/>
        </p:nvSpPr>
        <p:spPr>
          <a:xfrm rot="1296260">
            <a:off x="3607756" y="3676964"/>
            <a:ext cx="1362707" cy="1148475"/>
          </a:xfrm>
          <a:prstGeom prst="irregularSeal1">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默陌信笺手写体" panose="02010800040101010101" pitchFamily="2" charset="-122"/>
                <a:ea typeface="默陌信笺手写体" panose="02010800040101010101" pitchFamily="2" charset="-122"/>
              </a:rPr>
              <a:t>流量</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18" name="爆炸形 1 17"/>
          <p:cNvSpPr/>
          <p:nvPr/>
        </p:nvSpPr>
        <p:spPr>
          <a:xfrm>
            <a:off x="3897058" y="2894355"/>
            <a:ext cx="1097371" cy="1019988"/>
          </a:xfrm>
          <a:prstGeom prst="irregularSeal1">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默陌信笺手写体" panose="02010800040101010101" pitchFamily="2" charset="-122"/>
                <a:ea typeface="默陌信笺手写体" panose="02010800040101010101" pitchFamily="2" charset="-122"/>
              </a:rPr>
              <a:t>Web</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19" name="爆炸形 1 18"/>
          <p:cNvSpPr/>
          <p:nvPr/>
        </p:nvSpPr>
        <p:spPr>
          <a:xfrm rot="19797567">
            <a:off x="4664115" y="3154181"/>
            <a:ext cx="1141647" cy="1029019"/>
          </a:xfrm>
          <a:prstGeom prst="irregularSeal1">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默陌信笺手写体" panose="02010800040101010101" pitchFamily="2" charset="-122"/>
                <a:ea typeface="默陌信笺手写体" panose="02010800040101010101" pitchFamily="2" charset="-122"/>
              </a:rPr>
              <a:t>行为</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20" name="爆炸形 1 19"/>
          <p:cNvSpPr/>
          <p:nvPr/>
        </p:nvSpPr>
        <p:spPr>
          <a:xfrm>
            <a:off x="5221583" y="2443708"/>
            <a:ext cx="1042998" cy="987647"/>
          </a:xfrm>
          <a:prstGeom prst="irregularSeal1">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默陌信笺手写体" panose="02010800040101010101" pitchFamily="2" charset="-122"/>
                <a:ea typeface="默陌信笺手写体" panose="02010800040101010101" pitchFamily="2" charset="-122"/>
              </a:rPr>
              <a:t>硬件</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21" name="爆炸形 1 20"/>
          <p:cNvSpPr/>
          <p:nvPr/>
        </p:nvSpPr>
        <p:spPr>
          <a:xfrm>
            <a:off x="4520373" y="2159061"/>
            <a:ext cx="1115309" cy="1341627"/>
          </a:xfrm>
          <a:prstGeom prst="irregularSeal1">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默陌信笺手写体" panose="02010800040101010101" pitchFamily="2" charset="-122"/>
                <a:ea typeface="默陌信笺手写体" panose="02010800040101010101" pitchFamily="2" charset="-122"/>
              </a:rPr>
              <a:t>中间件</a:t>
            </a:r>
            <a:endParaRPr lang="zh-CN" altLang="en-US" dirty="0">
              <a:solidFill>
                <a:schemeClr val="tx1"/>
              </a:solidFill>
              <a:latin typeface="默陌信笺手写体" panose="02010800040101010101" pitchFamily="2" charset="-122"/>
              <a:ea typeface="默陌信笺手写体" panose="02010800040101010101" pitchFamily="2" charset="-122"/>
            </a:endParaRPr>
          </a:p>
        </p:txBody>
      </p:sp>
      <p:sp>
        <p:nvSpPr>
          <p:cNvPr id="22" name="线形标注 1 21"/>
          <p:cNvSpPr/>
          <p:nvPr/>
        </p:nvSpPr>
        <p:spPr>
          <a:xfrm>
            <a:off x="7008843" y="802673"/>
            <a:ext cx="1960901" cy="681453"/>
          </a:xfrm>
          <a:prstGeom prst="borderCallout1">
            <a:avLst>
              <a:gd name="adj1" fmla="val 18750"/>
              <a:gd name="adj2" fmla="val -8333"/>
              <a:gd name="adj3" fmla="val 252274"/>
              <a:gd name="adj4" fmla="val -158800"/>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pgFouine/pgBadger……</a:t>
            </a:r>
            <a:endParaRPr lang="zh-CN" altLang="en-US" sz="1600" dirty="0">
              <a:solidFill>
                <a:schemeClr val="tx1"/>
              </a:solidFill>
            </a:endParaRPr>
          </a:p>
        </p:txBody>
      </p:sp>
      <p:sp>
        <p:nvSpPr>
          <p:cNvPr id="23" name="线形标注 1 22"/>
          <p:cNvSpPr/>
          <p:nvPr/>
        </p:nvSpPr>
        <p:spPr>
          <a:xfrm>
            <a:off x="7036004" y="1705115"/>
            <a:ext cx="1960901" cy="681453"/>
          </a:xfrm>
          <a:prstGeom prst="borderCallout1">
            <a:avLst>
              <a:gd name="adj1" fmla="val 18750"/>
              <a:gd name="adj2" fmla="val -8333"/>
              <a:gd name="adj3" fmla="val 112690"/>
              <a:gd name="adj4" fmla="val -91434"/>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Apache SQL analyser……</a:t>
            </a:r>
            <a:endParaRPr lang="zh-CN" altLang="en-US" sz="1600" dirty="0">
              <a:solidFill>
                <a:schemeClr val="tx1"/>
              </a:solidFill>
            </a:endParaRPr>
          </a:p>
        </p:txBody>
      </p:sp>
      <p:sp>
        <p:nvSpPr>
          <p:cNvPr id="24" name="线形标注 1 23"/>
          <p:cNvSpPr/>
          <p:nvPr/>
        </p:nvSpPr>
        <p:spPr>
          <a:xfrm>
            <a:off x="7008842" y="2607557"/>
            <a:ext cx="1960901" cy="681453"/>
          </a:xfrm>
          <a:prstGeom prst="borderCallout1">
            <a:avLst>
              <a:gd name="adj1" fmla="val 18750"/>
              <a:gd name="adj2" fmla="val -8333"/>
              <a:gd name="adj3" fmla="val 22970"/>
              <a:gd name="adj4" fmla="val -51104"/>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System Director……</a:t>
            </a:r>
            <a:endParaRPr lang="zh-CN" altLang="en-US" sz="1600" dirty="0">
              <a:solidFill>
                <a:schemeClr val="tx1"/>
              </a:solidFill>
            </a:endParaRPr>
          </a:p>
        </p:txBody>
      </p:sp>
      <p:sp>
        <p:nvSpPr>
          <p:cNvPr id="25" name="线形标注 1 24"/>
          <p:cNvSpPr/>
          <p:nvPr/>
        </p:nvSpPr>
        <p:spPr>
          <a:xfrm>
            <a:off x="7007379" y="3515957"/>
            <a:ext cx="1960901" cy="681453"/>
          </a:xfrm>
          <a:prstGeom prst="borderCallout1">
            <a:avLst>
              <a:gd name="adj1" fmla="val 18750"/>
              <a:gd name="adj2" fmla="val -8333"/>
              <a:gd name="adj3" fmla="val 22125"/>
              <a:gd name="adj4" fmla="val -75939"/>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SkyDB……</a:t>
            </a:r>
            <a:endParaRPr lang="zh-CN" altLang="en-US" sz="1600" dirty="0">
              <a:solidFill>
                <a:schemeClr val="tx1"/>
              </a:solidFill>
            </a:endParaRPr>
          </a:p>
        </p:txBody>
      </p:sp>
      <p:sp>
        <p:nvSpPr>
          <p:cNvPr id="26" name="线形标注 1 25"/>
          <p:cNvSpPr/>
          <p:nvPr/>
        </p:nvSpPr>
        <p:spPr>
          <a:xfrm>
            <a:off x="134633" y="5238466"/>
            <a:ext cx="1960901" cy="681453"/>
          </a:xfrm>
          <a:prstGeom prst="borderCallout1">
            <a:avLst>
              <a:gd name="adj1" fmla="val 6551"/>
              <a:gd name="adj2" fmla="val 105521"/>
              <a:gd name="adj3" fmla="val -132832"/>
              <a:gd name="adj4" fmla="val 199244"/>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phpTrafficA/Webanalyse……</a:t>
            </a:r>
            <a:endParaRPr lang="en-US" altLang="zh-CN" sz="1600" dirty="0" smtClean="0">
              <a:solidFill>
                <a:schemeClr val="tx1"/>
              </a:solidFill>
            </a:endParaRPr>
          </a:p>
        </p:txBody>
      </p:sp>
      <p:sp>
        <p:nvSpPr>
          <p:cNvPr id="27" name="线形标注 1 26"/>
          <p:cNvSpPr/>
          <p:nvPr/>
        </p:nvSpPr>
        <p:spPr>
          <a:xfrm>
            <a:off x="134633" y="4364787"/>
            <a:ext cx="1960901" cy="681453"/>
          </a:xfrm>
          <a:prstGeom prst="borderCallout1">
            <a:avLst>
              <a:gd name="adj1" fmla="val 6551"/>
              <a:gd name="adj2" fmla="val 105521"/>
              <a:gd name="adj3" fmla="val -124947"/>
              <a:gd name="adj4" fmla="val 210859"/>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Piwik/Graphite/webalizer/Open Web Analytics……</a:t>
            </a:r>
            <a:endParaRPr lang="zh-CN" altLang="en-US" sz="1600" dirty="0">
              <a:solidFill>
                <a:schemeClr val="tx1"/>
              </a:solidFill>
            </a:endParaRPr>
          </a:p>
        </p:txBody>
      </p:sp>
      <p:sp>
        <p:nvSpPr>
          <p:cNvPr id="28" name="线形标注 1 27"/>
          <p:cNvSpPr/>
          <p:nvPr/>
        </p:nvSpPr>
        <p:spPr>
          <a:xfrm>
            <a:off x="134632" y="3480796"/>
            <a:ext cx="1960901" cy="681453"/>
          </a:xfrm>
          <a:prstGeom prst="borderCallout1">
            <a:avLst>
              <a:gd name="adj1" fmla="val 6551"/>
              <a:gd name="adj2" fmla="val 105521"/>
              <a:gd name="adj3" fmla="val 21452"/>
              <a:gd name="adj4" fmla="val 16100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TPC……</a:t>
            </a:r>
            <a:endParaRPr lang="zh-CN" altLang="en-US" sz="1600" dirty="0">
              <a:solidFill>
                <a:schemeClr val="tx1"/>
              </a:solidFill>
            </a:endParaRPr>
          </a:p>
        </p:txBody>
      </p:sp>
      <p:sp>
        <p:nvSpPr>
          <p:cNvPr id="29" name="线形标注 1 28"/>
          <p:cNvSpPr/>
          <p:nvPr/>
        </p:nvSpPr>
        <p:spPr>
          <a:xfrm>
            <a:off x="134631" y="2596805"/>
            <a:ext cx="1960901" cy="681453"/>
          </a:xfrm>
          <a:prstGeom prst="borderCallout1">
            <a:avLst>
              <a:gd name="adj1" fmla="val 6551"/>
              <a:gd name="adj2" fmla="val 105521"/>
              <a:gd name="adj3" fmla="val 41294"/>
              <a:gd name="adj4" fmla="val 139666"/>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zh-CN" sz="1600" dirty="0" smtClean="0">
                <a:solidFill>
                  <a:schemeClr val="tx1"/>
                </a:solidFill>
              </a:rPr>
              <a:t>LogAnalyzer/Graylog/Octopussy……</a:t>
            </a:r>
            <a:endParaRPr lang="zh-CN" altLang="en-US" sz="1600" dirty="0">
              <a:solidFill>
                <a:schemeClr val="tx1"/>
              </a:solidFill>
            </a:endParaRPr>
          </a:p>
        </p:txBody>
      </p:sp>
      <p:sp>
        <p:nvSpPr>
          <p:cNvPr id="31" name="Content Placeholder 2"/>
          <p:cNvSpPr txBox="1"/>
          <p:nvPr/>
        </p:nvSpPr>
        <p:spPr>
          <a:xfrm>
            <a:off x="322805" y="1061495"/>
            <a:ext cx="3040772"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200" b="1" dirty="0">
                <a:solidFill>
                  <a:srgbClr val="3D89BC"/>
                </a:solidFill>
                <a:latin typeface="微软雅黑" panose="020B0503020204020204" pitchFamily="34" charset="-122"/>
                <a:ea typeface="微软雅黑" panose="020B0503020204020204" pitchFamily="34" charset="-122"/>
              </a:rPr>
              <a:t>泛用日志分析工具</a:t>
            </a:r>
            <a:endParaRPr lang="en-US" altLang="zh-CN" sz="12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多数监控软件均集成了基于正则表达式的泛用日志监控模块，如</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ITM</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Zabbix</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等。</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2" name="Content Placeholder 2"/>
          <p:cNvSpPr txBox="1"/>
          <p:nvPr/>
        </p:nvSpPr>
        <p:spPr>
          <a:xfrm>
            <a:off x="5986655" y="4873814"/>
            <a:ext cx="3040772"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200" b="1" dirty="0">
                <a:solidFill>
                  <a:srgbClr val="3D89BC"/>
                </a:solidFill>
                <a:latin typeface="微软雅黑" panose="020B0503020204020204" pitchFamily="34" charset="-122"/>
                <a:ea typeface="微软雅黑" panose="020B0503020204020204" pitchFamily="34" charset="-122"/>
              </a:rPr>
              <a:t>专用日志分析工具</a:t>
            </a:r>
            <a:endParaRPr lang="en-US" altLang="zh-CN" sz="12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专用工具分析深度、广度、性能等均高于泛用日志分析工具。但集成维护要复杂。</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schemeClr val="bg1"/>
                </a:solidFill>
              </a:rPr>
              <a:t>5.3 </a:t>
            </a:r>
            <a:r>
              <a:rPr lang="zh-CN" altLang="en-US" sz="2100" b="1" spc="225" dirty="0" smtClean="0">
                <a:solidFill>
                  <a:schemeClr val="bg1"/>
                </a:solidFill>
              </a:rPr>
              <a:t>日志</a:t>
            </a:r>
            <a:r>
              <a:rPr lang="zh-CN" altLang="en-US" sz="2100" b="1" spc="225" dirty="0">
                <a:solidFill>
                  <a:schemeClr val="bg1"/>
                </a:solidFill>
              </a:rPr>
              <a:t>分析原理及工具</a:t>
            </a:r>
            <a:endParaRPr lang="zh-CN" altLang="en-US" sz="2100" b="1" spc="225" dirty="0">
              <a:solidFill>
                <a:schemeClr val="bg1"/>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t>第五章 </a:t>
            </a:r>
            <a:r>
              <a:rPr lang="zh-CN" altLang="en-US" sz="1355" dirty="0"/>
              <a:t>综合</a:t>
            </a:r>
            <a:r>
              <a:rPr lang="zh-CN" altLang="en-US" sz="1355" dirty="0" smtClean="0"/>
              <a:t>实战</a:t>
            </a:r>
            <a:r>
              <a:rPr lang="en-US" altLang="zh-CN" sz="1355" dirty="0" smtClean="0"/>
              <a:t>:</a:t>
            </a:r>
            <a:r>
              <a:rPr lang="zh-CN" altLang="en-US" sz="1355" dirty="0" smtClean="0"/>
              <a:t>日志</a:t>
            </a:r>
            <a:r>
              <a:rPr lang="zh-CN" altLang="en-US" sz="1355" dirty="0"/>
              <a:t>的挖掘与应用</a:t>
            </a:r>
            <a:endParaRPr lang="zh-CN" altLang="en-US" sz="1355" dirty="0"/>
          </a:p>
        </p:txBody>
      </p:sp>
      <p:grpSp>
        <p:nvGrpSpPr>
          <p:cNvPr id="11" name="组合 10"/>
          <p:cNvGrpSpPr/>
          <p:nvPr/>
        </p:nvGrpSpPr>
        <p:grpSpPr>
          <a:xfrm>
            <a:off x="264940" y="1810268"/>
            <a:ext cx="1588326" cy="572935"/>
            <a:chOff x="818583" y="1644226"/>
            <a:chExt cx="1602178" cy="640871"/>
          </a:xfrm>
        </p:grpSpPr>
        <p:sp>
          <p:nvSpPr>
            <p:cNvPr id="12" name="任意多边形 11"/>
            <p:cNvSpPr/>
            <p:nvPr/>
          </p:nvSpPr>
          <p:spPr>
            <a:xfrm>
              <a:off x="818583" y="1644226"/>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rgbClr val="3D89BC"/>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sz="800" b="1" i="0" u="none" strike="noStrike" kern="0" cap="none" spc="0" normalizeH="0" baseline="0" noProof="0" dirty="0" smtClean="0">
                <a:ln>
                  <a:noFill/>
                </a:ln>
                <a:effectLst/>
                <a:uLnTx/>
                <a:uFillTx/>
                <a:latin typeface="Arial" panose="020B0604020202020204"/>
                <a:ea typeface="微软雅黑" panose="020B0503020204020204" pitchFamily="34" charset="-122"/>
                <a:cs typeface="+mn-cs"/>
              </a:endParaRPr>
            </a:p>
            <a:p>
              <a:pPr marL="0" marR="0" lvl="0" indent="0" algn="ctr" defTabSz="355600" eaLnBrk="1" fontAlgn="auto" latinLnBrk="0" hangingPunct="1">
                <a:lnSpc>
                  <a:spcPct val="90000"/>
                </a:lnSpc>
                <a:spcBef>
                  <a:spcPct val="0"/>
                </a:spcBef>
                <a:spcAft>
                  <a:spcPct val="35000"/>
                </a:spcAft>
                <a:buClrTx/>
                <a:buSzTx/>
                <a:buFontTx/>
                <a:buNone/>
                <a:defRPr/>
              </a:pPr>
              <a:endParaRPr kumimoji="0" lang="en-US" sz="800" b="1" i="0" u="none" strike="noStrike" kern="0" cap="none" spc="0" normalizeH="0" baseline="0" noProof="0" dirty="0" smtClean="0">
                <a:ln>
                  <a:noFill/>
                </a:ln>
                <a:effectLst/>
                <a:uLnTx/>
                <a:uFillTx/>
                <a:latin typeface="Arial" panose="020B0604020202020204"/>
                <a:ea typeface="微软雅黑" panose="020B0503020204020204" pitchFamily="34" charset="-122"/>
                <a:cs typeface="+mn-cs"/>
              </a:endParaRPr>
            </a:p>
            <a:p>
              <a:pPr marL="0" marR="0" lvl="0" indent="0" algn="ctr" defTabSz="355600" eaLnBrk="1" fontAlgn="auto" latinLnBrk="0" hangingPunct="1">
                <a:lnSpc>
                  <a:spcPct val="90000"/>
                </a:lnSpc>
                <a:spcBef>
                  <a:spcPct val="0"/>
                </a:spcBef>
                <a:spcAft>
                  <a:spcPct val="35000"/>
                </a:spcAft>
                <a:buClrTx/>
                <a:buSzTx/>
                <a:buFontTx/>
                <a:buNone/>
                <a:defRPr/>
              </a:pPr>
              <a:r>
                <a:rPr lang="zh-CN" altLang="en-US" sz="2400" kern="0" dirty="0">
                  <a:latin typeface="Arial" panose="020B0604020202020204"/>
                  <a:ea typeface="微软雅黑" panose="020B0503020204020204" pitchFamily="34" charset="-122"/>
                </a:rPr>
                <a:t>商用</a:t>
              </a:r>
              <a:endParaRPr kumimoji="0" lang="en-US" sz="900" b="0" i="0" u="none" strike="noStrike" kern="0" cap="none" spc="0" normalizeH="0" baseline="0" noProof="0" dirty="0" smtClean="0">
                <a:ln>
                  <a:noFill/>
                </a:ln>
                <a:effectLst/>
                <a:uLnTx/>
                <a:uFillTx/>
                <a:latin typeface="Arial" panose="020B0604020202020204"/>
                <a:ea typeface="微软雅黑" panose="020B0503020204020204" pitchFamily="34" charset="-122"/>
              </a:endParaRPr>
            </a:p>
          </p:txBody>
        </p:sp>
        <p:sp>
          <p:nvSpPr>
            <p:cNvPr id="13" name="MH_Other_10"/>
            <p:cNvSpPr/>
            <p:nvPr>
              <p:custDataLst>
                <p:tags r:id="rId1"/>
              </p:custDataLst>
            </p:nvPr>
          </p:nvSpPr>
          <p:spPr>
            <a:xfrm>
              <a:off x="1528025" y="1659781"/>
              <a:ext cx="238959" cy="287837"/>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FFFFFF"/>
            </a:solidFill>
            <a:ln w="12700" cap="flat" cmpd="sng" algn="ctr">
              <a:noFill/>
              <a:prstDash val="solid"/>
              <a:miter lim="800000"/>
            </a:ln>
            <a:effectLst/>
          </p:spPr>
          <p:txBody>
            <a:bodyPr anchor="ctr">
              <a:normAutofit/>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mn-cs"/>
              </a:endParaRPr>
            </a:p>
          </p:txBody>
        </p:sp>
      </p:grpSp>
      <p:grpSp>
        <p:nvGrpSpPr>
          <p:cNvPr id="15" name="组合 14"/>
          <p:cNvGrpSpPr/>
          <p:nvPr/>
        </p:nvGrpSpPr>
        <p:grpSpPr>
          <a:xfrm>
            <a:off x="264940" y="3845156"/>
            <a:ext cx="1588326" cy="572935"/>
            <a:chOff x="818583" y="2444089"/>
            <a:chExt cx="1602178" cy="640871"/>
          </a:xfrm>
        </p:grpSpPr>
        <p:sp>
          <p:nvSpPr>
            <p:cNvPr id="16" name="任意多边形 15"/>
            <p:cNvSpPr/>
            <p:nvPr/>
          </p:nvSpPr>
          <p:spPr>
            <a:xfrm>
              <a:off x="818583" y="2444089"/>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rgbClr val="00B0F0"/>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sz="1800" b="0" i="0" u="none" strike="noStrike" kern="0" cap="none" spc="0" normalizeH="0" baseline="0" noProof="0" dirty="0" smtClean="0">
                <a:ln>
                  <a:noFill/>
                </a:ln>
                <a:effectLst/>
                <a:uLnTx/>
                <a:uFillTx/>
                <a:latin typeface="Arial" panose="020B0604020202020204"/>
                <a:ea typeface="微软雅黑" panose="020B0503020204020204" pitchFamily="34" charset="-122"/>
                <a:cs typeface="+mn-cs"/>
              </a:endParaRPr>
            </a:p>
            <a:p>
              <a:pPr marL="0" marR="0" lvl="0" indent="0" algn="ctr" defTabSz="355600" eaLnBrk="1" fontAlgn="auto" latinLnBrk="0" hangingPunct="1">
                <a:lnSpc>
                  <a:spcPct val="90000"/>
                </a:lnSpc>
                <a:spcBef>
                  <a:spcPct val="0"/>
                </a:spcBef>
                <a:spcAft>
                  <a:spcPct val="35000"/>
                </a:spcAft>
                <a:buClrTx/>
                <a:buSzTx/>
                <a:buFontTx/>
                <a:buNone/>
                <a:defRPr/>
              </a:pPr>
              <a:r>
                <a:rPr kumimoji="0" lang="zh-CN" altLang="en-US" sz="2400" b="0" i="0" u="none" strike="noStrike" kern="0" cap="none" spc="0" normalizeH="0" baseline="0" noProof="0" dirty="0" smtClean="0">
                  <a:ln>
                    <a:noFill/>
                  </a:ln>
                  <a:effectLst/>
                  <a:uLnTx/>
                  <a:uFillTx/>
                  <a:latin typeface="+mn-ea"/>
                </a:rPr>
                <a:t>开源</a:t>
              </a:r>
              <a:endParaRPr kumimoji="0" lang="en-US" sz="2400" b="0" i="0" u="none" strike="noStrike" kern="0" cap="none" spc="0" normalizeH="0" baseline="0" noProof="0" dirty="0" smtClean="0">
                <a:ln>
                  <a:noFill/>
                </a:ln>
                <a:effectLst/>
                <a:uLnTx/>
                <a:uFillTx/>
                <a:latin typeface="+mn-ea"/>
              </a:endParaRPr>
            </a:p>
          </p:txBody>
        </p:sp>
        <p:sp>
          <p:nvSpPr>
            <p:cNvPr id="17" name="MH_Other_13"/>
            <p:cNvSpPr>
              <a:spLocks noChangeArrowheads="1"/>
            </p:cNvSpPr>
            <p:nvPr>
              <p:custDataLst>
                <p:tags r:id="rId2"/>
              </p:custDataLst>
            </p:nvPr>
          </p:nvSpPr>
          <p:spPr bwMode="auto">
            <a:xfrm>
              <a:off x="1510375" y="2551660"/>
              <a:ext cx="218593" cy="215878"/>
            </a:xfrm>
            <a:custGeom>
              <a:avLst/>
              <a:gdLst/>
              <a:ahLst/>
              <a:cxnLst/>
              <a:rect l="0" t="0" r="r" b="b"/>
              <a:pathLst>
                <a:path w="1622425" h="1601788">
                  <a:moveTo>
                    <a:pt x="1477962" y="927100"/>
                  </a:moveTo>
                  <a:lnTo>
                    <a:pt x="1622425" y="927100"/>
                  </a:lnTo>
                  <a:lnTo>
                    <a:pt x="1622425" y="1293813"/>
                  </a:lnTo>
                  <a:lnTo>
                    <a:pt x="1477962" y="1293813"/>
                  </a:lnTo>
                  <a:lnTo>
                    <a:pt x="1477962" y="927100"/>
                  </a:lnTo>
                  <a:close/>
                  <a:moveTo>
                    <a:pt x="1477962" y="463550"/>
                  </a:moveTo>
                  <a:lnTo>
                    <a:pt x="1622425" y="463550"/>
                  </a:lnTo>
                  <a:lnTo>
                    <a:pt x="1622425" y="830263"/>
                  </a:lnTo>
                  <a:lnTo>
                    <a:pt x="1477962" y="830263"/>
                  </a:lnTo>
                  <a:lnTo>
                    <a:pt x="1477962" y="463550"/>
                  </a:lnTo>
                  <a:close/>
                  <a:moveTo>
                    <a:pt x="871932" y="418865"/>
                  </a:moveTo>
                  <a:lnTo>
                    <a:pt x="866214" y="419183"/>
                  </a:lnTo>
                  <a:lnTo>
                    <a:pt x="859861" y="419183"/>
                  </a:lnTo>
                  <a:lnTo>
                    <a:pt x="848426" y="420453"/>
                  </a:lnTo>
                  <a:lnTo>
                    <a:pt x="837309" y="422359"/>
                  </a:lnTo>
                  <a:lnTo>
                    <a:pt x="826509" y="424582"/>
                  </a:lnTo>
                  <a:lnTo>
                    <a:pt x="815709" y="427440"/>
                  </a:lnTo>
                  <a:lnTo>
                    <a:pt x="805862" y="430298"/>
                  </a:lnTo>
                  <a:lnTo>
                    <a:pt x="796650" y="433473"/>
                  </a:lnTo>
                  <a:lnTo>
                    <a:pt x="787439" y="436649"/>
                  </a:lnTo>
                  <a:lnTo>
                    <a:pt x="771874" y="443000"/>
                  </a:lnTo>
                  <a:lnTo>
                    <a:pt x="766792" y="444906"/>
                  </a:lnTo>
                  <a:lnTo>
                    <a:pt x="762027" y="446811"/>
                  </a:lnTo>
                  <a:lnTo>
                    <a:pt x="757262" y="449034"/>
                  </a:lnTo>
                  <a:lnTo>
                    <a:pt x="752498" y="451257"/>
                  </a:lnTo>
                  <a:lnTo>
                    <a:pt x="748051" y="454115"/>
                  </a:lnTo>
                  <a:lnTo>
                    <a:pt x="743921" y="456655"/>
                  </a:lnTo>
                  <a:lnTo>
                    <a:pt x="739792" y="459831"/>
                  </a:lnTo>
                  <a:lnTo>
                    <a:pt x="735345" y="463324"/>
                  </a:lnTo>
                  <a:lnTo>
                    <a:pt x="731533" y="466817"/>
                  </a:lnTo>
                  <a:lnTo>
                    <a:pt x="728039" y="470628"/>
                  </a:lnTo>
                  <a:lnTo>
                    <a:pt x="724545" y="474757"/>
                  </a:lnTo>
                  <a:lnTo>
                    <a:pt x="721051" y="479202"/>
                  </a:lnTo>
                  <a:lnTo>
                    <a:pt x="718192" y="483966"/>
                  </a:lnTo>
                  <a:lnTo>
                    <a:pt x="715333" y="488729"/>
                  </a:lnTo>
                  <a:lnTo>
                    <a:pt x="712792" y="493810"/>
                  </a:lnTo>
                  <a:lnTo>
                    <a:pt x="710251" y="499526"/>
                  </a:lnTo>
                  <a:lnTo>
                    <a:pt x="708028" y="504925"/>
                  </a:lnTo>
                  <a:lnTo>
                    <a:pt x="706122" y="510959"/>
                  </a:lnTo>
                  <a:lnTo>
                    <a:pt x="704216" y="517310"/>
                  </a:lnTo>
                  <a:lnTo>
                    <a:pt x="702628" y="523979"/>
                  </a:lnTo>
                  <a:lnTo>
                    <a:pt x="701357" y="530648"/>
                  </a:lnTo>
                  <a:lnTo>
                    <a:pt x="700404" y="537952"/>
                  </a:lnTo>
                  <a:lnTo>
                    <a:pt x="699769" y="545256"/>
                  </a:lnTo>
                  <a:lnTo>
                    <a:pt x="699451" y="553512"/>
                  </a:lnTo>
                  <a:lnTo>
                    <a:pt x="699451" y="561451"/>
                  </a:lnTo>
                  <a:lnTo>
                    <a:pt x="699451" y="570025"/>
                  </a:lnTo>
                  <a:lnTo>
                    <a:pt x="700087" y="578600"/>
                  </a:lnTo>
                  <a:lnTo>
                    <a:pt x="700722" y="587809"/>
                  </a:lnTo>
                  <a:lnTo>
                    <a:pt x="701992" y="597018"/>
                  </a:lnTo>
                  <a:lnTo>
                    <a:pt x="703263" y="607180"/>
                  </a:lnTo>
                  <a:lnTo>
                    <a:pt x="705169" y="617025"/>
                  </a:lnTo>
                  <a:lnTo>
                    <a:pt x="707392" y="627504"/>
                  </a:lnTo>
                  <a:lnTo>
                    <a:pt x="708028" y="630998"/>
                  </a:lnTo>
                  <a:lnTo>
                    <a:pt x="708028" y="634173"/>
                  </a:lnTo>
                  <a:lnTo>
                    <a:pt x="707710" y="637666"/>
                  </a:lnTo>
                  <a:lnTo>
                    <a:pt x="707392" y="640524"/>
                  </a:lnTo>
                  <a:lnTo>
                    <a:pt x="706757" y="643065"/>
                  </a:lnTo>
                  <a:lnTo>
                    <a:pt x="705804" y="645605"/>
                  </a:lnTo>
                  <a:lnTo>
                    <a:pt x="703263" y="650051"/>
                  </a:lnTo>
                  <a:lnTo>
                    <a:pt x="701039" y="654815"/>
                  </a:lnTo>
                  <a:lnTo>
                    <a:pt x="699134" y="658626"/>
                  </a:lnTo>
                  <a:lnTo>
                    <a:pt x="698498" y="660531"/>
                  </a:lnTo>
                  <a:lnTo>
                    <a:pt x="697863" y="662436"/>
                  </a:lnTo>
                  <a:lnTo>
                    <a:pt x="697545" y="664342"/>
                  </a:lnTo>
                  <a:lnTo>
                    <a:pt x="697545" y="666247"/>
                  </a:lnTo>
                  <a:lnTo>
                    <a:pt x="699134" y="688794"/>
                  </a:lnTo>
                  <a:lnTo>
                    <a:pt x="700404" y="702132"/>
                  </a:lnTo>
                  <a:lnTo>
                    <a:pt x="701039" y="709436"/>
                  </a:lnTo>
                  <a:lnTo>
                    <a:pt x="702310" y="716104"/>
                  </a:lnTo>
                  <a:lnTo>
                    <a:pt x="703581" y="723408"/>
                  </a:lnTo>
                  <a:lnTo>
                    <a:pt x="705487" y="729760"/>
                  </a:lnTo>
                  <a:lnTo>
                    <a:pt x="707075" y="736111"/>
                  </a:lnTo>
                  <a:lnTo>
                    <a:pt x="709298" y="742145"/>
                  </a:lnTo>
                  <a:lnTo>
                    <a:pt x="711839" y="747226"/>
                  </a:lnTo>
                  <a:lnTo>
                    <a:pt x="714698" y="751989"/>
                  </a:lnTo>
                  <a:lnTo>
                    <a:pt x="716286" y="753894"/>
                  </a:lnTo>
                  <a:lnTo>
                    <a:pt x="718192" y="755800"/>
                  </a:lnTo>
                  <a:lnTo>
                    <a:pt x="719780" y="757705"/>
                  </a:lnTo>
                  <a:lnTo>
                    <a:pt x="722322" y="759293"/>
                  </a:lnTo>
                  <a:lnTo>
                    <a:pt x="725816" y="760563"/>
                  </a:lnTo>
                  <a:lnTo>
                    <a:pt x="731533" y="762151"/>
                  </a:lnTo>
                  <a:lnTo>
                    <a:pt x="736933" y="763104"/>
                  </a:lnTo>
                  <a:lnTo>
                    <a:pt x="738839" y="763421"/>
                  </a:lnTo>
                  <a:lnTo>
                    <a:pt x="739792" y="763104"/>
                  </a:lnTo>
                  <a:lnTo>
                    <a:pt x="745827" y="831062"/>
                  </a:lnTo>
                  <a:lnTo>
                    <a:pt x="747098" y="833603"/>
                  </a:lnTo>
                  <a:lnTo>
                    <a:pt x="748368" y="835826"/>
                  </a:lnTo>
                  <a:lnTo>
                    <a:pt x="749639" y="838049"/>
                  </a:lnTo>
                  <a:lnTo>
                    <a:pt x="751227" y="839954"/>
                  </a:lnTo>
                  <a:lnTo>
                    <a:pt x="754404" y="843765"/>
                  </a:lnTo>
                  <a:lnTo>
                    <a:pt x="757898" y="847576"/>
                  </a:lnTo>
                  <a:lnTo>
                    <a:pt x="761074" y="851386"/>
                  </a:lnTo>
                  <a:lnTo>
                    <a:pt x="762662" y="853609"/>
                  </a:lnTo>
                  <a:lnTo>
                    <a:pt x="763933" y="855832"/>
                  </a:lnTo>
                  <a:lnTo>
                    <a:pt x="765204" y="858373"/>
                  </a:lnTo>
                  <a:lnTo>
                    <a:pt x="766474" y="861548"/>
                  </a:lnTo>
                  <a:lnTo>
                    <a:pt x="767427" y="865042"/>
                  </a:lnTo>
                  <a:lnTo>
                    <a:pt x="768380" y="868852"/>
                  </a:lnTo>
                  <a:lnTo>
                    <a:pt x="751545" y="872663"/>
                  </a:lnTo>
                  <a:lnTo>
                    <a:pt x="744874" y="887271"/>
                  </a:lnTo>
                  <a:lnTo>
                    <a:pt x="740745" y="895528"/>
                  </a:lnTo>
                  <a:lnTo>
                    <a:pt x="736298" y="904102"/>
                  </a:lnTo>
                  <a:lnTo>
                    <a:pt x="731533" y="912358"/>
                  </a:lnTo>
                  <a:lnTo>
                    <a:pt x="726451" y="919980"/>
                  </a:lnTo>
                  <a:lnTo>
                    <a:pt x="723910" y="923156"/>
                  </a:lnTo>
                  <a:lnTo>
                    <a:pt x="721051" y="926014"/>
                  </a:lnTo>
                  <a:lnTo>
                    <a:pt x="718510" y="928555"/>
                  </a:lnTo>
                  <a:lnTo>
                    <a:pt x="715969" y="930778"/>
                  </a:lnTo>
                  <a:lnTo>
                    <a:pt x="680393" y="940622"/>
                  </a:lnTo>
                  <a:lnTo>
                    <a:pt x="648628" y="953960"/>
                  </a:lnTo>
                  <a:lnTo>
                    <a:pt x="615911" y="967932"/>
                  </a:lnTo>
                  <a:lnTo>
                    <a:pt x="551747" y="995243"/>
                  </a:lnTo>
                  <a:lnTo>
                    <a:pt x="544123" y="998101"/>
                  </a:lnTo>
                  <a:lnTo>
                    <a:pt x="537135" y="1000641"/>
                  </a:lnTo>
                  <a:lnTo>
                    <a:pt x="522524" y="1006040"/>
                  </a:lnTo>
                  <a:lnTo>
                    <a:pt x="507912" y="1011121"/>
                  </a:lnTo>
                  <a:lnTo>
                    <a:pt x="500924" y="1013979"/>
                  </a:lnTo>
                  <a:lnTo>
                    <a:pt x="493936" y="1016837"/>
                  </a:lnTo>
                  <a:lnTo>
                    <a:pt x="487583" y="1020648"/>
                  </a:lnTo>
                  <a:lnTo>
                    <a:pt x="481548" y="1024141"/>
                  </a:lnTo>
                  <a:lnTo>
                    <a:pt x="475512" y="1027952"/>
                  </a:lnTo>
                  <a:lnTo>
                    <a:pt x="470430" y="1032398"/>
                  </a:lnTo>
                  <a:lnTo>
                    <a:pt x="467889" y="1034938"/>
                  </a:lnTo>
                  <a:lnTo>
                    <a:pt x="465665" y="1037796"/>
                  </a:lnTo>
                  <a:lnTo>
                    <a:pt x="463442" y="1040337"/>
                  </a:lnTo>
                  <a:lnTo>
                    <a:pt x="461218" y="1043195"/>
                  </a:lnTo>
                  <a:lnTo>
                    <a:pt x="459313" y="1046370"/>
                  </a:lnTo>
                  <a:lnTo>
                    <a:pt x="457407" y="1049546"/>
                  </a:lnTo>
                  <a:lnTo>
                    <a:pt x="456136" y="1052722"/>
                  </a:lnTo>
                  <a:lnTo>
                    <a:pt x="454548" y="1056850"/>
                  </a:lnTo>
                  <a:lnTo>
                    <a:pt x="454230" y="1082573"/>
                  </a:lnTo>
                  <a:lnTo>
                    <a:pt x="453595" y="1116234"/>
                  </a:lnTo>
                  <a:lnTo>
                    <a:pt x="452960" y="1151484"/>
                  </a:lnTo>
                  <a:lnTo>
                    <a:pt x="452642" y="1167997"/>
                  </a:lnTo>
                  <a:lnTo>
                    <a:pt x="452960" y="1182605"/>
                  </a:lnTo>
                  <a:lnTo>
                    <a:pt x="1276928" y="1182605"/>
                  </a:lnTo>
                  <a:lnTo>
                    <a:pt x="1277245" y="1167997"/>
                  </a:lnTo>
                  <a:lnTo>
                    <a:pt x="1276928" y="1151484"/>
                  </a:lnTo>
                  <a:lnTo>
                    <a:pt x="1276292" y="1116234"/>
                  </a:lnTo>
                  <a:lnTo>
                    <a:pt x="1275339" y="1082573"/>
                  </a:lnTo>
                  <a:lnTo>
                    <a:pt x="1275022" y="1056850"/>
                  </a:lnTo>
                  <a:lnTo>
                    <a:pt x="1273751" y="1052722"/>
                  </a:lnTo>
                  <a:lnTo>
                    <a:pt x="1272163" y="1049546"/>
                  </a:lnTo>
                  <a:lnTo>
                    <a:pt x="1270257" y="1046370"/>
                  </a:lnTo>
                  <a:lnTo>
                    <a:pt x="1268669" y="1043195"/>
                  </a:lnTo>
                  <a:lnTo>
                    <a:pt x="1266445" y="1040337"/>
                  </a:lnTo>
                  <a:lnTo>
                    <a:pt x="1264222" y="1037796"/>
                  </a:lnTo>
                  <a:lnTo>
                    <a:pt x="1261998" y="1034938"/>
                  </a:lnTo>
                  <a:lnTo>
                    <a:pt x="1259775" y="1032398"/>
                  </a:lnTo>
                  <a:lnTo>
                    <a:pt x="1254057" y="1027952"/>
                  </a:lnTo>
                  <a:lnTo>
                    <a:pt x="1248340" y="1024141"/>
                  </a:lnTo>
                  <a:lnTo>
                    <a:pt x="1242304" y="1020648"/>
                  </a:lnTo>
                  <a:lnTo>
                    <a:pt x="1235634" y="1016837"/>
                  </a:lnTo>
                  <a:lnTo>
                    <a:pt x="1228963" y="1013979"/>
                  </a:lnTo>
                  <a:lnTo>
                    <a:pt x="1221658" y="1011121"/>
                  </a:lnTo>
                  <a:lnTo>
                    <a:pt x="1207681" y="1006040"/>
                  </a:lnTo>
                  <a:lnTo>
                    <a:pt x="1192752" y="1000641"/>
                  </a:lnTo>
                  <a:lnTo>
                    <a:pt x="1185446" y="998101"/>
                  </a:lnTo>
                  <a:lnTo>
                    <a:pt x="1178458" y="995243"/>
                  </a:lnTo>
                  <a:lnTo>
                    <a:pt x="1113659" y="967932"/>
                  </a:lnTo>
                  <a:lnTo>
                    <a:pt x="1080941" y="953960"/>
                  </a:lnTo>
                  <a:lnTo>
                    <a:pt x="1049177" y="940622"/>
                  </a:lnTo>
                  <a:lnTo>
                    <a:pt x="1013601" y="930778"/>
                  </a:lnTo>
                  <a:lnTo>
                    <a:pt x="1011060" y="928555"/>
                  </a:lnTo>
                  <a:lnTo>
                    <a:pt x="1008519" y="926014"/>
                  </a:lnTo>
                  <a:lnTo>
                    <a:pt x="1005977" y="923156"/>
                  </a:lnTo>
                  <a:lnTo>
                    <a:pt x="1003436" y="919980"/>
                  </a:lnTo>
                  <a:lnTo>
                    <a:pt x="998036" y="912358"/>
                  </a:lnTo>
                  <a:lnTo>
                    <a:pt x="993589" y="904102"/>
                  </a:lnTo>
                  <a:lnTo>
                    <a:pt x="989142" y="895528"/>
                  </a:lnTo>
                  <a:lnTo>
                    <a:pt x="985013" y="887271"/>
                  </a:lnTo>
                  <a:lnTo>
                    <a:pt x="978025" y="872663"/>
                  </a:lnTo>
                  <a:lnTo>
                    <a:pt x="955790" y="869487"/>
                  </a:lnTo>
                  <a:lnTo>
                    <a:pt x="956107" y="865359"/>
                  </a:lnTo>
                  <a:lnTo>
                    <a:pt x="956743" y="861231"/>
                  </a:lnTo>
                  <a:lnTo>
                    <a:pt x="957696" y="857738"/>
                  </a:lnTo>
                  <a:lnTo>
                    <a:pt x="958649" y="854562"/>
                  </a:lnTo>
                  <a:lnTo>
                    <a:pt x="960237" y="852021"/>
                  </a:lnTo>
                  <a:lnTo>
                    <a:pt x="961507" y="849481"/>
                  </a:lnTo>
                  <a:lnTo>
                    <a:pt x="965319" y="845035"/>
                  </a:lnTo>
                  <a:lnTo>
                    <a:pt x="968813" y="840272"/>
                  </a:lnTo>
                  <a:lnTo>
                    <a:pt x="972307" y="835826"/>
                  </a:lnTo>
                  <a:lnTo>
                    <a:pt x="973895" y="833603"/>
                  </a:lnTo>
                  <a:lnTo>
                    <a:pt x="975484" y="830745"/>
                  </a:lnTo>
                  <a:lnTo>
                    <a:pt x="977072" y="827887"/>
                  </a:lnTo>
                  <a:lnTo>
                    <a:pt x="978025" y="824393"/>
                  </a:lnTo>
                  <a:lnTo>
                    <a:pt x="978978" y="821218"/>
                  </a:lnTo>
                  <a:lnTo>
                    <a:pt x="979613" y="818042"/>
                  </a:lnTo>
                  <a:lnTo>
                    <a:pt x="980566" y="811373"/>
                  </a:lnTo>
                  <a:lnTo>
                    <a:pt x="981201" y="804069"/>
                  </a:lnTo>
                  <a:lnTo>
                    <a:pt x="981837" y="797083"/>
                  </a:lnTo>
                  <a:lnTo>
                    <a:pt x="982154" y="789779"/>
                  </a:lnTo>
                  <a:lnTo>
                    <a:pt x="983107" y="783110"/>
                  </a:lnTo>
                  <a:lnTo>
                    <a:pt x="983742" y="779935"/>
                  </a:lnTo>
                  <a:lnTo>
                    <a:pt x="984695" y="776759"/>
                  </a:lnTo>
                  <a:lnTo>
                    <a:pt x="985966" y="773266"/>
                  </a:lnTo>
                  <a:lnTo>
                    <a:pt x="987236" y="770408"/>
                  </a:lnTo>
                  <a:lnTo>
                    <a:pt x="988507" y="768502"/>
                  </a:lnTo>
                  <a:lnTo>
                    <a:pt x="989778" y="766915"/>
                  </a:lnTo>
                  <a:lnTo>
                    <a:pt x="991366" y="765327"/>
                  </a:lnTo>
                  <a:lnTo>
                    <a:pt x="992636" y="764056"/>
                  </a:lnTo>
                  <a:lnTo>
                    <a:pt x="996131" y="761834"/>
                  </a:lnTo>
                  <a:lnTo>
                    <a:pt x="999942" y="759928"/>
                  </a:lnTo>
                  <a:lnTo>
                    <a:pt x="1003436" y="758023"/>
                  </a:lnTo>
                  <a:lnTo>
                    <a:pt x="1006930" y="755800"/>
                  </a:lnTo>
                  <a:lnTo>
                    <a:pt x="1010107" y="753259"/>
                  </a:lnTo>
                  <a:lnTo>
                    <a:pt x="1011695" y="751989"/>
                  </a:lnTo>
                  <a:lnTo>
                    <a:pt x="1012966" y="750401"/>
                  </a:lnTo>
                  <a:lnTo>
                    <a:pt x="1014871" y="746908"/>
                  </a:lnTo>
                  <a:lnTo>
                    <a:pt x="1017095" y="743097"/>
                  </a:lnTo>
                  <a:lnTo>
                    <a:pt x="1019001" y="738651"/>
                  </a:lnTo>
                  <a:lnTo>
                    <a:pt x="1020589" y="734523"/>
                  </a:lnTo>
                  <a:lnTo>
                    <a:pt x="1023130" y="725631"/>
                  </a:lnTo>
                  <a:lnTo>
                    <a:pt x="1024718" y="717057"/>
                  </a:lnTo>
                  <a:lnTo>
                    <a:pt x="1025989" y="709753"/>
                  </a:lnTo>
                  <a:lnTo>
                    <a:pt x="1026942" y="701814"/>
                  </a:lnTo>
                  <a:lnTo>
                    <a:pt x="1027895" y="693875"/>
                  </a:lnTo>
                  <a:lnTo>
                    <a:pt x="1028213" y="685618"/>
                  </a:lnTo>
                  <a:lnTo>
                    <a:pt x="1027895" y="677362"/>
                  </a:lnTo>
                  <a:lnTo>
                    <a:pt x="1027577" y="673233"/>
                  </a:lnTo>
                  <a:lnTo>
                    <a:pt x="1026942" y="669105"/>
                  </a:lnTo>
                  <a:lnTo>
                    <a:pt x="1025989" y="665294"/>
                  </a:lnTo>
                  <a:lnTo>
                    <a:pt x="1025036" y="661484"/>
                  </a:lnTo>
                  <a:lnTo>
                    <a:pt x="1023766" y="657673"/>
                  </a:lnTo>
                  <a:lnTo>
                    <a:pt x="1022177" y="654180"/>
                  </a:lnTo>
                  <a:lnTo>
                    <a:pt x="1019001" y="647511"/>
                  </a:lnTo>
                  <a:lnTo>
                    <a:pt x="1015824" y="642747"/>
                  </a:lnTo>
                  <a:lnTo>
                    <a:pt x="1014871" y="640207"/>
                  </a:lnTo>
                  <a:lnTo>
                    <a:pt x="1013919" y="637349"/>
                  </a:lnTo>
                  <a:lnTo>
                    <a:pt x="1012966" y="633856"/>
                  </a:lnTo>
                  <a:lnTo>
                    <a:pt x="1012330" y="629410"/>
                  </a:lnTo>
                  <a:lnTo>
                    <a:pt x="1012013" y="626234"/>
                  </a:lnTo>
                  <a:lnTo>
                    <a:pt x="1012013" y="622106"/>
                  </a:lnTo>
                  <a:lnTo>
                    <a:pt x="1012330" y="612261"/>
                  </a:lnTo>
                  <a:lnTo>
                    <a:pt x="1012966" y="601147"/>
                  </a:lnTo>
                  <a:lnTo>
                    <a:pt x="1013919" y="588762"/>
                  </a:lnTo>
                  <a:lnTo>
                    <a:pt x="1016460" y="566215"/>
                  </a:lnTo>
                  <a:lnTo>
                    <a:pt x="1017095" y="557323"/>
                  </a:lnTo>
                  <a:lnTo>
                    <a:pt x="1017413" y="551607"/>
                  </a:lnTo>
                  <a:lnTo>
                    <a:pt x="1017730" y="534141"/>
                  </a:lnTo>
                  <a:lnTo>
                    <a:pt x="1017413" y="527472"/>
                  </a:lnTo>
                  <a:lnTo>
                    <a:pt x="1016777" y="521756"/>
                  </a:lnTo>
                  <a:lnTo>
                    <a:pt x="1015824" y="516040"/>
                  </a:lnTo>
                  <a:lnTo>
                    <a:pt x="1014236" y="509371"/>
                  </a:lnTo>
                  <a:lnTo>
                    <a:pt x="1010424" y="492222"/>
                  </a:lnTo>
                  <a:lnTo>
                    <a:pt x="1008836" y="488412"/>
                  </a:lnTo>
                  <a:lnTo>
                    <a:pt x="1006930" y="483966"/>
                  </a:lnTo>
                  <a:lnTo>
                    <a:pt x="1004707" y="478567"/>
                  </a:lnTo>
                  <a:lnTo>
                    <a:pt x="1001530" y="473169"/>
                  </a:lnTo>
                  <a:lnTo>
                    <a:pt x="997401" y="467770"/>
                  </a:lnTo>
                  <a:lnTo>
                    <a:pt x="995495" y="465547"/>
                  </a:lnTo>
                  <a:lnTo>
                    <a:pt x="993272" y="463324"/>
                  </a:lnTo>
                  <a:lnTo>
                    <a:pt x="991048" y="460784"/>
                  </a:lnTo>
                  <a:lnTo>
                    <a:pt x="988825" y="459196"/>
                  </a:lnTo>
                  <a:lnTo>
                    <a:pt x="962143" y="454750"/>
                  </a:lnTo>
                  <a:lnTo>
                    <a:pt x="945943" y="439825"/>
                  </a:lnTo>
                  <a:lnTo>
                    <a:pt x="939908" y="436331"/>
                  </a:lnTo>
                  <a:lnTo>
                    <a:pt x="933555" y="433156"/>
                  </a:lnTo>
                  <a:lnTo>
                    <a:pt x="927202" y="430298"/>
                  </a:lnTo>
                  <a:lnTo>
                    <a:pt x="921167" y="427757"/>
                  </a:lnTo>
                  <a:lnTo>
                    <a:pt x="915131" y="425534"/>
                  </a:lnTo>
                  <a:lnTo>
                    <a:pt x="908778" y="423629"/>
                  </a:lnTo>
                  <a:lnTo>
                    <a:pt x="902426" y="422041"/>
                  </a:lnTo>
                  <a:lnTo>
                    <a:pt x="896390" y="421088"/>
                  </a:lnTo>
                  <a:lnTo>
                    <a:pt x="890038" y="420136"/>
                  </a:lnTo>
                  <a:lnTo>
                    <a:pt x="884002" y="419501"/>
                  </a:lnTo>
                  <a:lnTo>
                    <a:pt x="878285" y="419183"/>
                  </a:lnTo>
                  <a:lnTo>
                    <a:pt x="871932" y="418865"/>
                  </a:lnTo>
                  <a:close/>
                  <a:moveTo>
                    <a:pt x="1477962" y="0"/>
                  </a:moveTo>
                  <a:lnTo>
                    <a:pt x="1622425" y="0"/>
                  </a:lnTo>
                  <a:lnTo>
                    <a:pt x="1622425" y="366713"/>
                  </a:lnTo>
                  <a:lnTo>
                    <a:pt x="1477962" y="366713"/>
                  </a:lnTo>
                  <a:lnTo>
                    <a:pt x="1477962" y="0"/>
                  </a:lnTo>
                  <a:close/>
                  <a:moveTo>
                    <a:pt x="326855" y="0"/>
                  </a:moveTo>
                  <a:lnTo>
                    <a:pt x="1403350" y="0"/>
                  </a:lnTo>
                  <a:lnTo>
                    <a:pt x="1403350" y="1601788"/>
                  </a:lnTo>
                  <a:lnTo>
                    <a:pt x="326855" y="1601788"/>
                  </a:lnTo>
                  <a:lnTo>
                    <a:pt x="326855" y="0"/>
                  </a:lnTo>
                  <a:close/>
                  <a:moveTo>
                    <a:pt x="90211" y="0"/>
                  </a:moveTo>
                  <a:lnTo>
                    <a:pt x="94975" y="0"/>
                  </a:lnTo>
                  <a:lnTo>
                    <a:pt x="212503" y="0"/>
                  </a:lnTo>
                  <a:lnTo>
                    <a:pt x="212503" y="1601788"/>
                  </a:lnTo>
                  <a:lnTo>
                    <a:pt x="94975" y="1601788"/>
                  </a:lnTo>
                  <a:lnTo>
                    <a:pt x="90211" y="1601788"/>
                  </a:lnTo>
                  <a:lnTo>
                    <a:pt x="85446" y="1601471"/>
                  </a:lnTo>
                  <a:lnTo>
                    <a:pt x="80681" y="1600835"/>
                  </a:lnTo>
                  <a:lnTo>
                    <a:pt x="75917" y="1599883"/>
                  </a:lnTo>
                  <a:lnTo>
                    <a:pt x="71470" y="1598930"/>
                  </a:lnTo>
                  <a:lnTo>
                    <a:pt x="67023" y="1597660"/>
                  </a:lnTo>
                  <a:lnTo>
                    <a:pt x="62258" y="1596072"/>
                  </a:lnTo>
                  <a:lnTo>
                    <a:pt x="58129" y="1594484"/>
                  </a:lnTo>
                  <a:lnTo>
                    <a:pt x="53999" y="1592261"/>
                  </a:lnTo>
                  <a:lnTo>
                    <a:pt x="49870" y="1590356"/>
                  </a:lnTo>
                  <a:lnTo>
                    <a:pt x="45740" y="1587815"/>
                  </a:lnTo>
                  <a:lnTo>
                    <a:pt x="41929" y="1585592"/>
                  </a:lnTo>
                  <a:lnTo>
                    <a:pt x="38117" y="1583052"/>
                  </a:lnTo>
                  <a:lnTo>
                    <a:pt x="34623" y="1580194"/>
                  </a:lnTo>
                  <a:lnTo>
                    <a:pt x="31446" y="1577336"/>
                  </a:lnTo>
                  <a:lnTo>
                    <a:pt x="27635" y="1573843"/>
                  </a:lnTo>
                  <a:lnTo>
                    <a:pt x="24776" y="1570667"/>
                  </a:lnTo>
                  <a:lnTo>
                    <a:pt x="21917" y="1567174"/>
                  </a:lnTo>
                  <a:lnTo>
                    <a:pt x="19058" y="1563681"/>
                  </a:lnTo>
                  <a:lnTo>
                    <a:pt x="16517" y="1559870"/>
                  </a:lnTo>
                  <a:lnTo>
                    <a:pt x="13976" y="1556059"/>
                  </a:lnTo>
                  <a:lnTo>
                    <a:pt x="11435" y="1551931"/>
                  </a:lnTo>
                  <a:lnTo>
                    <a:pt x="9211" y="1548120"/>
                  </a:lnTo>
                  <a:lnTo>
                    <a:pt x="7306" y="1543992"/>
                  </a:lnTo>
                  <a:lnTo>
                    <a:pt x="5717" y="1539228"/>
                  </a:lnTo>
                  <a:lnTo>
                    <a:pt x="4447" y="1535100"/>
                  </a:lnTo>
                  <a:lnTo>
                    <a:pt x="3176" y="1530654"/>
                  </a:lnTo>
                  <a:lnTo>
                    <a:pt x="1906" y="1525891"/>
                  </a:lnTo>
                  <a:lnTo>
                    <a:pt x="1270" y="1521127"/>
                  </a:lnTo>
                  <a:lnTo>
                    <a:pt x="635" y="1516364"/>
                  </a:lnTo>
                  <a:lnTo>
                    <a:pt x="317" y="1511600"/>
                  </a:lnTo>
                  <a:lnTo>
                    <a:pt x="0" y="1506837"/>
                  </a:lnTo>
                  <a:lnTo>
                    <a:pt x="0" y="94951"/>
                  </a:lnTo>
                  <a:lnTo>
                    <a:pt x="317" y="90188"/>
                  </a:lnTo>
                  <a:lnTo>
                    <a:pt x="635" y="85424"/>
                  </a:lnTo>
                  <a:lnTo>
                    <a:pt x="1270" y="80661"/>
                  </a:lnTo>
                  <a:lnTo>
                    <a:pt x="1906" y="75580"/>
                  </a:lnTo>
                  <a:lnTo>
                    <a:pt x="3176" y="71134"/>
                  </a:lnTo>
                  <a:lnTo>
                    <a:pt x="4447" y="66688"/>
                  </a:lnTo>
                  <a:lnTo>
                    <a:pt x="5717" y="62560"/>
                  </a:lnTo>
                  <a:lnTo>
                    <a:pt x="7306" y="57796"/>
                  </a:lnTo>
                  <a:lnTo>
                    <a:pt x="9211" y="53668"/>
                  </a:lnTo>
                  <a:lnTo>
                    <a:pt x="11435" y="49857"/>
                  </a:lnTo>
                  <a:lnTo>
                    <a:pt x="13976" y="45729"/>
                  </a:lnTo>
                  <a:lnTo>
                    <a:pt x="16517" y="41601"/>
                  </a:lnTo>
                  <a:lnTo>
                    <a:pt x="19058" y="38107"/>
                  </a:lnTo>
                  <a:lnTo>
                    <a:pt x="21917" y="34614"/>
                  </a:lnTo>
                  <a:lnTo>
                    <a:pt x="24776" y="31121"/>
                  </a:lnTo>
                  <a:lnTo>
                    <a:pt x="27635" y="27945"/>
                  </a:lnTo>
                  <a:lnTo>
                    <a:pt x="31446" y="24452"/>
                  </a:lnTo>
                  <a:lnTo>
                    <a:pt x="34623" y="21594"/>
                  </a:lnTo>
                  <a:lnTo>
                    <a:pt x="38117" y="18736"/>
                  </a:lnTo>
                  <a:lnTo>
                    <a:pt x="41929" y="16195"/>
                  </a:lnTo>
                  <a:lnTo>
                    <a:pt x="45740" y="13655"/>
                  </a:lnTo>
                  <a:lnTo>
                    <a:pt x="49870" y="11432"/>
                  </a:lnTo>
                  <a:lnTo>
                    <a:pt x="53999" y="9527"/>
                  </a:lnTo>
                  <a:lnTo>
                    <a:pt x="58129" y="7304"/>
                  </a:lnTo>
                  <a:lnTo>
                    <a:pt x="62258" y="5716"/>
                  </a:lnTo>
                  <a:lnTo>
                    <a:pt x="67023" y="4128"/>
                  </a:lnTo>
                  <a:lnTo>
                    <a:pt x="71470" y="2858"/>
                  </a:lnTo>
                  <a:lnTo>
                    <a:pt x="75917" y="1905"/>
                  </a:lnTo>
                  <a:lnTo>
                    <a:pt x="80681" y="952"/>
                  </a:lnTo>
                  <a:lnTo>
                    <a:pt x="85446" y="317"/>
                  </a:lnTo>
                  <a:lnTo>
                    <a:pt x="90211" y="0"/>
                  </a:lnTo>
                  <a:close/>
                </a:path>
              </a:pathLst>
            </a:custGeom>
            <a:solidFill>
              <a:srgbClr val="FFFFFF"/>
            </a:solidFill>
            <a:ln>
              <a:noFill/>
            </a:ln>
          </p:spPr>
          <p:txBody>
            <a:bodyPr anchor="ctr">
              <a:normAutofit fontScale="77500" lnSpcReduction="20000"/>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effectLst/>
                <a:uLnTx/>
                <a:uFillTx/>
                <a:latin typeface="Arial" panose="020B0604020202020204" pitchFamily="34" charset="0"/>
                <a:ea typeface="微软雅黑" panose="020B0503020204020204" pitchFamily="34" charset="-122"/>
              </a:endParaRPr>
            </a:p>
          </p:txBody>
        </p:sp>
      </p:grpSp>
      <p:sp>
        <p:nvSpPr>
          <p:cNvPr id="18" name="Content Placeholder 2"/>
          <p:cNvSpPr txBox="1"/>
          <p:nvPr/>
        </p:nvSpPr>
        <p:spPr>
          <a:xfrm>
            <a:off x="2289272" y="1741178"/>
            <a:ext cx="6393002"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1200" b="1" dirty="0">
                <a:solidFill>
                  <a:srgbClr val="3D89BC"/>
                </a:solidFill>
                <a:latin typeface="微软雅黑" panose="020B0503020204020204" pitchFamily="34" charset="-122"/>
                <a:ea typeface="微软雅黑" panose="020B0503020204020204" pitchFamily="34" charset="-122"/>
              </a:rPr>
              <a:t>Splunk</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与众不同在于支持广泛的日志源、审核活动的实时仪表盘、可自定义报告和仪表盘以及有助于将</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Splunk</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集成到安全基础设施的</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API</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b="1" dirty="0">
                <a:solidFill>
                  <a:srgbClr val="3D89BC"/>
                </a:solidFill>
                <a:latin typeface="微软雅黑" panose="020B0503020204020204" pitchFamily="34" charset="-122"/>
                <a:ea typeface="微软雅黑" panose="020B0503020204020204" pitchFamily="34" charset="-122"/>
              </a:rPr>
              <a:t>NetIQ  Sentinel</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包含异常检车和身份管理，作为处理事故响应和事件取证的额外来源。企业版可组织提供完整的安全信息管理。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b="1" dirty="0">
                <a:solidFill>
                  <a:srgbClr val="3D89BC"/>
                </a:solidFill>
                <a:latin typeface="微软雅黑" panose="020B0503020204020204" pitchFamily="34" charset="-122"/>
                <a:ea typeface="微软雅黑" panose="020B0503020204020204" pitchFamily="34" charset="-122"/>
              </a:rPr>
              <a:t>QRadar</a:t>
            </a:r>
            <a:r>
              <a:rPr lang="zh-CN" altLang="en-US" sz="1200" b="1" dirty="0">
                <a:solidFill>
                  <a:srgbClr val="3D89BC"/>
                </a:solidFill>
                <a:latin typeface="微软雅黑" panose="020B0503020204020204" pitchFamily="34" charset="-122"/>
                <a:ea typeface="微软雅黑" panose="020B0503020204020204" pitchFamily="34" charset="-122"/>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IBM</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日志管理解决方案。</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b="1" dirty="0">
                <a:solidFill>
                  <a:srgbClr val="3D89BC"/>
                </a:solidFill>
                <a:latin typeface="微软雅黑" panose="020B0503020204020204" pitchFamily="34" charset="-122"/>
                <a:ea typeface="微软雅黑" panose="020B0503020204020204" pitchFamily="34" charset="-122"/>
              </a:rPr>
              <a:t>Loggly</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云日志提供商。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sz="1200" dirty="0" smtClean="0">
              <a:solidFill>
                <a:schemeClr val="tx1"/>
              </a:solidFill>
              <a:latin typeface="黑体" panose="02010609060101010101" pitchFamily="49" charset="-122"/>
              <a:ea typeface="黑体" panose="02010609060101010101" pitchFamily="49" charset="-122"/>
            </a:endParaRPr>
          </a:p>
        </p:txBody>
      </p:sp>
      <p:sp>
        <p:nvSpPr>
          <p:cNvPr id="19" name="Content Placeholder 2"/>
          <p:cNvSpPr txBox="1"/>
          <p:nvPr/>
        </p:nvSpPr>
        <p:spPr>
          <a:xfrm>
            <a:off x="2289272" y="3805571"/>
            <a:ext cx="6393002"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sz="1200" b="1" dirty="0">
                <a:solidFill>
                  <a:srgbClr val="3D89BC"/>
                </a:solidFill>
                <a:latin typeface="微软雅黑" panose="020B0503020204020204" pitchFamily="34" charset="-122"/>
                <a:ea typeface="微软雅黑" panose="020B0503020204020204" pitchFamily="34" charset="-122"/>
              </a:rPr>
              <a:t>OSSEC</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出色的开源日志存储和分析工具。支持</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syslog</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，支持无代理，甚至可安装在</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VMware</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主机系统上。提供许多最佳实践规则，基于</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Web</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的用户界面，是一个轻量级的应用。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b="1" dirty="0">
                <a:solidFill>
                  <a:srgbClr val="3D89BC"/>
                </a:solidFill>
                <a:latin typeface="微软雅黑" panose="020B0503020204020204" pitchFamily="34" charset="-122"/>
                <a:ea typeface="微软雅黑" panose="020B0503020204020204" pitchFamily="34" charset="-122"/>
              </a:rPr>
              <a:t>Scribe</a:t>
            </a:r>
            <a:r>
              <a:rPr lang="zh-CN" altLang="en-US" sz="1200" b="1" dirty="0">
                <a:solidFill>
                  <a:srgbClr val="3D89BC"/>
                </a:solidFill>
                <a:latin typeface="微软雅黑" panose="020B0503020204020204" pitchFamily="34" charset="-122"/>
                <a:ea typeface="微软雅黑" panose="020B0503020204020204" pitchFamily="34" charset="-122"/>
              </a:rPr>
              <a:t>：</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facebook</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开源的日志收集系统。能够从各种日志源上收集日志，存储到一个中央存储系统（可以是</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NFS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，分布式文件系统等）上，以便于进行集中统计分析处理。它为日志的“分布式收集，统一处理”提供了一个可扩展的，高容错的方案。</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b="1" dirty="0">
                <a:solidFill>
                  <a:srgbClr val="3D89BC"/>
                </a:solidFill>
                <a:latin typeface="微软雅黑" panose="020B0503020204020204" pitchFamily="34" charset="-122"/>
                <a:ea typeface="微软雅黑" panose="020B0503020204020204" pitchFamily="34" charset="-122"/>
              </a:rPr>
              <a:t>Chukwa</a:t>
            </a:r>
            <a:r>
              <a:rPr lang="zh-CN" altLang="en-US" sz="1200" b="1" dirty="0">
                <a:solidFill>
                  <a:srgbClr val="3D89BC"/>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非常新的开源项目，属于</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系列产品，（用</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HDFS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存储，用</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mapreduce</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处理数据），它提供了很多模块以支持</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集群日志分析。</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sz="1200" dirty="0" smtClean="0">
              <a:solidFill>
                <a:schemeClr val="tx1"/>
              </a:solidFill>
              <a:latin typeface="黑体" panose="02010609060101010101" pitchFamily="49" charset="-122"/>
              <a:ea typeface="黑体" panose="02010609060101010101" pitchFamily="49" charset="-122"/>
            </a:endParaRPr>
          </a:p>
        </p:txBody>
      </p:sp>
      <p:sp>
        <p:nvSpPr>
          <p:cNvPr id="20" name="Content Placeholder 2"/>
          <p:cNvSpPr txBox="1"/>
          <p:nvPr/>
        </p:nvSpPr>
        <p:spPr>
          <a:xfrm>
            <a:off x="114107" y="1172092"/>
            <a:ext cx="7593418"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200" b="1" dirty="0">
                <a:solidFill>
                  <a:srgbClr val="3D89BC"/>
                </a:solidFill>
                <a:latin typeface="微软雅黑" panose="020B0503020204020204" pitchFamily="34" charset="-122"/>
                <a:ea typeface="微软雅黑" panose="020B0503020204020204" pitchFamily="34" charset="-122"/>
              </a:rPr>
              <a:t>市面上有大量商用和开源日志分析</a:t>
            </a:r>
            <a:r>
              <a:rPr lang="zh-CN" altLang="en-US" sz="1200" b="1" dirty="0" smtClean="0">
                <a:solidFill>
                  <a:srgbClr val="3D89BC"/>
                </a:solidFill>
                <a:latin typeface="微软雅黑" panose="020B0503020204020204" pitchFamily="34" charset="-122"/>
                <a:ea typeface="微软雅黑" panose="020B0503020204020204" pitchFamily="34" charset="-122"/>
              </a:rPr>
              <a:t>工具</a:t>
            </a:r>
            <a:endParaRPr lang="en-US" altLang="zh-CN" dirty="0" smtClean="0">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753033" y="4925994"/>
            <a:ext cx="5693399" cy="426279"/>
            <a:chOff x="1807265" y="3866296"/>
            <a:chExt cx="5693399" cy="426279"/>
          </a:xfrm>
        </p:grpSpPr>
        <p:sp>
          <p:nvSpPr>
            <p:cNvPr id="31" name="圆角矩形 3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3" name="矩形 32"/>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日志分析与挖掘实例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34595" y="1169836"/>
              <a:ext cx="2847280" cy="521969"/>
            </a:xfrm>
            <a:prstGeom prst="rect">
              <a:avLst/>
            </a:prstGeom>
            <a:noFill/>
          </p:spPr>
          <p:txBody>
            <a:bodyPr wrap="none" rtlCol="0">
              <a:spAutoFit/>
            </a:bodyPr>
            <a:lstStyle/>
            <a:p>
              <a:pPr algn="ctr"/>
              <a:r>
                <a:rPr lang="zh-CN" altLang="en-US" sz="2800" dirty="0" smtClean="0">
                  <a:solidFill>
                    <a:schemeClr val="accent4"/>
                  </a:solidFill>
                </a:rPr>
                <a:t>第五章 </a:t>
              </a:r>
              <a:r>
                <a:rPr lang="zh-CN" altLang="en-US" sz="2800" dirty="0">
                  <a:solidFill>
                    <a:schemeClr val="accent4"/>
                  </a:solidFill>
                </a:rPr>
                <a:t>综合实战：日志的挖掘与应用</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日志概念</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日志处理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日志分析原理及工具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日志挖掘应用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34" name="圆角矩形 33"/>
          <p:cNvSpPr/>
          <p:nvPr/>
        </p:nvSpPr>
        <p:spPr>
          <a:xfrm>
            <a:off x="1763865" y="564178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6"/>
          <p:cNvSpPr txBox="1"/>
          <p:nvPr/>
        </p:nvSpPr>
        <p:spPr>
          <a:xfrm>
            <a:off x="299772" y="18793"/>
            <a:ext cx="3474028" cy="415498"/>
          </a:xfrm>
          <a:prstGeom prst="rect">
            <a:avLst/>
          </a:prstGeom>
          <a:noFill/>
        </p:spPr>
        <p:txBody>
          <a:bodyPr wrap="none" rtlCol="0">
            <a:spAutoFit/>
          </a:bodyPr>
          <a:lstStyle/>
          <a:p>
            <a:r>
              <a:rPr lang="en-US" altLang="zh-CN" sz="2100" b="1" spc="225" dirty="0" smtClean="0">
                <a:solidFill>
                  <a:prstClr val="white"/>
                </a:solidFill>
              </a:rPr>
              <a:t>5.3 </a:t>
            </a:r>
            <a:r>
              <a:rPr lang="zh-CN" altLang="en-US" sz="2100" b="1" spc="225" dirty="0" smtClean="0">
                <a:solidFill>
                  <a:prstClr val="white"/>
                </a:solidFill>
              </a:rPr>
              <a:t>日志</a:t>
            </a:r>
            <a:r>
              <a:rPr lang="zh-CN" altLang="en-US" sz="2100" b="1" spc="225" dirty="0">
                <a:solidFill>
                  <a:prstClr val="white"/>
                </a:solidFill>
              </a:rPr>
              <a:t>分析原理及工具</a:t>
            </a:r>
            <a:endParaRPr lang="zh-CN" altLang="en-US" sz="2100" b="1" spc="225" dirty="0">
              <a:solidFill>
                <a:prstClr val="white"/>
              </a:solidFill>
            </a:endParaRPr>
          </a:p>
        </p:txBody>
      </p:sp>
      <p:sp>
        <p:nvSpPr>
          <p:cNvPr id="9" name="Freeform 172"/>
          <p:cNvSpPr>
            <a:spLocks noEditPoints="1"/>
          </p:cNvSpPr>
          <p:nvPr/>
        </p:nvSpPr>
        <p:spPr bwMode="auto">
          <a:xfrm>
            <a:off x="-38353" y="63779"/>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175904" y="79268"/>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sp>
        <p:nvSpPr>
          <p:cNvPr id="17" name="圆柱形 16"/>
          <p:cNvSpPr/>
          <p:nvPr/>
        </p:nvSpPr>
        <p:spPr>
          <a:xfrm>
            <a:off x="6969914" y="2046291"/>
            <a:ext cx="822844" cy="809896"/>
          </a:xfrm>
          <a:prstGeom prst="ca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43812" y="2283604"/>
            <a:ext cx="497913" cy="497913"/>
          </a:xfrm>
          <a:prstGeom prst="rect">
            <a:avLst/>
          </a:prstGeom>
          <a:noFill/>
          <a:ln>
            <a:noFill/>
          </a:ln>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4105" y="3909612"/>
            <a:ext cx="583922" cy="373710"/>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368" y="2320811"/>
            <a:ext cx="304359" cy="426564"/>
          </a:xfrm>
          <a:prstGeom prst="rect">
            <a:avLst/>
          </a:prstGeom>
        </p:spPr>
      </p:pic>
      <p:sp>
        <p:nvSpPr>
          <p:cNvPr id="25" name="矩形 24"/>
          <p:cNvSpPr/>
          <p:nvPr/>
        </p:nvSpPr>
        <p:spPr>
          <a:xfrm>
            <a:off x="1761388" y="2320811"/>
            <a:ext cx="1941479" cy="521052"/>
          </a:xfrm>
          <a:prstGeom prst="rect">
            <a:avLst/>
          </a:prstGeom>
          <a:noFill/>
          <a:ln w="381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ct val="20000"/>
              </a:spcBef>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200" dirty="0" err="1" smtClean="0">
                <a:solidFill>
                  <a:schemeClr val="tx1">
                    <a:lumMod val="75000"/>
                    <a:lumOff val="25000"/>
                  </a:schemeClr>
                </a:solidFill>
                <a:latin typeface="微软雅黑" panose="020B0503020204020204" pitchFamily="34" charset="-122"/>
                <a:ea typeface="微软雅黑" panose="020B0503020204020204" pitchFamily="34" charset="-122"/>
                <a:cs typeface="+mj-cs"/>
              </a:rPr>
              <a:t>Logstash</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-agent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6" name="五边形 25"/>
          <p:cNvSpPr/>
          <p:nvPr/>
        </p:nvSpPr>
        <p:spPr>
          <a:xfrm>
            <a:off x="365974" y="2100291"/>
            <a:ext cx="1223347" cy="303032"/>
          </a:xfrm>
          <a:prstGeom prst="homePlate">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nSpc>
                <a:spcPct val="150000"/>
              </a:lnSpc>
              <a:spcBef>
                <a:spcPct val="200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Message</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7" name="五边形 26"/>
          <p:cNvSpPr/>
          <p:nvPr/>
        </p:nvSpPr>
        <p:spPr>
          <a:xfrm>
            <a:off x="365974" y="2452958"/>
            <a:ext cx="1232148" cy="303032"/>
          </a:xfrm>
          <a:prstGeom prst="homePlate">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Access-log</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8" name="五边形 27"/>
          <p:cNvSpPr/>
          <p:nvPr/>
        </p:nvSpPr>
        <p:spPr>
          <a:xfrm>
            <a:off x="365974" y="2828642"/>
            <a:ext cx="1223347" cy="303032"/>
          </a:xfrm>
          <a:prstGeom prst="homePlate">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Error-log</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368" y="1468456"/>
            <a:ext cx="1586154" cy="504369"/>
          </a:xfrm>
          <a:prstGeom prst="rect">
            <a:avLst/>
          </a:prstGeom>
        </p:spPr>
      </p:pic>
      <p:sp>
        <p:nvSpPr>
          <p:cNvPr id="30" name="上箭头 29"/>
          <p:cNvSpPr/>
          <p:nvPr/>
        </p:nvSpPr>
        <p:spPr>
          <a:xfrm>
            <a:off x="2635153" y="1909281"/>
            <a:ext cx="556512" cy="34178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上箭头 30"/>
          <p:cNvSpPr/>
          <p:nvPr/>
        </p:nvSpPr>
        <p:spPr>
          <a:xfrm rot="4021312">
            <a:off x="3544834" y="1138068"/>
            <a:ext cx="349330" cy="657750"/>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上箭头 31"/>
          <p:cNvSpPr/>
          <p:nvPr/>
        </p:nvSpPr>
        <p:spPr>
          <a:xfrm rot="6749485">
            <a:off x="3563288" y="1659357"/>
            <a:ext cx="349330" cy="657750"/>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矩形 32"/>
          <p:cNvSpPr/>
          <p:nvPr/>
        </p:nvSpPr>
        <p:spPr>
          <a:xfrm>
            <a:off x="6781569" y="1198564"/>
            <a:ext cx="2133286" cy="1745026"/>
          </a:xfrm>
          <a:prstGeom prst="rect">
            <a:avLst/>
          </a:prstGeom>
          <a:noFill/>
          <a:ln w="381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Elastic search-Cluster</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gn="ctr"/>
            <a:endParaRPr lang="en-US" altLang="zh-CN" sz="1400" dirty="0">
              <a:solidFill>
                <a:schemeClr val="tx1"/>
              </a:solidFill>
            </a:endParaRPr>
          </a:p>
          <a:p>
            <a:pPr algn="ctr"/>
            <a:endParaRPr lang="en-US" altLang="zh-CN" sz="1400" dirty="0" smtClean="0">
              <a:solidFill>
                <a:schemeClr val="tx1"/>
              </a:solidFill>
            </a:endParaRPr>
          </a:p>
          <a:p>
            <a:pPr algn="ctr"/>
            <a:endParaRPr lang="en-US" altLang="zh-CN" sz="1400" dirty="0">
              <a:solidFill>
                <a:schemeClr val="tx1"/>
              </a:solidFill>
            </a:endParaRPr>
          </a:p>
          <a:p>
            <a:pPr algn="ctr"/>
            <a:endParaRPr lang="en-US" altLang="zh-CN" sz="1400" dirty="0" smtClean="0">
              <a:solidFill>
                <a:schemeClr val="tx1"/>
              </a:solidFill>
            </a:endParaRPr>
          </a:p>
          <a:p>
            <a:pPr algn="ctr"/>
            <a:endParaRPr lang="en-US" altLang="zh-CN" sz="1400" dirty="0">
              <a:solidFill>
                <a:schemeClr val="tx1"/>
              </a:solidFill>
            </a:endParaRPr>
          </a:p>
          <a:p>
            <a:pPr algn="ctr"/>
            <a:endParaRPr lang="en-US" altLang="zh-CN" sz="1400" dirty="0" smtClean="0">
              <a:solidFill>
                <a:schemeClr val="tx1"/>
              </a:solidFill>
            </a:endParaRPr>
          </a:p>
          <a:p>
            <a:pPr algn="ctr"/>
            <a:endParaRPr lang="en-US" altLang="zh-CN" sz="1400" dirty="0">
              <a:solidFill>
                <a:schemeClr val="tx1"/>
              </a:solidFill>
            </a:endParaRPr>
          </a:p>
        </p:txBody>
      </p:sp>
      <p:sp>
        <p:nvSpPr>
          <p:cNvPr id="35" name="圆柱形 34"/>
          <p:cNvSpPr/>
          <p:nvPr/>
        </p:nvSpPr>
        <p:spPr>
          <a:xfrm>
            <a:off x="7936134" y="2026246"/>
            <a:ext cx="822844" cy="809896"/>
          </a:xfrm>
          <a:prstGeom prst="ca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10032" y="2263559"/>
            <a:ext cx="497913" cy="497913"/>
          </a:xfrm>
          <a:prstGeom prst="rect">
            <a:avLst/>
          </a:prstGeom>
          <a:noFill/>
          <a:ln>
            <a:noFill/>
          </a:ln>
        </p:spPr>
      </p:pic>
      <p:sp>
        <p:nvSpPr>
          <p:cNvPr id="37" name="文本框 36"/>
          <p:cNvSpPr txBox="1"/>
          <p:nvPr/>
        </p:nvSpPr>
        <p:spPr>
          <a:xfrm>
            <a:off x="7051969" y="1502871"/>
            <a:ext cx="681597" cy="276999"/>
          </a:xfrm>
          <a:prstGeom prst="rect">
            <a:avLst/>
          </a:prstGeom>
          <a:noFill/>
          <a:ln>
            <a:noFill/>
          </a:ln>
        </p:spPr>
        <p:txBody>
          <a:bodyPr wrap="none" rtlCol="0">
            <a:spAutoFit/>
          </a:bodyP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Node1</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8" name="文本框 37"/>
          <p:cNvSpPr txBox="1"/>
          <p:nvPr/>
        </p:nvSpPr>
        <p:spPr>
          <a:xfrm>
            <a:off x="8034103" y="1490980"/>
            <a:ext cx="681597" cy="276999"/>
          </a:xfrm>
          <a:prstGeom prst="rect">
            <a:avLst/>
          </a:prstGeom>
          <a:noFill/>
          <a:ln>
            <a:noFill/>
          </a:ln>
        </p:spPr>
        <p:txBody>
          <a:bodyPr wrap="none" rtlCol="0">
            <a:spAutoFit/>
          </a:bodyP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Node2</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9" name="矩形 38"/>
          <p:cNvSpPr/>
          <p:nvPr/>
        </p:nvSpPr>
        <p:spPr>
          <a:xfrm>
            <a:off x="4019945" y="3777466"/>
            <a:ext cx="4988655" cy="1856552"/>
          </a:xfrm>
          <a:prstGeom prst="rect">
            <a:avLst/>
          </a:prstGeom>
          <a:noFill/>
          <a:ln w="381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Web-Server</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gn="ctr"/>
            <a:endParaRPr lang="en-US" altLang="zh-CN" sz="1400" dirty="0" smtClean="0">
              <a:solidFill>
                <a:schemeClr val="tx1"/>
              </a:solidFill>
            </a:endParaRPr>
          </a:p>
          <a:p>
            <a:pPr algn="ctr"/>
            <a:endParaRPr lang="en-US" altLang="zh-CN" sz="1400" dirty="0">
              <a:solidFill>
                <a:schemeClr val="tx1"/>
              </a:solidFill>
            </a:endParaRPr>
          </a:p>
          <a:p>
            <a:pPr algn="ctr"/>
            <a:endParaRPr lang="en-US" altLang="zh-CN" sz="1400" dirty="0" smtClean="0">
              <a:solidFill>
                <a:schemeClr val="tx1"/>
              </a:solidFill>
            </a:endParaRPr>
          </a:p>
          <a:p>
            <a:pPr algn="ctr"/>
            <a:endParaRPr lang="en-US" altLang="zh-CN" sz="1400" dirty="0">
              <a:solidFill>
                <a:schemeClr val="tx1"/>
              </a:solidFill>
            </a:endParaRPr>
          </a:p>
          <a:p>
            <a:pPr algn="ctr"/>
            <a:endParaRPr lang="en-US" altLang="zh-CN" sz="1400" dirty="0" smtClean="0">
              <a:solidFill>
                <a:schemeClr val="tx1"/>
              </a:solidFill>
            </a:endParaRPr>
          </a:p>
          <a:p>
            <a:pPr algn="ctr"/>
            <a:endParaRPr lang="zh-CN" altLang="en-US" sz="1400" dirty="0">
              <a:solidFill>
                <a:schemeClr val="tx1"/>
              </a:solidFill>
            </a:endParaRPr>
          </a:p>
        </p:txBody>
      </p:sp>
      <p:pic>
        <p:nvPicPr>
          <p:cNvPr id="40" name="图片 39"/>
          <p:cNvPicPr>
            <a:picLocks noChangeAspect="1"/>
          </p:cNvPicPr>
          <p:nvPr/>
        </p:nvPicPr>
        <p:blipFill>
          <a:blip r:embed="rId5" cstate="print"/>
          <a:stretch>
            <a:fillRect/>
          </a:stretch>
        </p:blipFill>
        <p:spPr>
          <a:xfrm>
            <a:off x="4019945" y="4376526"/>
            <a:ext cx="1665339" cy="1259790"/>
          </a:xfrm>
          <a:prstGeom prst="rect">
            <a:avLst/>
          </a:prstGeom>
        </p:spPr>
      </p:pic>
      <p:pic>
        <p:nvPicPr>
          <p:cNvPr id="41" name="图片 40"/>
          <p:cNvPicPr>
            <a:picLocks noChangeAspect="1"/>
          </p:cNvPicPr>
          <p:nvPr/>
        </p:nvPicPr>
        <p:blipFill>
          <a:blip r:embed="rId6" cstate="print"/>
          <a:stretch>
            <a:fillRect/>
          </a:stretch>
        </p:blipFill>
        <p:spPr>
          <a:xfrm>
            <a:off x="5685284" y="4376526"/>
            <a:ext cx="1661658" cy="1257491"/>
          </a:xfrm>
          <a:prstGeom prst="rect">
            <a:avLst/>
          </a:prstGeom>
        </p:spPr>
      </p:pic>
      <p:pic>
        <p:nvPicPr>
          <p:cNvPr id="42" name="图片 41"/>
          <p:cNvPicPr>
            <a:picLocks noChangeAspect="1"/>
          </p:cNvPicPr>
          <p:nvPr/>
        </p:nvPicPr>
        <p:blipFill>
          <a:blip r:embed="rId7" cstate="print"/>
          <a:stretch>
            <a:fillRect/>
          </a:stretch>
        </p:blipFill>
        <p:spPr>
          <a:xfrm>
            <a:off x="7346942" y="4376526"/>
            <a:ext cx="1661658" cy="1259790"/>
          </a:xfrm>
          <a:prstGeom prst="rect">
            <a:avLst/>
          </a:prstGeom>
        </p:spPr>
      </p:pic>
      <p:sp>
        <p:nvSpPr>
          <p:cNvPr id="43" name="上箭头 42"/>
          <p:cNvSpPr/>
          <p:nvPr/>
        </p:nvSpPr>
        <p:spPr>
          <a:xfrm rot="5400000">
            <a:off x="6098523" y="1223890"/>
            <a:ext cx="418072" cy="427563"/>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上箭头 43"/>
          <p:cNvSpPr/>
          <p:nvPr/>
        </p:nvSpPr>
        <p:spPr>
          <a:xfrm rot="10800000">
            <a:off x="7464232" y="3117408"/>
            <a:ext cx="767959" cy="50649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矩形 44"/>
          <p:cNvSpPr/>
          <p:nvPr/>
        </p:nvSpPr>
        <p:spPr>
          <a:xfrm>
            <a:off x="78981" y="3178715"/>
            <a:ext cx="3655201" cy="2733056"/>
          </a:xfrm>
          <a:prstGeom prst="rect">
            <a:avLst/>
          </a:prstGeom>
        </p:spPr>
        <p:txBody>
          <a:bodyPr wrap="square">
            <a:spAutoFit/>
          </a:bodyPr>
          <a:lstStyle/>
          <a:p>
            <a:pPr>
              <a:lnSpc>
                <a:spcPct val="150000"/>
              </a:lnSpc>
              <a:spcBef>
                <a:spcPct val="200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ELK</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由</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Elasticsearch</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Logstash</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和</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Kibana</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三</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部分组件组成；</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spcBef>
                <a:spcPct val="20000"/>
              </a:spcBef>
            </a:pP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Elasticsearch</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是个开源分布式搜索引擎。</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spcBef>
                <a:spcPct val="2000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Logstash</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是一个完全开源的工具，它可以对你的日志进行收集、分析，并将其存储供以后使用。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spcBef>
                <a:spcPct val="20000"/>
              </a:spcBef>
            </a:pP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kibana</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是一个开源和免费的工具，它可以为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Logstash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和 </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ElasticSearch</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提供的日志分析友好的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Web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界面，可以帮助您汇总、分析和搜索重要数据日志。</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46" name="上箭头 45"/>
          <p:cNvSpPr/>
          <p:nvPr/>
        </p:nvSpPr>
        <p:spPr>
          <a:xfrm rot="5400000">
            <a:off x="6091455" y="1848339"/>
            <a:ext cx="418072" cy="427563"/>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111" y="1136610"/>
            <a:ext cx="304359" cy="426564"/>
          </a:xfrm>
          <a:prstGeom prst="rect">
            <a:avLst/>
          </a:prstGeom>
        </p:spPr>
      </p:pic>
      <p:sp>
        <p:nvSpPr>
          <p:cNvPr id="48" name="矩形 47"/>
          <p:cNvSpPr/>
          <p:nvPr/>
        </p:nvSpPr>
        <p:spPr>
          <a:xfrm>
            <a:off x="4103131" y="1136610"/>
            <a:ext cx="1941479" cy="521052"/>
          </a:xfrm>
          <a:prstGeom prst="rect">
            <a:avLst/>
          </a:prstGeom>
          <a:noFill/>
          <a:ln w="381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Logstash-index1</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49" name="图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456" y="1826472"/>
            <a:ext cx="304359" cy="426564"/>
          </a:xfrm>
          <a:prstGeom prst="rect">
            <a:avLst/>
          </a:prstGeom>
        </p:spPr>
      </p:pic>
      <p:sp>
        <p:nvSpPr>
          <p:cNvPr id="50" name="矩形 49"/>
          <p:cNvSpPr/>
          <p:nvPr/>
        </p:nvSpPr>
        <p:spPr>
          <a:xfrm>
            <a:off x="4101476" y="1826472"/>
            <a:ext cx="1941479" cy="521052"/>
          </a:xfrm>
          <a:prstGeom prst="rect">
            <a:avLst/>
          </a:prstGeom>
          <a:noFill/>
          <a:ln w="381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Logstash-index2</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pSp>
        <p:nvGrpSpPr>
          <p:cNvPr id="51" name="组合 50"/>
          <p:cNvGrpSpPr/>
          <p:nvPr/>
        </p:nvGrpSpPr>
        <p:grpSpPr>
          <a:xfrm>
            <a:off x="-61" y="-5163"/>
            <a:ext cx="9145787" cy="718411"/>
            <a:chOff x="-1" y="190175"/>
            <a:chExt cx="9145786" cy="525795"/>
          </a:xfrm>
        </p:grpSpPr>
        <p:sp>
          <p:nvSpPr>
            <p:cNvPr id="52" name="任意多边形 5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53" name="任意多边形 5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54" name="任意多边形 53"/>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grpSp>
      <p:sp>
        <p:nvSpPr>
          <p:cNvPr id="55" name="文本框 6"/>
          <p:cNvSpPr txBox="1"/>
          <p:nvPr/>
        </p:nvSpPr>
        <p:spPr>
          <a:xfrm>
            <a:off x="452172" y="171193"/>
            <a:ext cx="3474028" cy="415498"/>
          </a:xfrm>
          <a:prstGeom prst="rect">
            <a:avLst/>
          </a:prstGeom>
          <a:noFill/>
        </p:spPr>
        <p:txBody>
          <a:bodyPr wrap="none" rtlCol="0">
            <a:spAutoFit/>
          </a:bodyPr>
          <a:lstStyle/>
          <a:p>
            <a:r>
              <a:rPr lang="en-US" altLang="zh-CN" sz="2100" b="1" spc="225" dirty="0" smtClean="0">
                <a:solidFill>
                  <a:schemeClr val="bg1"/>
                </a:solidFill>
              </a:rPr>
              <a:t>5.3 </a:t>
            </a:r>
            <a:r>
              <a:rPr lang="zh-CN" altLang="en-US" sz="2100" b="1" spc="225" dirty="0" smtClean="0">
                <a:solidFill>
                  <a:schemeClr val="bg1"/>
                </a:solidFill>
              </a:rPr>
              <a:t>日志</a:t>
            </a:r>
            <a:r>
              <a:rPr lang="zh-CN" altLang="en-US" sz="2100" b="1" spc="225" dirty="0">
                <a:solidFill>
                  <a:schemeClr val="bg1"/>
                </a:solidFill>
              </a:rPr>
              <a:t>分析原理及工具</a:t>
            </a:r>
            <a:endParaRPr lang="zh-CN" altLang="en-US" sz="2100" b="1" spc="225" dirty="0">
              <a:solidFill>
                <a:schemeClr val="bg1"/>
              </a:solidFill>
            </a:endParaRPr>
          </a:p>
        </p:txBody>
      </p:sp>
      <p:sp>
        <p:nvSpPr>
          <p:cNvPr id="56" name="Freeform 172"/>
          <p:cNvSpPr>
            <a:spLocks noEditPoints="1"/>
          </p:cNvSpPr>
          <p:nvPr/>
        </p:nvSpPr>
        <p:spPr bwMode="auto">
          <a:xfrm>
            <a:off x="114047" y="216179"/>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p>
        </p:txBody>
      </p:sp>
      <p:sp>
        <p:nvSpPr>
          <p:cNvPr id="57" name="文本框 27"/>
          <p:cNvSpPr txBox="1"/>
          <p:nvPr/>
        </p:nvSpPr>
        <p:spPr>
          <a:xfrm>
            <a:off x="6328304" y="231668"/>
            <a:ext cx="2852319" cy="307777"/>
          </a:xfrm>
          <a:prstGeom prst="rect">
            <a:avLst/>
          </a:prstGeom>
          <a:noFill/>
        </p:spPr>
        <p:txBody>
          <a:bodyPr wrap="square" rtlCol="0">
            <a:spAutoFit/>
          </a:bodyPr>
          <a:lstStyle/>
          <a:p>
            <a:r>
              <a:rPr lang="zh-CN" altLang="en-US" sz="1355" dirty="0" smtClean="0"/>
              <a:t>第五章 </a:t>
            </a:r>
            <a:r>
              <a:rPr lang="zh-CN" altLang="en-US" sz="1355" dirty="0"/>
              <a:t>综合</a:t>
            </a:r>
            <a:r>
              <a:rPr lang="zh-CN" altLang="en-US" sz="1355" dirty="0" smtClean="0"/>
              <a:t>实战</a:t>
            </a:r>
            <a:r>
              <a:rPr lang="en-US" altLang="zh-CN" sz="1355" dirty="0" smtClean="0"/>
              <a:t>:</a:t>
            </a:r>
            <a:r>
              <a:rPr lang="zh-CN" altLang="en-US" sz="1355" dirty="0" smtClean="0"/>
              <a:t>日志</a:t>
            </a:r>
            <a:r>
              <a:rPr lang="zh-CN" altLang="en-US" sz="1355" dirty="0"/>
              <a:t>的挖掘与应用</a:t>
            </a:r>
            <a:endParaRPr lang="zh-CN" altLang="en-US" sz="1355"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753033" y="4925994"/>
            <a:ext cx="5693399" cy="426279"/>
            <a:chOff x="1807265" y="3866296"/>
            <a:chExt cx="5693399" cy="426279"/>
          </a:xfrm>
        </p:grpSpPr>
        <p:sp>
          <p:nvSpPr>
            <p:cNvPr id="31" name="圆角矩形 3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3" name="矩形 32"/>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日志分析与挖掘实例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34595" y="1169836"/>
              <a:ext cx="2847280" cy="521969"/>
            </a:xfrm>
            <a:prstGeom prst="rect">
              <a:avLst/>
            </a:prstGeom>
            <a:noFill/>
          </p:spPr>
          <p:txBody>
            <a:bodyPr wrap="none" rtlCol="0">
              <a:spAutoFit/>
            </a:bodyPr>
            <a:lstStyle/>
            <a:p>
              <a:pPr algn="ctr"/>
              <a:r>
                <a:rPr lang="zh-CN" altLang="en-US" sz="2800" dirty="0" smtClean="0">
                  <a:solidFill>
                    <a:schemeClr val="accent4"/>
                  </a:solidFill>
                </a:rPr>
                <a:t>第五章 </a:t>
              </a:r>
              <a:r>
                <a:rPr lang="zh-CN" altLang="en-US" sz="2800" dirty="0">
                  <a:solidFill>
                    <a:schemeClr val="accent4"/>
                  </a:solidFill>
                </a:rPr>
                <a:t>综合实战：日志的挖掘与应用</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latin typeface="微软雅黑" panose="020B0503020204020204" pitchFamily="34" charset="-122"/>
                  <a:ea typeface="微软雅黑" panose="020B0503020204020204" pitchFamily="34" charset="-122"/>
                </a:rPr>
                <a:t>5</a:t>
              </a:r>
              <a:r>
                <a:rPr lang="en-US" altLang="zh-CN" sz="2100" spc="225" dirty="0" smtClean="0">
                  <a:latin typeface="微软雅黑" panose="020B0503020204020204" pitchFamily="34" charset="-122"/>
                  <a:ea typeface="微软雅黑" panose="020B0503020204020204" pitchFamily="34" charset="-122"/>
                </a:rPr>
                <a:t>.1</a:t>
              </a:r>
              <a:r>
                <a:rPr lang="zh-CN" altLang="en-US" sz="2100" spc="225" dirty="0">
                  <a:latin typeface="微软雅黑" panose="020B0503020204020204" pitchFamily="34" charset="-122"/>
                  <a:ea typeface="微软雅黑" panose="020B0503020204020204" pitchFamily="34" charset="-122"/>
                </a:rPr>
                <a:t>　</a:t>
              </a:r>
              <a:r>
                <a:rPr lang="zh-CN" altLang="en-US" sz="2100" spc="225" dirty="0" smtClean="0">
                  <a:latin typeface="微软雅黑" panose="020B0503020204020204" pitchFamily="34" charset="-122"/>
                  <a:ea typeface="微软雅黑" panose="020B0503020204020204" pitchFamily="34" charset="-122"/>
                </a:rPr>
                <a:t>日志概念</a:t>
              </a:r>
              <a:endParaRPr lang="zh-CN" altLang="en-US" sz="2100" spc="225"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日志处理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日志分析原理及工具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a:solidFill>
            <a:srgbClr val="3D89BC"/>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4" name="矩形 53"/>
            <p:cNvSpPr/>
            <p:nvPr/>
          </p:nvSpPr>
          <p:spPr>
            <a:xfrm>
              <a:off x="1881814" y="3877077"/>
              <a:ext cx="2739853"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.4</a:t>
              </a:r>
              <a:r>
                <a:rPr lang="zh-CN" altLang="en-US" sz="2100" spc="225" dirty="0" smtClean="0">
                  <a:solidFill>
                    <a:schemeClr val="bg1"/>
                  </a:solidFill>
                  <a:latin typeface="微软雅黑" panose="020B0503020204020204" pitchFamily="34" charset="-122"/>
                  <a:ea typeface="微软雅黑" panose="020B0503020204020204" pitchFamily="34" charset="-122"/>
                </a:rPr>
                <a:t>　日志挖掘应用</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34" name="圆角矩形 33"/>
          <p:cNvSpPr/>
          <p:nvPr/>
        </p:nvSpPr>
        <p:spPr>
          <a:xfrm>
            <a:off x="1763865" y="564178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5.4 </a:t>
            </a:r>
            <a:r>
              <a:rPr lang="zh-CN" altLang="en-US" sz="2100" b="1" spc="225" dirty="0" smtClean="0">
                <a:solidFill>
                  <a:prstClr val="white"/>
                </a:solidFill>
              </a:rPr>
              <a:t>日志</a:t>
            </a:r>
            <a:r>
              <a:rPr lang="zh-CN" altLang="en-US" sz="2100" b="1" spc="225" dirty="0">
                <a:solidFill>
                  <a:prstClr val="white"/>
                </a:solidFill>
              </a:rPr>
              <a:t>挖掘</a:t>
            </a:r>
            <a:r>
              <a:rPr lang="zh-CN" altLang="en-US" sz="2100" b="1" spc="225" dirty="0" smtClean="0">
                <a:solidFill>
                  <a:prstClr val="white"/>
                </a:solidFill>
              </a:rPr>
              <a:t>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6146" name="图片 24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9155" y="2508501"/>
            <a:ext cx="7925687" cy="322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609155" y="1065877"/>
            <a:ext cx="7732571" cy="1444691"/>
          </a:xfrm>
          <a:prstGeom prst="rect">
            <a:avLst/>
          </a:prstGeom>
        </p:spPr>
        <p:txBody>
          <a:bodyPr wrap="square">
            <a:spAutoFit/>
          </a:bodyPr>
          <a:lstStyle/>
          <a:p>
            <a:pPr>
              <a:lnSpc>
                <a:spcPct val="150000"/>
              </a:lnSpc>
              <a:spcBef>
                <a:spcPct val="20000"/>
              </a:spcBef>
            </a:pP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Splunk</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是一个可运行于各种平台的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数据分析、日志分析、业务数据分析软件，支持的作业平台包含</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Windows, Linux, Solaris, FreeBSD, AIX, </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MacOS</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HP-UX</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。与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Google Analytics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这一类的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Web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日志分析软件的不同之处在于，</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Splunk</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可以支持任何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设备</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服务器、网络设备、应用程序、数据库等</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所产生的日志，其对日志进行处理的方式是进行高效索引之后让管理员可以对日志中出现的各种情况进行搜索，并且通过非常好的图形化的方式展现出来。 </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5.4 </a:t>
            </a:r>
            <a:r>
              <a:rPr lang="zh-CN" altLang="en-US" sz="2100" b="1" spc="225" dirty="0" smtClean="0">
                <a:solidFill>
                  <a:prstClr val="white"/>
                </a:solidFill>
              </a:rPr>
              <a:t>日志</a:t>
            </a:r>
            <a:r>
              <a:rPr lang="zh-CN" altLang="en-US" sz="2100" b="1" spc="225" dirty="0">
                <a:solidFill>
                  <a:prstClr val="white"/>
                </a:solidFill>
              </a:rPr>
              <a:t>挖掘</a:t>
            </a:r>
            <a:r>
              <a:rPr lang="zh-CN" altLang="en-US" sz="2100" b="1" spc="225" dirty="0" smtClean="0">
                <a:solidFill>
                  <a:prstClr val="white"/>
                </a:solidFill>
              </a:rPr>
              <a:t>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1026" name="图片 25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50203" y="1479900"/>
            <a:ext cx="7224666" cy="457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856490" y="1059370"/>
            <a:ext cx="6214257" cy="336695"/>
          </a:xfrm>
          <a:prstGeom prst="rect">
            <a:avLst/>
          </a:prstGeom>
        </p:spPr>
        <p:txBody>
          <a:bodyPr wrap="square">
            <a:spAutoFit/>
          </a:bodyPr>
          <a:lstStyle/>
          <a:p>
            <a:pPr indent="266700">
              <a:lnSpc>
                <a:spcPct val="150000"/>
              </a:lnSpc>
              <a:spcBef>
                <a:spcPct val="20000"/>
              </a:spcBef>
              <a:spcAft>
                <a:spcPts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使用</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Splunk</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对</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web</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访问日志的分析，可以获取</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IP</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地址，耗时，</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URL</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5.4 </a:t>
            </a:r>
            <a:r>
              <a:rPr lang="zh-CN" altLang="en-US" sz="2100" b="1" spc="225" dirty="0" smtClean="0">
                <a:solidFill>
                  <a:prstClr val="white"/>
                </a:solidFill>
              </a:rPr>
              <a:t>日志</a:t>
            </a:r>
            <a:r>
              <a:rPr lang="zh-CN" altLang="en-US" sz="2100" b="1" spc="225" dirty="0">
                <a:solidFill>
                  <a:prstClr val="white"/>
                </a:solidFill>
              </a:rPr>
              <a:t>挖掘</a:t>
            </a:r>
            <a:r>
              <a:rPr lang="zh-CN" altLang="en-US" sz="2100" b="1" spc="225" dirty="0" smtClean="0">
                <a:solidFill>
                  <a:prstClr val="white"/>
                </a:solidFill>
              </a:rPr>
              <a:t>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2050" name="图片 25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0085" y="2054905"/>
            <a:ext cx="8238870" cy="344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563680" y="1134744"/>
            <a:ext cx="8111680" cy="613694"/>
          </a:xfrm>
          <a:prstGeom prst="rect">
            <a:avLst/>
          </a:prstGeom>
        </p:spPr>
        <p:txBody>
          <a:bodyPr wrap="square">
            <a:spAutoFit/>
          </a:bodyPr>
          <a:lstStyle/>
          <a:p>
            <a:pPr indent="266700">
              <a:lnSpc>
                <a:spcPct val="150000"/>
              </a:lnSpc>
              <a:spcBef>
                <a:spcPct val="20000"/>
              </a:spcBef>
              <a:spcAft>
                <a:spcPts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使用</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Splunk</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在应用系统的访问日志中，每次客户端发起的请求都记录了用户</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ID</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，具体功能点等信息，通过该日志数据，结合用户</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ID</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，机构名称，机构类型，同能点说明等数据，就可以从不同维度，去查询，统计用户的行为特征。</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753033" y="4925994"/>
            <a:ext cx="5693399" cy="426279"/>
            <a:chOff x="1807265" y="3866296"/>
            <a:chExt cx="5693399" cy="426279"/>
          </a:xfrm>
          <a:solidFill>
            <a:srgbClr val="3D89BC"/>
          </a:solidFill>
        </p:grpSpPr>
        <p:sp>
          <p:nvSpPr>
            <p:cNvPr id="31" name="圆角矩形 30"/>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33" name="矩形 32"/>
            <p:cNvSpPr/>
            <p:nvPr/>
          </p:nvSpPr>
          <p:spPr>
            <a:xfrm>
              <a:off x="1881814" y="3877077"/>
              <a:ext cx="3634328"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5.5</a:t>
              </a:r>
              <a:r>
                <a:rPr lang="zh-CN" altLang="en-US" sz="2100" spc="225" dirty="0" smtClean="0">
                  <a:solidFill>
                    <a:schemeClr val="bg1"/>
                  </a:solidFill>
                  <a:latin typeface="微软雅黑" panose="020B0503020204020204" pitchFamily="34" charset="-122"/>
                  <a:ea typeface="微软雅黑" panose="020B0503020204020204" pitchFamily="34" charset="-122"/>
                </a:rPr>
                <a:t>　日志分析与挖掘实例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160527" y="1169836"/>
              <a:ext cx="2995416" cy="523219"/>
            </a:xfrm>
            <a:prstGeom prst="rect">
              <a:avLst/>
            </a:prstGeom>
            <a:noFill/>
          </p:spPr>
          <p:txBody>
            <a:bodyPr wrap="none" rtlCol="0">
              <a:spAutoFit/>
            </a:bodyPr>
            <a:lstStyle/>
            <a:p>
              <a:pPr algn="ctr"/>
              <a:r>
                <a:rPr lang="zh-CN" altLang="en-US" sz="2800" dirty="0" smtClean="0">
                  <a:solidFill>
                    <a:schemeClr val="accent4"/>
                  </a:solidFill>
                </a:rPr>
                <a:t>第五章　</a:t>
              </a:r>
              <a:r>
                <a:rPr lang="zh-CN" altLang="en-US" sz="2800" dirty="0">
                  <a:solidFill>
                    <a:schemeClr val="accent4"/>
                  </a:solidFill>
                </a:rPr>
                <a:t>综合实战：日志的挖掘与应用</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latin typeface="微软雅黑" panose="020B0503020204020204" pitchFamily="34" charset="-122"/>
                  <a:ea typeface="微软雅黑" panose="020B0503020204020204" pitchFamily="34" charset="-122"/>
                </a:rPr>
                <a:t>5</a:t>
              </a:r>
              <a:r>
                <a:rPr lang="en-US" altLang="zh-CN" sz="2100" spc="225" dirty="0" smtClean="0">
                  <a:latin typeface="微软雅黑" panose="020B0503020204020204" pitchFamily="34" charset="-122"/>
                  <a:ea typeface="微软雅黑" panose="020B0503020204020204" pitchFamily="34" charset="-122"/>
                </a:rPr>
                <a:t>.1</a:t>
              </a:r>
              <a:r>
                <a:rPr lang="zh-CN" altLang="en-US" sz="2100" spc="225" dirty="0">
                  <a:latin typeface="微软雅黑" panose="020B0503020204020204" pitchFamily="34" charset="-122"/>
                  <a:ea typeface="微软雅黑" panose="020B0503020204020204" pitchFamily="34" charset="-122"/>
                </a:rPr>
                <a:t>　</a:t>
              </a:r>
              <a:r>
                <a:rPr lang="zh-CN" altLang="en-US" sz="2100" spc="225" dirty="0" smtClean="0">
                  <a:latin typeface="微软雅黑" panose="020B0503020204020204" pitchFamily="34" charset="-122"/>
                  <a:ea typeface="微软雅黑" panose="020B0503020204020204" pitchFamily="34" charset="-122"/>
                </a:rPr>
                <a:t>日志概念</a:t>
              </a:r>
              <a:endParaRPr lang="zh-CN" altLang="en-US" sz="2100" spc="225"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日志处理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日志分析原理及工具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日志挖掘应用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34" name="圆角矩形 33"/>
          <p:cNvSpPr/>
          <p:nvPr/>
        </p:nvSpPr>
        <p:spPr>
          <a:xfrm>
            <a:off x="1763865" y="564178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5.5</a:t>
            </a:r>
            <a:r>
              <a:rPr lang="zh-CN" altLang="en-US" sz="2100" b="1" spc="225" dirty="0">
                <a:solidFill>
                  <a:prstClr val="white"/>
                </a:solidFill>
              </a:rPr>
              <a:t>日志分析与挖掘</a:t>
            </a:r>
            <a:r>
              <a:rPr lang="zh-CN" altLang="en-US" sz="2100" b="1" spc="225" dirty="0" smtClean="0">
                <a:solidFill>
                  <a:prstClr val="white"/>
                </a:solidFill>
              </a:rPr>
              <a:t>实例</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864973"/>
            <a:ext cx="9144000" cy="5128054"/>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5.5</a:t>
            </a:r>
            <a:r>
              <a:rPr lang="zh-CN" altLang="en-US" sz="2100" b="1" spc="225" dirty="0">
                <a:solidFill>
                  <a:prstClr val="white"/>
                </a:solidFill>
              </a:rPr>
              <a:t>日志分析与挖掘</a:t>
            </a:r>
            <a:r>
              <a:rPr lang="zh-CN" altLang="en-US" sz="2100" b="1" spc="225" dirty="0" smtClean="0">
                <a:solidFill>
                  <a:prstClr val="white"/>
                </a:solidFill>
              </a:rPr>
              <a:t>实例</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sp>
        <p:nvSpPr>
          <p:cNvPr id="11" name="矩形 1"/>
          <p:cNvSpPr>
            <a:spLocks noChangeArrowheads="1"/>
          </p:cNvSpPr>
          <p:nvPr/>
        </p:nvSpPr>
        <p:spPr bwMode="auto">
          <a:xfrm>
            <a:off x="896175" y="1924474"/>
            <a:ext cx="4602712" cy="89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基于配置管理库的事件大数据挖掘。通过数据挖掘软件，发现事件间的关联关系。有利于智能运维和事件预测。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IBM IOAPI</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设计思想值得借鉴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pSp>
        <p:nvGrpSpPr>
          <p:cNvPr id="12" name="组合 11"/>
          <p:cNvGrpSpPr/>
          <p:nvPr/>
        </p:nvGrpSpPr>
        <p:grpSpPr>
          <a:xfrm>
            <a:off x="5316721" y="1668974"/>
            <a:ext cx="2947767" cy="4146328"/>
            <a:chOff x="4936601" y="971844"/>
            <a:chExt cx="2947767" cy="4146328"/>
          </a:xfrm>
          <a:solidFill>
            <a:schemeClr val="accent1"/>
          </a:solidFill>
        </p:grpSpPr>
        <p:sp>
          <p:nvSpPr>
            <p:cNvPr id="13" name="Freeform 5"/>
            <p:cNvSpPr/>
            <p:nvPr/>
          </p:nvSpPr>
          <p:spPr bwMode="auto">
            <a:xfrm>
              <a:off x="5184992" y="971844"/>
              <a:ext cx="2590145" cy="1192575"/>
            </a:xfrm>
            <a:custGeom>
              <a:avLst/>
              <a:gdLst>
                <a:gd name="T0" fmla="*/ 1118 w 1175"/>
                <a:gd name="T1" fmla="*/ 389 h 541"/>
                <a:gd name="T2" fmla="*/ 456 w 1175"/>
                <a:gd name="T3" fmla="*/ 104 h 541"/>
                <a:gd name="T4" fmla="*/ 0 w 1175"/>
                <a:gd name="T5" fmla="*/ 541 h 541"/>
                <a:gd name="T6" fmla="*/ 1175 w 1175"/>
                <a:gd name="T7" fmla="*/ 541 h 541"/>
                <a:gd name="T8" fmla="*/ 1118 w 1175"/>
                <a:gd name="T9" fmla="*/ 389 h 541"/>
              </a:gdLst>
              <a:ahLst/>
              <a:cxnLst>
                <a:cxn ang="0">
                  <a:pos x="T0" y="T1"/>
                </a:cxn>
                <a:cxn ang="0">
                  <a:pos x="T2" y="T3"/>
                </a:cxn>
                <a:cxn ang="0">
                  <a:pos x="T4" y="T5"/>
                </a:cxn>
                <a:cxn ang="0">
                  <a:pos x="T6" y="T7"/>
                </a:cxn>
                <a:cxn ang="0">
                  <a:pos x="T8" y="T9"/>
                </a:cxn>
              </a:cxnLst>
              <a:rect l="0" t="0" r="r" b="b"/>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txBody>
            <a:bodyPr/>
            <a:lstStyle/>
            <a:p>
              <a:endParaRPr lang="zh-CN" altLang="en-US" sz="1600">
                <a:latin typeface="黑体" panose="02010609060101010101" pitchFamily="49" charset="-122"/>
                <a:ea typeface="黑体" panose="02010609060101010101" pitchFamily="49" charset="-122"/>
              </a:endParaRPr>
            </a:p>
          </p:txBody>
        </p:sp>
        <p:sp>
          <p:nvSpPr>
            <p:cNvPr id="15" name="Freeform 6"/>
            <p:cNvSpPr/>
            <p:nvPr/>
          </p:nvSpPr>
          <p:spPr bwMode="auto">
            <a:xfrm>
              <a:off x="4954557" y="2164419"/>
              <a:ext cx="2929811" cy="984584"/>
            </a:xfrm>
            <a:custGeom>
              <a:avLst/>
              <a:gdLst>
                <a:gd name="T0" fmla="*/ 118 w 1330"/>
                <a:gd name="T1" fmla="*/ 225 h 447"/>
                <a:gd name="T2" fmla="*/ 102 w 1330"/>
                <a:gd name="T3" fmla="*/ 281 h 447"/>
                <a:gd name="T4" fmla="*/ 8 w 1330"/>
                <a:gd name="T5" fmla="*/ 434 h 447"/>
                <a:gd name="T6" fmla="*/ 0 w 1330"/>
                <a:gd name="T7" fmla="*/ 447 h 447"/>
                <a:gd name="T8" fmla="*/ 1250 w 1330"/>
                <a:gd name="T9" fmla="*/ 447 h 447"/>
                <a:gd name="T10" fmla="*/ 1280 w 1330"/>
                <a:gd name="T11" fmla="*/ 0 h 447"/>
                <a:gd name="T12" fmla="*/ 105 w 1330"/>
                <a:gd name="T13" fmla="*/ 0 h 447"/>
                <a:gd name="T14" fmla="*/ 118 w 1330"/>
                <a:gd name="T15" fmla="*/ 225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chemeClr val="accent4">
                <a:lumMod val="60000"/>
                <a:lumOff val="40000"/>
              </a:schemeClr>
            </a:solidFill>
            <a:ln>
              <a:noFill/>
            </a:ln>
          </p:spPr>
          <p:txBody>
            <a:bodyPr/>
            <a:lstStyle/>
            <a:p>
              <a:endParaRPr lang="zh-CN" altLang="en-US" sz="1600">
                <a:latin typeface="黑体" panose="02010609060101010101" pitchFamily="49" charset="-122"/>
                <a:ea typeface="黑体" panose="02010609060101010101" pitchFamily="49" charset="-122"/>
              </a:endParaRPr>
            </a:p>
          </p:txBody>
        </p:sp>
        <p:sp>
          <p:nvSpPr>
            <p:cNvPr id="16" name="Freeform 7"/>
            <p:cNvSpPr/>
            <p:nvPr/>
          </p:nvSpPr>
          <p:spPr bwMode="auto">
            <a:xfrm>
              <a:off x="4936601" y="3149003"/>
              <a:ext cx="2772697" cy="984584"/>
            </a:xfrm>
            <a:custGeom>
              <a:avLst/>
              <a:gdLst>
                <a:gd name="T0" fmla="*/ 1 w 1258"/>
                <a:gd name="T1" fmla="*/ 25 h 447"/>
                <a:gd name="T2" fmla="*/ 20 w 1258"/>
                <a:gd name="T3" fmla="*/ 65 h 447"/>
                <a:gd name="T4" fmla="*/ 117 w 1258"/>
                <a:gd name="T5" fmla="*/ 80 h 447"/>
                <a:gd name="T6" fmla="*/ 131 w 1258"/>
                <a:gd name="T7" fmla="*/ 109 h 447"/>
                <a:gd name="T8" fmla="*/ 110 w 1258"/>
                <a:gd name="T9" fmla="*/ 130 h 447"/>
                <a:gd name="T10" fmla="*/ 100 w 1258"/>
                <a:gd name="T11" fmla="*/ 151 h 447"/>
                <a:gd name="T12" fmla="*/ 110 w 1258"/>
                <a:gd name="T13" fmla="*/ 175 h 447"/>
                <a:gd name="T14" fmla="*/ 138 w 1258"/>
                <a:gd name="T15" fmla="*/ 216 h 447"/>
                <a:gd name="T16" fmla="*/ 130 w 1258"/>
                <a:gd name="T17" fmla="*/ 228 h 447"/>
                <a:gd name="T18" fmla="*/ 122 w 1258"/>
                <a:gd name="T19" fmla="*/ 246 h 447"/>
                <a:gd name="T20" fmla="*/ 124 w 1258"/>
                <a:gd name="T21" fmla="*/ 273 h 447"/>
                <a:gd name="T22" fmla="*/ 170 w 1258"/>
                <a:gd name="T23" fmla="*/ 315 h 447"/>
                <a:gd name="T24" fmla="*/ 171 w 1258"/>
                <a:gd name="T25" fmla="*/ 329 h 447"/>
                <a:gd name="T26" fmla="*/ 179 w 1258"/>
                <a:gd name="T27" fmla="*/ 447 h 447"/>
                <a:gd name="T28" fmla="*/ 1116 w 1258"/>
                <a:gd name="T29" fmla="*/ 447 h 447"/>
                <a:gd name="T30" fmla="*/ 1083 w 1258"/>
                <a:gd name="T31" fmla="*/ 331 h 447"/>
                <a:gd name="T32" fmla="*/ 1190 w 1258"/>
                <a:gd name="T33" fmla="*/ 101 h 447"/>
                <a:gd name="T34" fmla="*/ 1258 w 1258"/>
                <a:gd name="T35" fmla="*/ 0 h 447"/>
                <a:gd name="T36" fmla="*/ 8 w 1258"/>
                <a:gd name="T37" fmla="*/ 0 h 447"/>
                <a:gd name="T38" fmla="*/ 1 w 1258"/>
                <a:gd name="T39" fmla="*/ 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chemeClr val="accent6">
                <a:lumMod val="60000"/>
                <a:lumOff val="40000"/>
              </a:schemeClr>
            </a:solidFill>
            <a:ln>
              <a:noFill/>
            </a:ln>
          </p:spPr>
          <p:txBody>
            <a:bodyPr/>
            <a:lstStyle/>
            <a:p>
              <a:endParaRPr lang="zh-CN" altLang="en-US" sz="1600">
                <a:latin typeface="黑体" panose="02010609060101010101" pitchFamily="49" charset="-122"/>
                <a:ea typeface="黑体" panose="02010609060101010101" pitchFamily="49" charset="-122"/>
              </a:endParaRPr>
            </a:p>
          </p:txBody>
        </p:sp>
        <p:sp>
          <p:nvSpPr>
            <p:cNvPr id="17" name="Freeform 8"/>
            <p:cNvSpPr/>
            <p:nvPr/>
          </p:nvSpPr>
          <p:spPr bwMode="auto">
            <a:xfrm>
              <a:off x="5331632" y="4133588"/>
              <a:ext cx="2471934" cy="984584"/>
            </a:xfrm>
            <a:custGeom>
              <a:avLst/>
              <a:gdLst>
                <a:gd name="T0" fmla="*/ 22 w 1122"/>
                <a:gd name="T1" fmla="*/ 29 h 447"/>
                <a:gd name="T2" fmla="*/ 291 w 1122"/>
                <a:gd name="T3" fmla="*/ 13 h 447"/>
                <a:gd name="T4" fmla="*/ 357 w 1122"/>
                <a:gd name="T5" fmla="*/ 227 h 447"/>
                <a:gd name="T6" fmla="*/ 353 w 1122"/>
                <a:gd name="T7" fmla="*/ 227 h 447"/>
                <a:gd name="T8" fmla="*/ 140 w 1122"/>
                <a:gd name="T9" fmla="*/ 447 h 447"/>
                <a:gd name="T10" fmla="*/ 1055 w 1122"/>
                <a:gd name="T11" fmla="*/ 447 h 447"/>
                <a:gd name="T12" fmla="*/ 1122 w 1122"/>
                <a:gd name="T13" fmla="*/ 447 h 447"/>
                <a:gd name="T14" fmla="*/ 1038 w 1122"/>
                <a:gd name="T15" fmla="*/ 224 h 447"/>
                <a:gd name="T16" fmla="*/ 937 w 1122"/>
                <a:gd name="T17" fmla="*/ 0 h 447"/>
                <a:gd name="T18" fmla="*/ 0 w 1122"/>
                <a:gd name="T19" fmla="*/ 0 h 447"/>
                <a:gd name="T20" fmla="*/ 22 w 1122"/>
                <a:gd name="T21" fmla="*/ 2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rgbClr val="00B0F0"/>
            </a:solidFill>
            <a:ln>
              <a:noFill/>
            </a:ln>
          </p:spPr>
          <p:txBody>
            <a:bodyPr/>
            <a:lstStyle/>
            <a:p>
              <a:endParaRPr lang="zh-CN" altLang="en-US" sz="1600">
                <a:latin typeface="黑体" panose="02010609060101010101" pitchFamily="49" charset="-122"/>
                <a:ea typeface="黑体" panose="02010609060101010101" pitchFamily="49" charset="-122"/>
              </a:endParaRPr>
            </a:p>
          </p:txBody>
        </p:sp>
      </p:grpSp>
      <p:sp>
        <p:nvSpPr>
          <p:cNvPr id="18" name="TextBox 46"/>
          <p:cNvSpPr txBox="1"/>
          <p:nvPr/>
        </p:nvSpPr>
        <p:spPr bwMode="auto">
          <a:xfrm>
            <a:off x="6590652" y="3181394"/>
            <a:ext cx="1165704" cy="369332"/>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800" b="1" spc="100" dirty="0" smtClean="0">
                <a:solidFill>
                  <a:schemeClr val="tx1"/>
                </a:solidFill>
                <a:latin typeface="黑体" panose="02010609060101010101" pitchFamily="49" charset="-122"/>
                <a:ea typeface="黑体" panose="02010609060101010101" pitchFamily="49" charset="-122"/>
              </a:rPr>
              <a:t>集中管理</a:t>
            </a:r>
            <a:endParaRPr lang="zh-CN" altLang="en-US" sz="1800" b="1" spc="100" dirty="0">
              <a:solidFill>
                <a:schemeClr val="tx1"/>
              </a:solidFill>
              <a:latin typeface="黑体" panose="02010609060101010101" pitchFamily="49" charset="-122"/>
              <a:ea typeface="黑体" panose="02010609060101010101" pitchFamily="49" charset="-122"/>
            </a:endParaRPr>
          </a:p>
        </p:txBody>
      </p:sp>
      <p:sp>
        <p:nvSpPr>
          <p:cNvPr id="19" name="TextBox 47"/>
          <p:cNvSpPr txBox="1"/>
          <p:nvPr/>
        </p:nvSpPr>
        <p:spPr bwMode="auto">
          <a:xfrm>
            <a:off x="6216730" y="4190759"/>
            <a:ext cx="1165704" cy="369332"/>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800" b="1" spc="100" dirty="0" smtClean="0">
                <a:solidFill>
                  <a:schemeClr val="tx1"/>
                </a:solidFill>
                <a:latin typeface="黑体" panose="02010609060101010101" pitchFamily="49" charset="-122"/>
                <a:ea typeface="黑体" panose="02010609060101010101" pitchFamily="49" charset="-122"/>
              </a:rPr>
              <a:t>没有泛用</a:t>
            </a:r>
            <a:endParaRPr lang="zh-CN" altLang="en-US" sz="1800" b="1" spc="100" dirty="0">
              <a:solidFill>
                <a:schemeClr val="tx1"/>
              </a:solidFill>
              <a:latin typeface="黑体" panose="02010609060101010101" pitchFamily="49" charset="-122"/>
              <a:ea typeface="黑体" panose="02010609060101010101" pitchFamily="49" charset="-122"/>
            </a:endParaRPr>
          </a:p>
        </p:txBody>
      </p:sp>
      <p:sp>
        <p:nvSpPr>
          <p:cNvPr id="20" name="TextBox 48"/>
          <p:cNvSpPr txBox="1"/>
          <p:nvPr/>
        </p:nvSpPr>
        <p:spPr bwMode="auto">
          <a:xfrm>
            <a:off x="6653171" y="5223968"/>
            <a:ext cx="1165704" cy="369332"/>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800" b="1" spc="100" dirty="0" smtClean="0">
                <a:solidFill>
                  <a:schemeClr val="tx1"/>
                </a:solidFill>
                <a:latin typeface="黑体" panose="02010609060101010101" pitchFamily="49" charset="-122"/>
                <a:ea typeface="黑体" panose="02010609060101010101" pitchFamily="49" charset="-122"/>
              </a:rPr>
              <a:t>专有专用</a:t>
            </a:r>
            <a:endParaRPr lang="zh-CN" altLang="en-US" sz="1800" b="1" spc="100" dirty="0">
              <a:solidFill>
                <a:schemeClr val="tx1"/>
              </a:solidFill>
              <a:latin typeface="黑体" panose="02010609060101010101" pitchFamily="49" charset="-122"/>
              <a:ea typeface="黑体" panose="02010609060101010101" pitchFamily="49" charset="-122"/>
            </a:endParaRPr>
          </a:p>
        </p:txBody>
      </p:sp>
      <p:sp>
        <p:nvSpPr>
          <p:cNvPr id="21" name="任意多边形 20"/>
          <p:cNvSpPr/>
          <p:nvPr/>
        </p:nvSpPr>
        <p:spPr>
          <a:xfrm>
            <a:off x="902741" y="2850872"/>
            <a:ext cx="7252515" cy="51259"/>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9060101010101" pitchFamily="49" charset="-122"/>
              <a:ea typeface="黑体" panose="02010609060101010101" pitchFamily="49" charset="-122"/>
            </a:endParaRPr>
          </a:p>
        </p:txBody>
      </p:sp>
      <p:sp>
        <p:nvSpPr>
          <p:cNvPr id="22" name="矩形 1"/>
          <p:cNvSpPr>
            <a:spLocks noChangeArrowheads="1"/>
          </p:cNvSpPr>
          <p:nvPr/>
        </p:nvSpPr>
        <p:spPr bwMode="auto">
          <a:xfrm>
            <a:off x="706170" y="2900678"/>
            <a:ext cx="4537064" cy="6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将日志事件集中管理。日志集中有利于监控集中管理、</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CMDB</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事件丰富和事件关联分析系统搭建。</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Omnibus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是最佳选择</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3" name="任意多边形 22"/>
          <p:cNvSpPr/>
          <p:nvPr/>
        </p:nvSpPr>
        <p:spPr>
          <a:xfrm>
            <a:off x="896175" y="3838869"/>
            <a:ext cx="7193243" cy="50840"/>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9060101010101" pitchFamily="49" charset="-122"/>
              <a:ea typeface="黑体" panose="02010609060101010101" pitchFamily="49" charset="-122"/>
            </a:endParaRPr>
          </a:p>
        </p:txBody>
      </p:sp>
      <p:sp>
        <p:nvSpPr>
          <p:cNvPr id="24" name="矩形 1"/>
          <p:cNvSpPr>
            <a:spLocks noChangeArrowheads="1"/>
          </p:cNvSpPr>
          <p:nvPr/>
        </p:nvSpPr>
        <p:spPr bwMode="auto">
          <a:xfrm>
            <a:off x="902741" y="3896913"/>
            <a:ext cx="4538485" cy="89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如无专用日志分析软件壳使用泛用的。通过泛用日志分析工具配置对应策略可满足日常日志分析需求。如：</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Splunk</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ITM LFA</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ELK</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5" name="任意多边形 24"/>
          <p:cNvSpPr/>
          <p:nvPr/>
        </p:nvSpPr>
        <p:spPr>
          <a:xfrm>
            <a:off x="1091354" y="4827914"/>
            <a:ext cx="6686829" cy="45719"/>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9060101010101" pitchFamily="49" charset="-122"/>
              <a:ea typeface="黑体" panose="02010609060101010101" pitchFamily="49" charset="-122"/>
            </a:endParaRPr>
          </a:p>
        </p:txBody>
      </p:sp>
      <p:sp>
        <p:nvSpPr>
          <p:cNvPr id="26" name="矩形 1"/>
          <p:cNvSpPr>
            <a:spLocks noChangeArrowheads="1"/>
          </p:cNvSpPr>
          <p:nvPr/>
        </p:nvSpPr>
        <p:spPr bwMode="auto">
          <a:xfrm>
            <a:off x="817599" y="5154409"/>
            <a:ext cx="5371315" cy="6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spcBef>
                <a:spcPct val="2000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如有专用日志分析软件就使用专用的。专用日志分析工具在分析准确性、复杂度、效率等方面均高于使用泛用软件。如：</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iMC</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TPC</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7" name="任意多边形 26"/>
          <p:cNvSpPr/>
          <p:nvPr/>
        </p:nvSpPr>
        <p:spPr>
          <a:xfrm>
            <a:off x="896175" y="5811341"/>
            <a:ext cx="7287511" cy="49828"/>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9060101010101" pitchFamily="49" charset="-122"/>
              <a:ea typeface="黑体" panose="02010609060101010101" pitchFamily="49" charset="-122"/>
            </a:endParaRPr>
          </a:p>
        </p:txBody>
      </p:sp>
      <p:sp>
        <p:nvSpPr>
          <p:cNvPr id="28" name="Freeform 5"/>
          <p:cNvSpPr/>
          <p:nvPr/>
        </p:nvSpPr>
        <p:spPr bwMode="auto">
          <a:xfrm>
            <a:off x="5565251" y="1659030"/>
            <a:ext cx="2590145" cy="1192575"/>
          </a:xfrm>
          <a:custGeom>
            <a:avLst/>
            <a:gdLst>
              <a:gd name="T0" fmla="*/ 1118 w 1175"/>
              <a:gd name="T1" fmla="*/ 389 h 541"/>
              <a:gd name="T2" fmla="*/ 456 w 1175"/>
              <a:gd name="T3" fmla="*/ 104 h 541"/>
              <a:gd name="T4" fmla="*/ 0 w 1175"/>
              <a:gd name="T5" fmla="*/ 541 h 541"/>
              <a:gd name="T6" fmla="*/ 1175 w 1175"/>
              <a:gd name="T7" fmla="*/ 541 h 541"/>
              <a:gd name="T8" fmla="*/ 1118 w 1175"/>
              <a:gd name="T9" fmla="*/ 389 h 541"/>
            </a:gdLst>
            <a:ahLst/>
            <a:cxnLst>
              <a:cxn ang="0">
                <a:pos x="T0" y="T1"/>
              </a:cxn>
              <a:cxn ang="0">
                <a:pos x="T2" y="T3"/>
              </a:cxn>
              <a:cxn ang="0">
                <a:pos x="T4" y="T5"/>
              </a:cxn>
              <a:cxn ang="0">
                <a:pos x="T6" y="T7"/>
              </a:cxn>
              <a:cxn ang="0">
                <a:pos x="T8" y="T9"/>
              </a:cxn>
            </a:cxnLst>
            <a:rect l="0" t="0" r="r" b="b"/>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zh-CN" altLang="en-US" sz="1600">
              <a:latin typeface="黑体" panose="02010609060101010101" pitchFamily="49" charset="-122"/>
              <a:ea typeface="黑体" panose="02010609060101010101" pitchFamily="49" charset="-122"/>
            </a:endParaRPr>
          </a:p>
        </p:txBody>
      </p:sp>
      <p:sp>
        <p:nvSpPr>
          <p:cNvPr id="29" name="TextBox 40"/>
          <p:cNvSpPr txBox="1"/>
          <p:nvPr/>
        </p:nvSpPr>
        <p:spPr bwMode="auto">
          <a:xfrm>
            <a:off x="6171970" y="2265261"/>
            <a:ext cx="1165704" cy="369332"/>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800" b="1" spc="100" dirty="0" smtClean="0">
                <a:solidFill>
                  <a:schemeClr val="tx1"/>
                </a:solidFill>
                <a:latin typeface="黑体" panose="02010609060101010101" pitchFamily="49" charset="-122"/>
                <a:ea typeface="黑体" panose="02010609060101010101" pitchFamily="49" charset="-122"/>
              </a:rPr>
              <a:t>关联挖掘</a:t>
            </a:r>
            <a:endParaRPr lang="zh-CN" altLang="en-US" sz="1800" b="1" spc="100" dirty="0">
              <a:solidFill>
                <a:schemeClr val="tx1"/>
              </a:solidFill>
              <a:latin typeface="黑体" panose="02010609060101010101" pitchFamily="49" charset="-122"/>
              <a:ea typeface="黑体" panose="02010609060101010101" pitchFamily="49" charset="-122"/>
            </a:endParaRPr>
          </a:p>
        </p:txBody>
      </p:sp>
      <p:sp>
        <p:nvSpPr>
          <p:cNvPr id="30" name="文本框 29"/>
          <p:cNvSpPr txBox="1"/>
          <p:nvPr/>
        </p:nvSpPr>
        <p:spPr>
          <a:xfrm>
            <a:off x="58660" y="1135557"/>
            <a:ext cx="7627409" cy="369332"/>
          </a:xfrm>
          <a:prstGeom prst="rect">
            <a:avLst/>
          </a:prstGeom>
          <a:noFill/>
        </p:spPr>
        <p:txBody>
          <a:bodyPr wrap="none" rtlCol="0">
            <a:spAutoFit/>
          </a:bodyPr>
          <a:lstStyle/>
          <a:p>
            <a:r>
              <a:rPr lang="zh-CN" altLang="en-US" b="1" dirty="0">
                <a:solidFill>
                  <a:srgbClr val="3D89BC"/>
                </a:solidFill>
                <a:latin typeface="微软雅黑" panose="020B0503020204020204" pitchFamily="34" charset="-122"/>
                <a:ea typeface="微软雅黑" panose="020B0503020204020204" pitchFamily="34" charset="-122"/>
              </a:rPr>
              <a:t>参照前页</a:t>
            </a:r>
            <a:r>
              <a:rPr lang="en-US" altLang="zh-CN" b="1" dirty="0">
                <a:solidFill>
                  <a:srgbClr val="3D89BC"/>
                </a:solidFill>
                <a:latin typeface="微软雅黑" panose="020B0503020204020204" pitchFamily="34" charset="-122"/>
                <a:ea typeface="微软雅黑" panose="020B0503020204020204" pitchFamily="34" charset="-122"/>
              </a:rPr>
              <a:t>PPT</a:t>
            </a:r>
            <a:r>
              <a:rPr lang="zh-CN" altLang="en-US" b="1" dirty="0">
                <a:solidFill>
                  <a:srgbClr val="3D89BC"/>
                </a:solidFill>
                <a:latin typeface="微软雅黑" panose="020B0503020204020204" pitchFamily="34" charset="-122"/>
                <a:ea typeface="微软雅黑" panose="020B0503020204020204" pitchFamily="34" charset="-122"/>
              </a:rPr>
              <a:t>架构设计思想： 专有专用、没有泛用、集中管理、关联挖掘</a:t>
            </a:r>
            <a:endParaRPr lang="en-US" altLang="zh-CN" b="1" dirty="0">
              <a:solidFill>
                <a:srgbClr val="3D89BC"/>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 calcmode="lin" valueType="num">
                                      <p:cBhvr>
                                        <p:cTn id="17" dur="500" fill="hold"/>
                                        <p:tgtEl>
                                          <p:spTgt spid="29"/>
                                        </p:tgtEl>
                                        <p:attrNameLst>
                                          <p:attrName>style.rotation</p:attrName>
                                        </p:attrNameLst>
                                      </p:cBhvr>
                                      <p:tavLst>
                                        <p:tav tm="0">
                                          <p:val>
                                            <p:fltVal val="360"/>
                                          </p:val>
                                        </p:tav>
                                        <p:tav tm="100000">
                                          <p:val>
                                            <p:fltVal val="0"/>
                                          </p:val>
                                        </p:tav>
                                      </p:tavLst>
                                    </p:anim>
                                    <p:animEffect transition="in" filter="fade">
                                      <p:cBhvr>
                                        <p:cTn id="18" dur="500"/>
                                        <p:tgtEl>
                                          <p:spTgt spid="29"/>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 calcmode="lin" valueType="num">
                                      <p:cBhvr>
                                        <p:cTn id="29" dur="500" fill="hold"/>
                                        <p:tgtEl>
                                          <p:spTgt spid="19"/>
                                        </p:tgtEl>
                                        <p:attrNameLst>
                                          <p:attrName>style.rotation</p:attrName>
                                        </p:attrNameLst>
                                      </p:cBhvr>
                                      <p:tavLst>
                                        <p:tav tm="0">
                                          <p:val>
                                            <p:fltVal val="360"/>
                                          </p:val>
                                        </p:tav>
                                        <p:tav tm="100000">
                                          <p:val>
                                            <p:fltVal val="0"/>
                                          </p:val>
                                        </p:tav>
                                      </p:tavLst>
                                    </p:anim>
                                    <p:animEffect transition="in" filter="fade">
                                      <p:cBhvr>
                                        <p:cTn id="30" dur="500"/>
                                        <p:tgtEl>
                                          <p:spTgt spid="19"/>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 calcmode="lin" valueType="num">
                                      <p:cBhvr>
                                        <p:cTn id="35" dur="500" fill="hold"/>
                                        <p:tgtEl>
                                          <p:spTgt spid="20"/>
                                        </p:tgtEl>
                                        <p:attrNameLst>
                                          <p:attrName>style.rotation</p:attrName>
                                        </p:attrNameLst>
                                      </p:cBhvr>
                                      <p:tavLst>
                                        <p:tav tm="0">
                                          <p:val>
                                            <p:fltVal val="360"/>
                                          </p:val>
                                        </p:tav>
                                        <p:tav tm="100000">
                                          <p:val>
                                            <p:fltVal val="0"/>
                                          </p:val>
                                        </p:tav>
                                      </p:tavLst>
                                    </p:anim>
                                    <p:animEffect transition="in" filter="fade">
                                      <p:cBhvr>
                                        <p:cTn id="36" dur="500"/>
                                        <p:tgtEl>
                                          <p:spTgt spid="20"/>
                                        </p:tgtEl>
                                      </p:cBhvr>
                                    </p:animEffect>
                                  </p:childTnLst>
                                </p:cTn>
                              </p:par>
                            </p:childTnLst>
                          </p:cTn>
                        </p:par>
                        <p:par>
                          <p:cTn id="37" fill="hold">
                            <p:stCondLst>
                              <p:cond delay="1500"/>
                            </p:stCondLst>
                            <p:childTnLst>
                              <p:par>
                                <p:cTn id="38" presetID="22" presetClass="entr" presetSubtype="2"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right)">
                                      <p:cBhvr>
                                        <p:cTn id="43" dur="500"/>
                                        <p:tgtEl>
                                          <p:spTgt spid="23"/>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right)">
                                      <p:cBhvr>
                                        <p:cTn id="49" dur="500"/>
                                        <p:tgtEl>
                                          <p:spTgt spid="27"/>
                                        </p:tgtEl>
                                      </p:cBhvr>
                                    </p:animEffect>
                                  </p:childTnLst>
                                </p:cTn>
                              </p:par>
                            </p:childTnLst>
                          </p:cTn>
                        </p:par>
                        <p:par>
                          <p:cTn id="50" fill="hold">
                            <p:stCondLst>
                              <p:cond delay="2000"/>
                            </p:stCondLst>
                            <p:childTnLst>
                              <p:par>
                                <p:cTn id="51" presetID="10" presetClass="entr" presetSubtype="0" fill="hold" grpId="0" nodeType="afterEffect">
                                  <p:stCondLst>
                                    <p:cond delay="0"/>
                                  </p:stCondLst>
                                  <p:iterate type="lt">
                                    <p:tmPct val="15000"/>
                                  </p:iterate>
                                  <p:childTnLst>
                                    <p:set>
                                      <p:cBhvr>
                                        <p:cTn id="52" dur="1" fill="hold">
                                          <p:stCondLst>
                                            <p:cond delay="0"/>
                                          </p:stCondLst>
                                        </p:cTn>
                                        <p:tgtEl>
                                          <p:spTgt spid="11"/>
                                        </p:tgtEl>
                                        <p:attrNameLst>
                                          <p:attrName>style.visibility</p:attrName>
                                        </p:attrNameLst>
                                      </p:cBhvr>
                                      <p:to>
                                        <p:strVal val="visible"/>
                                      </p:to>
                                    </p:set>
                                    <p:animEffect transition="in" filter="fade">
                                      <p:cBhvr>
                                        <p:cTn id="53" dur="200"/>
                                        <p:tgtEl>
                                          <p:spTgt spid="11"/>
                                        </p:tgtEl>
                                      </p:cBhvr>
                                    </p:animEffect>
                                  </p:childTnLst>
                                </p:cTn>
                              </p:par>
                              <p:par>
                                <p:cTn id="54" presetID="10" presetClass="entr" presetSubtype="0" fill="hold" grpId="0" nodeType="withEffect">
                                  <p:stCondLst>
                                    <p:cond delay="0"/>
                                  </p:stCondLst>
                                  <p:iterate type="lt">
                                    <p:tmPct val="15000"/>
                                  </p:iterate>
                                  <p:childTnLst>
                                    <p:set>
                                      <p:cBhvr>
                                        <p:cTn id="55" dur="1" fill="hold">
                                          <p:stCondLst>
                                            <p:cond delay="0"/>
                                          </p:stCondLst>
                                        </p:cTn>
                                        <p:tgtEl>
                                          <p:spTgt spid="22"/>
                                        </p:tgtEl>
                                        <p:attrNameLst>
                                          <p:attrName>style.visibility</p:attrName>
                                        </p:attrNameLst>
                                      </p:cBhvr>
                                      <p:to>
                                        <p:strVal val="visible"/>
                                      </p:to>
                                    </p:set>
                                    <p:animEffect transition="in" filter="fade">
                                      <p:cBhvr>
                                        <p:cTn id="56" dur="200"/>
                                        <p:tgtEl>
                                          <p:spTgt spid="22"/>
                                        </p:tgtEl>
                                      </p:cBhvr>
                                    </p:animEffect>
                                  </p:childTnLst>
                                </p:cTn>
                              </p:par>
                              <p:par>
                                <p:cTn id="57" presetID="10" presetClass="entr" presetSubtype="0" fill="hold" grpId="0" nodeType="withEffect">
                                  <p:stCondLst>
                                    <p:cond delay="0"/>
                                  </p:stCondLst>
                                  <p:iterate type="lt">
                                    <p:tmPct val="15000"/>
                                  </p:iterate>
                                  <p:childTnLst>
                                    <p:set>
                                      <p:cBhvr>
                                        <p:cTn id="58" dur="1" fill="hold">
                                          <p:stCondLst>
                                            <p:cond delay="0"/>
                                          </p:stCondLst>
                                        </p:cTn>
                                        <p:tgtEl>
                                          <p:spTgt spid="24"/>
                                        </p:tgtEl>
                                        <p:attrNameLst>
                                          <p:attrName>style.visibility</p:attrName>
                                        </p:attrNameLst>
                                      </p:cBhvr>
                                      <p:to>
                                        <p:strVal val="visible"/>
                                      </p:to>
                                    </p:set>
                                    <p:animEffect transition="in" filter="fade">
                                      <p:cBhvr>
                                        <p:cTn id="59" dur="200"/>
                                        <p:tgtEl>
                                          <p:spTgt spid="24"/>
                                        </p:tgtEl>
                                      </p:cBhvr>
                                    </p:animEffect>
                                  </p:childTnLst>
                                </p:cTn>
                              </p:par>
                              <p:par>
                                <p:cTn id="60" presetID="10" presetClass="entr" presetSubtype="0" fill="hold" grpId="0" nodeType="withEffect">
                                  <p:stCondLst>
                                    <p:cond delay="0"/>
                                  </p:stCondLst>
                                  <p:iterate type="lt">
                                    <p:tmPct val="15000"/>
                                  </p:iterate>
                                  <p:childTnLst>
                                    <p:set>
                                      <p:cBhvr>
                                        <p:cTn id="61" dur="1" fill="hold">
                                          <p:stCondLst>
                                            <p:cond delay="0"/>
                                          </p:stCondLst>
                                        </p:cTn>
                                        <p:tgtEl>
                                          <p:spTgt spid="26"/>
                                        </p:tgtEl>
                                        <p:attrNameLst>
                                          <p:attrName>style.visibility</p:attrName>
                                        </p:attrNameLst>
                                      </p:cBhvr>
                                      <p:to>
                                        <p:strVal val="visible"/>
                                      </p:to>
                                    </p:set>
                                    <p:animEffect transition="in" filter="fade">
                                      <p:cBhvr>
                                        <p:cTn id="62" dur="2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0" grpId="0"/>
      <p:bldP spid="21" grpId="0" animBg="1"/>
      <p:bldP spid="22" grpId="0"/>
      <p:bldP spid="23" grpId="0" animBg="1"/>
      <p:bldP spid="24" grpId="0"/>
      <p:bldP spid="25" grpId="0" animBg="1"/>
      <p:bldP spid="26" grpId="0"/>
      <p:bldP spid="27" grpId="0" animBg="1"/>
      <p:bldP spid="28"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5.5</a:t>
            </a:r>
            <a:r>
              <a:rPr lang="zh-CN" altLang="en-US" sz="2100" b="1" spc="225" dirty="0">
                <a:solidFill>
                  <a:prstClr val="white"/>
                </a:solidFill>
              </a:rPr>
              <a:t>日志分析与挖掘</a:t>
            </a:r>
            <a:r>
              <a:rPr lang="zh-CN" altLang="en-US" sz="2100" b="1" spc="225" dirty="0" smtClean="0">
                <a:solidFill>
                  <a:prstClr val="white"/>
                </a:solidFill>
              </a:rPr>
              <a:t>实例</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579098"/>
            <a:ext cx="9144000" cy="3699803"/>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753033" y="4925994"/>
            <a:ext cx="5693399" cy="426279"/>
            <a:chOff x="1807265" y="3866296"/>
            <a:chExt cx="5693399" cy="426279"/>
          </a:xfrm>
        </p:grpSpPr>
        <p:sp>
          <p:nvSpPr>
            <p:cNvPr id="31" name="圆角矩形 3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3" name="矩形 32"/>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日志分析与挖掘实例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160527" y="1169836"/>
              <a:ext cx="2995416" cy="523219"/>
            </a:xfrm>
            <a:prstGeom prst="rect">
              <a:avLst/>
            </a:prstGeom>
            <a:noFill/>
          </p:spPr>
          <p:txBody>
            <a:bodyPr wrap="none" rtlCol="0">
              <a:spAutoFit/>
            </a:bodyPr>
            <a:lstStyle/>
            <a:p>
              <a:pPr algn="ctr"/>
              <a:r>
                <a:rPr lang="zh-CN" altLang="en-US" sz="2800" dirty="0" smtClean="0">
                  <a:solidFill>
                    <a:schemeClr val="accent4"/>
                  </a:solidFill>
                </a:rPr>
                <a:t>第五章　</a:t>
              </a:r>
              <a:r>
                <a:rPr lang="zh-CN" altLang="en-US" sz="2800" dirty="0">
                  <a:solidFill>
                    <a:schemeClr val="accent4"/>
                  </a:solidFill>
                </a:rPr>
                <a:t>综合实战：日志的挖掘与应用</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latin typeface="微软雅黑" panose="020B0503020204020204" pitchFamily="34" charset="-122"/>
                  <a:ea typeface="微软雅黑" panose="020B0503020204020204" pitchFamily="34" charset="-122"/>
                </a:rPr>
                <a:t>5</a:t>
              </a:r>
              <a:r>
                <a:rPr lang="en-US" altLang="zh-CN" sz="2100" spc="225" dirty="0" smtClean="0">
                  <a:latin typeface="微软雅黑" panose="020B0503020204020204" pitchFamily="34" charset="-122"/>
                  <a:ea typeface="微软雅黑" panose="020B0503020204020204" pitchFamily="34" charset="-122"/>
                </a:rPr>
                <a:t>.1</a:t>
              </a:r>
              <a:r>
                <a:rPr lang="zh-CN" altLang="en-US" sz="2100" spc="225" dirty="0">
                  <a:latin typeface="微软雅黑" panose="020B0503020204020204" pitchFamily="34" charset="-122"/>
                  <a:ea typeface="微软雅黑" panose="020B0503020204020204" pitchFamily="34" charset="-122"/>
                </a:rPr>
                <a:t>　</a:t>
              </a:r>
              <a:r>
                <a:rPr lang="zh-CN" altLang="en-US" sz="2100" spc="225" dirty="0" smtClean="0">
                  <a:latin typeface="微软雅黑" panose="020B0503020204020204" pitchFamily="34" charset="-122"/>
                  <a:ea typeface="微软雅黑" panose="020B0503020204020204" pitchFamily="34" charset="-122"/>
                </a:rPr>
                <a:t>日志概念</a:t>
              </a:r>
              <a:endParaRPr lang="zh-CN" altLang="en-US" sz="2100" spc="225"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日志处理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日志分析原理及工具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日志挖掘应用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34" name="圆角矩形 33"/>
          <p:cNvSpPr/>
          <p:nvPr/>
        </p:nvSpPr>
        <p:spPr>
          <a:xfrm>
            <a:off x="1763865" y="5641782"/>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5.1 </a:t>
            </a:r>
            <a:r>
              <a:rPr lang="zh-CN" altLang="en-US" sz="2100" b="1" spc="225" dirty="0" smtClean="0">
                <a:solidFill>
                  <a:prstClr val="white"/>
                </a:solidFill>
              </a:rPr>
              <a:t>日志概念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2920" y="1917216"/>
            <a:ext cx="7019069" cy="4183704"/>
          </a:xfrm>
          <a:prstGeom prst="rect">
            <a:avLst/>
          </a:prstGeom>
        </p:spPr>
      </p:pic>
      <p:sp>
        <p:nvSpPr>
          <p:cNvPr id="15" name="Content Placeholder 2"/>
          <p:cNvSpPr txBox="1"/>
          <p:nvPr/>
        </p:nvSpPr>
        <p:spPr>
          <a:xfrm>
            <a:off x="4571999" y="735945"/>
            <a:ext cx="4572001"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东方：</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每天记录。</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荀子</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强国</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：“王者之功名，不可胜日志也。” 杨谅注：“日记识其政事。”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周礼</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注：‘志，古文识；识，记也。’”</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6" name="Content Placeholder 2"/>
          <p:cNvSpPr txBox="1"/>
          <p:nvPr/>
        </p:nvSpPr>
        <p:spPr>
          <a:xfrm>
            <a:off x="278406" y="733117"/>
            <a:ext cx="4429395" cy="3301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西方：</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犹日记。 柯岩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奇异的书简</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船长</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 贝汉廷 ，这位在他的航海日志上没有误过一天航期的船长</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这时却毫不迟疑地答应了。””</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cstate="print"/>
          <a:srcRect l="19090" t="21720" r="16280" b="22029"/>
          <a:stretch>
            <a:fillRect/>
          </a:stretch>
        </p:blipFill>
        <p:spPr>
          <a:xfrm>
            <a:off x="-14605" y="-22225"/>
            <a:ext cx="9169400" cy="6879590"/>
          </a:xfrm>
          <a:prstGeom prst="rect">
            <a:avLst/>
          </a:prstGeom>
        </p:spPr>
      </p:pic>
      <p:sp>
        <p:nvSpPr>
          <p:cNvPr id="5" name="矩形 4"/>
          <p:cNvSpPr/>
          <p:nvPr/>
        </p:nvSpPr>
        <p:spPr>
          <a:xfrm>
            <a:off x="328689" y="1696491"/>
            <a:ext cx="8579926" cy="5115246"/>
          </a:xfrm>
          <a:prstGeom prst="rect">
            <a:avLst/>
          </a:prstGeom>
        </p:spPr>
        <p:txBody>
          <a:bodyPr wrap="square">
            <a:spAutoFit/>
          </a:bodyPr>
          <a:lstStyle/>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使用</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数据库存储日志，数据库系统提供了丰富的接口，能否方便的开发日志分析前端工具？</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类</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UNIX</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系统中</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Syslog</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传输日志，日志服务器是使用向客户端“拉”取日志的形式传输日志吗？</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下列</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哪项不是日志处理生命周期的阶段（  ）</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传输日志	</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克隆日志	</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存储日志	</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分析日志选择题</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下列</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哪项正则表达式可用于匹配中国邮政编码（注：</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位数字）</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A.[1-9]d{5}(?!</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d) B</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[1-9]d{6}(?!</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d) </a:t>
            </a:r>
            <a:r>
              <a:rPr lang="en-US" altLang="zh-CN" sz="1600" spc="225" dirty="0" err="1"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C.d</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}-d{8}d{4}-</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d{7} </a:t>
            </a:r>
            <a:r>
              <a:rPr lang="en-US" altLang="zh-CN" sz="1600" spc="225" dirty="0" err="1"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D.d</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{15</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}|d{18}</a:t>
            </a:r>
            <a:endPar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CentOS</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操作系统上使用</a:t>
            </a:r>
            <a:r>
              <a:rPr lang="en-US" altLang="zh-CN" sz="1600" spc="22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awk</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grep</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等命令匹配</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spc="22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etc</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/password</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中含有</a:t>
            </a:r>
            <a:r>
              <a:rPr lang="en-US" altLang="zh-CN" sz="1600" spc="22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nologin</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行。</a:t>
            </a:r>
            <a:endPar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参照</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本章节本章</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5.3.3</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VMware Workstation</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安装</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CentOS</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操作系统搭建</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ELK</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服务器端应用，并自行搜索相关技术文档，深入了解使用</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ELK</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工具分析日志。</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5.1 </a:t>
            </a:r>
            <a:r>
              <a:rPr lang="zh-CN" altLang="en-US" sz="2100" b="1" spc="225" dirty="0" smtClean="0">
                <a:solidFill>
                  <a:prstClr val="white"/>
                </a:solidFill>
              </a:rPr>
              <a:t>日志概念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2050" name="Picture 2" descr="http://www.idcbest.com/newsadmin/upFile/2017-1/Data-Center-India.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4107" y="1853336"/>
            <a:ext cx="4959074" cy="2784712"/>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p:nvPr/>
        </p:nvSpPr>
        <p:spPr>
          <a:xfrm>
            <a:off x="5042780" y="1856287"/>
            <a:ext cx="4092164"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所谓日志（</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Log</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）是指系统所指定对象的某些操作和其操作结果按时间有序的集合。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dirty="0">
                <a:solidFill>
                  <a:schemeClr val="tx1"/>
                </a:solidFill>
                <a:latin typeface="黑体" panose="02010609060101010101" pitchFamily="49" charset="-122"/>
                <a:ea typeface="黑体" panose="02010609060101010101" pitchFamily="49" charset="-122"/>
              </a:rPr>
              <a:t> </a:t>
            </a:r>
            <a:r>
              <a:rPr lang="en-US" altLang="zh-CN" dirty="0" smtClean="0">
                <a:solidFill>
                  <a:schemeClr val="tx1"/>
                </a:solidFill>
                <a:latin typeface="黑体" panose="02010609060101010101" pitchFamily="49" charset="-122"/>
                <a:ea typeface="黑体" panose="02010609060101010101" pitchFamily="49" charset="-122"/>
              </a:rPr>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百度百科</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dirty="0">
              <a:solidFill>
                <a:schemeClr val="tx1"/>
              </a:solidFill>
              <a:latin typeface="黑体" panose="02010609060101010101" pitchFamily="49" charset="-122"/>
              <a:ea typeface="黑体" panose="02010609060101010101" pitchFamily="49" charset="-122"/>
            </a:endParaRPr>
          </a:p>
          <a:p>
            <a:pPr marL="0" indent="0">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日志数据的核心就是日志消息或者日志。日志消息就是计算机系统、、设备、软件等在某种刺激下反应生成的东西</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dirty="0">
                <a:solidFill>
                  <a:schemeClr val="tx1"/>
                </a:solidFill>
                <a:latin typeface="黑体" panose="02010609060101010101" pitchFamily="49" charset="-122"/>
                <a:ea typeface="黑体" panose="02010609060101010101" pitchFamily="49" charset="-122"/>
              </a:rPr>
              <a:t> </a:t>
            </a:r>
            <a:r>
              <a:rPr lang="en-US" altLang="zh-CN" dirty="0" smtClean="0">
                <a:solidFill>
                  <a:schemeClr val="tx1"/>
                </a:solidFill>
                <a:latin typeface="黑体" panose="02010609060101010101" pitchFamily="49" charset="-122"/>
                <a:ea typeface="黑体" panose="02010609060101010101" pitchFamily="49" charset="-122"/>
              </a:rPr>
              <a:t>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日志管理与分析权威指南</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endParaRPr lang="en-US" altLang="zh-CN" dirty="0">
              <a:solidFill>
                <a:schemeClr val="tx1"/>
              </a:solidFill>
              <a:latin typeface="黑体" panose="02010609060101010101" pitchFamily="49" charset="-122"/>
              <a:ea typeface="黑体" panose="02010609060101010101" pitchFamily="49" charset="-122"/>
            </a:endParaRPr>
          </a:p>
          <a:p>
            <a:pPr marL="0" indent="0">
              <a:lnSpc>
                <a:spcPct val="150000"/>
              </a:lnSpc>
              <a:buNone/>
            </a:pPr>
            <a:endParaRPr lang="zh-CN" altLang="en-US" dirty="0">
              <a:solidFill>
                <a:schemeClr val="tx1"/>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5.1 </a:t>
            </a:r>
            <a:r>
              <a:rPr lang="zh-CN" altLang="en-US" sz="2100" b="1" spc="225" dirty="0" smtClean="0">
                <a:solidFill>
                  <a:prstClr val="white"/>
                </a:solidFill>
              </a:rPr>
              <a:t>日志概念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cxnSp>
        <p:nvCxnSpPr>
          <p:cNvPr id="11" name="Straight Connector 82"/>
          <p:cNvCxnSpPr/>
          <p:nvPr/>
        </p:nvCxnSpPr>
        <p:spPr>
          <a:xfrm>
            <a:off x="2417635" y="3351342"/>
            <a:ext cx="13752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85"/>
          <p:cNvCxnSpPr/>
          <p:nvPr/>
        </p:nvCxnSpPr>
        <p:spPr>
          <a:xfrm flipV="1">
            <a:off x="3792898" y="1007240"/>
            <a:ext cx="1" cy="4629961"/>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8"/>
          <p:cNvGrpSpPr/>
          <p:nvPr/>
        </p:nvGrpSpPr>
        <p:grpSpPr>
          <a:xfrm>
            <a:off x="4262939" y="1880377"/>
            <a:ext cx="906703" cy="908468"/>
            <a:chOff x="8866294" y="4017821"/>
            <a:chExt cx="1360409" cy="1363057"/>
          </a:xfrm>
        </p:grpSpPr>
        <p:sp>
          <p:nvSpPr>
            <p:cNvPr id="15" name="Oval 15"/>
            <p:cNvSpPr>
              <a:spLocks noChangeArrowheads="1"/>
            </p:cNvSpPr>
            <p:nvPr/>
          </p:nvSpPr>
          <p:spPr bwMode="auto">
            <a:xfrm>
              <a:off x="8866294" y="4017821"/>
              <a:ext cx="1360409" cy="1363057"/>
            </a:xfrm>
            <a:prstGeom prst="ellipse">
              <a:avLst/>
            </a:prstGeom>
            <a:solidFill>
              <a:srgbClr val="FFC000"/>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sp>
          <p:nvSpPr>
            <p:cNvPr id="16" name="Freeform 5"/>
            <p:cNvSpPr>
              <a:spLocks noEditPoints="1"/>
            </p:cNvSpPr>
            <p:nvPr/>
          </p:nvSpPr>
          <p:spPr bwMode="auto">
            <a:xfrm>
              <a:off x="9146482" y="4325668"/>
              <a:ext cx="793450" cy="790055"/>
            </a:xfrm>
            <a:custGeom>
              <a:avLst/>
              <a:gdLst>
                <a:gd name="T0" fmla="*/ 151 w 393"/>
                <a:gd name="T1" fmla="*/ 295 h 391"/>
                <a:gd name="T2" fmla="*/ 159 w 393"/>
                <a:gd name="T3" fmla="*/ 266 h 391"/>
                <a:gd name="T4" fmla="*/ 122 w 393"/>
                <a:gd name="T5" fmla="*/ 251 h 391"/>
                <a:gd name="T6" fmla="*/ 108 w 393"/>
                <a:gd name="T7" fmla="*/ 225 h 391"/>
                <a:gd name="T8" fmla="*/ 71 w 393"/>
                <a:gd name="T9" fmla="*/ 241 h 391"/>
                <a:gd name="T10" fmla="*/ 42 w 393"/>
                <a:gd name="T11" fmla="*/ 232 h 391"/>
                <a:gd name="T12" fmla="*/ 27 w 393"/>
                <a:gd name="T13" fmla="*/ 269 h 391"/>
                <a:gd name="T14" fmla="*/ 1 w 393"/>
                <a:gd name="T15" fmla="*/ 283 h 391"/>
                <a:gd name="T16" fmla="*/ 16 w 393"/>
                <a:gd name="T17" fmla="*/ 300 h 391"/>
                <a:gd name="T18" fmla="*/ 3 w 393"/>
                <a:gd name="T19" fmla="*/ 338 h 391"/>
                <a:gd name="T20" fmla="*/ 31 w 393"/>
                <a:gd name="T21" fmla="*/ 350 h 391"/>
                <a:gd name="T22" fmla="*/ 42 w 393"/>
                <a:gd name="T23" fmla="*/ 381 h 391"/>
                <a:gd name="T24" fmla="*/ 68 w 393"/>
                <a:gd name="T25" fmla="*/ 390 h 391"/>
                <a:gd name="T26" fmla="*/ 96 w 393"/>
                <a:gd name="T27" fmla="*/ 375 h 391"/>
                <a:gd name="T28" fmla="*/ 125 w 393"/>
                <a:gd name="T29" fmla="*/ 383 h 391"/>
                <a:gd name="T30" fmla="*/ 140 w 393"/>
                <a:gd name="T31" fmla="*/ 346 h 391"/>
                <a:gd name="T32" fmla="*/ 162 w 393"/>
                <a:gd name="T33" fmla="*/ 343 h 391"/>
                <a:gd name="T34" fmla="*/ 101 w 393"/>
                <a:gd name="T35" fmla="*/ 346 h 391"/>
                <a:gd name="T36" fmla="*/ 66 w 393"/>
                <a:gd name="T37" fmla="*/ 269 h 391"/>
                <a:gd name="T38" fmla="*/ 101 w 393"/>
                <a:gd name="T39" fmla="*/ 346 h 391"/>
                <a:gd name="T40" fmla="*/ 261 w 393"/>
                <a:gd name="T41" fmla="*/ 336 h 391"/>
                <a:gd name="T42" fmla="*/ 266 w 393"/>
                <a:gd name="T43" fmla="*/ 320 h 391"/>
                <a:gd name="T44" fmla="*/ 245 w 393"/>
                <a:gd name="T45" fmla="*/ 312 h 391"/>
                <a:gd name="T46" fmla="*/ 237 w 393"/>
                <a:gd name="T47" fmla="*/ 297 h 391"/>
                <a:gd name="T48" fmla="*/ 217 w 393"/>
                <a:gd name="T49" fmla="*/ 306 h 391"/>
                <a:gd name="T50" fmla="*/ 200 w 393"/>
                <a:gd name="T51" fmla="*/ 301 h 391"/>
                <a:gd name="T52" fmla="*/ 192 w 393"/>
                <a:gd name="T53" fmla="*/ 321 h 391"/>
                <a:gd name="T54" fmla="*/ 177 w 393"/>
                <a:gd name="T55" fmla="*/ 329 h 391"/>
                <a:gd name="T56" fmla="*/ 186 w 393"/>
                <a:gd name="T57" fmla="*/ 339 h 391"/>
                <a:gd name="T58" fmla="*/ 179 w 393"/>
                <a:gd name="T59" fmla="*/ 360 h 391"/>
                <a:gd name="T60" fmla="*/ 194 w 393"/>
                <a:gd name="T61" fmla="*/ 367 h 391"/>
                <a:gd name="T62" fmla="*/ 200 w 393"/>
                <a:gd name="T63" fmla="*/ 384 h 391"/>
                <a:gd name="T64" fmla="*/ 215 w 393"/>
                <a:gd name="T65" fmla="*/ 389 h 391"/>
                <a:gd name="T66" fmla="*/ 230 w 393"/>
                <a:gd name="T67" fmla="*/ 380 h 391"/>
                <a:gd name="T68" fmla="*/ 247 w 393"/>
                <a:gd name="T69" fmla="*/ 385 h 391"/>
                <a:gd name="T70" fmla="*/ 255 w 393"/>
                <a:gd name="T71" fmla="*/ 364 h 391"/>
                <a:gd name="T72" fmla="*/ 267 w 393"/>
                <a:gd name="T73" fmla="*/ 363 h 391"/>
                <a:gd name="T74" fmla="*/ 233 w 393"/>
                <a:gd name="T75" fmla="*/ 364 h 391"/>
                <a:gd name="T76" fmla="*/ 214 w 393"/>
                <a:gd name="T77" fmla="*/ 321 h 391"/>
                <a:gd name="T78" fmla="*/ 233 w 393"/>
                <a:gd name="T79" fmla="*/ 364 h 391"/>
                <a:gd name="T80" fmla="*/ 362 w 393"/>
                <a:gd name="T81" fmla="*/ 122 h 391"/>
                <a:gd name="T82" fmla="*/ 377 w 393"/>
                <a:gd name="T83" fmla="*/ 73 h 391"/>
                <a:gd name="T84" fmla="*/ 314 w 393"/>
                <a:gd name="T85" fmla="*/ 48 h 391"/>
                <a:gd name="T86" fmla="*/ 290 w 393"/>
                <a:gd name="T87" fmla="*/ 3 h 391"/>
                <a:gd name="T88" fmla="*/ 229 w 393"/>
                <a:gd name="T89" fmla="*/ 30 h 391"/>
                <a:gd name="T90" fmla="*/ 180 w 393"/>
                <a:gd name="T91" fmla="*/ 15 h 391"/>
                <a:gd name="T92" fmla="*/ 155 w 393"/>
                <a:gd name="T93" fmla="*/ 78 h 391"/>
                <a:gd name="T94" fmla="*/ 110 w 393"/>
                <a:gd name="T95" fmla="*/ 102 h 391"/>
                <a:gd name="T96" fmla="*/ 136 w 393"/>
                <a:gd name="T97" fmla="*/ 130 h 391"/>
                <a:gd name="T98" fmla="*/ 114 w 393"/>
                <a:gd name="T99" fmla="*/ 194 h 391"/>
                <a:gd name="T100" fmla="*/ 161 w 393"/>
                <a:gd name="T101" fmla="*/ 214 h 391"/>
                <a:gd name="T102" fmla="*/ 180 w 393"/>
                <a:gd name="T103" fmla="*/ 266 h 391"/>
                <a:gd name="T104" fmla="*/ 223 w 393"/>
                <a:gd name="T105" fmla="*/ 281 h 391"/>
                <a:gd name="T106" fmla="*/ 271 w 393"/>
                <a:gd name="T107" fmla="*/ 255 h 391"/>
                <a:gd name="T108" fmla="*/ 319 w 393"/>
                <a:gd name="T109" fmla="*/ 270 h 391"/>
                <a:gd name="T110" fmla="*/ 344 w 393"/>
                <a:gd name="T111" fmla="*/ 207 h 391"/>
                <a:gd name="T112" fmla="*/ 382 w 393"/>
                <a:gd name="T113" fmla="*/ 202 h 391"/>
                <a:gd name="T114" fmla="*/ 279 w 393"/>
                <a:gd name="T115" fmla="*/ 207 h 391"/>
                <a:gd name="T116" fmla="*/ 220 w 393"/>
                <a:gd name="T117" fmla="*/ 78 h 391"/>
                <a:gd name="T118" fmla="*/ 279 w 393"/>
                <a:gd name="T119" fmla="*/ 207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3" h="391">
                  <a:moveTo>
                    <a:pt x="160" y="318"/>
                  </a:moveTo>
                  <a:cubicBezTo>
                    <a:pt x="151" y="315"/>
                    <a:pt x="151" y="315"/>
                    <a:pt x="151" y="315"/>
                  </a:cubicBezTo>
                  <a:cubicBezTo>
                    <a:pt x="152" y="308"/>
                    <a:pt x="152" y="302"/>
                    <a:pt x="151" y="295"/>
                  </a:cubicBezTo>
                  <a:cubicBezTo>
                    <a:pt x="159" y="291"/>
                    <a:pt x="159" y="291"/>
                    <a:pt x="159" y="291"/>
                  </a:cubicBezTo>
                  <a:cubicBezTo>
                    <a:pt x="165" y="289"/>
                    <a:pt x="167" y="282"/>
                    <a:pt x="164" y="277"/>
                  </a:cubicBezTo>
                  <a:cubicBezTo>
                    <a:pt x="159" y="266"/>
                    <a:pt x="159" y="266"/>
                    <a:pt x="159" y="266"/>
                  </a:cubicBezTo>
                  <a:cubicBezTo>
                    <a:pt x="157" y="261"/>
                    <a:pt x="151" y="258"/>
                    <a:pt x="145" y="261"/>
                  </a:cubicBezTo>
                  <a:cubicBezTo>
                    <a:pt x="137" y="265"/>
                    <a:pt x="137" y="265"/>
                    <a:pt x="137" y="265"/>
                  </a:cubicBezTo>
                  <a:cubicBezTo>
                    <a:pt x="132" y="260"/>
                    <a:pt x="128" y="255"/>
                    <a:pt x="122" y="251"/>
                  </a:cubicBezTo>
                  <a:cubicBezTo>
                    <a:pt x="125" y="242"/>
                    <a:pt x="125" y="242"/>
                    <a:pt x="125" y="242"/>
                  </a:cubicBezTo>
                  <a:cubicBezTo>
                    <a:pt x="127" y="237"/>
                    <a:pt x="125" y="231"/>
                    <a:pt x="119" y="229"/>
                  </a:cubicBezTo>
                  <a:cubicBezTo>
                    <a:pt x="108" y="225"/>
                    <a:pt x="108" y="225"/>
                    <a:pt x="108" y="225"/>
                  </a:cubicBezTo>
                  <a:cubicBezTo>
                    <a:pt x="103" y="223"/>
                    <a:pt x="96" y="226"/>
                    <a:pt x="94" y="231"/>
                  </a:cubicBezTo>
                  <a:cubicBezTo>
                    <a:pt x="91" y="240"/>
                    <a:pt x="91" y="240"/>
                    <a:pt x="91" y="240"/>
                  </a:cubicBezTo>
                  <a:cubicBezTo>
                    <a:pt x="84" y="239"/>
                    <a:pt x="78" y="239"/>
                    <a:pt x="71" y="241"/>
                  </a:cubicBezTo>
                  <a:cubicBezTo>
                    <a:pt x="67" y="232"/>
                    <a:pt x="67" y="232"/>
                    <a:pt x="67" y="232"/>
                  </a:cubicBezTo>
                  <a:cubicBezTo>
                    <a:pt x="65" y="227"/>
                    <a:pt x="58" y="224"/>
                    <a:pt x="53" y="227"/>
                  </a:cubicBezTo>
                  <a:cubicBezTo>
                    <a:pt x="42" y="232"/>
                    <a:pt x="42" y="232"/>
                    <a:pt x="42" y="232"/>
                  </a:cubicBezTo>
                  <a:cubicBezTo>
                    <a:pt x="37" y="234"/>
                    <a:pt x="34" y="241"/>
                    <a:pt x="37" y="246"/>
                  </a:cubicBezTo>
                  <a:cubicBezTo>
                    <a:pt x="41" y="254"/>
                    <a:pt x="41" y="254"/>
                    <a:pt x="41" y="254"/>
                  </a:cubicBezTo>
                  <a:cubicBezTo>
                    <a:pt x="36" y="259"/>
                    <a:pt x="31" y="264"/>
                    <a:pt x="27" y="269"/>
                  </a:cubicBezTo>
                  <a:cubicBezTo>
                    <a:pt x="19" y="266"/>
                    <a:pt x="19" y="266"/>
                    <a:pt x="19" y="266"/>
                  </a:cubicBezTo>
                  <a:cubicBezTo>
                    <a:pt x="13" y="264"/>
                    <a:pt x="7" y="267"/>
                    <a:pt x="5" y="272"/>
                  </a:cubicBezTo>
                  <a:cubicBezTo>
                    <a:pt x="1" y="283"/>
                    <a:pt x="1" y="283"/>
                    <a:pt x="1" y="283"/>
                  </a:cubicBezTo>
                  <a:cubicBezTo>
                    <a:pt x="0" y="286"/>
                    <a:pt x="0" y="289"/>
                    <a:pt x="1" y="291"/>
                  </a:cubicBezTo>
                  <a:cubicBezTo>
                    <a:pt x="2" y="294"/>
                    <a:pt x="4" y="296"/>
                    <a:pt x="7" y="297"/>
                  </a:cubicBezTo>
                  <a:cubicBezTo>
                    <a:pt x="16" y="300"/>
                    <a:pt x="16" y="300"/>
                    <a:pt x="16" y="300"/>
                  </a:cubicBezTo>
                  <a:cubicBezTo>
                    <a:pt x="15" y="307"/>
                    <a:pt x="15" y="313"/>
                    <a:pt x="17" y="320"/>
                  </a:cubicBezTo>
                  <a:cubicBezTo>
                    <a:pt x="8" y="324"/>
                    <a:pt x="8" y="324"/>
                    <a:pt x="8" y="324"/>
                  </a:cubicBezTo>
                  <a:cubicBezTo>
                    <a:pt x="3" y="326"/>
                    <a:pt x="0" y="333"/>
                    <a:pt x="3" y="338"/>
                  </a:cubicBezTo>
                  <a:cubicBezTo>
                    <a:pt x="8" y="349"/>
                    <a:pt x="8" y="349"/>
                    <a:pt x="8" y="349"/>
                  </a:cubicBezTo>
                  <a:cubicBezTo>
                    <a:pt x="10" y="354"/>
                    <a:pt x="17" y="357"/>
                    <a:pt x="22" y="354"/>
                  </a:cubicBezTo>
                  <a:cubicBezTo>
                    <a:pt x="31" y="350"/>
                    <a:pt x="31" y="350"/>
                    <a:pt x="31" y="350"/>
                  </a:cubicBezTo>
                  <a:cubicBezTo>
                    <a:pt x="35" y="356"/>
                    <a:pt x="40" y="360"/>
                    <a:pt x="45" y="364"/>
                  </a:cubicBezTo>
                  <a:cubicBezTo>
                    <a:pt x="42" y="373"/>
                    <a:pt x="42" y="373"/>
                    <a:pt x="42" y="373"/>
                  </a:cubicBezTo>
                  <a:cubicBezTo>
                    <a:pt x="41" y="375"/>
                    <a:pt x="41" y="378"/>
                    <a:pt x="42" y="381"/>
                  </a:cubicBezTo>
                  <a:cubicBezTo>
                    <a:pt x="43" y="383"/>
                    <a:pt x="45" y="385"/>
                    <a:pt x="48" y="386"/>
                  </a:cubicBezTo>
                  <a:cubicBezTo>
                    <a:pt x="59" y="390"/>
                    <a:pt x="59" y="390"/>
                    <a:pt x="59" y="390"/>
                  </a:cubicBezTo>
                  <a:cubicBezTo>
                    <a:pt x="62" y="391"/>
                    <a:pt x="65" y="391"/>
                    <a:pt x="68" y="390"/>
                  </a:cubicBezTo>
                  <a:cubicBezTo>
                    <a:pt x="70" y="389"/>
                    <a:pt x="72" y="387"/>
                    <a:pt x="73" y="384"/>
                  </a:cubicBezTo>
                  <a:cubicBezTo>
                    <a:pt x="76" y="375"/>
                    <a:pt x="76" y="375"/>
                    <a:pt x="76" y="375"/>
                  </a:cubicBezTo>
                  <a:cubicBezTo>
                    <a:pt x="83" y="376"/>
                    <a:pt x="90" y="376"/>
                    <a:pt x="96" y="375"/>
                  </a:cubicBezTo>
                  <a:cubicBezTo>
                    <a:pt x="100" y="383"/>
                    <a:pt x="100" y="383"/>
                    <a:pt x="100" y="383"/>
                  </a:cubicBezTo>
                  <a:cubicBezTo>
                    <a:pt x="103" y="388"/>
                    <a:pt x="109" y="391"/>
                    <a:pt x="114" y="388"/>
                  </a:cubicBezTo>
                  <a:cubicBezTo>
                    <a:pt x="125" y="383"/>
                    <a:pt x="125" y="383"/>
                    <a:pt x="125" y="383"/>
                  </a:cubicBezTo>
                  <a:cubicBezTo>
                    <a:pt x="131" y="381"/>
                    <a:pt x="133" y="374"/>
                    <a:pt x="130" y="369"/>
                  </a:cubicBezTo>
                  <a:cubicBezTo>
                    <a:pt x="126" y="361"/>
                    <a:pt x="126" y="361"/>
                    <a:pt x="126" y="361"/>
                  </a:cubicBezTo>
                  <a:cubicBezTo>
                    <a:pt x="132" y="356"/>
                    <a:pt x="136" y="351"/>
                    <a:pt x="140" y="346"/>
                  </a:cubicBezTo>
                  <a:cubicBezTo>
                    <a:pt x="149" y="349"/>
                    <a:pt x="149" y="349"/>
                    <a:pt x="149" y="349"/>
                  </a:cubicBezTo>
                  <a:cubicBezTo>
                    <a:pt x="151" y="350"/>
                    <a:pt x="154" y="350"/>
                    <a:pt x="157" y="349"/>
                  </a:cubicBezTo>
                  <a:cubicBezTo>
                    <a:pt x="159" y="348"/>
                    <a:pt x="161" y="346"/>
                    <a:pt x="162" y="343"/>
                  </a:cubicBezTo>
                  <a:cubicBezTo>
                    <a:pt x="167" y="332"/>
                    <a:pt x="167" y="332"/>
                    <a:pt x="167" y="332"/>
                  </a:cubicBezTo>
                  <a:cubicBezTo>
                    <a:pt x="169" y="326"/>
                    <a:pt x="166" y="320"/>
                    <a:pt x="160" y="318"/>
                  </a:cubicBezTo>
                  <a:close/>
                  <a:moveTo>
                    <a:pt x="101" y="346"/>
                  </a:moveTo>
                  <a:cubicBezTo>
                    <a:pt x="96" y="349"/>
                    <a:pt x="90" y="350"/>
                    <a:pt x="84" y="350"/>
                  </a:cubicBezTo>
                  <a:cubicBezTo>
                    <a:pt x="67" y="350"/>
                    <a:pt x="52" y="340"/>
                    <a:pt x="45" y="325"/>
                  </a:cubicBezTo>
                  <a:cubicBezTo>
                    <a:pt x="35" y="304"/>
                    <a:pt x="45" y="279"/>
                    <a:pt x="66" y="269"/>
                  </a:cubicBezTo>
                  <a:cubicBezTo>
                    <a:pt x="72" y="266"/>
                    <a:pt x="77" y="265"/>
                    <a:pt x="84" y="265"/>
                  </a:cubicBezTo>
                  <a:cubicBezTo>
                    <a:pt x="100" y="265"/>
                    <a:pt x="115" y="275"/>
                    <a:pt x="122" y="290"/>
                  </a:cubicBezTo>
                  <a:cubicBezTo>
                    <a:pt x="132" y="311"/>
                    <a:pt x="123" y="336"/>
                    <a:pt x="101" y="346"/>
                  </a:cubicBezTo>
                  <a:close/>
                  <a:moveTo>
                    <a:pt x="266" y="349"/>
                  </a:moveTo>
                  <a:cubicBezTo>
                    <a:pt x="261" y="347"/>
                    <a:pt x="261" y="347"/>
                    <a:pt x="261" y="347"/>
                  </a:cubicBezTo>
                  <a:cubicBezTo>
                    <a:pt x="262" y="343"/>
                    <a:pt x="261" y="340"/>
                    <a:pt x="261" y="336"/>
                  </a:cubicBezTo>
                  <a:cubicBezTo>
                    <a:pt x="266" y="334"/>
                    <a:pt x="266" y="334"/>
                    <a:pt x="266" y="334"/>
                  </a:cubicBezTo>
                  <a:cubicBezTo>
                    <a:pt x="269" y="332"/>
                    <a:pt x="270" y="329"/>
                    <a:pt x="269" y="326"/>
                  </a:cubicBezTo>
                  <a:cubicBezTo>
                    <a:pt x="266" y="320"/>
                    <a:pt x="266" y="320"/>
                    <a:pt x="266" y="320"/>
                  </a:cubicBezTo>
                  <a:cubicBezTo>
                    <a:pt x="264" y="317"/>
                    <a:pt x="261" y="315"/>
                    <a:pt x="258" y="317"/>
                  </a:cubicBezTo>
                  <a:cubicBezTo>
                    <a:pt x="253" y="319"/>
                    <a:pt x="253" y="319"/>
                    <a:pt x="253" y="319"/>
                  </a:cubicBezTo>
                  <a:cubicBezTo>
                    <a:pt x="251" y="316"/>
                    <a:pt x="248" y="314"/>
                    <a:pt x="245" y="312"/>
                  </a:cubicBezTo>
                  <a:cubicBezTo>
                    <a:pt x="247" y="307"/>
                    <a:pt x="247" y="307"/>
                    <a:pt x="247" y="307"/>
                  </a:cubicBezTo>
                  <a:cubicBezTo>
                    <a:pt x="248" y="304"/>
                    <a:pt x="246" y="300"/>
                    <a:pt x="243" y="299"/>
                  </a:cubicBezTo>
                  <a:cubicBezTo>
                    <a:pt x="237" y="297"/>
                    <a:pt x="237" y="297"/>
                    <a:pt x="237" y="297"/>
                  </a:cubicBezTo>
                  <a:cubicBezTo>
                    <a:pt x="234" y="296"/>
                    <a:pt x="230" y="297"/>
                    <a:pt x="229" y="300"/>
                  </a:cubicBezTo>
                  <a:cubicBezTo>
                    <a:pt x="228" y="305"/>
                    <a:pt x="228" y="305"/>
                    <a:pt x="228" y="305"/>
                  </a:cubicBezTo>
                  <a:cubicBezTo>
                    <a:pt x="224" y="305"/>
                    <a:pt x="220" y="305"/>
                    <a:pt x="217" y="306"/>
                  </a:cubicBezTo>
                  <a:cubicBezTo>
                    <a:pt x="214" y="301"/>
                    <a:pt x="214" y="301"/>
                    <a:pt x="214" y="301"/>
                  </a:cubicBezTo>
                  <a:cubicBezTo>
                    <a:pt x="213" y="298"/>
                    <a:pt x="209" y="296"/>
                    <a:pt x="206" y="298"/>
                  </a:cubicBezTo>
                  <a:cubicBezTo>
                    <a:pt x="200" y="301"/>
                    <a:pt x="200" y="301"/>
                    <a:pt x="200" y="301"/>
                  </a:cubicBezTo>
                  <a:cubicBezTo>
                    <a:pt x="197" y="302"/>
                    <a:pt x="196" y="306"/>
                    <a:pt x="197" y="309"/>
                  </a:cubicBezTo>
                  <a:cubicBezTo>
                    <a:pt x="200" y="313"/>
                    <a:pt x="200" y="313"/>
                    <a:pt x="200" y="313"/>
                  </a:cubicBezTo>
                  <a:cubicBezTo>
                    <a:pt x="197" y="316"/>
                    <a:pt x="194" y="318"/>
                    <a:pt x="192" y="321"/>
                  </a:cubicBezTo>
                  <a:cubicBezTo>
                    <a:pt x="187" y="320"/>
                    <a:pt x="187" y="320"/>
                    <a:pt x="187" y="320"/>
                  </a:cubicBezTo>
                  <a:cubicBezTo>
                    <a:pt x="184" y="318"/>
                    <a:pt x="181" y="320"/>
                    <a:pt x="180" y="323"/>
                  </a:cubicBezTo>
                  <a:cubicBezTo>
                    <a:pt x="177" y="329"/>
                    <a:pt x="177" y="329"/>
                    <a:pt x="177" y="329"/>
                  </a:cubicBezTo>
                  <a:cubicBezTo>
                    <a:pt x="177" y="331"/>
                    <a:pt x="177" y="332"/>
                    <a:pt x="177" y="334"/>
                  </a:cubicBezTo>
                  <a:cubicBezTo>
                    <a:pt x="178" y="335"/>
                    <a:pt x="179" y="336"/>
                    <a:pt x="181" y="337"/>
                  </a:cubicBezTo>
                  <a:cubicBezTo>
                    <a:pt x="186" y="339"/>
                    <a:pt x="186" y="339"/>
                    <a:pt x="186" y="339"/>
                  </a:cubicBezTo>
                  <a:cubicBezTo>
                    <a:pt x="185" y="342"/>
                    <a:pt x="186" y="346"/>
                    <a:pt x="186" y="350"/>
                  </a:cubicBezTo>
                  <a:cubicBezTo>
                    <a:pt x="181" y="352"/>
                    <a:pt x="181" y="352"/>
                    <a:pt x="181" y="352"/>
                  </a:cubicBezTo>
                  <a:cubicBezTo>
                    <a:pt x="178" y="353"/>
                    <a:pt x="177" y="357"/>
                    <a:pt x="179" y="360"/>
                  </a:cubicBezTo>
                  <a:cubicBezTo>
                    <a:pt x="181" y="366"/>
                    <a:pt x="181" y="366"/>
                    <a:pt x="181" y="366"/>
                  </a:cubicBezTo>
                  <a:cubicBezTo>
                    <a:pt x="183" y="369"/>
                    <a:pt x="186" y="370"/>
                    <a:pt x="189" y="369"/>
                  </a:cubicBezTo>
                  <a:cubicBezTo>
                    <a:pt x="194" y="367"/>
                    <a:pt x="194" y="367"/>
                    <a:pt x="194" y="367"/>
                  </a:cubicBezTo>
                  <a:cubicBezTo>
                    <a:pt x="196" y="370"/>
                    <a:pt x="199" y="372"/>
                    <a:pt x="202" y="374"/>
                  </a:cubicBezTo>
                  <a:cubicBezTo>
                    <a:pt x="200" y="379"/>
                    <a:pt x="200" y="379"/>
                    <a:pt x="200" y="379"/>
                  </a:cubicBezTo>
                  <a:cubicBezTo>
                    <a:pt x="200" y="381"/>
                    <a:pt x="200" y="382"/>
                    <a:pt x="200" y="384"/>
                  </a:cubicBezTo>
                  <a:cubicBezTo>
                    <a:pt x="201" y="385"/>
                    <a:pt x="202" y="386"/>
                    <a:pt x="204" y="387"/>
                  </a:cubicBezTo>
                  <a:cubicBezTo>
                    <a:pt x="210" y="389"/>
                    <a:pt x="210" y="389"/>
                    <a:pt x="210" y="389"/>
                  </a:cubicBezTo>
                  <a:cubicBezTo>
                    <a:pt x="212" y="390"/>
                    <a:pt x="213" y="390"/>
                    <a:pt x="215" y="389"/>
                  </a:cubicBezTo>
                  <a:cubicBezTo>
                    <a:pt x="216" y="388"/>
                    <a:pt x="217" y="387"/>
                    <a:pt x="218" y="386"/>
                  </a:cubicBezTo>
                  <a:cubicBezTo>
                    <a:pt x="219" y="381"/>
                    <a:pt x="219" y="381"/>
                    <a:pt x="219" y="381"/>
                  </a:cubicBezTo>
                  <a:cubicBezTo>
                    <a:pt x="223" y="381"/>
                    <a:pt x="227" y="381"/>
                    <a:pt x="230" y="380"/>
                  </a:cubicBezTo>
                  <a:cubicBezTo>
                    <a:pt x="233" y="385"/>
                    <a:pt x="233" y="385"/>
                    <a:pt x="233" y="385"/>
                  </a:cubicBezTo>
                  <a:cubicBezTo>
                    <a:pt x="234" y="388"/>
                    <a:pt x="238" y="389"/>
                    <a:pt x="241" y="388"/>
                  </a:cubicBezTo>
                  <a:cubicBezTo>
                    <a:pt x="247" y="385"/>
                    <a:pt x="247" y="385"/>
                    <a:pt x="247" y="385"/>
                  </a:cubicBezTo>
                  <a:cubicBezTo>
                    <a:pt x="250" y="384"/>
                    <a:pt x="251" y="380"/>
                    <a:pt x="250" y="377"/>
                  </a:cubicBezTo>
                  <a:cubicBezTo>
                    <a:pt x="247" y="372"/>
                    <a:pt x="247" y="372"/>
                    <a:pt x="247" y="372"/>
                  </a:cubicBezTo>
                  <a:cubicBezTo>
                    <a:pt x="250" y="370"/>
                    <a:pt x="253" y="367"/>
                    <a:pt x="255" y="364"/>
                  </a:cubicBezTo>
                  <a:cubicBezTo>
                    <a:pt x="260" y="366"/>
                    <a:pt x="260" y="366"/>
                    <a:pt x="260" y="366"/>
                  </a:cubicBezTo>
                  <a:cubicBezTo>
                    <a:pt x="261" y="367"/>
                    <a:pt x="263" y="367"/>
                    <a:pt x="264" y="366"/>
                  </a:cubicBezTo>
                  <a:cubicBezTo>
                    <a:pt x="266" y="365"/>
                    <a:pt x="267" y="364"/>
                    <a:pt x="267" y="363"/>
                  </a:cubicBezTo>
                  <a:cubicBezTo>
                    <a:pt x="270" y="356"/>
                    <a:pt x="270" y="356"/>
                    <a:pt x="270" y="356"/>
                  </a:cubicBezTo>
                  <a:cubicBezTo>
                    <a:pt x="271" y="353"/>
                    <a:pt x="269" y="350"/>
                    <a:pt x="266" y="349"/>
                  </a:cubicBezTo>
                  <a:close/>
                  <a:moveTo>
                    <a:pt x="233" y="364"/>
                  </a:moveTo>
                  <a:cubicBezTo>
                    <a:pt x="230" y="366"/>
                    <a:pt x="227" y="366"/>
                    <a:pt x="224" y="366"/>
                  </a:cubicBezTo>
                  <a:cubicBezTo>
                    <a:pt x="214" y="366"/>
                    <a:pt x="206" y="361"/>
                    <a:pt x="202" y="353"/>
                  </a:cubicBezTo>
                  <a:cubicBezTo>
                    <a:pt x="197" y="341"/>
                    <a:pt x="202" y="327"/>
                    <a:pt x="214" y="321"/>
                  </a:cubicBezTo>
                  <a:cubicBezTo>
                    <a:pt x="217" y="320"/>
                    <a:pt x="220" y="319"/>
                    <a:pt x="223" y="319"/>
                  </a:cubicBezTo>
                  <a:cubicBezTo>
                    <a:pt x="233" y="319"/>
                    <a:pt x="241" y="325"/>
                    <a:pt x="245" y="333"/>
                  </a:cubicBezTo>
                  <a:cubicBezTo>
                    <a:pt x="250" y="345"/>
                    <a:pt x="245" y="359"/>
                    <a:pt x="233" y="364"/>
                  </a:cubicBezTo>
                  <a:close/>
                  <a:moveTo>
                    <a:pt x="378" y="160"/>
                  </a:moveTo>
                  <a:cubicBezTo>
                    <a:pt x="364" y="155"/>
                    <a:pt x="364" y="155"/>
                    <a:pt x="364" y="155"/>
                  </a:cubicBezTo>
                  <a:cubicBezTo>
                    <a:pt x="365" y="144"/>
                    <a:pt x="364" y="133"/>
                    <a:pt x="362" y="122"/>
                  </a:cubicBezTo>
                  <a:cubicBezTo>
                    <a:pt x="377" y="115"/>
                    <a:pt x="377" y="115"/>
                    <a:pt x="377" y="115"/>
                  </a:cubicBezTo>
                  <a:cubicBezTo>
                    <a:pt x="386" y="111"/>
                    <a:pt x="390" y="100"/>
                    <a:pt x="386" y="91"/>
                  </a:cubicBezTo>
                  <a:cubicBezTo>
                    <a:pt x="377" y="73"/>
                    <a:pt x="377" y="73"/>
                    <a:pt x="377" y="73"/>
                  </a:cubicBezTo>
                  <a:cubicBezTo>
                    <a:pt x="373" y="64"/>
                    <a:pt x="362" y="60"/>
                    <a:pt x="353" y="64"/>
                  </a:cubicBezTo>
                  <a:cubicBezTo>
                    <a:pt x="339" y="71"/>
                    <a:pt x="339" y="71"/>
                    <a:pt x="339" y="71"/>
                  </a:cubicBezTo>
                  <a:cubicBezTo>
                    <a:pt x="332" y="62"/>
                    <a:pt x="323" y="54"/>
                    <a:pt x="314" y="48"/>
                  </a:cubicBezTo>
                  <a:cubicBezTo>
                    <a:pt x="320" y="33"/>
                    <a:pt x="320" y="33"/>
                    <a:pt x="320" y="33"/>
                  </a:cubicBezTo>
                  <a:cubicBezTo>
                    <a:pt x="323" y="24"/>
                    <a:pt x="319" y="13"/>
                    <a:pt x="309" y="10"/>
                  </a:cubicBezTo>
                  <a:cubicBezTo>
                    <a:pt x="290" y="3"/>
                    <a:pt x="290" y="3"/>
                    <a:pt x="290" y="3"/>
                  </a:cubicBezTo>
                  <a:cubicBezTo>
                    <a:pt x="281" y="0"/>
                    <a:pt x="271" y="5"/>
                    <a:pt x="267" y="14"/>
                  </a:cubicBezTo>
                  <a:cubicBezTo>
                    <a:pt x="262" y="29"/>
                    <a:pt x="262" y="29"/>
                    <a:pt x="262" y="29"/>
                  </a:cubicBezTo>
                  <a:cubicBezTo>
                    <a:pt x="251" y="27"/>
                    <a:pt x="240" y="28"/>
                    <a:pt x="229" y="30"/>
                  </a:cubicBezTo>
                  <a:cubicBezTo>
                    <a:pt x="222" y="15"/>
                    <a:pt x="222" y="15"/>
                    <a:pt x="222" y="15"/>
                  </a:cubicBezTo>
                  <a:cubicBezTo>
                    <a:pt x="218" y="6"/>
                    <a:pt x="207" y="2"/>
                    <a:pt x="198" y="7"/>
                  </a:cubicBezTo>
                  <a:cubicBezTo>
                    <a:pt x="180" y="15"/>
                    <a:pt x="180" y="15"/>
                    <a:pt x="180" y="15"/>
                  </a:cubicBezTo>
                  <a:cubicBezTo>
                    <a:pt x="171" y="19"/>
                    <a:pt x="167" y="30"/>
                    <a:pt x="171" y="39"/>
                  </a:cubicBezTo>
                  <a:cubicBezTo>
                    <a:pt x="178" y="53"/>
                    <a:pt x="178" y="53"/>
                    <a:pt x="178" y="53"/>
                  </a:cubicBezTo>
                  <a:cubicBezTo>
                    <a:pt x="169" y="60"/>
                    <a:pt x="161" y="69"/>
                    <a:pt x="155" y="78"/>
                  </a:cubicBezTo>
                  <a:cubicBezTo>
                    <a:pt x="140" y="72"/>
                    <a:pt x="140" y="72"/>
                    <a:pt x="140" y="72"/>
                  </a:cubicBezTo>
                  <a:cubicBezTo>
                    <a:pt x="131" y="69"/>
                    <a:pt x="120" y="74"/>
                    <a:pt x="117" y="83"/>
                  </a:cubicBezTo>
                  <a:cubicBezTo>
                    <a:pt x="110" y="102"/>
                    <a:pt x="110" y="102"/>
                    <a:pt x="110" y="102"/>
                  </a:cubicBezTo>
                  <a:cubicBezTo>
                    <a:pt x="109" y="106"/>
                    <a:pt x="109" y="111"/>
                    <a:pt x="111" y="116"/>
                  </a:cubicBezTo>
                  <a:cubicBezTo>
                    <a:pt x="113" y="120"/>
                    <a:pt x="116" y="123"/>
                    <a:pt x="121" y="125"/>
                  </a:cubicBezTo>
                  <a:cubicBezTo>
                    <a:pt x="136" y="130"/>
                    <a:pt x="136" y="130"/>
                    <a:pt x="136" y="130"/>
                  </a:cubicBezTo>
                  <a:cubicBezTo>
                    <a:pt x="135" y="141"/>
                    <a:pt x="135" y="152"/>
                    <a:pt x="137" y="163"/>
                  </a:cubicBezTo>
                  <a:cubicBezTo>
                    <a:pt x="123" y="170"/>
                    <a:pt x="123" y="170"/>
                    <a:pt x="123" y="170"/>
                  </a:cubicBezTo>
                  <a:cubicBezTo>
                    <a:pt x="114" y="174"/>
                    <a:pt x="110" y="185"/>
                    <a:pt x="114" y="194"/>
                  </a:cubicBezTo>
                  <a:cubicBezTo>
                    <a:pt x="122" y="212"/>
                    <a:pt x="122" y="212"/>
                    <a:pt x="122" y="212"/>
                  </a:cubicBezTo>
                  <a:cubicBezTo>
                    <a:pt x="126" y="221"/>
                    <a:pt x="137" y="225"/>
                    <a:pt x="146" y="221"/>
                  </a:cubicBezTo>
                  <a:cubicBezTo>
                    <a:pt x="161" y="214"/>
                    <a:pt x="161" y="214"/>
                    <a:pt x="161" y="214"/>
                  </a:cubicBezTo>
                  <a:cubicBezTo>
                    <a:pt x="168" y="223"/>
                    <a:pt x="176" y="231"/>
                    <a:pt x="185" y="237"/>
                  </a:cubicBezTo>
                  <a:cubicBezTo>
                    <a:pt x="179" y="252"/>
                    <a:pt x="179" y="252"/>
                    <a:pt x="179" y="252"/>
                  </a:cubicBezTo>
                  <a:cubicBezTo>
                    <a:pt x="178" y="256"/>
                    <a:pt x="178" y="261"/>
                    <a:pt x="180" y="266"/>
                  </a:cubicBezTo>
                  <a:cubicBezTo>
                    <a:pt x="182" y="270"/>
                    <a:pt x="185" y="273"/>
                    <a:pt x="190" y="275"/>
                  </a:cubicBezTo>
                  <a:cubicBezTo>
                    <a:pt x="209" y="282"/>
                    <a:pt x="209" y="282"/>
                    <a:pt x="209" y="282"/>
                  </a:cubicBezTo>
                  <a:cubicBezTo>
                    <a:pt x="213" y="284"/>
                    <a:pt x="218" y="283"/>
                    <a:pt x="223" y="281"/>
                  </a:cubicBezTo>
                  <a:cubicBezTo>
                    <a:pt x="227" y="279"/>
                    <a:pt x="230" y="276"/>
                    <a:pt x="232" y="271"/>
                  </a:cubicBezTo>
                  <a:cubicBezTo>
                    <a:pt x="238" y="256"/>
                    <a:pt x="238" y="256"/>
                    <a:pt x="238" y="256"/>
                  </a:cubicBezTo>
                  <a:cubicBezTo>
                    <a:pt x="248" y="258"/>
                    <a:pt x="260" y="257"/>
                    <a:pt x="271" y="255"/>
                  </a:cubicBezTo>
                  <a:cubicBezTo>
                    <a:pt x="277" y="270"/>
                    <a:pt x="277" y="270"/>
                    <a:pt x="277" y="270"/>
                  </a:cubicBezTo>
                  <a:cubicBezTo>
                    <a:pt x="281" y="279"/>
                    <a:pt x="292" y="283"/>
                    <a:pt x="301" y="278"/>
                  </a:cubicBezTo>
                  <a:cubicBezTo>
                    <a:pt x="319" y="270"/>
                    <a:pt x="319" y="270"/>
                    <a:pt x="319" y="270"/>
                  </a:cubicBezTo>
                  <a:cubicBezTo>
                    <a:pt x="328" y="266"/>
                    <a:pt x="332" y="255"/>
                    <a:pt x="328" y="246"/>
                  </a:cubicBezTo>
                  <a:cubicBezTo>
                    <a:pt x="322" y="232"/>
                    <a:pt x="322" y="232"/>
                    <a:pt x="322" y="232"/>
                  </a:cubicBezTo>
                  <a:cubicBezTo>
                    <a:pt x="330" y="225"/>
                    <a:pt x="338" y="216"/>
                    <a:pt x="344" y="207"/>
                  </a:cubicBezTo>
                  <a:cubicBezTo>
                    <a:pt x="359" y="213"/>
                    <a:pt x="359" y="213"/>
                    <a:pt x="359" y="213"/>
                  </a:cubicBezTo>
                  <a:cubicBezTo>
                    <a:pt x="364" y="215"/>
                    <a:pt x="368" y="214"/>
                    <a:pt x="373" y="212"/>
                  </a:cubicBezTo>
                  <a:cubicBezTo>
                    <a:pt x="377" y="210"/>
                    <a:pt x="380" y="207"/>
                    <a:pt x="382" y="202"/>
                  </a:cubicBezTo>
                  <a:cubicBezTo>
                    <a:pt x="389" y="183"/>
                    <a:pt x="389" y="183"/>
                    <a:pt x="389" y="183"/>
                  </a:cubicBezTo>
                  <a:cubicBezTo>
                    <a:pt x="393" y="174"/>
                    <a:pt x="388" y="164"/>
                    <a:pt x="378" y="160"/>
                  </a:cubicBezTo>
                  <a:close/>
                  <a:moveTo>
                    <a:pt x="279" y="207"/>
                  </a:moveTo>
                  <a:cubicBezTo>
                    <a:pt x="270" y="212"/>
                    <a:pt x="260" y="214"/>
                    <a:pt x="250" y="214"/>
                  </a:cubicBezTo>
                  <a:cubicBezTo>
                    <a:pt x="222" y="214"/>
                    <a:pt x="197" y="197"/>
                    <a:pt x="185" y="172"/>
                  </a:cubicBezTo>
                  <a:cubicBezTo>
                    <a:pt x="169" y="137"/>
                    <a:pt x="184" y="94"/>
                    <a:pt x="220" y="78"/>
                  </a:cubicBezTo>
                  <a:cubicBezTo>
                    <a:pt x="229" y="74"/>
                    <a:pt x="239" y="71"/>
                    <a:pt x="250" y="71"/>
                  </a:cubicBezTo>
                  <a:cubicBezTo>
                    <a:pt x="277" y="71"/>
                    <a:pt x="303" y="88"/>
                    <a:pt x="314" y="113"/>
                  </a:cubicBezTo>
                  <a:cubicBezTo>
                    <a:pt x="331" y="148"/>
                    <a:pt x="315" y="191"/>
                    <a:pt x="279" y="2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grpSp>
      <p:sp>
        <p:nvSpPr>
          <p:cNvPr id="17" name="TextBox 16"/>
          <p:cNvSpPr txBox="1"/>
          <p:nvPr/>
        </p:nvSpPr>
        <p:spPr>
          <a:xfrm>
            <a:off x="5327710" y="1817455"/>
            <a:ext cx="3816289" cy="784830"/>
          </a:xfrm>
          <a:prstGeom prst="rect">
            <a:avLst/>
          </a:prstGeom>
          <a:noFill/>
        </p:spPr>
        <p:txBody>
          <a:bodyPr wrap="square" numCol="1" rtlCol="0">
            <a:spAutoFit/>
          </a:bodyPr>
          <a:lstStyle/>
          <a:p>
            <a:pPr>
              <a:lnSpc>
                <a:spcPct val="150000"/>
              </a:lnSpc>
            </a:pPr>
            <a:r>
              <a:rPr lang="zh-CN" altLang="en-US" b="1" dirty="0">
                <a:solidFill>
                  <a:srgbClr val="3D89BC"/>
                </a:solidFill>
                <a:latin typeface="微软雅黑" panose="020B0503020204020204" pitchFamily="34" charset="-122"/>
                <a:ea typeface="微软雅黑" panose="020B0503020204020204" pitchFamily="34" charset="-122"/>
              </a:rPr>
              <a:t>入侵检测</a:t>
            </a:r>
            <a:endParaRPr lang="en-US" altLang="zh-CN" b="1" dirty="0">
              <a:solidFill>
                <a:srgbClr val="3D89BC"/>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主机日志（不同于</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NIDS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日志）可用于入侵检测分析；</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8" name="Oval 5"/>
          <p:cNvSpPr>
            <a:spLocks noChangeArrowheads="1"/>
          </p:cNvSpPr>
          <p:nvPr/>
        </p:nvSpPr>
        <p:spPr bwMode="auto">
          <a:xfrm>
            <a:off x="1233182" y="3271575"/>
            <a:ext cx="465901" cy="496124"/>
          </a:xfrm>
          <a:prstGeom prst="ellipse">
            <a:avLst/>
          </a:prstGeom>
          <a:solidFill>
            <a:srgbClr val="FF0000"/>
          </a:solidFill>
          <a:ln>
            <a:noFill/>
          </a:ln>
        </p:spPr>
        <p:txBody>
          <a:bodyPr vert="horz" wrap="square" lIns="60944" tIns="30472" rIns="60944" bIns="30472" numCol="1" anchor="t" anchorCtr="0" compatLnSpc="1"/>
          <a:lstStyle/>
          <a:p>
            <a:endParaRPr lang="en-US" sz="1200">
              <a:solidFill>
                <a:prstClr val="black"/>
              </a:solidFill>
              <a:latin typeface="Arial" panose="020B0604020202020204"/>
              <a:ea typeface="微软雅黑" panose="020B0503020204020204" pitchFamily="34" charset="-122"/>
            </a:endParaRPr>
          </a:p>
        </p:txBody>
      </p:sp>
      <p:grpSp>
        <p:nvGrpSpPr>
          <p:cNvPr id="19" name="Group 2"/>
          <p:cNvGrpSpPr/>
          <p:nvPr/>
        </p:nvGrpSpPr>
        <p:grpSpPr>
          <a:xfrm>
            <a:off x="1590826" y="1282444"/>
            <a:ext cx="1691309" cy="2068898"/>
            <a:chOff x="3879850" y="2675943"/>
            <a:chExt cx="3054350" cy="3502025"/>
          </a:xfrm>
          <a:solidFill>
            <a:srgbClr val="3D89BC"/>
          </a:solidFill>
        </p:grpSpPr>
        <p:sp>
          <p:nvSpPr>
            <p:cNvPr id="20" name="Freeform 6"/>
            <p:cNvSpPr/>
            <p:nvPr/>
          </p:nvSpPr>
          <p:spPr bwMode="auto">
            <a:xfrm>
              <a:off x="5710238" y="3528430"/>
              <a:ext cx="1223962" cy="644525"/>
            </a:xfrm>
            <a:custGeom>
              <a:avLst/>
              <a:gdLst>
                <a:gd name="T0" fmla="*/ 344 w 771"/>
                <a:gd name="T1" fmla="*/ 0 h 406"/>
                <a:gd name="T2" fmla="*/ 771 w 771"/>
                <a:gd name="T3" fmla="*/ 40 h 406"/>
                <a:gd name="T4" fmla="*/ 274 w 771"/>
                <a:gd name="T5" fmla="*/ 379 h 406"/>
                <a:gd name="T6" fmla="*/ 0 w 771"/>
                <a:gd name="T7" fmla="*/ 406 h 406"/>
                <a:gd name="T8" fmla="*/ 344 w 771"/>
                <a:gd name="T9" fmla="*/ 0 h 406"/>
              </a:gdLst>
              <a:ahLst/>
              <a:cxnLst>
                <a:cxn ang="0">
                  <a:pos x="T0" y="T1"/>
                </a:cxn>
                <a:cxn ang="0">
                  <a:pos x="T2" y="T3"/>
                </a:cxn>
                <a:cxn ang="0">
                  <a:pos x="T4" y="T5"/>
                </a:cxn>
                <a:cxn ang="0">
                  <a:pos x="T6" y="T7"/>
                </a:cxn>
                <a:cxn ang="0">
                  <a:pos x="T8" y="T9"/>
                </a:cxn>
              </a:cxnLst>
              <a:rect l="0" t="0" r="r" b="b"/>
              <a:pathLst>
                <a:path w="771" h="406">
                  <a:moveTo>
                    <a:pt x="344" y="0"/>
                  </a:moveTo>
                  <a:lnTo>
                    <a:pt x="771" y="40"/>
                  </a:lnTo>
                  <a:lnTo>
                    <a:pt x="274" y="379"/>
                  </a:lnTo>
                  <a:lnTo>
                    <a:pt x="0" y="406"/>
                  </a:lnTo>
                  <a:lnTo>
                    <a:pt x="344" y="0"/>
                  </a:lnTo>
                  <a:close/>
                </a:path>
              </a:pathLst>
            </a:custGeom>
            <a:grp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solidFill>
                  <a:prstClr val="black"/>
                </a:solidFill>
                <a:effectLst/>
                <a:uLnTx/>
                <a:uFillTx/>
                <a:latin typeface="Arial" panose="020B0604020202020204"/>
                <a:ea typeface="微软雅黑" panose="020B0503020204020204" pitchFamily="34" charset="-122"/>
              </a:endParaRPr>
            </a:p>
          </p:txBody>
        </p:sp>
        <p:sp>
          <p:nvSpPr>
            <p:cNvPr id="21" name="Freeform 7"/>
            <p:cNvSpPr/>
            <p:nvPr/>
          </p:nvSpPr>
          <p:spPr bwMode="auto">
            <a:xfrm>
              <a:off x="5414963" y="2675943"/>
              <a:ext cx="568325" cy="1322388"/>
            </a:xfrm>
            <a:custGeom>
              <a:avLst/>
              <a:gdLst>
                <a:gd name="T0" fmla="*/ 358 w 358"/>
                <a:gd name="T1" fmla="*/ 400 h 833"/>
                <a:gd name="T2" fmla="*/ 226 w 358"/>
                <a:gd name="T3" fmla="*/ 0 h 833"/>
                <a:gd name="T4" fmla="*/ 0 w 358"/>
                <a:gd name="T5" fmla="*/ 556 h 833"/>
                <a:gd name="T6" fmla="*/ 35 w 358"/>
                <a:gd name="T7" fmla="*/ 833 h 833"/>
                <a:gd name="T8" fmla="*/ 358 w 358"/>
                <a:gd name="T9" fmla="*/ 400 h 833"/>
              </a:gdLst>
              <a:ahLst/>
              <a:cxnLst>
                <a:cxn ang="0">
                  <a:pos x="T0" y="T1"/>
                </a:cxn>
                <a:cxn ang="0">
                  <a:pos x="T2" y="T3"/>
                </a:cxn>
                <a:cxn ang="0">
                  <a:pos x="T4" y="T5"/>
                </a:cxn>
                <a:cxn ang="0">
                  <a:pos x="T6" y="T7"/>
                </a:cxn>
                <a:cxn ang="0">
                  <a:pos x="T8" y="T9"/>
                </a:cxn>
              </a:cxnLst>
              <a:rect l="0" t="0" r="r" b="b"/>
              <a:pathLst>
                <a:path w="358" h="833">
                  <a:moveTo>
                    <a:pt x="358" y="400"/>
                  </a:moveTo>
                  <a:lnTo>
                    <a:pt x="226" y="0"/>
                  </a:lnTo>
                  <a:lnTo>
                    <a:pt x="0" y="556"/>
                  </a:lnTo>
                  <a:lnTo>
                    <a:pt x="35" y="833"/>
                  </a:lnTo>
                  <a:lnTo>
                    <a:pt x="358" y="400"/>
                  </a:lnTo>
                  <a:close/>
                </a:path>
              </a:pathLst>
            </a:custGeom>
            <a:grp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solidFill>
                  <a:prstClr val="black"/>
                </a:solidFill>
                <a:effectLst/>
                <a:uLnTx/>
                <a:uFillTx/>
                <a:latin typeface="Arial" panose="020B0604020202020204"/>
                <a:ea typeface="微软雅黑" panose="020B0503020204020204" pitchFamily="34" charset="-122"/>
              </a:endParaRPr>
            </a:p>
          </p:txBody>
        </p:sp>
        <p:sp>
          <p:nvSpPr>
            <p:cNvPr id="22" name="Freeform 8"/>
            <p:cNvSpPr/>
            <p:nvPr/>
          </p:nvSpPr>
          <p:spPr bwMode="auto">
            <a:xfrm>
              <a:off x="3879850" y="3149018"/>
              <a:ext cx="2503487" cy="3028950"/>
            </a:xfrm>
            <a:custGeom>
              <a:avLst/>
              <a:gdLst>
                <a:gd name="T0" fmla="*/ 0 w 1577"/>
                <a:gd name="T1" fmla="*/ 1908 h 1908"/>
                <a:gd name="T2" fmla="*/ 239 w 1577"/>
                <a:gd name="T3" fmla="*/ 1443 h 1908"/>
                <a:gd name="T4" fmla="*/ 264 w 1577"/>
                <a:gd name="T5" fmla="*/ 1523 h 1908"/>
                <a:gd name="T6" fmla="*/ 1387 w 1577"/>
                <a:gd name="T7" fmla="*/ 0 h 1908"/>
                <a:gd name="T8" fmla="*/ 1577 w 1577"/>
                <a:gd name="T9" fmla="*/ 161 h 1908"/>
                <a:gd name="T10" fmla="*/ 341 w 1577"/>
                <a:gd name="T11" fmla="*/ 1588 h 1908"/>
                <a:gd name="T12" fmla="*/ 422 w 1577"/>
                <a:gd name="T13" fmla="*/ 1601 h 1908"/>
                <a:gd name="T14" fmla="*/ 0 w 1577"/>
                <a:gd name="T15" fmla="*/ 1908 h 19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7" h="1908">
                  <a:moveTo>
                    <a:pt x="0" y="1908"/>
                  </a:moveTo>
                  <a:lnTo>
                    <a:pt x="239" y="1443"/>
                  </a:lnTo>
                  <a:lnTo>
                    <a:pt x="264" y="1523"/>
                  </a:lnTo>
                  <a:lnTo>
                    <a:pt x="1387" y="0"/>
                  </a:lnTo>
                  <a:lnTo>
                    <a:pt x="1577" y="161"/>
                  </a:lnTo>
                  <a:lnTo>
                    <a:pt x="341" y="1588"/>
                  </a:lnTo>
                  <a:lnTo>
                    <a:pt x="422" y="1601"/>
                  </a:lnTo>
                  <a:lnTo>
                    <a:pt x="0" y="1908"/>
                  </a:lnTo>
                  <a:close/>
                </a:path>
              </a:pathLst>
            </a:custGeom>
            <a:grp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solidFill>
                  <a:prstClr val="black"/>
                </a:solidFill>
                <a:effectLst/>
                <a:uLnTx/>
                <a:uFillTx/>
                <a:latin typeface="Arial" panose="020B0604020202020204"/>
                <a:ea typeface="微软雅黑" panose="020B0503020204020204" pitchFamily="34" charset="-122"/>
              </a:endParaRPr>
            </a:p>
          </p:txBody>
        </p:sp>
      </p:grpSp>
      <p:sp>
        <p:nvSpPr>
          <p:cNvPr id="23" name="Freeform 9"/>
          <p:cNvSpPr/>
          <p:nvPr/>
        </p:nvSpPr>
        <p:spPr bwMode="auto">
          <a:xfrm>
            <a:off x="879810" y="2918203"/>
            <a:ext cx="1181455" cy="1259534"/>
          </a:xfrm>
          <a:custGeom>
            <a:avLst/>
            <a:gdLst>
              <a:gd name="T0" fmla="*/ 250 w 500"/>
              <a:gd name="T1" fmla="*/ 500 h 500"/>
              <a:gd name="T2" fmla="*/ 0 w 500"/>
              <a:gd name="T3" fmla="*/ 250 h 500"/>
              <a:gd name="T4" fmla="*/ 250 w 500"/>
              <a:gd name="T5" fmla="*/ 0 h 500"/>
              <a:gd name="T6" fmla="*/ 348 w 500"/>
              <a:gd name="T7" fmla="*/ 20 h 500"/>
              <a:gd name="T8" fmla="*/ 311 w 500"/>
              <a:gd name="T9" fmla="*/ 75 h 500"/>
              <a:gd name="T10" fmla="*/ 250 w 500"/>
              <a:gd name="T11" fmla="*/ 64 h 500"/>
              <a:gd name="T12" fmla="*/ 64 w 500"/>
              <a:gd name="T13" fmla="*/ 250 h 500"/>
              <a:gd name="T14" fmla="*/ 250 w 500"/>
              <a:gd name="T15" fmla="*/ 435 h 500"/>
              <a:gd name="T16" fmla="*/ 435 w 500"/>
              <a:gd name="T17" fmla="*/ 250 h 500"/>
              <a:gd name="T18" fmla="*/ 414 w 500"/>
              <a:gd name="T19" fmla="*/ 164 h 500"/>
              <a:gd name="T20" fmla="*/ 460 w 500"/>
              <a:gd name="T21" fmla="*/ 114 h 500"/>
              <a:gd name="T22" fmla="*/ 500 w 500"/>
              <a:gd name="T23" fmla="*/ 250 h 500"/>
              <a:gd name="T24" fmla="*/ 250 w 500"/>
              <a:gd name="T25" fmla="*/ 50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0" h="500">
                <a:moveTo>
                  <a:pt x="250" y="500"/>
                </a:moveTo>
                <a:cubicBezTo>
                  <a:pt x="112" y="500"/>
                  <a:pt x="0" y="388"/>
                  <a:pt x="0" y="250"/>
                </a:cubicBezTo>
                <a:cubicBezTo>
                  <a:pt x="0" y="112"/>
                  <a:pt x="112" y="0"/>
                  <a:pt x="250" y="0"/>
                </a:cubicBezTo>
                <a:cubicBezTo>
                  <a:pt x="285" y="0"/>
                  <a:pt x="318" y="7"/>
                  <a:pt x="348" y="20"/>
                </a:cubicBezTo>
                <a:cubicBezTo>
                  <a:pt x="311" y="75"/>
                  <a:pt x="311" y="75"/>
                  <a:pt x="311" y="75"/>
                </a:cubicBezTo>
                <a:cubicBezTo>
                  <a:pt x="291" y="68"/>
                  <a:pt x="271" y="64"/>
                  <a:pt x="250" y="64"/>
                </a:cubicBezTo>
                <a:cubicBezTo>
                  <a:pt x="147" y="64"/>
                  <a:pt x="64" y="147"/>
                  <a:pt x="64" y="250"/>
                </a:cubicBezTo>
                <a:cubicBezTo>
                  <a:pt x="64" y="352"/>
                  <a:pt x="147" y="435"/>
                  <a:pt x="250" y="435"/>
                </a:cubicBezTo>
                <a:cubicBezTo>
                  <a:pt x="352" y="435"/>
                  <a:pt x="435" y="352"/>
                  <a:pt x="435" y="250"/>
                </a:cubicBezTo>
                <a:cubicBezTo>
                  <a:pt x="435" y="219"/>
                  <a:pt x="427" y="189"/>
                  <a:pt x="414" y="164"/>
                </a:cubicBezTo>
                <a:cubicBezTo>
                  <a:pt x="460" y="114"/>
                  <a:pt x="460" y="114"/>
                  <a:pt x="460" y="114"/>
                </a:cubicBezTo>
                <a:cubicBezTo>
                  <a:pt x="485" y="153"/>
                  <a:pt x="500" y="200"/>
                  <a:pt x="500" y="250"/>
                </a:cubicBezTo>
                <a:cubicBezTo>
                  <a:pt x="500" y="388"/>
                  <a:pt x="388" y="500"/>
                  <a:pt x="250" y="500"/>
                </a:cubicBezTo>
                <a:close/>
              </a:path>
            </a:pathLst>
          </a:custGeom>
          <a:solidFill>
            <a:schemeClr val="accent1">
              <a:lumMod val="75000"/>
            </a:schemeClr>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solidFill>
                <a:prstClr val="black"/>
              </a:solidFill>
              <a:effectLst/>
              <a:uLnTx/>
              <a:uFillTx/>
              <a:latin typeface="Arial" panose="020B0604020202020204"/>
              <a:ea typeface="微软雅黑" panose="020B0503020204020204" pitchFamily="34" charset="-122"/>
            </a:endParaRPr>
          </a:p>
        </p:txBody>
      </p:sp>
      <p:sp>
        <p:nvSpPr>
          <p:cNvPr id="24" name="Freeform 10"/>
          <p:cNvSpPr/>
          <p:nvPr/>
        </p:nvSpPr>
        <p:spPr bwMode="auto">
          <a:xfrm>
            <a:off x="527484" y="2578576"/>
            <a:ext cx="1807345" cy="1927284"/>
          </a:xfrm>
          <a:custGeom>
            <a:avLst/>
            <a:gdLst>
              <a:gd name="T0" fmla="*/ 383 w 765"/>
              <a:gd name="T1" fmla="*/ 765 h 765"/>
              <a:gd name="T2" fmla="*/ 0 w 765"/>
              <a:gd name="T3" fmla="*/ 383 h 765"/>
              <a:gd name="T4" fmla="*/ 383 w 765"/>
              <a:gd name="T5" fmla="*/ 0 h 765"/>
              <a:gd name="T6" fmla="*/ 562 w 765"/>
              <a:gd name="T7" fmla="*/ 45 h 765"/>
              <a:gd name="T8" fmla="*/ 529 w 765"/>
              <a:gd name="T9" fmla="*/ 93 h 765"/>
              <a:gd name="T10" fmla="*/ 383 w 765"/>
              <a:gd name="T11" fmla="*/ 58 h 765"/>
              <a:gd name="T12" fmla="*/ 153 w 765"/>
              <a:gd name="T13" fmla="*/ 153 h 765"/>
              <a:gd name="T14" fmla="*/ 58 w 765"/>
              <a:gd name="T15" fmla="*/ 383 h 765"/>
              <a:gd name="T16" fmla="*/ 153 w 765"/>
              <a:gd name="T17" fmla="*/ 612 h 765"/>
              <a:gd name="T18" fmla="*/ 383 w 765"/>
              <a:gd name="T19" fmla="*/ 707 h 765"/>
              <a:gd name="T20" fmla="*/ 612 w 765"/>
              <a:gd name="T21" fmla="*/ 612 h 765"/>
              <a:gd name="T22" fmla="*/ 707 w 765"/>
              <a:gd name="T23" fmla="*/ 383 h 765"/>
              <a:gd name="T24" fmla="*/ 640 w 765"/>
              <a:gd name="T25" fmla="*/ 186 h 765"/>
              <a:gd name="T26" fmla="*/ 680 w 765"/>
              <a:gd name="T27" fmla="*/ 143 h 765"/>
              <a:gd name="T28" fmla="*/ 765 w 765"/>
              <a:gd name="T29" fmla="*/ 383 h 765"/>
              <a:gd name="T30" fmla="*/ 383 w 765"/>
              <a:gd name="T3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5" h="765">
                <a:moveTo>
                  <a:pt x="383" y="765"/>
                </a:moveTo>
                <a:cubicBezTo>
                  <a:pt x="171" y="765"/>
                  <a:pt x="0" y="594"/>
                  <a:pt x="0" y="383"/>
                </a:cubicBezTo>
                <a:cubicBezTo>
                  <a:pt x="0" y="171"/>
                  <a:pt x="171" y="0"/>
                  <a:pt x="383" y="0"/>
                </a:cubicBezTo>
                <a:cubicBezTo>
                  <a:pt x="447" y="0"/>
                  <a:pt x="508" y="16"/>
                  <a:pt x="562" y="45"/>
                </a:cubicBezTo>
                <a:cubicBezTo>
                  <a:pt x="529" y="93"/>
                  <a:pt x="529" y="93"/>
                  <a:pt x="529" y="93"/>
                </a:cubicBezTo>
                <a:cubicBezTo>
                  <a:pt x="485" y="71"/>
                  <a:pt x="435" y="58"/>
                  <a:pt x="383" y="58"/>
                </a:cubicBezTo>
                <a:cubicBezTo>
                  <a:pt x="293" y="59"/>
                  <a:pt x="212" y="95"/>
                  <a:pt x="153" y="153"/>
                </a:cubicBezTo>
                <a:cubicBezTo>
                  <a:pt x="95" y="212"/>
                  <a:pt x="59" y="293"/>
                  <a:pt x="58" y="383"/>
                </a:cubicBezTo>
                <a:cubicBezTo>
                  <a:pt x="59" y="472"/>
                  <a:pt x="95" y="553"/>
                  <a:pt x="153" y="612"/>
                </a:cubicBezTo>
                <a:cubicBezTo>
                  <a:pt x="212" y="671"/>
                  <a:pt x="293" y="707"/>
                  <a:pt x="383" y="707"/>
                </a:cubicBezTo>
                <a:cubicBezTo>
                  <a:pt x="472" y="707"/>
                  <a:pt x="553" y="671"/>
                  <a:pt x="612" y="612"/>
                </a:cubicBezTo>
                <a:cubicBezTo>
                  <a:pt x="671" y="553"/>
                  <a:pt x="707" y="472"/>
                  <a:pt x="707" y="383"/>
                </a:cubicBezTo>
                <a:cubicBezTo>
                  <a:pt x="707" y="309"/>
                  <a:pt x="682" y="240"/>
                  <a:pt x="640" y="186"/>
                </a:cubicBezTo>
                <a:cubicBezTo>
                  <a:pt x="680" y="143"/>
                  <a:pt x="680" y="143"/>
                  <a:pt x="680" y="143"/>
                </a:cubicBezTo>
                <a:cubicBezTo>
                  <a:pt x="733" y="208"/>
                  <a:pt x="765" y="292"/>
                  <a:pt x="765" y="383"/>
                </a:cubicBezTo>
                <a:cubicBezTo>
                  <a:pt x="765" y="594"/>
                  <a:pt x="594" y="765"/>
                  <a:pt x="383" y="765"/>
                </a:cubicBezTo>
                <a:close/>
              </a:path>
            </a:pathLst>
          </a:custGeom>
          <a:solidFill>
            <a:schemeClr val="accent1">
              <a:lumMod val="60000"/>
              <a:lumOff val="40000"/>
            </a:schemeClr>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solidFill>
                <a:prstClr val="black"/>
              </a:solidFill>
              <a:effectLst/>
              <a:uLnTx/>
              <a:uFillTx/>
              <a:latin typeface="Arial" panose="020B0604020202020204"/>
              <a:ea typeface="微软雅黑" panose="020B0503020204020204" pitchFamily="34" charset="-122"/>
            </a:endParaRPr>
          </a:p>
        </p:txBody>
      </p:sp>
      <p:sp>
        <p:nvSpPr>
          <p:cNvPr id="25" name="Freeform 11"/>
          <p:cNvSpPr/>
          <p:nvPr/>
        </p:nvSpPr>
        <p:spPr bwMode="auto">
          <a:xfrm>
            <a:off x="204793" y="2242127"/>
            <a:ext cx="2451694" cy="2612853"/>
          </a:xfrm>
          <a:custGeom>
            <a:avLst/>
            <a:gdLst>
              <a:gd name="T0" fmla="*/ 519 w 1038"/>
              <a:gd name="T1" fmla="*/ 0 h 1037"/>
              <a:gd name="T2" fmla="*/ 775 w 1038"/>
              <a:gd name="T3" fmla="*/ 68 h 1037"/>
              <a:gd name="T4" fmla="*/ 740 w 1038"/>
              <a:gd name="T5" fmla="*/ 119 h 1037"/>
              <a:gd name="T6" fmla="*/ 519 w 1038"/>
              <a:gd name="T7" fmla="*/ 62 h 1037"/>
              <a:gd name="T8" fmla="*/ 196 w 1038"/>
              <a:gd name="T9" fmla="*/ 196 h 1037"/>
              <a:gd name="T10" fmla="*/ 62 w 1038"/>
              <a:gd name="T11" fmla="*/ 519 h 1037"/>
              <a:gd name="T12" fmla="*/ 196 w 1038"/>
              <a:gd name="T13" fmla="*/ 842 h 1037"/>
              <a:gd name="T14" fmla="*/ 519 w 1038"/>
              <a:gd name="T15" fmla="*/ 976 h 1037"/>
              <a:gd name="T16" fmla="*/ 842 w 1038"/>
              <a:gd name="T17" fmla="*/ 842 h 1037"/>
              <a:gd name="T18" fmla="*/ 976 w 1038"/>
              <a:gd name="T19" fmla="*/ 519 h 1037"/>
              <a:gd name="T20" fmla="*/ 867 w 1038"/>
              <a:gd name="T21" fmla="*/ 224 h 1037"/>
              <a:gd name="T22" fmla="*/ 910 w 1038"/>
              <a:gd name="T23" fmla="*/ 178 h 1037"/>
              <a:gd name="T24" fmla="*/ 1038 w 1038"/>
              <a:gd name="T25" fmla="*/ 519 h 1037"/>
              <a:gd name="T26" fmla="*/ 519 w 1038"/>
              <a:gd name="T27" fmla="*/ 1037 h 1037"/>
              <a:gd name="T28" fmla="*/ 0 w 1038"/>
              <a:gd name="T29" fmla="*/ 519 h 1037"/>
              <a:gd name="T30" fmla="*/ 519 w 1038"/>
              <a:gd name="T31"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8" h="1037">
                <a:moveTo>
                  <a:pt x="519" y="0"/>
                </a:moveTo>
                <a:cubicBezTo>
                  <a:pt x="612" y="0"/>
                  <a:pt x="700" y="25"/>
                  <a:pt x="775" y="68"/>
                </a:cubicBezTo>
                <a:cubicBezTo>
                  <a:pt x="740" y="119"/>
                  <a:pt x="740" y="119"/>
                  <a:pt x="740" y="119"/>
                </a:cubicBezTo>
                <a:cubicBezTo>
                  <a:pt x="675" y="83"/>
                  <a:pt x="599" y="62"/>
                  <a:pt x="519" y="62"/>
                </a:cubicBezTo>
                <a:cubicBezTo>
                  <a:pt x="392" y="62"/>
                  <a:pt x="278" y="113"/>
                  <a:pt x="196" y="196"/>
                </a:cubicBezTo>
                <a:cubicBezTo>
                  <a:pt x="113" y="278"/>
                  <a:pt x="62" y="392"/>
                  <a:pt x="62" y="519"/>
                </a:cubicBezTo>
                <a:cubicBezTo>
                  <a:pt x="62" y="645"/>
                  <a:pt x="113" y="759"/>
                  <a:pt x="196" y="842"/>
                </a:cubicBezTo>
                <a:cubicBezTo>
                  <a:pt x="278" y="925"/>
                  <a:pt x="392" y="976"/>
                  <a:pt x="519" y="976"/>
                </a:cubicBezTo>
                <a:cubicBezTo>
                  <a:pt x="645" y="976"/>
                  <a:pt x="759" y="925"/>
                  <a:pt x="842" y="842"/>
                </a:cubicBezTo>
                <a:cubicBezTo>
                  <a:pt x="925" y="759"/>
                  <a:pt x="976" y="645"/>
                  <a:pt x="976" y="519"/>
                </a:cubicBezTo>
                <a:cubicBezTo>
                  <a:pt x="976" y="406"/>
                  <a:pt x="935" y="303"/>
                  <a:pt x="867" y="224"/>
                </a:cubicBezTo>
                <a:cubicBezTo>
                  <a:pt x="910" y="178"/>
                  <a:pt x="910" y="178"/>
                  <a:pt x="910" y="178"/>
                </a:cubicBezTo>
                <a:cubicBezTo>
                  <a:pt x="989" y="269"/>
                  <a:pt x="1037" y="388"/>
                  <a:pt x="1038" y="519"/>
                </a:cubicBezTo>
                <a:cubicBezTo>
                  <a:pt x="1037" y="805"/>
                  <a:pt x="805" y="1037"/>
                  <a:pt x="519" y="1037"/>
                </a:cubicBezTo>
                <a:cubicBezTo>
                  <a:pt x="232" y="1037"/>
                  <a:pt x="0" y="805"/>
                  <a:pt x="0" y="519"/>
                </a:cubicBezTo>
                <a:cubicBezTo>
                  <a:pt x="0" y="232"/>
                  <a:pt x="232" y="0"/>
                  <a:pt x="519" y="0"/>
                </a:cubicBezTo>
                <a:close/>
              </a:path>
            </a:pathLst>
          </a:custGeom>
          <a:solidFill>
            <a:schemeClr val="accent1">
              <a:lumMod val="75000"/>
            </a:schemeClr>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solidFill>
                <a:prstClr val="black"/>
              </a:solidFill>
              <a:effectLst/>
              <a:uLnTx/>
              <a:uFillTx/>
              <a:latin typeface="Arial" panose="020B0604020202020204"/>
              <a:ea typeface="微软雅黑" panose="020B0503020204020204" pitchFamily="34" charset="-122"/>
            </a:endParaRPr>
          </a:p>
        </p:txBody>
      </p:sp>
      <p:sp>
        <p:nvSpPr>
          <p:cNvPr id="26" name="TextBox 58"/>
          <p:cNvSpPr txBox="1"/>
          <p:nvPr/>
        </p:nvSpPr>
        <p:spPr>
          <a:xfrm>
            <a:off x="5327711" y="583229"/>
            <a:ext cx="3816288" cy="1061829"/>
          </a:xfrm>
          <a:prstGeom prst="rect">
            <a:avLst/>
          </a:prstGeom>
          <a:noFill/>
        </p:spPr>
        <p:txBody>
          <a:bodyPr wrap="square" numCol="1" rtlCol="0">
            <a:spAutoFit/>
          </a:bodyPr>
          <a:lstStyle/>
          <a:p>
            <a:pPr>
              <a:lnSpc>
                <a:spcPct val="150000"/>
              </a:lnSpc>
            </a:pPr>
            <a:r>
              <a:rPr lang="zh-CN" altLang="en-US" b="1" dirty="0">
                <a:solidFill>
                  <a:srgbClr val="3D89BC"/>
                </a:solidFill>
                <a:latin typeface="微软雅黑" panose="020B0503020204020204" pitchFamily="34" charset="-122"/>
                <a:ea typeface="微软雅黑" panose="020B0503020204020204" pitchFamily="34" charset="-122"/>
              </a:rPr>
              <a:t>资源管理</a:t>
            </a:r>
            <a:endParaRPr lang="en-US" altLang="zh-CN" b="1" dirty="0">
              <a:solidFill>
                <a:srgbClr val="3D89BC"/>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日志记录系统运行状态、软硬件状态、性能容量等资源使用情况信息；</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7" name="TextBox 74"/>
          <p:cNvSpPr txBox="1"/>
          <p:nvPr/>
        </p:nvSpPr>
        <p:spPr>
          <a:xfrm>
            <a:off x="5327710" y="2845956"/>
            <a:ext cx="3816289" cy="1061829"/>
          </a:xfrm>
          <a:prstGeom prst="rect">
            <a:avLst/>
          </a:prstGeom>
          <a:noFill/>
        </p:spPr>
        <p:txBody>
          <a:bodyPr wrap="square" numCol="1" rtlCol="0">
            <a:spAutoFit/>
          </a:bodyPr>
          <a:lstStyle/>
          <a:p>
            <a:pPr>
              <a:lnSpc>
                <a:spcPct val="150000"/>
              </a:lnSpc>
            </a:pPr>
            <a:r>
              <a:rPr lang="zh-CN" altLang="en-US" b="1" dirty="0">
                <a:solidFill>
                  <a:srgbClr val="3D89BC"/>
                </a:solidFill>
                <a:latin typeface="微软雅黑" panose="020B0503020204020204" pitchFamily="34" charset="-122"/>
                <a:ea typeface="微软雅黑" panose="020B0503020204020204" pitchFamily="34" charset="-122"/>
              </a:rPr>
              <a:t>故障排除</a:t>
            </a:r>
            <a:endParaRPr lang="en-US" altLang="zh-CN" b="1" dirty="0">
              <a:solidFill>
                <a:srgbClr val="3D89BC"/>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日志可用于还原故障现场、梳理故障条例、分析故障根源和系统调试等；</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8" name="TextBox 79"/>
          <p:cNvSpPr txBox="1"/>
          <p:nvPr/>
        </p:nvSpPr>
        <p:spPr>
          <a:xfrm>
            <a:off x="5327711" y="4042130"/>
            <a:ext cx="3816288" cy="784830"/>
          </a:xfrm>
          <a:prstGeom prst="rect">
            <a:avLst/>
          </a:prstGeom>
          <a:noFill/>
        </p:spPr>
        <p:txBody>
          <a:bodyPr wrap="square" numCol="1" rtlCol="0">
            <a:spAutoFit/>
          </a:bodyPr>
          <a:lstStyle/>
          <a:p>
            <a:pPr>
              <a:lnSpc>
                <a:spcPct val="150000"/>
              </a:lnSpc>
            </a:pPr>
            <a:r>
              <a:rPr lang="zh-CN" altLang="en-US" b="1" dirty="0">
                <a:solidFill>
                  <a:srgbClr val="3D89BC"/>
                </a:solidFill>
                <a:latin typeface="微软雅黑" panose="020B0503020204020204" pitchFamily="34" charset="-122"/>
                <a:ea typeface="微软雅黑" panose="020B0503020204020204" pitchFamily="34" charset="-122"/>
              </a:rPr>
              <a:t>取证</a:t>
            </a:r>
            <a:endParaRPr lang="en-US" altLang="zh-CN" b="1" dirty="0">
              <a:solidFill>
                <a:srgbClr val="3D89BC"/>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取证是在事件发生后重建“发生了什么”的情景过程；</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cxnSp>
        <p:nvCxnSpPr>
          <p:cNvPr id="29" name="Straight Arrow Connector 98"/>
          <p:cNvCxnSpPr/>
          <p:nvPr/>
        </p:nvCxnSpPr>
        <p:spPr>
          <a:xfrm>
            <a:off x="3792899" y="2204553"/>
            <a:ext cx="42516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99"/>
          <p:cNvCxnSpPr/>
          <p:nvPr/>
        </p:nvCxnSpPr>
        <p:spPr>
          <a:xfrm>
            <a:off x="3792899" y="3356393"/>
            <a:ext cx="4251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1" name="Group 3"/>
          <p:cNvGrpSpPr/>
          <p:nvPr/>
        </p:nvGrpSpPr>
        <p:grpSpPr>
          <a:xfrm>
            <a:off x="3792899" y="1007239"/>
            <a:ext cx="425165" cy="3494974"/>
            <a:chOff x="8046720" y="3256287"/>
            <a:chExt cx="637913" cy="5243827"/>
          </a:xfrm>
        </p:grpSpPr>
        <p:cxnSp>
          <p:nvCxnSpPr>
            <p:cNvPr id="32" name="Straight Arrow Connector 91"/>
            <p:cNvCxnSpPr/>
            <p:nvPr/>
          </p:nvCxnSpPr>
          <p:spPr>
            <a:xfrm>
              <a:off x="8046720" y="3256287"/>
              <a:ext cx="6379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100"/>
            <p:cNvCxnSpPr/>
            <p:nvPr/>
          </p:nvCxnSpPr>
          <p:spPr>
            <a:xfrm flipV="1">
              <a:off x="8046720" y="8500112"/>
              <a:ext cx="637913"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9"/>
          <p:cNvGrpSpPr/>
          <p:nvPr/>
        </p:nvGrpSpPr>
        <p:grpSpPr>
          <a:xfrm>
            <a:off x="4262939" y="2988218"/>
            <a:ext cx="906703" cy="908468"/>
            <a:chOff x="8866294" y="6047430"/>
            <a:chExt cx="1360409" cy="1363057"/>
          </a:xfrm>
        </p:grpSpPr>
        <p:sp>
          <p:nvSpPr>
            <p:cNvPr id="35" name="Oval 15"/>
            <p:cNvSpPr>
              <a:spLocks noChangeArrowheads="1"/>
            </p:cNvSpPr>
            <p:nvPr/>
          </p:nvSpPr>
          <p:spPr bwMode="auto">
            <a:xfrm>
              <a:off x="8866294" y="6047430"/>
              <a:ext cx="1360409" cy="1363057"/>
            </a:xfrm>
            <a:prstGeom prst="ellipse">
              <a:avLst/>
            </a:prstGeom>
            <a:solidFill>
              <a:srgbClr val="ED7D31"/>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sp>
          <p:nvSpPr>
            <p:cNvPr id="36" name="Freeform 5"/>
            <p:cNvSpPr>
              <a:spLocks noEditPoints="1"/>
            </p:cNvSpPr>
            <p:nvPr/>
          </p:nvSpPr>
          <p:spPr bwMode="auto">
            <a:xfrm>
              <a:off x="9152142" y="6420502"/>
              <a:ext cx="782395" cy="616911"/>
            </a:xfrm>
            <a:custGeom>
              <a:avLst/>
              <a:gdLst>
                <a:gd name="T0" fmla="*/ 969 w 1152"/>
                <a:gd name="T1" fmla="*/ 520 h 908"/>
                <a:gd name="T2" fmla="*/ 1145 w 1152"/>
                <a:gd name="T3" fmla="*/ 882 h 908"/>
                <a:gd name="T4" fmla="*/ 1128 w 1152"/>
                <a:gd name="T5" fmla="*/ 908 h 908"/>
                <a:gd name="T6" fmla="*/ 24 w 1152"/>
                <a:gd name="T7" fmla="*/ 908 h 908"/>
                <a:gd name="T8" fmla="*/ 7 w 1152"/>
                <a:gd name="T9" fmla="*/ 882 h 908"/>
                <a:gd name="T10" fmla="*/ 183 w 1152"/>
                <a:gd name="T11" fmla="*/ 520 h 908"/>
                <a:gd name="T12" fmla="*/ 200 w 1152"/>
                <a:gd name="T13" fmla="*/ 510 h 908"/>
                <a:gd name="T14" fmla="*/ 351 w 1152"/>
                <a:gd name="T15" fmla="*/ 510 h 908"/>
                <a:gd name="T16" fmla="*/ 365 w 1152"/>
                <a:gd name="T17" fmla="*/ 516 h 908"/>
                <a:gd name="T18" fmla="*/ 396 w 1152"/>
                <a:gd name="T19" fmla="*/ 551 h 908"/>
                <a:gd name="T20" fmla="*/ 426 w 1152"/>
                <a:gd name="T21" fmla="*/ 584 h 908"/>
                <a:gd name="T22" fmla="*/ 246 w 1152"/>
                <a:gd name="T23" fmla="*/ 584 h 908"/>
                <a:gd name="T24" fmla="*/ 230 w 1152"/>
                <a:gd name="T25" fmla="*/ 594 h 908"/>
                <a:gd name="T26" fmla="*/ 113 w 1152"/>
                <a:gd name="T27" fmla="*/ 834 h 908"/>
                <a:gd name="T28" fmla="*/ 1039 w 1152"/>
                <a:gd name="T29" fmla="*/ 834 h 908"/>
                <a:gd name="T30" fmla="*/ 922 w 1152"/>
                <a:gd name="T31" fmla="*/ 594 h 908"/>
                <a:gd name="T32" fmla="*/ 906 w 1152"/>
                <a:gd name="T33" fmla="*/ 584 h 908"/>
                <a:gd name="T34" fmla="*/ 726 w 1152"/>
                <a:gd name="T35" fmla="*/ 584 h 908"/>
                <a:gd name="T36" fmla="*/ 756 w 1152"/>
                <a:gd name="T37" fmla="*/ 551 h 908"/>
                <a:gd name="T38" fmla="*/ 787 w 1152"/>
                <a:gd name="T39" fmla="*/ 516 h 908"/>
                <a:gd name="T40" fmla="*/ 801 w 1152"/>
                <a:gd name="T41" fmla="*/ 510 h 908"/>
                <a:gd name="T42" fmla="*/ 952 w 1152"/>
                <a:gd name="T43" fmla="*/ 510 h 908"/>
                <a:gd name="T44" fmla="*/ 969 w 1152"/>
                <a:gd name="T45" fmla="*/ 520 h 908"/>
                <a:gd name="T46" fmla="*/ 835 w 1152"/>
                <a:gd name="T47" fmla="*/ 273 h 908"/>
                <a:gd name="T48" fmla="*/ 593 w 1152"/>
                <a:gd name="T49" fmla="*/ 697 h 908"/>
                <a:gd name="T50" fmla="*/ 559 w 1152"/>
                <a:gd name="T51" fmla="*/ 697 h 908"/>
                <a:gd name="T52" fmla="*/ 321 w 1152"/>
                <a:gd name="T53" fmla="*/ 327 h 908"/>
                <a:gd name="T54" fmla="*/ 551 w 1152"/>
                <a:gd name="T55" fmla="*/ 15 h 908"/>
                <a:gd name="T56" fmla="*/ 835 w 1152"/>
                <a:gd name="T57" fmla="*/ 273 h 908"/>
                <a:gd name="T58" fmla="*/ 713 w 1152"/>
                <a:gd name="T59" fmla="*/ 273 h 908"/>
                <a:gd name="T60" fmla="*/ 576 w 1152"/>
                <a:gd name="T61" fmla="*/ 136 h 908"/>
                <a:gd name="T62" fmla="*/ 439 w 1152"/>
                <a:gd name="T63" fmla="*/ 273 h 908"/>
                <a:gd name="T64" fmla="*/ 576 w 1152"/>
                <a:gd name="T65" fmla="*/ 410 h 908"/>
                <a:gd name="T66" fmla="*/ 713 w 1152"/>
                <a:gd name="T67" fmla="*/ 273 h 908"/>
                <a:gd name="T68" fmla="*/ 713 w 1152"/>
                <a:gd name="T69" fmla="*/ 273 h 908"/>
                <a:gd name="T70" fmla="*/ 713 w 1152"/>
                <a:gd name="T71" fmla="*/ 273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2" h="908">
                  <a:moveTo>
                    <a:pt x="969" y="520"/>
                  </a:moveTo>
                  <a:cubicBezTo>
                    <a:pt x="1145" y="882"/>
                    <a:pt x="1145" y="882"/>
                    <a:pt x="1145" y="882"/>
                  </a:cubicBezTo>
                  <a:cubicBezTo>
                    <a:pt x="1152" y="896"/>
                    <a:pt x="1145" y="908"/>
                    <a:pt x="1128" y="908"/>
                  </a:cubicBezTo>
                  <a:cubicBezTo>
                    <a:pt x="24" y="908"/>
                    <a:pt x="24" y="908"/>
                    <a:pt x="24" y="908"/>
                  </a:cubicBezTo>
                  <a:cubicBezTo>
                    <a:pt x="7" y="908"/>
                    <a:pt x="0" y="896"/>
                    <a:pt x="7" y="882"/>
                  </a:cubicBezTo>
                  <a:cubicBezTo>
                    <a:pt x="183" y="520"/>
                    <a:pt x="183" y="520"/>
                    <a:pt x="183" y="520"/>
                  </a:cubicBezTo>
                  <a:cubicBezTo>
                    <a:pt x="186" y="514"/>
                    <a:pt x="193" y="510"/>
                    <a:pt x="200" y="510"/>
                  </a:cubicBezTo>
                  <a:cubicBezTo>
                    <a:pt x="351" y="510"/>
                    <a:pt x="351" y="510"/>
                    <a:pt x="351" y="510"/>
                  </a:cubicBezTo>
                  <a:cubicBezTo>
                    <a:pt x="355" y="510"/>
                    <a:pt x="362" y="512"/>
                    <a:pt x="365" y="516"/>
                  </a:cubicBezTo>
                  <a:cubicBezTo>
                    <a:pt x="375" y="528"/>
                    <a:pt x="385" y="539"/>
                    <a:pt x="396" y="551"/>
                  </a:cubicBezTo>
                  <a:cubicBezTo>
                    <a:pt x="406" y="562"/>
                    <a:pt x="416" y="573"/>
                    <a:pt x="426" y="584"/>
                  </a:cubicBezTo>
                  <a:cubicBezTo>
                    <a:pt x="246" y="584"/>
                    <a:pt x="246" y="584"/>
                    <a:pt x="246" y="584"/>
                  </a:cubicBezTo>
                  <a:cubicBezTo>
                    <a:pt x="240" y="584"/>
                    <a:pt x="232" y="589"/>
                    <a:pt x="230" y="594"/>
                  </a:cubicBezTo>
                  <a:cubicBezTo>
                    <a:pt x="113" y="834"/>
                    <a:pt x="113" y="834"/>
                    <a:pt x="113" y="834"/>
                  </a:cubicBezTo>
                  <a:cubicBezTo>
                    <a:pt x="1039" y="834"/>
                    <a:pt x="1039" y="834"/>
                    <a:pt x="1039" y="834"/>
                  </a:cubicBezTo>
                  <a:cubicBezTo>
                    <a:pt x="922" y="594"/>
                    <a:pt x="922" y="594"/>
                    <a:pt x="922" y="594"/>
                  </a:cubicBezTo>
                  <a:cubicBezTo>
                    <a:pt x="920" y="589"/>
                    <a:pt x="912" y="584"/>
                    <a:pt x="906" y="584"/>
                  </a:cubicBezTo>
                  <a:cubicBezTo>
                    <a:pt x="726" y="584"/>
                    <a:pt x="726" y="584"/>
                    <a:pt x="726" y="584"/>
                  </a:cubicBezTo>
                  <a:cubicBezTo>
                    <a:pt x="736" y="573"/>
                    <a:pt x="746" y="562"/>
                    <a:pt x="756" y="551"/>
                  </a:cubicBezTo>
                  <a:cubicBezTo>
                    <a:pt x="766" y="539"/>
                    <a:pt x="777" y="528"/>
                    <a:pt x="787" y="516"/>
                  </a:cubicBezTo>
                  <a:cubicBezTo>
                    <a:pt x="790" y="512"/>
                    <a:pt x="796" y="510"/>
                    <a:pt x="801" y="510"/>
                  </a:cubicBezTo>
                  <a:cubicBezTo>
                    <a:pt x="952" y="510"/>
                    <a:pt x="952" y="510"/>
                    <a:pt x="952" y="510"/>
                  </a:cubicBezTo>
                  <a:cubicBezTo>
                    <a:pt x="959" y="510"/>
                    <a:pt x="966" y="514"/>
                    <a:pt x="969" y="520"/>
                  </a:cubicBezTo>
                  <a:close/>
                  <a:moveTo>
                    <a:pt x="835" y="273"/>
                  </a:moveTo>
                  <a:cubicBezTo>
                    <a:pt x="835" y="470"/>
                    <a:pt x="670" y="508"/>
                    <a:pt x="593" y="697"/>
                  </a:cubicBezTo>
                  <a:cubicBezTo>
                    <a:pt x="587" y="713"/>
                    <a:pt x="565" y="713"/>
                    <a:pt x="559" y="697"/>
                  </a:cubicBezTo>
                  <a:cubicBezTo>
                    <a:pt x="489" y="526"/>
                    <a:pt x="348" y="479"/>
                    <a:pt x="321" y="327"/>
                  </a:cubicBezTo>
                  <a:cubicBezTo>
                    <a:pt x="295" y="176"/>
                    <a:pt x="399" y="29"/>
                    <a:pt x="551" y="15"/>
                  </a:cubicBezTo>
                  <a:cubicBezTo>
                    <a:pt x="705" y="0"/>
                    <a:pt x="835" y="121"/>
                    <a:pt x="835" y="273"/>
                  </a:cubicBezTo>
                  <a:close/>
                  <a:moveTo>
                    <a:pt x="713" y="273"/>
                  </a:moveTo>
                  <a:cubicBezTo>
                    <a:pt x="713" y="197"/>
                    <a:pt x="651" y="136"/>
                    <a:pt x="576" y="136"/>
                  </a:cubicBezTo>
                  <a:cubicBezTo>
                    <a:pt x="500" y="136"/>
                    <a:pt x="439" y="197"/>
                    <a:pt x="439" y="273"/>
                  </a:cubicBezTo>
                  <a:cubicBezTo>
                    <a:pt x="439" y="348"/>
                    <a:pt x="500" y="410"/>
                    <a:pt x="576" y="410"/>
                  </a:cubicBezTo>
                  <a:cubicBezTo>
                    <a:pt x="651" y="410"/>
                    <a:pt x="713" y="348"/>
                    <a:pt x="713" y="273"/>
                  </a:cubicBezTo>
                  <a:close/>
                  <a:moveTo>
                    <a:pt x="713" y="273"/>
                  </a:moveTo>
                  <a:cubicBezTo>
                    <a:pt x="713" y="273"/>
                    <a:pt x="713" y="273"/>
                    <a:pt x="713" y="273"/>
                  </a:cubicBezTo>
                </a:path>
              </a:pathLst>
            </a:custGeom>
            <a:solidFill>
              <a:sysClr val="window" lastClr="FFFFFF"/>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grpSp>
      <p:grpSp>
        <p:nvGrpSpPr>
          <p:cNvPr id="37" name="Group 10"/>
          <p:cNvGrpSpPr/>
          <p:nvPr/>
        </p:nvGrpSpPr>
        <p:grpSpPr>
          <a:xfrm>
            <a:off x="4262939" y="4096059"/>
            <a:ext cx="906703" cy="908468"/>
            <a:chOff x="8866294" y="8077040"/>
            <a:chExt cx="1360409" cy="1363057"/>
          </a:xfrm>
        </p:grpSpPr>
        <p:sp>
          <p:nvSpPr>
            <p:cNvPr id="38" name="Oval 15"/>
            <p:cNvSpPr>
              <a:spLocks noChangeArrowheads="1"/>
            </p:cNvSpPr>
            <p:nvPr/>
          </p:nvSpPr>
          <p:spPr bwMode="auto">
            <a:xfrm>
              <a:off x="8866294" y="8077040"/>
              <a:ext cx="1360409" cy="1363057"/>
            </a:xfrm>
            <a:prstGeom prst="ellipse">
              <a:avLst/>
            </a:prstGeom>
            <a:solidFill>
              <a:srgbClr val="00B0F0"/>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sp>
          <p:nvSpPr>
            <p:cNvPr id="39" name="Freeform 9"/>
            <p:cNvSpPr>
              <a:spLocks noEditPoints="1"/>
            </p:cNvSpPr>
            <p:nvPr/>
          </p:nvSpPr>
          <p:spPr bwMode="auto">
            <a:xfrm>
              <a:off x="9199513" y="8386180"/>
              <a:ext cx="687388" cy="627063"/>
            </a:xfrm>
            <a:custGeom>
              <a:avLst/>
              <a:gdLst>
                <a:gd name="T0" fmla="*/ 872 w 929"/>
                <a:gd name="T1" fmla="*/ 232 h 850"/>
                <a:gd name="T2" fmla="*/ 814 w 929"/>
                <a:gd name="T3" fmla="*/ 177 h 850"/>
                <a:gd name="T4" fmla="*/ 512 w 929"/>
                <a:gd name="T5" fmla="*/ 491 h 850"/>
                <a:gd name="T6" fmla="*/ 484 w 929"/>
                <a:gd name="T7" fmla="*/ 504 h 850"/>
                <a:gd name="T8" fmla="*/ 484 w 929"/>
                <a:gd name="T9" fmla="*/ 504 h 850"/>
                <a:gd name="T10" fmla="*/ 455 w 929"/>
                <a:gd name="T11" fmla="*/ 491 h 850"/>
                <a:gd name="T12" fmla="*/ 297 w 929"/>
                <a:gd name="T13" fmla="*/ 328 h 850"/>
                <a:gd name="T14" fmla="*/ 73 w 929"/>
                <a:gd name="T15" fmla="*/ 564 h 850"/>
                <a:gd name="T16" fmla="*/ 44 w 929"/>
                <a:gd name="T17" fmla="*/ 577 h 850"/>
                <a:gd name="T18" fmla="*/ 17 w 929"/>
                <a:gd name="T19" fmla="*/ 566 h 850"/>
                <a:gd name="T20" fmla="*/ 15 w 929"/>
                <a:gd name="T21" fmla="*/ 509 h 850"/>
                <a:gd name="T22" fmla="*/ 268 w 929"/>
                <a:gd name="T23" fmla="*/ 243 h 850"/>
                <a:gd name="T24" fmla="*/ 297 w 929"/>
                <a:gd name="T25" fmla="*/ 231 h 850"/>
                <a:gd name="T26" fmla="*/ 297 w 929"/>
                <a:gd name="T27" fmla="*/ 231 h 850"/>
                <a:gd name="T28" fmla="*/ 326 w 929"/>
                <a:gd name="T29" fmla="*/ 243 h 850"/>
                <a:gd name="T30" fmla="*/ 484 w 929"/>
                <a:gd name="T31" fmla="*/ 406 h 850"/>
                <a:gd name="T32" fmla="*/ 757 w 929"/>
                <a:gd name="T33" fmla="*/ 122 h 850"/>
                <a:gd name="T34" fmla="*/ 699 w 929"/>
                <a:gd name="T35" fmla="*/ 67 h 850"/>
                <a:gd name="T36" fmla="*/ 929 w 929"/>
                <a:gd name="T37" fmla="*/ 0 h 850"/>
                <a:gd name="T38" fmla="*/ 872 w 929"/>
                <a:gd name="T39" fmla="*/ 232 h 850"/>
                <a:gd name="T40" fmla="*/ 44 w 929"/>
                <a:gd name="T41" fmla="*/ 630 h 850"/>
                <a:gd name="T42" fmla="*/ 18 w 929"/>
                <a:gd name="T43" fmla="*/ 626 h 850"/>
                <a:gd name="T44" fmla="*/ 18 w 929"/>
                <a:gd name="T45" fmla="*/ 850 h 850"/>
                <a:gd name="T46" fmla="*/ 138 w 929"/>
                <a:gd name="T47" fmla="*/ 850 h 850"/>
                <a:gd name="T48" fmla="*/ 138 w 929"/>
                <a:gd name="T49" fmla="*/ 574 h 850"/>
                <a:gd name="T50" fmla="*/ 112 w 929"/>
                <a:gd name="T51" fmla="*/ 601 h 850"/>
                <a:gd name="T52" fmla="*/ 44 w 929"/>
                <a:gd name="T53" fmla="*/ 630 h 850"/>
                <a:gd name="T54" fmla="*/ 164 w 929"/>
                <a:gd name="T55" fmla="*/ 850 h 850"/>
                <a:gd name="T56" fmla="*/ 284 w 929"/>
                <a:gd name="T57" fmla="*/ 850 h 850"/>
                <a:gd name="T58" fmla="*/ 284 w 929"/>
                <a:gd name="T59" fmla="*/ 420 h 850"/>
                <a:gd name="T60" fmla="*/ 164 w 929"/>
                <a:gd name="T61" fmla="*/ 546 h 850"/>
                <a:gd name="T62" fmla="*/ 164 w 929"/>
                <a:gd name="T63" fmla="*/ 850 h 850"/>
                <a:gd name="T64" fmla="*/ 417 w 929"/>
                <a:gd name="T65" fmla="*/ 528 h 850"/>
                <a:gd name="T66" fmla="*/ 311 w 929"/>
                <a:gd name="T67" fmla="*/ 418 h 850"/>
                <a:gd name="T68" fmla="*/ 311 w 929"/>
                <a:gd name="T69" fmla="*/ 850 h 850"/>
                <a:gd name="T70" fmla="*/ 430 w 929"/>
                <a:gd name="T71" fmla="*/ 850 h 850"/>
                <a:gd name="T72" fmla="*/ 430 w 929"/>
                <a:gd name="T73" fmla="*/ 540 h 850"/>
                <a:gd name="T74" fmla="*/ 417 w 929"/>
                <a:gd name="T75" fmla="*/ 528 h 850"/>
                <a:gd name="T76" fmla="*/ 484 w 929"/>
                <a:gd name="T77" fmla="*/ 557 h 850"/>
                <a:gd name="T78" fmla="*/ 457 w 929"/>
                <a:gd name="T79" fmla="*/ 553 h 850"/>
                <a:gd name="T80" fmla="*/ 457 w 929"/>
                <a:gd name="T81" fmla="*/ 850 h 850"/>
                <a:gd name="T82" fmla="*/ 577 w 929"/>
                <a:gd name="T83" fmla="*/ 850 h 850"/>
                <a:gd name="T84" fmla="*/ 577 w 929"/>
                <a:gd name="T85" fmla="*/ 501 h 850"/>
                <a:gd name="T86" fmla="*/ 551 w 929"/>
                <a:gd name="T87" fmla="*/ 528 h 850"/>
                <a:gd name="T88" fmla="*/ 484 w 929"/>
                <a:gd name="T89" fmla="*/ 557 h 850"/>
                <a:gd name="T90" fmla="*/ 603 w 929"/>
                <a:gd name="T91" fmla="*/ 473 h 850"/>
                <a:gd name="T92" fmla="*/ 603 w 929"/>
                <a:gd name="T93" fmla="*/ 850 h 850"/>
                <a:gd name="T94" fmla="*/ 723 w 929"/>
                <a:gd name="T95" fmla="*/ 850 h 850"/>
                <a:gd name="T96" fmla="*/ 723 w 929"/>
                <a:gd name="T97" fmla="*/ 349 h 850"/>
                <a:gd name="T98" fmla="*/ 603 w 929"/>
                <a:gd name="T99" fmla="*/ 473 h 850"/>
                <a:gd name="T100" fmla="*/ 816 w 929"/>
                <a:gd name="T101" fmla="*/ 252 h 850"/>
                <a:gd name="T102" fmla="*/ 750 w 929"/>
                <a:gd name="T103" fmla="*/ 321 h 850"/>
                <a:gd name="T104" fmla="*/ 750 w 929"/>
                <a:gd name="T105" fmla="*/ 850 h 850"/>
                <a:gd name="T106" fmla="*/ 870 w 929"/>
                <a:gd name="T107" fmla="*/ 850 h 850"/>
                <a:gd name="T108" fmla="*/ 870 w 929"/>
                <a:gd name="T109" fmla="*/ 304 h 850"/>
                <a:gd name="T110" fmla="*/ 816 w 929"/>
                <a:gd name="T111" fmla="*/ 252 h 850"/>
                <a:gd name="T112" fmla="*/ 816 w 929"/>
                <a:gd name="T113" fmla="*/ 252 h 850"/>
                <a:gd name="T114" fmla="*/ 816 w 929"/>
                <a:gd name="T115" fmla="*/ 2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9" h="850">
                  <a:moveTo>
                    <a:pt x="872" y="232"/>
                  </a:moveTo>
                  <a:cubicBezTo>
                    <a:pt x="814" y="177"/>
                    <a:pt x="814" y="177"/>
                    <a:pt x="814" y="177"/>
                  </a:cubicBezTo>
                  <a:cubicBezTo>
                    <a:pt x="512" y="491"/>
                    <a:pt x="512" y="491"/>
                    <a:pt x="512" y="491"/>
                  </a:cubicBezTo>
                  <a:cubicBezTo>
                    <a:pt x="505" y="499"/>
                    <a:pt x="494" y="504"/>
                    <a:pt x="484" y="504"/>
                  </a:cubicBezTo>
                  <a:cubicBezTo>
                    <a:pt x="484" y="504"/>
                    <a:pt x="484" y="504"/>
                    <a:pt x="484" y="504"/>
                  </a:cubicBezTo>
                  <a:cubicBezTo>
                    <a:pt x="473" y="504"/>
                    <a:pt x="462" y="499"/>
                    <a:pt x="455" y="491"/>
                  </a:cubicBezTo>
                  <a:cubicBezTo>
                    <a:pt x="297" y="328"/>
                    <a:pt x="297" y="328"/>
                    <a:pt x="297" y="328"/>
                  </a:cubicBezTo>
                  <a:cubicBezTo>
                    <a:pt x="73" y="564"/>
                    <a:pt x="73" y="564"/>
                    <a:pt x="73" y="564"/>
                  </a:cubicBezTo>
                  <a:cubicBezTo>
                    <a:pt x="65" y="573"/>
                    <a:pt x="55" y="577"/>
                    <a:pt x="44" y="577"/>
                  </a:cubicBezTo>
                  <a:cubicBezTo>
                    <a:pt x="34" y="577"/>
                    <a:pt x="25" y="573"/>
                    <a:pt x="17" y="566"/>
                  </a:cubicBezTo>
                  <a:cubicBezTo>
                    <a:pt x="1" y="551"/>
                    <a:pt x="0" y="525"/>
                    <a:pt x="15" y="509"/>
                  </a:cubicBezTo>
                  <a:cubicBezTo>
                    <a:pt x="268" y="243"/>
                    <a:pt x="268" y="243"/>
                    <a:pt x="268" y="243"/>
                  </a:cubicBezTo>
                  <a:cubicBezTo>
                    <a:pt x="276" y="235"/>
                    <a:pt x="286" y="231"/>
                    <a:pt x="297" y="231"/>
                  </a:cubicBezTo>
                  <a:cubicBezTo>
                    <a:pt x="297" y="231"/>
                    <a:pt x="297" y="231"/>
                    <a:pt x="297" y="231"/>
                  </a:cubicBezTo>
                  <a:cubicBezTo>
                    <a:pt x="308" y="231"/>
                    <a:pt x="318" y="235"/>
                    <a:pt x="326" y="243"/>
                  </a:cubicBezTo>
                  <a:cubicBezTo>
                    <a:pt x="484" y="406"/>
                    <a:pt x="484" y="406"/>
                    <a:pt x="484" y="406"/>
                  </a:cubicBezTo>
                  <a:cubicBezTo>
                    <a:pt x="757" y="122"/>
                    <a:pt x="757" y="122"/>
                    <a:pt x="757" y="122"/>
                  </a:cubicBezTo>
                  <a:cubicBezTo>
                    <a:pt x="699" y="67"/>
                    <a:pt x="699" y="67"/>
                    <a:pt x="699" y="67"/>
                  </a:cubicBezTo>
                  <a:cubicBezTo>
                    <a:pt x="929" y="0"/>
                    <a:pt x="929" y="0"/>
                    <a:pt x="929" y="0"/>
                  </a:cubicBezTo>
                  <a:lnTo>
                    <a:pt x="872" y="232"/>
                  </a:lnTo>
                  <a:close/>
                  <a:moveTo>
                    <a:pt x="44" y="630"/>
                  </a:moveTo>
                  <a:cubicBezTo>
                    <a:pt x="35" y="630"/>
                    <a:pt x="26" y="629"/>
                    <a:pt x="18" y="626"/>
                  </a:cubicBezTo>
                  <a:cubicBezTo>
                    <a:pt x="18" y="850"/>
                    <a:pt x="18" y="850"/>
                    <a:pt x="18" y="850"/>
                  </a:cubicBezTo>
                  <a:cubicBezTo>
                    <a:pt x="138" y="850"/>
                    <a:pt x="138" y="850"/>
                    <a:pt x="138" y="850"/>
                  </a:cubicBezTo>
                  <a:cubicBezTo>
                    <a:pt x="138" y="574"/>
                    <a:pt x="138" y="574"/>
                    <a:pt x="138" y="574"/>
                  </a:cubicBezTo>
                  <a:cubicBezTo>
                    <a:pt x="112" y="601"/>
                    <a:pt x="112" y="601"/>
                    <a:pt x="112" y="601"/>
                  </a:cubicBezTo>
                  <a:cubicBezTo>
                    <a:pt x="94" y="619"/>
                    <a:pt x="70" y="630"/>
                    <a:pt x="44" y="630"/>
                  </a:cubicBezTo>
                  <a:close/>
                  <a:moveTo>
                    <a:pt x="164" y="850"/>
                  </a:moveTo>
                  <a:cubicBezTo>
                    <a:pt x="284" y="850"/>
                    <a:pt x="284" y="850"/>
                    <a:pt x="284" y="850"/>
                  </a:cubicBezTo>
                  <a:cubicBezTo>
                    <a:pt x="284" y="420"/>
                    <a:pt x="284" y="420"/>
                    <a:pt x="284" y="420"/>
                  </a:cubicBezTo>
                  <a:cubicBezTo>
                    <a:pt x="164" y="546"/>
                    <a:pt x="164" y="546"/>
                    <a:pt x="164" y="546"/>
                  </a:cubicBezTo>
                  <a:lnTo>
                    <a:pt x="164" y="850"/>
                  </a:lnTo>
                  <a:close/>
                  <a:moveTo>
                    <a:pt x="417" y="528"/>
                  </a:moveTo>
                  <a:cubicBezTo>
                    <a:pt x="311" y="418"/>
                    <a:pt x="311" y="418"/>
                    <a:pt x="311" y="418"/>
                  </a:cubicBezTo>
                  <a:cubicBezTo>
                    <a:pt x="311" y="850"/>
                    <a:pt x="311" y="850"/>
                    <a:pt x="311" y="850"/>
                  </a:cubicBezTo>
                  <a:cubicBezTo>
                    <a:pt x="430" y="850"/>
                    <a:pt x="430" y="850"/>
                    <a:pt x="430" y="850"/>
                  </a:cubicBezTo>
                  <a:cubicBezTo>
                    <a:pt x="430" y="540"/>
                    <a:pt x="430" y="540"/>
                    <a:pt x="430" y="540"/>
                  </a:cubicBezTo>
                  <a:cubicBezTo>
                    <a:pt x="425" y="537"/>
                    <a:pt x="421" y="533"/>
                    <a:pt x="417" y="528"/>
                  </a:cubicBezTo>
                  <a:close/>
                  <a:moveTo>
                    <a:pt x="484" y="557"/>
                  </a:moveTo>
                  <a:cubicBezTo>
                    <a:pt x="474" y="557"/>
                    <a:pt x="466" y="555"/>
                    <a:pt x="457" y="553"/>
                  </a:cubicBezTo>
                  <a:cubicBezTo>
                    <a:pt x="457" y="850"/>
                    <a:pt x="457" y="850"/>
                    <a:pt x="457" y="850"/>
                  </a:cubicBezTo>
                  <a:cubicBezTo>
                    <a:pt x="577" y="850"/>
                    <a:pt x="577" y="850"/>
                    <a:pt x="577" y="850"/>
                  </a:cubicBezTo>
                  <a:cubicBezTo>
                    <a:pt x="577" y="501"/>
                    <a:pt x="577" y="501"/>
                    <a:pt x="577" y="501"/>
                  </a:cubicBezTo>
                  <a:cubicBezTo>
                    <a:pt x="551" y="528"/>
                    <a:pt x="551" y="528"/>
                    <a:pt x="551" y="528"/>
                  </a:cubicBezTo>
                  <a:cubicBezTo>
                    <a:pt x="533" y="546"/>
                    <a:pt x="509" y="557"/>
                    <a:pt x="484" y="557"/>
                  </a:cubicBezTo>
                  <a:close/>
                  <a:moveTo>
                    <a:pt x="603" y="473"/>
                  </a:moveTo>
                  <a:cubicBezTo>
                    <a:pt x="603" y="850"/>
                    <a:pt x="603" y="850"/>
                    <a:pt x="603" y="850"/>
                  </a:cubicBezTo>
                  <a:cubicBezTo>
                    <a:pt x="723" y="850"/>
                    <a:pt x="723" y="850"/>
                    <a:pt x="723" y="850"/>
                  </a:cubicBezTo>
                  <a:cubicBezTo>
                    <a:pt x="723" y="349"/>
                    <a:pt x="723" y="349"/>
                    <a:pt x="723" y="349"/>
                  </a:cubicBezTo>
                  <a:lnTo>
                    <a:pt x="603" y="473"/>
                  </a:lnTo>
                  <a:close/>
                  <a:moveTo>
                    <a:pt x="816" y="252"/>
                  </a:moveTo>
                  <a:cubicBezTo>
                    <a:pt x="750" y="321"/>
                    <a:pt x="750" y="321"/>
                    <a:pt x="750" y="321"/>
                  </a:cubicBezTo>
                  <a:cubicBezTo>
                    <a:pt x="750" y="850"/>
                    <a:pt x="750" y="850"/>
                    <a:pt x="750" y="850"/>
                  </a:cubicBezTo>
                  <a:cubicBezTo>
                    <a:pt x="870" y="850"/>
                    <a:pt x="870" y="850"/>
                    <a:pt x="870" y="850"/>
                  </a:cubicBezTo>
                  <a:cubicBezTo>
                    <a:pt x="870" y="304"/>
                    <a:pt x="870" y="304"/>
                    <a:pt x="870" y="304"/>
                  </a:cubicBezTo>
                  <a:lnTo>
                    <a:pt x="816" y="252"/>
                  </a:lnTo>
                  <a:close/>
                  <a:moveTo>
                    <a:pt x="816" y="252"/>
                  </a:moveTo>
                  <a:cubicBezTo>
                    <a:pt x="816" y="252"/>
                    <a:pt x="816" y="252"/>
                    <a:pt x="816" y="252"/>
                  </a:cubicBezTo>
                </a:path>
              </a:pathLst>
            </a:custGeom>
            <a:solidFill>
              <a:sysClr val="window" lastClr="FFFFFF"/>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grpSp>
      <p:grpSp>
        <p:nvGrpSpPr>
          <p:cNvPr id="40" name="Group 4"/>
          <p:cNvGrpSpPr/>
          <p:nvPr/>
        </p:nvGrpSpPr>
        <p:grpSpPr>
          <a:xfrm>
            <a:off x="4262939" y="772536"/>
            <a:ext cx="906703" cy="908468"/>
            <a:chOff x="8866293" y="2049856"/>
            <a:chExt cx="1360409" cy="1363056"/>
          </a:xfrm>
          <a:solidFill>
            <a:schemeClr val="accent1">
              <a:lumMod val="20000"/>
              <a:lumOff val="80000"/>
            </a:schemeClr>
          </a:solidFill>
        </p:grpSpPr>
        <p:sp>
          <p:nvSpPr>
            <p:cNvPr id="41" name="Oval 15"/>
            <p:cNvSpPr>
              <a:spLocks noChangeArrowheads="1"/>
            </p:cNvSpPr>
            <p:nvPr/>
          </p:nvSpPr>
          <p:spPr bwMode="auto">
            <a:xfrm>
              <a:off x="8866293" y="2049856"/>
              <a:ext cx="1360409" cy="1363056"/>
            </a:xfrm>
            <a:prstGeom prst="ellipse">
              <a:avLst/>
            </a:prstGeom>
            <a:solidFill>
              <a:schemeClr val="accent1">
                <a:lumMod val="40000"/>
                <a:lumOff val="60000"/>
              </a:schemeClr>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sp>
          <p:nvSpPr>
            <p:cNvPr id="42" name="Freeform 13"/>
            <p:cNvSpPr/>
            <p:nvPr/>
          </p:nvSpPr>
          <p:spPr bwMode="auto">
            <a:xfrm>
              <a:off x="9207501" y="2422525"/>
              <a:ext cx="679449" cy="619126"/>
            </a:xfrm>
            <a:custGeom>
              <a:avLst/>
              <a:gdLst>
                <a:gd name="T0" fmla="*/ 65 w 84"/>
                <a:gd name="T1" fmla="*/ 32 h 76"/>
                <a:gd name="T2" fmla="*/ 76 w 84"/>
                <a:gd name="T3" fmla="*/ 30 h 76"/>
                <a:gd name="T4" fmla="*/ 82 w 84"/>
                <a:gd name="T5" fmla="*/ 10 h 76"/>
                <a:gd name="T6" fmla="*/ 74 w 84"/>
                <a:gd name="T7" fmla="*/ 1 h 76"/>
                <a:gd name="T8" fmla="*/ 54 w 84"/>
                <a:gd name="T9" fmla="*/ 5 h 76"/>
                <a:gd name="T10" fmla="*/ 50 w 84"/>
                <a:gd name="T11" fmla="*/ 15 h 76"/>
                <a:gd name="T12" fmla="*/ 55 w 84"/>
                <a:gd name="T13" fmla="*/ 21 h 76"/>
                <a:gd name="T14" fmla="*/ 11 w 84"/>
                <a:gd name="T15" fmla="*/ 60 h 76"/>
                <a:gd name="T16" fmla="*/ 9 w 84"/>
                <a:gd name="T17" fmla="*/ 33 h 76"/>
                <a:gd name="T18" fmla="*/ 13 w 84"/>
                <a:gd name="T19" fmla="*/ 29 h 76"/>
                <a:gd name="T20" fmla="*/ 28 w 84"/>
                <a:gd name="T21" fmla="*/ 28 h 76"/>
                <a:gd name="T22" fmla="*/ 30 w 84"/>
                <a:gd name="T23" fmla="*/ 9 h 76"/>
                <a:gd name="T24" fmla="*/ 11 w 84"/>
                <a:gd name="T25" fmla="*/ 8 h 76"/>
                <a:gd name="T26" fmla="*/ 7 w 84"/>
                <a:gd name="T27" fmla="*/ 23 h 76"/>
                <a:gd name="T28" fmla="*/ 4 w 84"/>
                <a:gd name="T29" fmla="*/ 27 h 76"/>
                <a:gd name="T30" fmla="*/ 0 w 84"/>
                <a:gd name="T31" fmla="*/ 35 h 76"/>
                <a:gd name="T32" fmla="*/ 3 w 84"/>
                <a:gd name="T33" fmla="*/ 66 h 76"/>
                <a:gd name="T34" fmla="*/ 42 w 84"/>
                <a:gd name="T35" fmla="*/ 75 h 76"/>
                <a:gd name="T36" fmla="*/ 51 w 84"/>
                <a:gd name="T37" fmla="*/ 73 h 76"/>
                <a:gd name="T38" fmla="*/ 57 w 84"/>
                <a:gd name="T39" fmla="*/ 68 h 76"/>
                <a:gd name="T40" fmla="*/ 58 w 84"/>
                <a:gd name="T41" fmla="*/ 70 h 76"/>
                <a:gd name="T42" fmla="*/ 69 w 84"/>
                <a:gd name="T43" fmla="*/ 71 h 76"/>
                <a:gd name="T44" fmla="*/ 77 w 84"/>
                <a:gd name="T45" fmla="*/ 63 h 76"/>
                <a:gd name="T46" fmla="*/ 78 w 84"/>
                <a:gd name="T47" fmla="*/ 53 h 76"/>
                <a:gd name="T48" fmla="*/ 69 w 84"/>
                <a:gd name="T49" fmla="*/ 43 h 76"/>
                <a:gd name="T50" fmla="*/ 58 w 84"/>
                <a:gd name="T51" fmla="*/ 42 h 76"/>
                <a:gd name="T52" fmla="*/ 50 w 84"/>
                <a:gd name="T53" fmla="*/ 50 h 76"/>
                <a:gd name="T54" fmla="*/ 49 w 84"/>
                <a:gd name="T55" fmla="*/ 60 h 76"/>
                <a:gd name="T56" fmla="*/ 51 w 84"/>
                <a:gd name="T57" fmla="*/ 62 h 76"/>
                <a:gd name="T58" fmla="*/ 45 w 84"/>
                <a:gd name="T59" fmla="*/ 67 h 76"/>
                <a:gd name="T60" fmla="*/ 22 w 84"/>
                <a:gd name="T61" fmla="*/ 62 h 76"/>
                <a:gd name="T62" fmla="*/ 61 w 84"/>
                <a:gd name="T63" fmla="*/ 27 h 76"/>
                <a:gd name="T64" fmla="*/ 65 w 84"/>
                <a:gd name="T65" fmla="*/ 3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76">
                  <a:moveTo>
                    <a:pt x="65" y="32"/>
                  </a:moveTo>
                  <a:cubicBezTo>
                    <a:pt x="69" y="36"/>
                    <a:pt x="75" y="34"/>
                    <a:pt x="76" y="30"/>
                  </a:cubicBezTo>
                  <a:cubicBezTo>
                    <a:pt x="82" y="10"/>
                    <a:pt x="82" y="10"/>
                    <a:pt x="82" y="10"/>
                  </a:cubicBezTo>
                  <a:cubicBezTo>
                    <a:pt x="84" y="5"/>
                    <a:pt x="79" y="0"/>
                    <a:pt x="74" y="1"/>
                  </a:cubicBezTo>
                  <a:cubicBezTo>
                    <a:pt x="54" y="5"/>
                    <a:pt x="54" y="5"/>
                    <a:pt x="54" y="5"/>
                  </a:cubicBezTo>
                  <a:cubicBezTo>
                    <a:pt x="49" y="6"/>
                    <a:pt x="47" y="11"/>
                    <a:pt x="50" y="15"/>
                  </a:cubicBezTo>
                  <a:cubicBezTo>
                    <a:pt x="55" y="21"/>
                    <a:pt x="55" y="21"/>
                    <a:pt x="55" y="21"/>
                  </a:cubicBezTo>
                  <a:cubicBezTo>
                    <a:pt x="11" y="60"/>
                    <a:pt x="11" y="60"/>
                    <a:pt x="11" y="60"/>
                  </a:cubicBezTo>
                  <a:cubicBezTo>
                    <a:pt x="9" y="33"/>
                    <a:pt x="9" y="33"/>
                    <a:pt x="9" y="33"/>
                  </a:cubicBezTo>
                  <a:cubicBezTo>
                    <a:pt x="13" y="29"/>
                    <a:pt x="13" y="29"/>
                    <a:pt x="13" y="29"/>
                  </a:cubicBezTo>
                  <a:cubicBezTo>
                    <a:pt x="18" y="32"/>
                    <a:pt x="24" y="32"/>
                    <a:pt x="28" y="28"/>
                  </a:cubicBezTo>
                  <a:cubicBezTo>
                    <a:pt x="34" y="23"/>
                    <a:pt x="34" y="15"/>
                    <a:pt x="30" y="9"/>
                  </a:cubicBezTo>
                  <a:cubicBezTo>
                    <a:pt x="25" y="3"/>
                    <a:pt x="16" y="3"/>
                    <a:pt x="11" y="8"/>
                  </a:cubicBezTo>
                  <a:cubicBezTo>
                    <a:pt x="6" y="12"/>
                    <a:pt x="5" y="18"/>
                    <a:pt x="7" y="23"/>
                  </a:cubicBezTo>
                  <a:cubicBezTo>
                    <a:pt x="4" y="27"/>
                    <a:pt x="4" y="27"/>
                    <a:pt x="4" y="27"/>
                  </a:cubicBezTo>
                  <a:cubicBezTo>
                    <a:pt x="1" y="29"/>
                    <a:pt x="0" y="32"/>
                    <a:pt x="0" y="35"/>
                  </a:cubicBezTo>
                  <a:cubicBezTo>
                    <a:pt x="3" y="66"/>
                    <a:pt x="3" y="66"/>
                    <a:pt x="3" y="66"/>
                  </a:cubicBezTo>
                  <a:cubicBezTo>
                    <a:pt x="42" y="75"/>
                    <a:pt x="42" y="75"/>
                    <a:pt x="42" y="75"/>
                  </a:cubicBezTo>
                  <a:cubicBezTo>
                    <a:pt x="46" y="76"/>
                    <a:pt x="49" y="75"/>
                    <a:pt x="51" y="73"/>
                  </a:cubicBezTo>
                  <a:cubicBezTo>
                    <a:pt x="57" y="68"/>
                    <a:pt x="57" y="68"/>
                    <a:pt x="57" y="68"/>
                  </a:cubicBezTo>
                  <a:cubicBezTo>
                    <a:pt x="58" y="70"/>
                    <a:pt x="58" y="70"/>
                    <a:pt x="58" y="70"/>
                  </a:cubicBezTo>
                  <a:cubicBezTo>
                    <a:pt x="61" y="73"/>
                    <a:pt x="66" y="73"/>
                    <a:pt x="69" y="71"/>
                  </a:cubicBezTo>
                  <a:cubicBezTo>
                    <a:pt x="77" y="63"/>
                    <a:pt x="77" y="63"/>
                    <a:pt x="77" y="63"/>
                  </a:cubicBezTo>
                  <a:cubicBezTo>
                    <a:pt x="80" y="60"/>
                    <a:pt x="80" y="56"/>
                    <a:pt x="78" y="53"/>
                  </a:cubicBezTo>
                  <a:cubicBezTo>
                    <a:pt x="69" y="43"/>
                    <a:pt x="69" y="43"/>
                    <a:pt x="69" y="43"/>
                  </a:cubicBezTo>
                  <a:cubicBezTo>
                    <a:pt x="66" y="40"/>
                    <a:pt x="61" y="39"/>
                    <a:pt x="58" y="42"/>
                  </a:cubicBezTo>
                  <a:cubicBezTo>
                    <a:pt x="50" y="50"/>
                    <a:pt x="50" y="50"/>
                    <a:pt x="50" y="50"/>
                  </a:cubicBezTo>
                  <a:cubicBezTo>
                    <a:pt x="47" y="52"/>
                    <a:pt x="47" y="57"/>
                    <a:pt x="49" y="60"/>
                  </a:cubicBezTo>
                  <a:cubicBezTo>
                    <a:pt x="51" y="62"/>
                    <a:pt x="51" y="62"/>
                    <a:pt x="51" y="62"/>
                  </a:cubicBezTo>
                  <a:cubicBezTo>
                    <a:pt x="45" y="67"/>
                    <a:pt x="45" y="67"/>
                    <a:pt x="45" y="67"/>
                  </a:cubicBezTo>
                  <a:cubicBezTo>
                    <a:pt x="22" y="62"/>
                    <a:pt x="22" y="62"/>
                    <a:pt x="22" y="62"/>
                  </a:cubicBezTo>
                  <a:cubicBezTo>
                    <a:pt x="61" y="27"/>
                    <a:pt x="61" y="27"/>
                    <a:pt x="61" y="27"/>
                  </a:cubicBezTo>
                  <a:lnTo>
                    <a:pt x="65" y="32"/>
                  </a:lnTo>
                  <a:close/>
                </a:path>
              </a:pathLst>
            </a:custGeom>
            <a:grp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grpSp>
      <p:sp>
        <p:nvSpPr>
          <p:cNvPr id="43" name="TextBox 79"/>
          <p:cNvSpPr txBox="1"/>
          <p:nvPr/>
        </p:nvSpPr>
        <p:spPr>
          <a:xfrm>
            <a:off x="5334967" y="5176965"/>
            <a:ext cx="3809031" cy="784830"/>
          </a:xfrm>
          <a:prstGeom prst="rect">
            <a:avLst/>
          </a:prstGeom>
          <a:noFill/>
        </p:spPr>
        <p:txBody>
          <a:bodyPr wrap="square" numCol="1" rtlCol="0">
            <a:spAutoFit/>
          </a:bodyPr>
          <a:lstStyle/>
          <a:p>
            <a:pPr>
              <a:lnSpc>
                <a:spcPct val="150000"/>
              </a:lnSpc>
            </a:pPr>
            <a:r>
              <a:rPr lang="zh-CN" altLang="en-US" b="1" dirty="0">
                <a:solidFill>
                  <a:srgbClr val="3D89BC"/>
                </a:solidFill>
                <a:latin typeface="微软雅黑" panose="020B0503020204020204" pitchFamily="34" charset="-122"/>
                <a:ea typeface="微软雅黑" panose="020B0503020204020204" pitchFamily="34" charset="-122"/>
              </a:rPr>
              <a:t>审计</a:t>
            </a:r>
            <a:endParaRPr lang="en-US" altLang="zh-CN" b="1" dirty="0">
              <a:solidFill>
                <a:srgbClr val="3D89BC"/>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日志可用于验证系统或过程是否如预期般运行的过程；</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44" name="Oval 15"/>
          <p:cNvSpPr>
            <a:spLocks noChangeArrowheads="1"/>
          </p:cNvSpPr>
          <p:nvPr/>
        </p:nvSpPr>
        <p:spPr bwMode="auto">
          <a:xfrm>
            <a:off x="4270196" y="5207308"/>
            <a:ext cx="906703" cy="908468"/>
          </a:xfrm>
          <a:prstGeom prst="ellipse">
            <a:avLst/>
          </a:prstGeom>
          <a:solidFill>
            <a:srgbClr val="F0C3B5"/>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effectLst/>
              <a:uLnTx/>
              <a:uFillTx/>
              <a:latin typeface="Arial" panose="020B0604020202020204"/>
              <a:ea typeface="微软雅黑" panose="020B0503020204020204" pitchFamily="34" charset="-122"/>
            </a:endParaRPr>
          </a:p>
        </p:txBody>
      </p:sp>
      <p:cxnSp>
        <p:nvCxnSpPr>
          <p:cNvPr id="45" name="Straight Arrow Connector 100"/>
          <p:cNvCxnSpPr/>
          <p:nvPr/>
        </p:nvCxnSpPr>
        <p:spPr>
          <a:xfrm flipV="1">
            <a:off x="3784986" y="5624830"/>
            <a:ext cx="42516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Picture 5" descr="E:\PPT\PPT_图标\448.png"/>
          <p:cNvPicPr>
            <a:picLocks noChangeAspect="1" noChangeArrowheads="1"/>
          </p:cNvPicPr>
          <p:nvPr/>
        </p:nvPicPr>
        <p:blipFill>
          <a:blip r:embed="rId1" cstate="print">
            <a:biLevel thresh="50000"/>
            <a:extLst>
              <a:ext uri="{28A0092B-C50C-407E-A947-70E740481C1C}">
                <a14:useLocalDpi xmlns:a14="http://schemas.microsoft.com/office/drawing/2010/main" val="0"/>
              </a:ext>
            </a:extLst>
          </a:blip>
          <a:srcRect/>
          <a:stretch>
            <a:fillRect/>
          </a:stretch>
        </p:blipFill>
        <p:spPr bwMode="auto">
          <a:xfrm>
            <a:off x="4458185" y="5430768"/>
            <a:ext cx="502618" cy="461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50"/>
                                        <p:tgtEl>
                                          <p:spTgt spid="2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250"/>
                                        <p:tgtEl>
                                          <p:spTgt spid="2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250"/>
                                        <p:tgtEl>
                                          <p:spTgt spid="18"/>
                                        </p:tgtEl>
                                      </p:cBhvr>
                                    </p:animEffect>
                                  </p:childTnLst>
                                </p:cTn>
                              </p:par>
                            </p:childTnLst>
                          </p:cTn>
                        </p:par>
                        <p:par>
                          <p:cTn id="20" fill="hold">
                            <p:stCondLst>
                              <p:cond delay="2000"/>
                            </p:stCondLst>
                            <p:childTnLst>
                              <p:par>
                                <p:cTn id="21" presetID="2" presetClass="entr" presetSubtype="3"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50" fill="hold"/>
                                        <p:tgtEl>
                                          <p:spTgt spid="19"/>
                                        </p:tgtEl>
                                        <p:attrNameLst>
                                          <p:attrName>ppt_x</p:attrName>
                                        </p:attrNameLst>
                                      </p:cBhvr>
                                      <p:tavLst>
                                        <p:tav tm="0">
                                          <p:val>
                                            <p:strVal val="1+#ppt_w/2"/>
                                          </p:val>
                                        </p:tav>
                                        <p:tav tm="100000">
                                          <p:val>
                                            <p:strVal val="#ppt_x"/>
                                          </p:val>
                                        </p:tav>
                                      </p:tavLst>
                                    </p:anim>
                                    <p:anim calcmode="lin" valueType="num">
                                      <p:cBhvr additive="base">
                                        <p:cTn id="24" dur="25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250"/>
                                        <p:tgtEl>
                                          <p:spTgt spid="11"/>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250"/>
                                        <p:tgtEl>
                                          <p:spTgt spid="26"/>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250"/>
                                        <p:tgtEl>
                                          <p:spTgt spid="17"/>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50"/>
                                        <p:tgtEl>
                                          <p:spTgt spid="27"/>
                                        </p:tgtEl>
                                      </p:cBhvr>
                                    </p:animEffect>
                                  </p:childTnLst>
                                </p:cTn>
                              </p:par>
                            </p:childTnLst>
                          </p:cTn>
                        </p:par>
                        <p:par>
                          <p:cTn id="41" fill="hold">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
                                        <p:tgtEl>
                                          <p:spTgt spid="28"/>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3" grpId="0" animBg="1"/>
      <p:bldP spid="24" grpId="0" animBg="1"/>
      <p:bldP spid="25" grpId="0" animBg="1"/>
      <p:bldP spid="26" grpId="0"/>
      <p:bldP spid="27" grpId="0"/>
      <p:bldP spid="28"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753033" y="4925994"/>
            <a:ext cx="5693399" cy="426279"/>
            <a:chOff x="1807265" y="3866296"/>
            <a:chExt cx="5693399" cy="426279"/>
          </a:xfrm>
        </p:grpSpPr>
        <p:sp>
          <p:nvSpPr>
            <p:cNvPr id="31" name="圆角矩形 3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3" name="矩形 32"/>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日志分析与挖掘实例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34595" y="1169836"/>
              <a:ext cx="2847280" cy="521969"/>
            </a:xfrm>
            <a:prstGeom prst="rect">
              <a:avLst/>
            </a:prstGeom>
            <a:noFill/>
          </p:spPr>
          <p:txBody>
            <a:bodyPr wrap="none" rtlCol="0">
              <a:spAutoFit/>
            </a:bodyPr>
            <a:lstStyle/>
            <a:p>
              <a:pPr algn="ctr"/>
              <a:r>
                <a:rPr lang="zh-CN" altLang="en-US" sz="2800" dirty="0" smtClean="0">
                  <a:solidFill>
                    <a:schemeClr val="accent4"/>
                  </a:solidFill>
                </a:rPr>
                <a:t>第五章 </a:t>
              </a:r>
              <a:r>
                <a:rPr lang="zh-CN" altLang="en-US" sz="2800" dirty="0">
                  <a:solidFill>
                    <a:schemeClr val="accent4"/>
                  </a:solidFill>
                </a:rPr>
                <a:t>综合实战：日志的挖掘与应用</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43536" cy="415498"/>
            </a:xfrm>
            <a:prstGeom prst="rect">
              <a:avLst/>
            </a:prstGeom>
            <a:grpFill/>
          </p:spPr>
          <p:txBody>
            <a:bodyPr wrap="none">
              <a:spAutoFit/>
            </a:bodyPr>
            <a:lstStyle/>
            <a:p>
              <a:r>
                <a:rPr lang="en-US" altLang="zh-CN" sz="2100" spc="225" dirty="0">
                  <a:latin typeface="微软雅黑" panose="020B0503020204020204" pitchFamily="34" charset="-122"/>
                  <a:ea typeface="微软雅黑" panose="020B0503020204020204" pitchFamily="34" charset="-122"/>
                </a:rPr>
                <a:t>5</a:t>
              </a:r>
              <a:r>
                <a:rPr lang="en-US" altLang="zh-CN" sz="2100" spc="225" dirty="0" smtClean="0">
                  <a:latin typeface="微软雅黑" panose="020B0503020204020204" pitchFamily="34" charset="-122"/>
                  <a:ea typeface="微软雅黑" panose="020B0503020204020204" pitchFamily="34" charset="-122"/>
                </a:rPr>
                <a:t>.1</a:t>
              </a:r>
              <a:r>
                <a:rPr lang="zh-CN" altLang="en-US" sz="2100" spc="225" dirty="0">
                  <a:latin typeface="微软雅黑" panose="020B0503020204020204" pitchFamily="34" charset="-122"/>
                  <a:ea typeface="微软雅黑" panose="020B0503020204020204" pitchFamily="34" charset="-122"/>
                </a:rPr>
                <a:t>　</a:t>
              </a:r>
              <a:r>
                <a:rPr lang="zh-CN" altLang="en-US" sz="2100" spc="225" dirty="0" smtClean="0">
                  <a:latin typeface="微软雅黑" panose="020B0503020204020204" pitchFamily="34" charset="-122"/>
                  <a:ea typeface="微软雅黑" panose="020B0503020204020204" pitchFamily="34" charset="-122"/>
                </a:rPr>
                <a:t>日志概念</a:t>
              </a:r>
              <a:endParaRPr lang="zh-CN" altLang="en-US" sz="2100" spc="225" dirty="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6278"/>
            <a:chOff x="1807265" y="2935089"/>
            <a:chExt cx="5693399" cy="426278"/>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143536"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.2</a:t>
              </a:r>
              <a:r>
                <a:rPr lang="zh-CN" altLang="en-US" sz="2100" spc="225" dirty="0" smtClean="0">
                  <a:solidFill>
                    <a:schemeClr val="bg1"/>
                  </a:solidFill>
                  <a:latin typeface="微软雅黑" panose="020B0503020204020204" pitchFamily="34" charset="-122"/>
                  <a:ea typeface="微软雅黑" panose="020B0503020204020204" pitchFamily="34" charset="-122"/>
                </a:rPr>
                <a:t>　日志处理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日志分析原理及工具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日志挖掘应用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34" name="圆角矩形 33"/>
          <p:cNvSpPr/>
          <p:nvPr/>
        </p:nvSpPr>
        <p:spPr>
          <a:xfrm>
            <a:off x="1763865" y="564178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p:nvPr/>
        </p:nvCxnSpPr>
        <p:spPr>
          <a:xfrm flipH="1">
            <a:off x="4611217" y="4176804"/>
            <a:ext cx="2429262" cy="1653609"/>
          </a:xfrm>
          <a:prstGeom prst="line">
            <a:avLst/>
          </a:prstGeom>
          <a:noFill/>
          <a:ln w="38100" cap="flat" cmpd="sng" algn="ctr">
            <a:solidFill>
              <a:srgbClr val="0F6FC6"/>
            </a:solidFill>
            <a:prstDash val="solid"/>
            <a:miter lim="800000"/>
          </a:ln>
          <a:effectLst/>
        </p:spPr>
      </p:cxn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grpSp>
        <p:nvGrpSpPr>
          <p:cNvPr id="11" name="组合 10"/>
          <p:cNvGrpSpPr/>
          <p:nvPr/>
        </p:nvGrpSpPr>
        <p:grpSpPr>
          <a:xfrm>
            <a:off x="6487956" y="2533207"/>
            <a:ext cx="1177915" cy="1700306"/>
            <a:chOff x="6470234" y="2403489"/>
            <a:chExt cx="883666" cy="1275562"/>
          </a:xfrm>
        </p:grpSpPr>
        <p:sp>
          <p:nvSpPr>
            <p:cNvPr id="12" name="泪滴形 11"/>
            <p:cNvSpPr/>
            <p:nvPr/>
          </p:nvSpPr>
          <p:spPr>
            <a:xfrm rot="8100000">
              <a:off x="6470234" y="2403489"/>
              <a:ext cx="883666" cy="883666"/>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sp>
          <p:nvSpPr>
            <p:cNvPr id="13" name="椭圆 12"/>
            <p:cNvSpPr/>
            <p:nvPr/>
          </p:nvSpPr>
          <p:spPr>
            <a:xfrm>
              <a:off x="6826469" y="3507854"/>
              <a:ext cx="171197" cy="171197"/>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grpSp>
      <p:grpSp>
        <p:nvGrpSpPr>
          <p:cNvPr id="15" name="组合 14"/>
          <p:cNvGrpSpPr/>
          <p:nvPr/>
        </p:nvGrpSpPr>
        <p:grpSpPr>
          <a:xfrm>
            <a:off x="3854832" y="2775081"/>
            <a:ext cx="3641576" cy="3226141"/>
            <a:chOff x="4494875" y="2527778"/>
            <a:chExt cx="2731894" cy="2420236"/>
          </a:xfrm>
        </p:grpSpPr>
        <p:sp>
          <p:nvSpPr>
            <p:cNvPr id="16" name="泪滴形 15"/>
            <p:cNvSpPr/>
            <p:nvPr/>
          </p:nvSpPr>
          <p:spPr>
            <a:xfrm rot="8100000">
              <a:off x="4494875" y="3519862"/>
              <a:ext cx="1018347" cy="1018347"/>
            </a:xfrm>
            <a:prstGeom prst="teardrop">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sp>
          <p:nvSpPr>
            <p:cNvPr id="17" name="椭圆 16"/>
            <p:cNvSpPr/>
            <p:nvPr/>
          </p:nvSpPr>
          <p:spPr>
            <a:xfrm>
              <a:off x="4918450" y="4776817"/>
              <a:ext cx="171197" cy="171197"/>
            </a:xfrm>
            <a:prstGeom prst="ellipse">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pic>
          <p:nvPicPr>
            <p:cNvPr id="18" name="Picture 5" descr="E:\PPT\PPT_图标\448.png"/>
            <p:cNvPicPr>
              <a:picLocks noChangeAspect="1" noChangeArrowheads="1"/>
            </p:cNvPicPr>
            <p:nvPr/>
          </p:nvPicPr>
          <p:blipFill>
            <a:blip r:embed="rId1" cstate="print">
              <a:biLevel thresh="50000"/>
              <a:extLst>
                <a:ext uri="{28A0092B-C50C-407E-A947-70E740481C1C}">
                  <a14:useLocalDpi xmlns:a14="http://schemas.microsoft.com/office/drawing/2010/main" val="0"/>
                </a:ext>
              </a:extLst>
            </a:blip>
            <a:srcRect/>
            <a:stretch>
              <a:fillRect/>
            </a:stretch>
          </p:blipFill>
          <p:spPr bwMode="auto">
            <a:xfrm>
              <a:off x="6584848" y="2527778"/>
              <a:ext cx="641921" cy="589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 name="直接连接符 18"/>
          <p:cNvCxnSpPr>
            <a:stCxn id="24" idx="3"/>
            <a:endCxn id="28" idx="7"/>
          </p:cNvCxnSpPr>
          <p:nvPr/>
        </p:nvCxnSpPr>
        <p:spPr>
          <a:xfrm flipH="1">
            <a:off x="2010858" y="2697273"/>
            <a:ext cx="2299137" cy="906212"/>
          </a:xfrm>
          <a:prstGeom prst="line">
            <a:avLst/>
          </a:prstGeom>
          <a:noFill/>
          <a:ln w="38100" cap="flat" cmpd="sng" algn="ctr">
            <a:solidFill>
              <a:srgbClr val="0F6FC6"/>
            </a:solidFill>
            <a:prstDash val="solid"/>
            <a:miter lim="800000"/>
          </a:ln>
          <a:effectLst/>
        </p:spPr>
      </p:cxnSp>
      <p:cxnSp>
        <p:nvCxnSpPr>
          <p:cNvPr id="20" name="直接连接符 19"/>
          <p:cNvCxnSpPr>
            <a:stCxn id="28" idx="6"/>
            <a:endCxn id="13" idx="2"/>
          </p:cNvCxnSpPr>
          <p:nvPr/>
        </p:nvCxnSpPr>
        <p:spPr>
          <a:xfrm>
            <a:off x="2044278" y="3684167"/>
            <a:ext cx="4918535" cy="435245"/>
          </a:xfrm>
          <a:prstGeom prst="line">
            <a:avLst/>
          </a:prstGeom>
          <a:noFill/>
          <a:ln w="38100" cap="flat" cmpd="sng" algn="ctr">
            <a:solidFill>
              <a:srgbClr val="0F6FC6"/>
            </a:solidFill>
            <a:prstDash val="solid"/>
            <a:miter lim="800000"/>
          </a:ln>
          <a:effectLst/>
        </p:spPr>
      </p:cxnSp>
      <p:grpSp>
        <p:nvGrpSpPr>
          <p:cNvPr id="22" name="组合 21"/>
          <p:cNvGrpSpPr/>
          <p:nvPr/>
        </p:nvGrpSpPr>
        <p:grpSpPr>
          <a:xfrm>
            <a:off x="3926056" y="1338994"/>
            <a:ext cx="929242" cy="1391699"/>
            <a:chOff x="4655492" y="978821"/>
            <a:chExt cx="697113" cy="1044046"/>
          </a:xfrm>
        </p:grpSpPr>
        <p:sp>
          <p:nvSpPr>
            <p:cNvPr id="23" name="泪滴形 22"/>
            <p:cNvSpPr/>
            <p:nvPr/>
          </p:nvSpPr>
          <p:spPr>
            <a:xfrm rot="8100000">
              <a:off x="4655492" y="978821"/>
              <a:ext cx="697113" cy="697113"/>
            </a:xfrm>
            <a:prstGeom prst="teardrop">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sp>
          <p:nvSpPr>
            <p:cNvPr id="24" name="椭圆 23"/>
            <p:cNvSpPr/>
            <p:nvPr/>
          </p:nvSpPr>
          <p:spPr>
            <a:xfrm>
              <a:off x="4918450" y="1851670"/>
              <a:ext cx="171197" cy="171197"/>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pic>
          <p:nvPicPr>
            <p:cNvPr id="25" name="Picture 2" descr="E:\PPT\PPT_图标\095.png"/>
            <p:cNvPicPr>
              <a:picLocks noChangeAspect="1" noChangeArrowheads="1"/>
            </p:cNvPicPr>
            <p:nvPr/>
          </p:nvPicPr>
          <p:blipFill>
            <a:blip r:embed="rId2" cstate="print">
              <a:biLevel thresh="50000"/>
              <a:extLst>
                <a:ext uri="{28A0092B-C50C-407E-A947-70E740481C1C}">
                  <a14:useLocalDpi xmlns:a14="http://schemas.microsoft.com/office/drawing/2010/main" val="0"/>
                </a:ext>
              </a:extLst>
            </a:blip>
            <a:srcRect/>
            <a:stretch>
              <a:fillRect/>
            </a:stretch>
          </p:blipFill>
          <p:spPr bwMode="auto">
            <a:xfrm>
              <a:off x="4818651" y="1131590"/>
              <a:ext cx="370793" cy="357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组合 25"/>
          <p:cNvGrpSpPr/>
          <p:nvPr/>
        </p:nvGrpSpPr>
        <p:grpSpPr>
          <a:xfrm>
            <a:off x="1395517" y="2261952"/>
            <a:ext cx="3566623" cy="2789417"/>
            <a:chOff x="2649909" y="1878442"/>
            <a:chExt cx="2675665" cy="2092608"/>
          </a:xfrm>
        </p:grpSpPr>
        <p:sp>
          <p:nvSpPr>
            <p:cNvPr id="27" name="泪滴形 26"/>
            <p:cNvSpPr/>
            <p:nvPr/>
          </p:nvSpPr>
          <p:spPr>
            <a:xfrm rot="8100000">
              <a:off x="2649909" y="1878442"/>
              <a:ext cx="802199" cy="802199"/>
            </a:xfrm>
            <a:prstGeom prst="teardrop">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sp>
          <p:nvSpPr>
            <p:cNvPr id="28" name="椭圆 27"/>
            <p:cNvSpPr/>
            <p:nvPr/>
          </p:nvSpPr>
          <p:spPr>
            <a:xfrm>
              <a:off x="2965410" y="2859782"/>
              <a:ext cx="171197" cy="171197"/>
            </a:xfrm>
            <a:prstGeom prst="ellipse">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schemeClr val="bg1"/>
                </a:solidFill>
                <a:effectLst/>
                <a:uLnTx/>
                <a:uFillTx/>
                <a:latin typeface="Arial" panose="020B0604020202020204"/>
                <a:ea typeface="微软雅黑" panose="020B0503020204020204" pitchFamily="34" charset="-122"/>
                <a:cs typeface="+mn-cs"/>
              </a:endParaRPr>
            </a:p>
          </p:txBody>
        </p:sp>
        <p:pic>
          <p:nvPicPr>
            <p:cNvPr id="29" name="Picture 3" descr="E:\PPT\PPT_图标\044.png"/>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685908" y="3518786"/>
              <a:ext cx="639666" cy="45226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Freeform 13"/>
          <p:cNvSpPr/>
          <p:nvPr/>
        </p:nvSpPr>
        <p:spPr bwMode="auto">
          <a:xfrm>
            <a:off x="1649051" y="2555149"/>
            <a:ext cx="586640" cy="458751"/>
          </a:xfrm>
          <a:custGeom>
            <a:avLst/>
            <a:gdLst>
              <a:gd name="T0" fmla="*/ 65 w 84"/>
              <a:gd name="T1" fmla="*/ 32 h 76"/>
              <a:gd name="T2" fmla="*/ 76 w 84"/>
              <a:gd name="T3" fmla="*/ 30 h 76"/>
              <a:gd name="T4" fmla="*/ 82 w 84"/>
              <a:gd name="T5" fmla="*/ 10 h 76"/>
              <a:gd name="T6" fmla="*/ 74 w 84"/>
              <a:gd name="T7" fmla="*/ 1 h 76"/>
              <a:gd name="T8" fmla="*/ 54 w 84"/>
              <a:gd name="T9" fmla="*/ 5 h 76"/>
              <a:gd name="T10" fmla="*/ 50 w 84"/>
              <a:gd name="T11" fmla="*/ 15 h 76"/>
              <a:gd name="T12" fmla="*/ 55 w 84"/>
              <a:gd name="T13" fmla="*/ 21 h 76"/>
              <a:gd name="T14" fmla="*/ 11 w 84"/>
              <a:gd name="T15" fmla="*/ 60 h 76"/>
              <a:gd name="T16" fmla="*/ 9 w 84"/>
              <a:gd name="T17" fmla="*/ 33 h 76"/>
              <a:gd name="T18" fmla="*/ 13 w 84"/>
              <a:gd name="T19" fmla="*/ 29 h 76"/>
              <a:gd name="T20" fmla="*/ 28 w 84"/>
              <a:gd name="T21" fmla="*/ 28 h 76"/>
              <a:gd name="T22" fmla="*/ 30 w 84"/>
              <a:gd name="T23" fmla="*/ 9 h 76"/>
              <a:gd name="T24" fmla="*/ 11 w 84"/>
              <a:gd name="T25" fmla="*/ 8 h 76"/>
              <a:gd name="T26" fmla="*/ 7 w 84"/>
              <a:gd name="T27" fmla="*/ 23 h 76"/>
              <a:gd name="T28" fmla="*/ 4 w 84"/>
              <a:gd name="T29" fmla="*/ 27 h 76"/>
              <a:gd name="T30" fmla="*/ 0 w 84"/>
              <a:gd name="T31" fmla="*/ 35 h 76"/>
              <a:gd name="T32" fmla="*/ 3 w 84"/>
              <a:gd name="T33" fmla="*/ 66 h 76"/>
              <a:gd name="T34" fmla="*/ 42 w 84"/>
              <a:gd name="T35" fmla="*/ 75 h 76"/>
              <a:gd name="T36" fmla="*/ 51 w 84"/>
              <a:gd name="T37" fmla="*/ 73 h 76"/>
              <a:gd name="T38" fmla="*/ 57 w 84"/>
              <a:gd name="T39" fmla="*/ 68 h 76"/>
              <a:gd name="T40" fmla="*/ 58 w 84"/>
              <a:gd name="T41" fmla="*/ 70 h 76"/>
              <a:gd name="T42" fmla="*/ 69 w 84"/>
              <a:gd name="T43" fmla="*/ 71 h 76"/>
              <a:gd name="T44" fmla="*/ 77 w 84"/>
              <a:gd name="T45" fmla="*/ 63 h 76"/>
              <a:gd name="T46" fmla="*/ 78 w 84"/>
              <a:gd name="T47" fmla="*/ 53 h 76"/>
              <a:gd name="T48" fmla="*/ 69 w 84"/>
              <a:gd name="T49" fmla="*/ 43 h 76"/>
              <a:gd name="T50" fmla="*/ 58 w 84"/>
              <a:gd name="T51" fmla="*/ 42 h 76"/>
              <a:gd name="T52" fmla="*/ 50 w 84"/>
              <a:gd name="T53" fmla="*/ 50 h 76"/>
              <a:gd name="T54" fmla="*/ 49 w 84"/>
              <a:gd name="T55" fmla="*/ 60 h 76"/>
              <a:gd name="T56" fmla="*/ 51 w 84"/>
              <a:gd name="T57" fmla="*/ 62 h 76"/>
              <a:gd name="T58" fmla="*/ 45 w 84"/>
              <a:gd name="T59" fmla="*/ 67 h 76"/>
              <a:gd name="T60" fmla="*/ 22 w 84"/>
              <a:gd name="T61" fmla="*/ 62 h 76"/>
              <a:gd name="T62" fmla="*/ 61 w 84"/>
              <a:gd name="T63" fmla="*/ 27 h 76"/>
              <a:gd name="T64" fmla="*/ 65 w 84"/>
              <a:gd name="T65" fmla="*/ 3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76">
                <a:moveTo>
                  <a:pt x="65" y="32"/>
                </a:moveTo>
                <a:cubicBezTo>
                  <a:pt x="69" y="36"/>
                  <a:pt x="75" y="34"/>
                  <a:pt x="76" y="30"/>
                </a:cubicBezTo>
                <a:cubicBezTo>
                  <a:pt x="82" y="10"/>
                  <a:pt x="82" y="10"/>
                  <a:pt x="82" y="10"/>
                </a:cubicBezTo>
                <a:cubicBezTo>
                  <a:pt x="84" y="5"/>
                  <a:pt x="79" y="0"/>
                  <a:pt x="74" y="1"/>
                </a:cubicBezTo>
                <a:cubicBezTo>
                  <a:pt x="54" y="5"/>
                  <a:pt x="54" y="5"/>
                  <a:pt x="54" y="5"/>
                </a:cubicBezTo>
                <a:cubicBezTo>
                  <a:pt x="49" y="6"/>
                  <a:pt x="47" y="11"/>
                  <a:pt x="50" y="15"/>
                </a:cubicBezTo>
                <a:cubicBezTo>
                  <a:pt x="55" y="21"/>
                  <a:pt x="55" y="21"/>
                  <a:pt x="55" y="21"/>
                </a:cubicBezTo>
                <a:cubicBezTo>
                  <a:pt x="11" y="60"/>
                  <a:pt x="11" y="60"/>
                  <a:pt x="11" y="60"/>
                </a:cubicBezTo>
                <a:cubicBezTo>
                  <a:pt x="9" y="33"/>
                  <a:pt x="9" y="33"/>
                  <a:pt x="9" y="33"/>
                </a:cubicBezTo>
                <a:cubicBezTo>
                  <a:pt x="13" y="29"/>
                  <a:pt x="13" y="29"/>
                  <a:pt x="13" y="29"/>
                </a:cubicBezTo>
                <a:cubicBezTo>
                  <a:pt x="18" y="32"/>
                  <a:pt x="24" y="32"/>
                  <a:pt x="28" y="28"/>
                </a:cubicBezTo>
                <a:cubicBezTo>
                  <a:pt x="34" y="23"/>
                  <a:pt x="34" y="15"/>
                  <a:pt x="30" y="9"/>
                </a:cubicBezTo>
                <a:cubicBezTo>
                  <a:pt x="25" y="3"/>
                  <a:pt x="16" y="3"/>
                  <a:pt x="11" y="8"/>
                </a:cubicBezTo>
                <a:cubicBezTo>
                  <a:pt x="6" y="12"/>
                  <a:pt x="5" y="18"/>
                  <a:pt x="7" y="23"/>
                </a:cubicBezTo>
                <a:cubicBezTo>
                  <a:pt x="4" y="27"/>
                  <a:pt x="4" y="27"/>
                  <a:pt x="4" y="27"/>
                </a:cubicBezTo>
                <a:cubicBezTo>
                  <a:pt x="1" y="29"/>
                  <a:pt x="0" y="32"/>
                  <a:pt x="0" y="35"/>
                </a:cubicBezTo>
                <a:cubicBezTo>
                  <a:pt x="3" y="66"/>
                  <a:pt x="3" y="66"/>
                  <a:pt x="3" y="66"/>
                </a:cubicBezTo>
                <a:cubicBezTo>
                  <a:pt x="42" y="75"/>
                  <a:pt x="42" y="75"/>
                  <a:pt x="42" y="75"/>
                </a:cubicBezTo>
                <a:cubicBezTo>
                  <a:pt x="46" y="76"/>
                  <a:pt x="49" y="75"/>
                  <a:pt x="51" y="73"/>
                </a:cubicBezTo>
                <a:cubicBezTo>
                  <a:pt x="57" y="68"/>
                  <a:pt x="57" y="68"/>
                  <a:pt x="57" y="68"/>
                </a:cubicBezTo>
                <a:cubicBezTo>
                  <a:pt x="58" y="70"/>
                  <a:pt x="58" y="70"/>
                  <a:pt x="58" y="70"/>
                </a:cubicBezTo>
                <a:cubicBezTo>
                  <a:pt x="61" y="73"/>
                  <a:pt x="66" y="73"/>
                  <a:pt x="69" y="71"/>
                </a:cubicBezTo>
                <a:cubicBezTo>
                  <a:pt x="77" y="63"/>
                  <a:pt x="77" y="63"/>
                  <a:pt x="77" y="63"/>
                </a:cubicBezTo>
                <a:cubicBezTo>
                  <a:pt x="80" y="60"/>
                  <a:pt x="80" y="56"/>
                  <a:pt x="78" y="53"/>
                </a:cubicBezTo>
                <a:cubicBezTo>
                  <a:pt x="69" y="43"/>
                  <a:pt x="69" y="43"/>
                  <a:pt x="69" y="43"/>
                </a:cubicBezTo>
                <a:cubicBezTo>
                  <a:pt x="66" y="40"/>
                  <a:pt x="61" y="39"/>
                  <a:pt x="58" y="42"/>
                </a:cubicBezTo>
                <a:cubicBezTo>
                  <a:pt x="50" y="50"/>
                  <a:pt x="50" y="50"/>
                  <a:pt x="50" y="50"/>
                </a:cubicBezTo>
                <a:cubicBezTo>
                  <a:pt x="47" y="52"/>
                  <a:pt x="47" y="57"/>
                  <a:pt x="49" y="60"/>
                </a:cubicBezTo>
                <a:cubicBezTo>
                  <a:pt x="51" y="62"/>
                  <a:pt x="51" y="62"/>
                  <a:pt x="51" y="62"/>
                </a:cubicBezTo>
                <a:cubicBezTo>
                  <a:pt x="45" y="67"/>
                  <a:pt x="45" y="67"/>
                  <a:pt x="45" y="67"/>
                </a:cubicBezTo>
                <a:cubicBezTo>
                  <a:pt x="22" y="62"/>
                  <a:pt x="22" y="62"/>
                  <a:pt x="22" y="62"/>
                </a:cubicBezTo>
                <a:cubicBezTo>
                  <a:pt x="61" y="27"/>
                  <a:pt x="61" y="27"/>
                  <a:pt x="61" y="27"/>
                </a:cubicBezTo>
                <a:lnTo>
                  <a:pt x="65" y="32"/>
                </a:lnTo>
                <a:close/>
              </a:path>
            </a:pathLst>
          </a:custGeom>
          <a:solidFill>
            <a:sysClr val="window" lastClr="FFFFFF"/>
          </a:solidFill>
          <a:ln>
            <a:noFill/>
          </a:ln>
        </p:spPr>
        <p:txBody>
          <a:bodyPr vert="horz" wrap="square" lIns="60944" tIns="30472" rIns="60944" bIns="30472"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smtClean="0">
              <a:ln>
                <a:noFill/>
              </a:ln>
              <a:solidFill>
                <a:prstClr val="black"/>
              </a:solidFill>
              <a:effectLst/>
              <a:uLnTx/>
              <a:uFillTx/>
              <a:latin typeface="Arial" panose="020B0604020202020204"/>
              <a:ea typeface="微软雅黑" panose="020B0503020204020204" pitchFamily="34" charset="-122"/>
            </a:endParaRPr>
          </a:p>
        </p:txBody>
      </p:sp>
      <p:sp>
        <p:nvSpPr>
          <p:cNvPr id="31" name="Content Placeholder 2"/>
          <p:cNvSpPr txBox="1"/>
          <p:nvPr/>
        </p:nvSpPr>
        <p:spPr>
          <a:xfrm>
            <a:off x="5797014" y="1259676"/>
            <a:ext cx="2992487"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生成日志：</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操作系统、数据库、中间件、应用、硬件设备等生成日志。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2" name="Content Placeholder 2"/>
          <p:cNvSpPr txBox="1"/>
          <p:nvPr/>
        </p:nvSpPr>
        <p:spPr>
          <a:xfrm>
            <a:off x="536144" y="1371992"/>
            <a:ext cx="2992487"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传输日志：</a:t>
            </a:r>
            <a:endParaRPr lang="zh-CN" altLang="en-US"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日志基于某种协议传输。如：</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SNMP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Syslog</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协议。</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3" name="Content Placeholder 2"/>
          <p:cNvSpPr txBox="1"/>
          <p:nvPr/>
        </p:nvSpPr>
        <p:spPr>
          <a:xfrm>
            <a:off x="3908612" y="2931986"/>
            <a:ext cx="256698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存储日志：</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日志的存储和快速检索分析。</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4" name="Content Placeholder 2"/>
          <p:cNvSpPr txBox="1"/>
          <p:nvPr/>
        </p:nvSpPr>
        <p:spPr>
          <a:xfrm>
            <a:off x="847724" y="4440710"/>
            <a:ext cx="2992487"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分析日志：</a:t>
            </a:r>
            <a:endParaRPr lang="zh-CN" altLang="en-US"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通过某种组合命令、日志工具或系统分析日志信息，挖掘日志“内涵”。</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par>
                                <p:cTn id="43" presetID="2" presetClass="entr" presetSubtype="2" decel="10000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1+#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1+#ppt_w/2"/>
                                          </p:val>
                                        </p:tav>
                                        <p:tav tm="100000">
                                          <p:val>
                                            <p:strVal val="#ppt_x"/>
                                          </p:val>
                                        </p:tav>
                                      </p:tavLst>
                                    </p:anim>
                                    <p:anim calcmode="lin" valueType="num">
                                      <p:cBhvr additive="base">
                                        <p:cTn id="50" dur="500" fill="hold"/>
                                        <p:tgtEl>
                                          <p:spTgt spid="32"/>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1+#ppt_w/2"/>
                                          </p:val>
                                        </p:tav>
                                        <p:tav tm="100000">
                                          <p:val>
                                            <p:strVal val="#ppt_x"/>
                                          </p:val>
                                        </p:tav>
                                      </p:tavLst>
                                    </p:anim>
                                    <p:anim calcmode="lin" valueType="num">
                                      <p:cBhvr additive="base">
                                        <p:cTn id="54" dur="500" fill="hold"/>
                                        <p:tgtEl>
                                          <p:spTgt spid="33"/>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1+#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pic>
        <p:nvPicPr>
          <p:cNvPr id="3074"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36823" y="2394258"/>
            <a:ext cx="3504061" cy="175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ontent Placeholder 2"/>
          <p:cNvSpPr txBox="1"/>
          <p:nvPr/>
        </p:nvSpPr>
        <p:spPr>
          <a:xfrm>
            <a:off x="195846" y="4458472"/>
            <a:ext cx="440472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拉：</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应用程序从来源拉取日志消息。该方式一般基于</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C-S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模型。通常以专有格式保存日志数据。</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例如：拉取</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CheckPoint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防火墙日志。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6" name="Content Placeholder 2"/>
          <p:cNvSpPr txBox="1"/>
          <p:nvPr/>
        </p:nvSpPr>
        <p:spPr>
          <a:xfrm>
            <a:off x="4671968" y="4458472"/>
            <a:ext cx="440472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推：</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设备或应用向本地磁盘或者网络发出消息，必须配备一个日志收集器接收消息。</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例如：</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Syslog</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SNMP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Windows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事件日志。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37" name="Content Placeholder 2"/>
          <p:cNvSpPr txBox="1"/>
          <p:nvPr/>
        </p:nvSpPr>
        <p:spPr>
          <a:xfrm>
            <a:off x="460976" y="1107748"/>
            <a:ext cx="7416199"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日志传输是将日志消息从一个地方转移到另一地方的方式。</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日志记录系统获取日志的方式分为两类：</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smtClean="0">
                <a:solidFill>
                  <a:prstClr val="white"/>
                </a:solidFill>
              </a:rPr>
              <a:t>5.2 </a:t>
            </a:r>
            <a:r>
              <a:rPr lang="zh-CN" altLang="en-US" sz="2100" b="1" spc="225" dirty="0" smtClean="0">
                <a:solidFill>
                  <a:prstClr val="white"/>
                </a:solidFill>
              </a:rPr>
              <a:t>日志处理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328364" y="234392"/>
            <a:ext cx="2852319" cy="307777"/>
          </a:xfrm>
          <a:prstGeom prst="rect">
            <a:avLst/>
          </a:prstGeom>
          <a:noFill/>
        </p:spPr>
        <p:txBody>
          <a:bodyPr wrap="square" rtlCol="0">
            <a:spAutoFit/>
          </a:bodyPr>
          <a:lstStyle/>
          <a:p>
            <a:r>
              <a:rPr lang="zh-CN" altLang="en-US" sz="1355" dirty="0" smtClean="0">
                <a:solidFill>
                  <a:prstClr val="white"/>
                </a:solidFill>
              </a:rPr>
              <a:t>第五章 </a:t>
            </a:r>
            <a:r>
              <a:rPr lang="zh-CN" altLang="en-US" sz="1355" dirty="0">
                <a:solidFill>
                  <a:prstClr val="white"/>
                </a:solidFill>
              </a:rPr>
              <a:t>综合</a:t>
            </a:r>
            <a:r>
              <a:rPr lang="zh-CN" altLang="en-US" sz="1355" dirty="0" smtClean="0">
                <a:solidFill>
                  <a:prstClr val="white"/>
                </a:solidFill>
              </a:rPr>
              <a:t>实战</a:t>
            </a:r>
            <a:r>
              <a:rPr lang="en-US" altLang="zh-CN" sz="1355" dirty="0" smtClean="0">
                <a:solidFill>
                  <a:prstClr val="white"/>
                </a:solidFill>
              </a:rPr>
              <a:t>:</a:t>
            </a:r>
            <a:r>
              <a:rPr lang="zh-CN" altLang="en-US" sz="1355" dirty="0" smtClean="0">
                <a:solidFill>
                  <a:prstClr val="white"/>
                </a:solidFill>
              </a:rPr>
              <a:t>日志</a:t>
            </a:r>
            <a:r>
              <a:rPr lang="zh-CN" altLang="en-US" sz="1355" dirty="0">
                <a:solidFill>
                  <a:prstClr val="white"/>
                </a:solidFill>
              </a:rPr>
              <a:t>的挖掘与应用</a:t>
            </a:r>
            <a:endParaRPr lang="zh-CN" altLang="en-US" sz="1355" dirty="0">
              <a:solidFill>
                <a:prstClr val="white"/>
              </a:solidFill>
            </a:endParaRPr>
          </a:p>
        </p:txBody>
      </p:sp>
      <p:grpSp>
        <p:nvGrpSpPr>
          <p:cNvPr id="15" name="组合 14"/>
          <p:cNvGrpSpPr/>
          <p:nvPr/>
        </p:nvGrpSpPr>
        <p:grpSpPr>
          <a:xfrm>
            <a:off x="790531" y="3680688"/>
            <a:ext cx="2024333" cy="809733"/>
            <a:chOff x="818583" y="4120024"/>
            <a:chExt cx="1602178" cy="640871"/>
          </a:xfrm>
        </p:grpSpPr>
        <p:sp>
          <p:nvSpPr>
            <p:cNvPr id="16" name="任意多边形 15"/>
            <p:cNvSpPr/>
            <p:nvPr/>
          </p:nvSpPr>
          <p:spPr>
            <a:xfrm>
              <a:off x="818583" y="4120024"/>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rgbClr val="3D89BC"/>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sz="1600" b="1"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cs typeface="+mn-cs"/>
              </a:endParaRPr>
            </a:p>
            <a:p>
              <a:pPr marL="0" marR="0" lvl="0" indent="0" algn="ctr" defTabSz="355600" eaLnBrk="1" fontAlgn="auto" latinLnBrk="0" hangingPunct="1">
                <a:lnSpc>
                  <a:spcPct val="90000"/>
                </a:lnSpc>
                <a:spcBef>
                  <a:spcPct val="0"/>
                </a:spcBef>
                <a:spcAft>
                  <a:spcPct val="35000"/>
                </a:spcAft>
                <a:buClrTx/>
                <a:buSzTx/>
                <a:buFontTx/>
                <a:buNone/>
                <a:defRPr/>
              </a:pPr>
              <a:r>
                <a:rPr lang="zh-CN" altLang="en-US" sz="2400" kern="0" noProof="0" dirty="0" smtClean="0">
                  <a:solidFill>
                    <a:srgbClr val="FFFFFF"/>
                  </a:solidFill>
                  <a:latin typeface="Arial" panose="020B0604020202020204"/>
                  <a:ea typeface="微软雅黑" panose="020B0503020204020204" pitchFamily="34" charset="-122"/>
                </a:rPr>
                <a:t>日志格式</a:t>
              </a:r>
              <a:endParaRPr kumimoji="0" lang="en-US" altLang="zh-CN" sz="9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cs typeface="+mn-cs"/>
              </a:endParaRPr>
            </a:p>
          </p:txBody>
        </p:sp>
        <p:sp>
          <p:nvSpPr>
            <p:cNvPr id="17" name="MH_Other_7"/>
            <p:cNvSpPr/>
            <p:nvPr>
              <p:custDataLst>
                <p:tags r:id="rId1"/>
              </p:custDataLst>
            </p:nvPr>
          </p:nvSpPr>
          <p:spPr bwMode="auto">
            <a:xfrm>
              <a:off x="1484578" y="4168434"/>
              <a:ext cx="282406" cy="237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FFFFFF"/>
            </a:solidFill>
            <a:ln>
              <a:noFill/>
            </a:ln>
          </p:spPr>
          <p:txBody>
            <a:bodyPr anchor="ctr">
              <a:normAutofit/>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endParaRPr>
            </a:p>
          </p:txBody>
        </p:sp>
      </p:grpSp>
      <p:grpSp>
        <p:nvGrpSpPr>
          <p:cNvPr id="18" name="组合 17"/>
          <p:cNvGrpSpPr/>
          <p:nvPr/>
        </p:nvGrpSpPr>
        <p:grpSpPr>
          <a:xfrm>
            <a:off x="790531" y="1157404"/>
            <a:ext cx="2024333" cy="809733"/>
            <a:chOff x="818583" y="1644226"/>
            <a:chExt cx="1602178" cy="640871"/>
          </a:xfrm>
        </p:grpSpPr>
        <p:sp>
          <p:nvSpPr>
            <p:cNvPr id="19" name="任意多边形 18"/>
            <p:cNvSpPr/>
            <p:nvPr/>
          </p:nvSpPr>
          <p:spPr>
            <a:xfrm>
              <a:off x="818583" y="1644226"/>
              <a:ext cx="1602178" cy="640871"/>
            </a:xfrm>
            <a:custGeom>
              <a:avLst/>
              <a:gdLst>
                <a:gd name="connsiteX0" fmla="*/ 0 w 1602178"/>
                <a:gd name="connsiteY0" fmla="*/ 0 h 640871"/>
                <a:gd name="connsiteX1" fmla="*/ 1281743 w 1602178"/>
                <a:gd name="connsiteY1" fmla="*/ 0 h 640871"/>
                <a:gd name="connsiteX2" fmla="*/ 1602178 w 1602178"/>
                <a:gd name="connsiteY2" fmla="*/ 320436 h 640871"/>
                <a:gd name="connsiteX3" fmla="*/ 1281743 w 1602178"/>
                <a:gd name="connsiteY3" fmla="*/ 640871 h 640871"/>
                <a:gd name="connsiteX4" fmla="*/ 0 w 1602178"/>
                <a:gd name="connsiteY4" fmla="*/ 640871 h 640871"/>
                <a:gd name="connsiteX5" fmla="*/ 320436 w 1602178"/>
                <a:gd name="connsiteY5" fmla="*/ 320436 h 640871"/>
                <a:gd name="connsiteX6" fmla="*/ 0 w 1602178"/>
                <a:gd name="connsiteY6" fmla="*/ 0 h 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178" h="640871">
                  <a:moveTo>
                    <a:pt x="0" y="0"/>
                  </a:moveTo>
                  <a:lnTo>
                    <a:pt x="1281743" y="0"/>
                  </a:lnTo>
                  <a:lnTo>
                    <a:pt x="1602178" y="320436"/>
                  </a:lnTo>
                  <a:lnTo>
                    <a:pt x="1281743" y="640871"/>
                  </a:lnTo>
                  <a:lnTo>
                    <a:pt x="0" y="640871"/>
                  </a:lnTo>
                  <a:lnTo>
                    <a:pt x="320436" y="320436"/>
                  </a:lnTo>
                  <a:lnTo>
                    <a:pt x="0" y="0"/>
                  </a:lnTo>
                  <a:close/>
                </a:path>
              </a:pathLst>
            </a:custGeom>
            <a:solidFill>
              <a:schemeClr val="accent1">
                <a:lumMod val="40000"/>
                <a:lumOff val="60000"/>
              </a:schemeClr>
            </a:solidFill>
            <a:ln w="12700" cap="flat" cmpd="sng" algn="ctr">
              <a:noFill/>
              <a:prstDash val="solid"/>
              <a:miter lim="800000"/>
            </a:ln>
            <a:effectLst/>
          </p:spPr>
          <p:txBody>
            <a:bodyPr spcFirstLastPara="0" vert="horz" wrap="square" lIns="330596" tIns="5080" rIns="320435" bIns="5080" numCol="1" spcCol="1270" anchor="ctr" anchorCtr="0">
              <a:noAutofit/>
            </a:bodyPr>
            <a:lstStyle/>
            <a:p>
              <a:pPr marL="0" marR="0" lvl="0" indent="0" algn="ctr" defTabSz="355600" eaLnBrk="1" fontAlgn="auto" latinLnBrk="0" hangingPunct="1">
                <a:lnSpc>
                  <a:spcPct val="90000"/>
                </a:lnSpc>
                <a:spcBef>
                  <a:spcPct val="0"/>
                </a:spcBef>
                <a:spcAft>
                  <a:spcPct val="35000"/>
                </a:spcAft>
                <a:buClrTx/>
                <a:buSzTx/>
                <a:buFontTx/>
                <a:buNone/>
                <a:defRPr/>
              </a:pPr>
              <a:endParaRPr kumimoji="0" lang="en-US" sz="800" b="1"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cs typeface="+mn-cs"/>
              </a:endParaRPr>
            </a:p>
            <a:p>
              <a:pPr marL="0" marR="0" lvl="0" indent="0" algn="ctr" defTabSz="355600" eaLnBrk="1" fontAlgn="auto" latinLnBrk="0" hangingPunct="1">
                <a:lnSpc>
                  <a:spcPct val="90000"/>
                </a:lnSpc>
                <a:spcBef>
                  <a:spcPct val="0"/>
                </a:spcBef>
                <a:spcAft>
                  <a:spcPct val="35000"/>
                </a:spcAft>
                <a:buClrTx/>
                <a:buSzTx/>
                <a:buFontTx/>
                <a:buNone/>
                <a:defRPr/>
              </a:pPr>
              <a:endParaRPr kumimoji="0" lang="en-US" sz="800" b="1"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cs typeface="+mn-cs"/>
              </a:endParaRPr>
            </a:p>
            <a:p>
              <a:pPr marL="0" marR="0" lvl="0" indent="0" algn="ctr" defTabSz="355600" eaLnBrk="1" fontAlgn="auto" latinLnBrk="0" hangingPunct="1">
                <a:lnSpc>
                  <a:spcPct val="90000"/>
                </a:lnSpc>
                <a:spcBef>
                  <a:spcPct val="0"/>
                </a:spcBef>
                <a:spcAft>
                  <a:spcPct val="35000"/>
                </a:spcAft>
                <a:buClrTx/>
                <a:buSzTx/>
                <a:buFontTx/>
                <a:buNone/>
                <a:defRPr/>
              </a:pPr>
              <a:r>
                <a:rPr lang="zh-CN" altLang="en-US" sz="2400" kern="0" dirty="0" smtClean="0">
                  <a:solidFill>
                    <a:srgbClr val="FFFFFF"/>
                  </a:solidFill>
                  <a:latin typeface="Arial" panose="020B0604020202020204"/>
                  <a:ea typeface="微软雅黑" panose="020B0503020204020204" pitchFamily="34" charset="-122"/>
                </a:rPr>
                <a:t>传输协议</a:t>
              </a:r>
              <a:endParaRPr kumimoji="0" lang="en-US" sz="9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MH_Other_10"/>
            <p:cNvSpPr/>
            <p:nvPr>
              <p:custDataLst>
                <p:tags r:id="rId2"/>
              </p:custDataLst>
            </p:nvPr>
          </p:nvSpPr>
          <p:spPr>
            <a:xfrm>
              <a:off x="1528025" y="1659781"/>
              <a:ext cx="238959" cy="287837"/>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FFFFFF"/>
            </a:solidFill>
            <a:ln w="12700" cap="flat" cmpd="sng" algn="ctr">
              <a:noFill/>
              <a:prstDash val="solid"/>
              <a:miter lim="800000"/>
            </a:ln>
            <a:effectLst/>
          </p:spPr>
          <p:txBody>
            <a:bodyPr anchor="ctr">
              <a:normAutofit/>
              <a:scene3d>
                <a:camera prst="orthographicFront"/>
                <a:lightRig rig="threePt" dir="t"/>
              </a:scene3d>
              <a:sp3d contourW="12700">
                <a:contourClr>
                  <a:srgbClr val="FFFFFF"/>
                </a:contourClr>
              </a:sp3d>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endParaRPr>
            </a:p>
          </p:txBody>
        </p:sp>
      </p:grpSp>
      <p:sp>
        <p:nvSpPr>
          <p:cNvPr id="21" name="Content Placeholder 2"/>
          <p:cNvSpPr txBox="1"/>
          <p:nvPr/>
        </p:nvSpPr>
        <p:spPr>
          <a:xfrm>
            <a:off x="3033939" y="1088314"/>
            <a:ext cx="4688667"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知名的日志传输协议：</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Syslog UDP</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Syslog TCP</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加密</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Syslog</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SOAP over HTTP</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SNMP</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传统文件传输方式，如</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FPT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SCP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等。</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2" name="Content Placeholder 2"/>
          <p:cNvSpPr txBox="1"/>
          <p:nvPr/>
        </p:nvSpPr>
        <p:spPr>
          <a:xfrm>
            <a:off x="3033938" y="3588755"/>
            <a:ext cx="4688667" cy="3448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800" b="1" dirty="0">
                <a:solidFill>
                  <a:srgbClr val="3D89BC"/>
                </a:solidFill>
                <a:latin typeface="微软雅黑" panose="020B0503020204020204" pitchFamily="34" charset="-122"/>
                <a:ea typeface="微软雅黑" panose="020B0503020204020204" pitchFamily="34" charset="-122"/>
              </a:rPr>
              <a:t>知名的日志格式：</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W3C</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扩展日志文件格式（</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Extended Log File Format ,ELF</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Apache</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访问日志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Cisco SDEE/CIDEE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Arc Sight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Syslog</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0" indent="0">
              <a:lnSpc>
                <a:spcPct val="150000"/>
              </a:lnSpc>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IDMEF</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ags/tag1.xml><?xml version="1.0" encoding="utf-8"?>
<p:tagLst xmlns:p="http://schemas.openxmlformats.org/presentationml/2006/main">
  <p:tag name="MH" val="20150820163246"/>
  <p:tag name="MH_LIBRARY" val="GRAPHIC"/>
  <p:tag name="MH_TYPE" val="Other"/>
  <p:tag name="MH_ORDER" val="7"/>
</p:tagLst>
</file>

<file path=ppt/tags/tag10.xml><?xml version="1.0" encoding="utf-8"?>
<p:tagLst xmlns:p="http://schemas.openxmlformats.org/presentationml/2006/main">
  <p:tag name="KSO_WM_UNIT_PLACING_PICTURE_USER_VIEWPORT" val="{&quot;height&quot;:2214.5547769212799,&quot;width&quot;:1643.1365829854146}"/>
</p:tagLst>
</file>

<file path=ppt/tags/tag11.xml><?xml version="1.0" encoding="utf-8"?>
<p:tagLst xmlns:p="http://schemas.openxmlformats.org/presentationml/2006/main">
  <p:tag name="KSO_WM_UNIT_PLACING_PICTURE_USER_VIEWPORT" val="{&quot;height&quot;:2126.6631628124269,&quot;width&quot;:1576.4381065987097}"/>
</p:tagLst>
</file>

<file path=ppt/tags/tag12.xml><?xml version="1.0" encoding="utf-8"?>
<p:tagLst xmlns:p="http://schemas.openxmlformats.org/presentationml/2006/main">
  <p:tag name="KSO_WM_UNIT_PLACING_PICTURE_USER_VIEWPORT" val="{&quot;height&quot;:2214.5547769212799,&quot;width&quot;:1738.8685137992736}"/>
</p:tagLst>
</file>

<file path=ppt/tags/tag13.xml><?xml version="1.0" encoding="utf-8"?>
<p:tagLst xmlns:p="http://schemas.openxmlformats.org/presentationml/2006/main">
  <p:tag name="KSO_WM_UNIT_PLACING_PICTURE_USER_VIEWPORT" val="{&quot;height&quot;:2365.2261153935997,&quot;width&quot;:2009.5858591335468}"/>
</p:tagLst>
</file>

<file path=ppt/tags/tag14.xml><?xml version="1.0" encoding="utf-8"?>
<p:tagLst xmlns:p="http://schemas.openxmlformats.org/presentationml/2006/main">
  <p:tag name="KSO_WM_UNIT_PLACING_PICTURE_USER_VIEWPORT" val="{&quot;height&quot;:2196.5056061667833,&quot;width&quot;:1618.0265683457139}"/>
</p:tagLst>
</file>

<file path=ppt/tags/tag15.xml><?xml version="1.0" encoding="utf-8"?>
<p:tagLst xmlns:p="http://schemas.openxmlformats.org/presentationml/2006/main">
  <p:tag name="KSO_WM_UNIT_PLACING_PICTURE_USER_VIEWPORT" val="{&quot;height&quot;:2197.2903527213266,&quot;width&quot;:1570.1606029387845}"/>
</p:tagLst>
</file>

<file path=ppt/tags/tag16.xml><?xml version="1.0" encoding="utf-8"?>
<p:tagLst xmlns:p="http://schemas.openxmlformats.org/presentationml/2006/main">
  <p:tag name="KSO_WM_UNIT_PLACING_PICTURE_USER_VIEWPORT" val="{&quot;height&quot;:2831.3655687923383,&quot;width&quot;:1946.0261345768042}"/>
</p:tagLst>
</file>

<file path=ppt/tags/tag17.xml><?xml version="1.0" encoding="utf-8"?>
<p:tagLst xmlns:p="http://schemas.openxmlformats.org/presentationml/2006/main">
  <p:tag name="KSO_WM_UNIT_PLACING_PICTURE_USER_VIEWPORT" val="{&quot;height&quot;:2216.9090165849102,&quot;width&quot;:1738.083825841783}"/>
</p:tagLst>
</file>

<file path=ppt/tags/tag18.xml><?xml version="1.0" encoding="utf-8"?>
<p:tagLst xmlns:p="http://schemas.openxmlformats.org/presentationml/2006/main">
  <p:tag name="KSO_WM_UNIT_PLACING_PICTURE_USER_VIEWPORT" val="{&quot;height&quot;:2242.0209063302964,&quot;width&quot;:2169.6622024616386}"/>
</p:tagLst>
</file>

<file path=ppt/tags/tag19.xml><?xml version="1.0" encoding="utf-8"?>
<p:tagLst xmlns:p="http://schemas.openxmlformats.org/presentationml/2006/main">
  <p:tag name="KSO_WM_UNIT_PLACING_PICTURE_USER_VIEWPORT" val="{&quot;height&quot;:2242.8056528848401,&quot;width&quot;:1643.1365829854146}"/>
</p:tagLst>
</file>

<file path=ppt/tags/tag2.xml><?xml version="1.0" encoding="utf-8"?>
<p:tagLst xmlns:p="http://schemas.openxmlformats.org/presentationml/2006/main">
  <p:tag name="MH" val="20150820163246"/>
  <p:tag name="MH_LIBRARY" val="GRAPHIC"/>
  <p:tag name="MH_TYPE" val="Other"/>
  <p:tag name="MH_ORDER" val="10"/>
</p:tagLst>
</file>

<file path=ppt/tags/tag20.xml><?xml version="1.0" encoding="utf-8"?>
<p:tagLst xmlns:p="http://schemas.openxmlformats.org/presentationml/2006/main">
  <p:tag name="KSO_WM_UNIT_PLACING_PICTURE_USER_VIEWPORT" val="{&quot;height&quot;:2243.5903994393834,&quot;width&quot;:1643.1365829854146}"/>
</p:tagLst>
</file>

<file path=ppt/tags/tag21.xml><?xml version="1.0" encoding="utf-8"?>
<p:tagLst xmlns:p="http://schemas.openxmlformats.org/presentationml/2006/main">
  <p:tag name="KSO_WM_UNIT_PLACING_PICTURE_USER_VIEWPORT" val="{&quot;height&quot;:2242.8056528848401,&quot;width&quot;:1643.1365829854146}"/>
</p:tagLst>
</file>

<file path=ppt/tags/tag22.xml><?xml version="1.0" encoding="utf-8"?>
<p:tagLst xmlns:p="http://schemas.openxmlformats.org/presentationml/2006/main">
  <p:tag name="KSO_WM_UNIT_PLACING_PICTURE_USER_VIEWPORT" val="{&quot;height&quot;:2216.9090165849102,&quot;width&quot;:1643.1365829854146}"/>
</p:tagLst>
</file>

<file path=ppt/tags/tag23.xml><?xml version="1.0" encoding="utf-8"?>
<p:tagLst xmlns:p="http://schemas.openxmlformats.org/presentationml/2006/main">
  <p:tag name="KSO_WM_UNIT_PLACING_PICTURE_USER_VIEWPORT" val="{&quot;height&quot;:2242.8056528848401,&quot;width&quot;:1643.1365829854146}"/>
</p:tagLst>
</file>

<file path=ppt/tags/tag24.xml><?xml version="1.0" encoding="utf-8"?>
<p:tagLst xmlns:p="http://schemas.openxmlformats.org/presentationml/2006/main">
  <p:tag name="KSO_WM_UNIT_PLACING_PICTURE_USER_VIEWPORT" val="{&quot;height&quot;:2244.3751459939267,&quot;width&quot;:1643.1365829854146}"/>
</p:tagLst>
</file>

<file path=ppt/tags/tag25.xml><?xml version="1.0" encoding="utf-8"?>
<p:tagLst xmlns:p="http://schemas.openxmlformats.org/presentationml/2006/main">
  <p:tag name="KSO_WM_UNIT_PLACING_PICTURE_USER_VIEWPORT" val="{&quot;height&quot;:2176.1021957486569,&quot;width&quot;:1844.0167001030202}"/>
</p:tagLst>
</file>

<file path=ppt/tags/tag26.xml><?xml version="1.0" encoding="utf-8"?>
<p:tagLst xmlns:p="http://schemas.openxmlformats.org/presentationml/2006/main">
  <p:tag name="KSO_WM_UNIT_PLACING_PICTURE_USER_VIEWPORT" val="{&quot;height&quot;:2253.0073580939033,&quot;width&quot;:1643.1365829854146}"/>
</p:tagLst>
</file>

<file path=ppt/tags/tag27.xml><?xml version="1.0" encoding="utf-8"?>
<p:tagLst xmlns:p="http://schemas.openxmlformats.org/presentationml/2006/main">
  <p:tag name="KSO_WM_UNIT_PLACING_PICTURE_USER_VIEWPORT" val="{&quot;height&quot;:2252.2226115393601,&quot;width&quot;:1570.9452908962751}"/>
</p:tagLst>
</file>

<file path=ppt/tags/tag28.xml><?xml version="1.0" encoding="utf-8"?>
<p:tagLst xmlns:p="http://schemas.openxmlformats.org/presentationml/2006/main">
  <p:tag name="KSO_WM_UNIT_PLACING_PICTURE_USER_VIEWPORT" val="{&quot;height&quot;:2262.4243167484233,&quot;width&quot;:1629.012199750583}"/>
</p:tagLst>
</file>

<file path=ppt/tags/tag29.xml><?xml version="1.0" encoding="utf-8"?>
<p:tagLst xmlns:p="http://schemas.openxmlformats.org/presentationml/2006/main">
  <p:tag name="KSO_WM_UNIT_PLACING_PICTURE_USER_VIEWPORT" val="{&quot;height&quot;:2245.9446391030133,&quot;width&quot;:1555.2515317464622}"/>
</p:tagLst>
</file>

<file path=ppt/tags/tag3.xml><?xml version="1.0" encoding="utf-8"?>
<p:tagLst xmlns:p="http://schemas.openxmlformats.org/presentationml/2006/main">
  <p:tag name="MH" val="20150820163246"/>
  <p:tag name="MH_LIBRARY" val="GRAPHIC"/>
  <p:tag name="MH_TYPE" val="Other"/>
  <p:tag name="MH_ORDER" val="4"/>
</p:tagLst>
</file>

<file path=ppt/tags/tag30.xml><?xml version="1.0" encoding="utf-8"?>
<p:tagLst xmlns:p="http://schemas.openxmlformats.org/presentationml/2006/main">
  <p:tag name="KSO_WM_UNIT_PLACING_PICTURE_USER_VIEWPORT" val="{&quot;height&quot;:2352.6701705209061,&quot;width&quot;:1724.744130564442}"/>
</p:tagLst>
</file>

<file path=ppt/tags/tag31.xml><?xml version="1.0" encoding="utf-8"?>
<p:tagLst xmlns:p="http://schemas.openxmlformats.org/presentationml/2006/main">
  <p:tag name="KSO_WM_UNIT_PLACING_PICTURE_USER_VIEWPORT" val="{&quot;height&quot;:2346.3921980845598,&quot;width&quot;:1727.0981944369139}"/>
</p:tagLst>
</file>

<file path=ppt/tags/tag4.xml><?xml version="1.0" encoding="utf-8"?>
<p:tagLst xmlns:p="http://schemas.openxmlformats.org/presentationml/2006/main">
  <p:tag name="MH" val="20150820163246"/>
  <p:tag name="MH_LIBRARY" val="GRAPHIC"/>
  <p:tag name="MH_TYPE" val="Other"/>
  <p:tag name="MH_ORDER" val="10"/>
</p:tagLst>
</file>

<file path=ppt/tags/tag5.xml><?xml version="1.0" encoding="utf-8"?>
<p:tagLst xmlns:p="http://schemas.openxmlformats.org/presentationml/2006/main">
  <p:tag name="MH" val="20150820163246"/>
  <p:tag name="MH_LIBRARY" val="GRAPHIC"/>
  <p:tag name="MH_TYPE" val="Other"/>
  <p:tag name="MH_ORDER" val="13"/>
</p:tagLst>
</file>

<file path=ppt/tags/tag6.xml><?xml version="1.0" encoding="utf-8"?>
<p:tagLst xmlns:p="http://schemas.openxmlformats.org/presentationml/2006/main">
  <p:tag name="MH" val="20150820163246"/>
  <p:tag name="MH_LIBRARY" val="GRAPHIC"/>
  <p:tag name="MH_TYPE" val="Other"/>
  <p:tag name="MH_ORDER" val="7"/>
</p:tagLst>
</file>

<file path=ppt/tags/tag7.xml><?xml version="1.0" encoding="utf-8"?>
<p:tagLst xmlns:p="http://schemas.openxmlformats.org/presentationml/2006/main">
  <p:tag name="MH" val="20150820163246"/>
  <p:tag name="MH_LIBRARY" val="GRAPHIC"/>
  <p:tag name="MH_TYPE" val="Other"/>
  <p:tag name="MH_ORDER" val="10"/>
</p:tagLst>
</file>

<file path=ppt/tags/tag8.xml><?xml version="1.0" encoding="utf-8"?>
<p:tagLst xmlns:p="http://schemas.openxmlformats.org/presentationml/2006/main">
  <p:tag name="MH" val="20150820163246"/>
  <p:tag name="MH_LIBRARY" val="GRAPHIC"/>
  <p:tag name="MH_TYPE" val="Other"/>
  <p:tag name="MH_ORDER" val="13"/>
</p:tagLst>
</file>

<file path=ppt/tags/tag9.xml><?xml version="1.0" encoding="utf-8"?>
<p:tagLst xmlns:p="http://schemas.openxmlformats.org/presentationml/2006/main">
  <p:tag name="KSO_WM_UNIT_PLACING_PICTURE_USER_VIEWPORT" val="{&quot;height&quot;:2213.7700303667366,&quot;width&quot;:1643.1365829854146}"/>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6721</Words>
  <Application>WPS 演示</Application>
  <PresentationFormat>全屏显示(4:3)</PresentationFormat>
  <Paragraphs>576</Paragraphs>
  <Slides>34</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34</vt:i4>
      </vt:variant>
    </vt:vector>
  </HeadingPairs>
  <TitlesOfParts>
    <vt:vector size="46" baseType="lpstr">
      <vt:lpstr>Arial</vt:lpstr>
      <vt:lpstr>宋体</vt:lpstr>
      <vt:lpstr>Wingdings</vt:lpstr>
      <vt:lpstr>微软雅黑</vt:lpstr>
      <vt:lpstr>黑体</vt:lpstr>
      <vt:lpstr>Arial</vt:lpstr>
      <vt:lpstr>Arial Unicode MS</vt:lpstr>
      <vt:lpstr>Calibri</vt:lpstr>
      <vt:lpstr>默陌信笺手写体</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557</cp:revision>
  <dcterms:created xsi:type="dcterms:W3CDTF">2015-11-23T03:31:00Z</dcterms:created>
  <dcterms:modified xsi:type="dcterms:W3CDTF">2021-03-17T03:18:23Z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