
<file path=[Content_Types].xml><?xml version="1.0" encoding="utf-8"?>
<Types xmlns="http://schemas.openxmlformats.org/package/2006/content-types">
  <Default Extension="jpeg" ContentType="image/jpeg"/>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handoutMasterIdLst>
    <p:handoutMasterId r:id="rId48"/>
  </p:handoutMasterIdLst>
  <p:sldIdLst>
    <p:sldId id="695" r:id="rId3"/>
    <p:sldId id="446" r:id="rId4"/>
    <p:sldId id="619" r:id="rId5"/>
    <p:sldId id="648" r:id="rId6"/>
    <p:sldId id="601" r:id="rId7"/>
    <p:sldId id="645" r:id="rId8"/>
    <p:sldId id="602" r:id="rId9"/>
    <p:sldId id="603" r:id="rId10"/>
    <p:sldId id="644" r:id="rId11"/>
    <p:sldId id="750" r:id="rId12"/>
    <p:sldId id="612" r:id="rId13"/>
    <p:sldId id="642" r:id="rId14"/>
    <p:sldId id="613" r:id="rId15"/>
    <p:sldId id="646" r:id="rId16"/>
    <p:sldId id="647" r:id="rId17"/>
    <p:sldId id="614" r:id="rId18"/>
    <p:sldId id="615" r:id="rId19"/>
    <p:sldId id="650" r:id="rId20"/>
    <p:sldId id="751" r:id="rId21"/>
    <p:sldId id="628" r:id="rId22"/>
    <p:sldId id="629" r:id="rId23"/>
    <p:sldId id="651" r:id="rId24"/>
    <p:sldId id="630" r:id="rId25"/>
    <p:sldId id="631" r:id="rId26"/>
    <p:sldId id="632" r:id="rId27"/>
    <p:sldId id="633" r:id="rId28"/>
    <p:sldId id="634" r:id="rId29"/>
    <p:sldId id="635" r:id="rId30"/>
    <p:sldId id="636" r:id="rId31"/>
    <p:sldId id="637" r:id="rId32"/>
    <p:sldId id="652" r:id="rId33"/>
    <p:sldId id="638" r:id="rId34"/>
    <p:sldId id="639" r:id="rId35"/>
    <p:sldId id="640" r:id="rId36"/>
    <p:sldId id="641" r:id="rId37"/>
    <p:sldId id="752" r:id="rId38"/>
    <p:sldId id="627" r:id="rId39"/>
    <p:sldId id="643" r:id="rId40"/>
    <p:sldId id="753" r:id="rId41"/>
    <p:sldId id="696" r:id="rId42"/>
    <p:sldId id="786" r:id="rId43"/>
    <p:sldId id="787" r:id="rId44"/>
    <p:sldId id="789" r:id="rId45"/>
    <p:sldId id="701" r:id="rId4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3D89BC"/>
    <a:srgbClr val="404040"/>
    <a:srgbClr val="ED7D31"/>
    <a:srgbClr val="F0C3B5"/>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853" autoAdjust="0"/>
    <p:restoredTop sz="96429" autoAdjust="0"/>
  </p:normalViewPr>
  <p:slideViewPr>
    <p:cSldViewPr snapToGrid="0" showGuides="1">
      <p:cViewPr varScale="1">
        <p:scale>
          <a:sx n="70" d="100"/>
          <a:sy n="70" d="100"/>
        </p:scale>
        <p:origin x="738" y="66"/>
      </p:cViewPr>
      <p:guideLst>
        <p:guide orient="horz" pos="4029"/>
        <p:guide orient="horz" pos="1421"/>
        <p:guide orient="horz" pos="666"/>
        <p:guide pos="1874"/>
        <p:guide pos="175"/>
        <p:guide pos="5482"/>
        <p:guide pos="1265"/>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605"/>
        <p:guide pos="2177"/>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2" Type="http://schemas.openxmlformats.org/officeDocument/2006/relationships/commentAuthors" Target="commentAuthors.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3.xml"/><Relationship Id="rId49" Type="http://schemas.openxmlformats.org/officeDocument/2006/relationships/presProps" Target="presProps.xml"/><Relationship Id="rId48" Type="http://schemas.openxmlformats.org/officeDocument/2006/relationships/handoutMaster" Target="handoutMasters/handoutMaster1.xml"/><Relationship Id="rId47" Type="http://schemas.openxmlformats.org/officeDocument/2006/relationships/notesMaster" Target="notesMasters/notesMaster1.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12.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2A0E9A9-9C39-4E77-B5C6-655AEF151097}" type="doc">
      <dgm:prSet loTypeId="urn:microsoft.com/office/officeart/2005/8/layout/radial2" loCatId="relationship" qsTypeId="urn:microsoft.com/office/officeart/2005/8/quickstyle/simple5" qsCatId="simple" csTypeId="urn:microsoft.com/office/officeart/2005/8/colors/accent1_2" csCatId="accent1" phldr="1"/>
      <dgm:spPr/>
      <dgm:t>
        <a:bodyPr/>
        <a:lstStyle/>
        <a:p>
          <a:endParaRPr lang="zh-CN" altLang="en-US"/>
        </a:p>
      </dgm:t>
    </dgm:pt>
    <dgm:pt modelId="{6B303EE7-7D4A-4ABB-B98D-57FA0B14B95E}">
      <dgm:prSet/>
      <dgm:spPr/>
      <dgm:t>
        <a:bodyPr/>
        <a:lstStyle/>
        <a:p>
          <a:pPr rtl="0"/>
          <a:r>
            <a:rPr lang="zh-CN" dirty="0" smtClean="0"/>
            <a:t>经典</a:t>
          </a:r>
          <a:r>
            <a:rPr lang="en-US" dirty="0" err="1" smtClean="0"/>
            <a:t>Mamdani</a:t>
          </a:r>
          <a:r>
            <a:rPr lang="zh-CN" dirty="0" smtClean="0"/>
            <a:t>型模糊控制器</a:t>
          </a:r>
          <a:endParaRPr lang="zh-CN" dirty="0"/>
        </a:p>
      </dgm:t>
    </dgm:pt>
    <dgm:pt modelId="{E5AE0F29-F02F-409D-BB87-815D57C4304C}" cxnId="{C105CDB4-607E-4D1C-8347-C41C30009AF6}" type="parTrans">
      <dgm:prSet/>
      <dgm:spPr/>
      <dgm:t>
        <a:bodyPr/>
        <a:lstStyle/>
        <a:p>
          <a:endParaRPr lang="zh-CN" altLang="en-US"/>
        </a:p>
      </dgm:t>
    </dgm:pt>
    <dgm:pt modelId="{CB8D50C6-BD67-40F4-8815-E6231364CB44}" cxnId="{C105CDB4-607E-4D1C-8347-C41C30009AF6}" type="sibTrans">
      <dgm:prSet/>
      <dgm:spPr/>
      <dgm:t>
        <a:bodyPr/>
        <a:lstStyle/>
        <a:p>
          <a:endParaRPr lang="zh-CN" altLang="en-US"/>
        </a:p>
      </dgm:t>
    </dgm:pt>
    <dgm:pt modelId="{E04A17AD-535C-4E42-A5FD-95AD28CF6DF3}">
      <dgm:prSet/>
      <dgm:spPr/>
      <dgm:t>
        <a:bodyPr/>
        <a:lstStyle/>
        <a:p>
          <a:pPr rtl="0"/>
          <a:r>
            <a:rPr lang="en-US" dirty="0" smtClean="0"/>
            <a:t>T-S</a:t>
          </a:r>
          <a:r>
            <a:rPr lang="zh-CN" dirty="0" smtClean="0"/>
            <a:t>型模糊控制器</a:t>
          </a:r>
          <a:endParaRPr lang="zh-CN" dirty="0"/>
        </a:p>
      </dgm:t>
    </dgm:pt>
    <dgm:pt modelId="{D6FFB857-4619-45B8-9618-82CF7E98F051}" cxnId="{5957C21A-4A9C-43CD-8821-602DAB3C0658}" type="parTrans">
      <dgm:prSet/>
      <dgm:spPr/>
      <dgm:t>
        <a:bodyPr/>
        <a:lstStyle/>
        <a:p>
          <a:endParaRPr lang="zh-CN" altLang="en-US"/>
        </a:p>
      </dgm:t>
    </dgm:pt>
    <dgm:pt modelId="{9C70EB3F-BC30-4E18-BF8E-D734A6944C98}" cxnId="{5957C21A-4A9C-43CD-8821-602DAB3C0658}" type="sibTrans">
      <dgm:prSet/>
      <dgm:spPr/>
      <dgm:t>
        <a:bodyPr/>
        <a:lstStyle/>
        <a:p>
          <a:endParaRPr lang="zh-CN" altLang="en-US"/>
        </a:p>
      </dgm:t>
    </dgm:pt>
    <dgm:pt modelId="{0D2C3CFF-172A-4F91-B164-032F21AAAD63}">
      <dgm:prSet/>
      <dgm:spPr/>
      <dgm:t>
        <a:bodyPr/>
        <a:lstStyle/>
        <a:p>
          <a:pPr rtl="0"/>
          <a:r>
            <a:rPr lang="zh-CN" dirty="0" smtClean="0"/>
            <a:t>自适应模糊控制器</a:t>
          </a:r>
          <a:endParaRPr lang="zh-CN" dirty="0"/>
        </a:p>
      </dgm:t>
    </dgm:pt>
    <dgm:pt modelId="{C193F993-B973-42DA-9B1A-AC9B2B161FCE}" cxnId="{E0179DDF-EA6D-48B7-BA9A-B04FC8298991}" type="parTrans">
      <dgm:prSet/>
      <dgm:spPr/>
      <dgm:t>
        <a:bodyPr/>
        <a:lstStyle/>
        <a:p>
          <a:endParaRPr lang="zh-CN" altLang="en-US"/>
        </a:p>
      </dgm:t>
    </dgm:pt>
    <dgm:pt modelId="{D291138D-A447-4F0D-9AC1-1977D50EFEC6}" cxnId="{E0179DDF-EA6D-48B7-BA9A-B04FC8298991}" type="sibTrans">
      <dgm:prSet/>
      <dgm:spPr/>
      <dgm:t>
        <a:bodyPr/>
        <a:lstStyle/>
        <a:p>
          <a:endParaRPr lang="zh-CN" altLang="en-US"/>
        </a:p>
      </dgm:t>
    </dgm:pt>
    <dgm:pt modelId="{50B50E00-85BE-4419-AEF1-D4553DFA66F5}" type="pres">
      <dgm:prSet presAssocID="{92A0E9A9-9C39-4E77-B5C6-655AEF151097}" presName="composite" presStyleCnt="0">
        <dgm:presLayoutVars>
          <dgm:chMax val="5"/>
          <dgm:dir/>
          <dgm:animLvl val="ctr"/>
          <dgm:resizeHandles val="exact"/>
        </dgm:presLayoutVars>
      </dgm:prSet>
      <dgm:spPr/>
      <dgm:t>
        <a:bodyPr/>
        <a:lstStyle/>
        <a:p>
          <a:endParaRPr lang="zh-CN" altLang="en-US"/>
        </a:p>
      </dgm:t>
    </dgm:pt>
    <dgm:pt modelId="{84512824-4E79-4751-8F43-10A594FCE948}" type="pres">
      <dgm:prSet presAssocID="{92A0E9A9-9C39-4E77-B5C6-655AEF151097}" presName="cycle" presStyleCnt="0"/>
      <dgm:spPr/>
      <dgm:t>
        <a:bodyPr/>
        <a:lstStyle/>
        <a:p>
          <a:endParaRPr lang="zh-CN" altLang="en-US"/>
        </a:p>
      </dgm:t>
    </dgm:pt>
    <dgm:pt modelId="{1B8BAA73-875C-425F-A87E-36CD4539961C}" type="pres">
      <dgm:prSet presAssocID="{92A0E9A9-9C39-4E77-B5C6-655AEF151097}" presName="centerShape" presStyleCnt="0"/>
      <dgm:spPr/>
      <dgm:t>
        <a:bodyPr/>
        <a:lstStyle/>
        <a:p>
          <a:endParaRPr lang="zh-CN" altLang="en-US"/>
        </a:p>
      </dgm:t>
    </dgm:pt>
    <dgm:pt modelId="{CB1529C2-950F-4B88-92FA-93AA44DB872B}" type="pres">
      <dgm:prSet presAssocID="{92A0E9A9-9C39-4E77-B5C6-655AEF151097}" presName="connSite" presStyleLbl="node1" presStyleIdx="0" presStyleCnt="4"/>
      <dgm:spPr/>
      <dgm:t>
        <a:bodyPr/>
        <a:lstStyle/>
        <a:p>
          <a:endParaRPr lang="zh-CN" altLang="en-US"/>
        </a:p>
      </dgm:t>
    </dgm:pt>
    <dgm:pt modelId="{B4563987-5F02-4D8B-A82E-DFA8A7D4EEAE}" type="pres">
      <dgm:prSet presAssocID="{92A0E9A9-9C39-4E77-B5C6-655AEF151097}" presName="visible" presStyleLbl="node1" presStyleIdx="0" presStyleCnt="4" custScaleX="53896" custLinFactNeighborX="24696" custLinFactNeighborY="-525"/>
      <dgm:spPr>
        <a:prstGeom prst="homePlat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t>
        <a:bodyPr/>
        <a:lstStyle/>
        <a:p>
          <a:endParaRPr lang="zh-CN" altLang="en-US"/>
        </a:p>
      </dgm:t>
    </dgm:pt>
    <dgm:pt modelId="{40072925-12EF-481D-AD5E-BB7D38586D96}" type="pres">
      <dgm:prSet presAssocID="{E5AE0F29-F02F-409D-BB87-815D57C4304C}" presName="Name25" presStyleLbl="parChTrans1D1" presStyleIdx="0" presStyleCnt="3"/>
      <dgm:spPr/>
      <dgm:t>
        <a:bodyPr/>
        <a:lstStyle/>
        <a:p>
          <a:endParaRPr lang="zh-CN" altLang="en-US"/>
        </a:p>
      </dgm:t>
    </dgm:pt>
    <dgm:pt modelId="{FC302552-C94F-497D-B755-E7D97EB1810B}" type="pres">
      <dgm:prSet presAssocID="{6B303EE7-7D4A-4ABB-B98D-57FA0B14B95E}" presName="node" presStyleCnt="0"/>
      <dgm:spPr/>
      <dgm:t>
        <a:bodyPr/>
        <a:lstStyle/>
        <a:p>
          <a:endParaRPr lang="zh-CN" altLang="en-US"/>
        </a:p>
      </dgm:t>
    </dgm:pt>
    <dgm:pt modelId="{7168FF43-CEAC-4BDE-BF33-7E2309CB1466}" type="pres">
      <dgm:prSet presAssocID="{6B303EE7-7D4A-4ABB-B98D-57FA0B14B95E}" presName="parentNode" presStyleLbl="node1" presStyleIdx="1" presStyleCnt="4">
        <dgm:presLayoutVars>
          <dgm:chMax val="1"/>
          <dgm:bulletEnabled val="1"/>
        </dgm:presLayoutVars>
      </dgm:prSet>
      <dgm:spPr/>
      <dgm:t>
        <a:bodyPr/>
        <a:lstStyle/>
        <a:p>
          <a:endParaRPr lang="zh-CN" altLang="en-US"/>
        </a:p>
      </dgm:t>
    </dgm:pt>
    <dgm:pt modelId="{5B0D444E-8602-4A7A-837D-16B197355752}" type="pres">
      <dgm:prSet presAssocID="{6B303EE7-7D4A-4ABB-B98D-57FA0B14B95E}" presName="childNode" presStyleLbl="revTx" presStyleIdx="0" presStyleCnt="0">
        <dgm:presLayoutVars>
          <dgm:bulletEnabled val="1"/>
        </dgm:presLayoutVars>
      </dgm:prSet>
      <dgm:spPr/>
      <dgm:t>
        <a:bodyPr/>
        <a:lstStyle/>
        <a:p>
          <a:endParaRPr lang="zh-CN" altLang="en-US"/>
        </a:p>
      </dgm:t>
    </dgm:pt>
    <dgm:pt modelId="{029C813D-F3FF-4D2F-A575-8751FFA21A2E}" type="pres">
      <dgm:prSet presAssocID="{D6FFB857-4619-45B8-9618-82CF7E98F051}" presName="Name25" presStyleLbl="parChTrans1D1" presStyleIdx="1" presStyleCnt="3"/>
      <dgm:spPr/>
      <dgm:t>
        <a:bodyPr/>
        <a:lstStyle/>
        <a:p>
          <a:endParaRPr lang="zh-CN" altLang="en-US"/>
        </a:p>
      </dgm:t>
    </dgm:pt>
    <dgm:pt modelId="{E05CFF82-CB91-46FF-A102-33F5B6C4F192}" type="pres">
      <dgm:prSet presAssocID="{E04A17AD-535C-4E42-A5FD-95AD28CF6DF3}" presName="node" presStyleCnt="0"/>
      <dgm:spPr/>
      <dgm:t>
        <a:bodyPr/>
        <a:lstStyle/>
        <a:p>
          <a:endParaRPr lang="zh-CN" altLang="en-US"/>
        </a:p>
      </dgm:t>
    </dgm:pt>
    <dgm:pt modelId="{070ABC5D-DF2E-4C5E-9DF7-93EFEA8D729C}" type="pres">
      <dgm:prSet presAssocID="{E04A17AD-535C-4E42-A5FD-95AD28CF6DF3}" presName="parentNode" presStyleLbl="node1" presStyleIdx="2" presStyleCnt="4">
        <dgm:presLayoutVars>
          <dgm:chMax val="1"/>
          <dgm:bulletEnabled val="1"/>
        </dgm:presLayoutVars>
      </dgm:prSet>
      <dgm:spPr/>
      <dgm:t>
        <a:bodyPr/>
        <a:lstStyle/>
        <a:p>
          <a:endParaRPr lang="zh-CN" altLang="en-US"/>
        </a:p>
      </dgm:t>
    </dgm:pt>
    <dgm:pt modelId="{7B205EEA-5EDF-4A0A-94CF-055CF69C207F}" type="pres">
      <dgm:prSet presAssocID="{E04A17AD-535C-4E42-A5FD-95AD28CF6DF3}" presName="childNode" presStyleLbl="revTx" presStyleIdx="0" presStyleCnt="0">
        <dgm:presLayoutVars>
          <dgm:bulletEnabled val="1"/>
        </dgm:presLayoutVars>
      </dgm:prSet>
      <dgm:spPr/>
      <dgm:t>
        <a:bodyPr/>
        <a:lstStyle/>
        <a:p>
          <a:endParaRPr lang="zh-CN" altLang="en-US"/>
        </a:p>
      </dgm:t>
    </dgm:pt>
    <dgm:pt modelId="{F320D8F5-9E4A-4833-B97A-6C24F107ECE4}" type="pres">
      <dgm:prSet presAssocID="{C193F993-B973-42DA-9B1A-AC9B2B161FCE}" presName="Name25" presStyleLbl="parChTrans1D1" presStyleIdx="2" presStyleCnt="3"/>
      <dgm:spPr/>
      <dgm:t>
        <a:bodyPr/>
        <a:lstStyle/>
        <a:p>
          <a:endParaRPr lang="zh-CN" altLang="en-US"/>
        </a:p>
      </dgm:t>
    </dgm:pt>
    <dgm:pt modelId="{6A0766CA-3AB2-4216-B6C5-7163F2B1F0BE}" type="pres">
      <dgm:prSet presAssocID="{0D2C3CFF-172A-4F91-B164-032F21AAAD63}" presName="node" presStyleCnt="0"/>
      <dgm:spPr/>
      <dgm:t>
        <a:bodyPr/>
        <a:lstStyle/>
        <a:p>
          <a:endParaRPr lang="zh-CN" altLang="en-US"/>
        </a:p>
      </dgm:t>
    </dgm:pt>
    <dgm:pt modelId="{118A0091-BDEE-43D1-A78B-3CC8541E2417}" type="pres">
      <dgm:prSet presAssocID="{0D2C3CFF-172A-4F91-B164-032F21AAAD63}" presName="parentNode" presStyleLbl="node1" presStyleIdx="3" presStyleCnt="4">
        <dgm:presLayoutVars>
          <dgm:chMax val="1"/>
          <dgm:bulletEnabled val="1"/>
        </dgm:presLayoutVars>
      </dgm:prSet>
      <dgm:spPr/>
      <dgm:t>
        <a:bodyPr/>
        <a:lstStyle/>
        <a:p>
          <a:endParaRPr lang="zh-CN" altLang="en-US"/>
        </a:p>
      </dgm:t>
    </dgm:pt>
    <dgm:pt modelId="{A9F0926F-198C-4A44-A0D1-512304586625}" type="pres">
      <dgm:prSet presAssocID="{0D2C3CFF-172A-4F91-B164-032F21AAAD63}" presName="childNode" presStyleLbl="revTx" presStyleIdx="0" presStyleCnt="0">
        <dgm:presLayoutVars>
          <dgm:bulletEnabled val="1"/>
        </dgm:presLayoutVars>
      </dgm:prSet>
      <dgm:spPr/>
      <dgm:t>
        <a:bodyPr/>
        <a:lstStyle/>
        <a:p>
          <a:endParaRPr lang="zh-CN" altLang="en-US"/>
        </a:p>
      </dgm:t>
    </dgm:pt>
  </dgm:ptLst>
  <dgm:cxnLst>
    <dgm:cxn modelId="{5957C21A-4A9C-43CD-8821-602DAB3C0658}" srcId="{92A0E9A9-9C39-4E77-B5C6-655AEF151097}" destId="{E04A17AD-535C-4E42-A5FD-95AD28CF6DF3}" srcOrd="1" destOrd="0" parTransId="{D6FFB857-4619-45B8-9618-82CF7E98F051}" sibTransId="{9C70EB3F-BC30-4E18-BF8E-D734A6944C98}"/>
    <dgm:cxn modelId="{FED70E03-7FDE-4716-8BE3-2933061AAA66}" type="presOf" srcId="{0D2C3CFF-172A-4F91-B164-032F21AAAD63}" destId="{118A0091-BDEE-43D1-A78B-3CC8541E2417}" srcOrd="0" destOrd="0" presId="urn:microsoft.com/office/officeart/2005/8/layout/radial2"/>
    <dgm:cxn modelId="{C105CDB4-607E-4D1C-8347-C41C30009AF6}" srcId="{92A0E9A9-9C39-4E77-B5C6-655AEF151097}" destId="{6B303EE7-7D4A-4ABB-B98D-57FA0B14B95E}" srcOrd="0" destOrd="0" parTransId="{E5AE0F29-F02F-409D-BB87-815D57C4304C}" sibTransId="{CB8D50C6-BD67-40F4-8815-E6231364CB44}"/>
    <dgm:cxn modelId="{E0179DDF-EA6D-48B7-BA9A-B04FC8298991}" srcId="{92A0E9A9-9C39-4E77-B5C6-655AEF151097}" destId="{0D2C3CFF-172A-4F91-B164-032F21AAAD63}" srcOrd="2" destOrd="0" parTransId="{C193F993-B973-42DA-9B1A-AC9B2B161FCE}" sibTransId="{D291138D-A447-4F0D-9AC1-1977D50EFEC6}"/>
    <dgm:cxn modelId="{1DD1FC62-15F1-491A-8A5B-91F63A7978C8}" type="presOf" srcId="{E5AE0F29-F02F-409D-BB87-815D57C4304C}" destId="{40072925-12EF-481D-AD5E-BB7D38586D96}" srcOrd="0" destOrd="0" presId="urn:microsoft.com/office/officeart/2005/8/layout/radial2"/>
    <dgm:cxn modelId="{8752CFF8-7F78-4AD4-A090-8C0764E9A48F}" type="presOf" srcId="{D6FFB857-4619-45B8-9618-82CF7E98F051}" destId="{029C813D-F3FF-4D2F-A575-8751FFA21A2E}" srcOrd="0" destOrd="0" presId="urn:microsoft.com/office/officeart/2005/8/layout/radial2"/>
    <dgm:cxn modelId="{001C0A6D-CB7F-4677-AB88-8215F27B7461}" type="presOf" srcId="{E04A17AD-535C-4E42-A5FD-95AD28CF6DF3}" destId="{070ABC5D-DF2E-4C5E-9DF7-93EFEA8D729C}" srcOrd="0" destOrd="0" presId="urn:microsoft.com/office/officeart/2005/8/layout/radial2"/>
    <dgm:cxn modelId="{9BAB1E5A-A3F1-40D0-B390-8351317E0A77}" type="presOf" srcId="{6B303EE7-7D4A-4ABB-B98D-57FA0B14B95E}" destId="{7168FF43-CEAC-4BDE-BF33-7E2309CB1466}" srcOrd="0" destOrd="0" presId="urn:microsoft.com/office/officeart/2005/8/layout/radial2"/>
    <dgm:cxn modelId="{69207F0E-90B4-4DC4-9B64-6B0CFE229814}" type="presOf" srcId="{92A0E9A9-9C39-4E77-B5C6-655AEF151097}" destId="{50B50E00-85BE-4419-AEF1-D4553DFA66F5}" srcOrd="0" destOrd="0" presId="urn:microsoft.com/office/officeart/2005/8/layout/radial2"/>
    <dgm:cxn modelId="{635755E1-649A-4666-95B4-1C5B6A26F81B}" type="presOf" srcId="{C193F993-B973-42DA-9B1A-AC9B2B161FCE}" destId="{F320D8F5-9E4A-4833-B97A-6C24F107ECE4}" srcOrd="0" destOrd="0" presId="urn:microsoft.com/office/officeart/2005/8/layout/radial2"/>
    <dgm:cxn modelId="{19E7E045-7928-494B-87D9-1E445C22B731}" type="presParOf" srcId="{50B50E00-85BE-4419-AEF1-D4553DFA66F5}" destId="{84512824-4E79-4751-8F43-10A594FCE948}" srcOrd="0" destOrd="0" presId="urn:microsoft.com/office/officeart/2005/8/layout/radial2"/>
    <dgm:cxn modelId="{290C2D04-DC25-4A38-91B3-6F90EBD1D2B2}" type="presParOf" srcId="{84512824-4E79-4751-8F43-10A594FCE948}" destId="{1B8BAA73-875C-425F-A87E-36CD4539961C}" srcOrd="0" destOrd="0" presId="urn:microsoft.com/office/officeart/2005/8/layout/radial2"/>
    <dgm:cxn modelId="{8EAD25C0-5935-4ACB-8B2B-AB5E8C604552}" type="presParOf" srcId="{1B8BAA73-875C-425F-A87E-36CD4539961C}" destId="{CB1529C2-950F-4B88-92FA-93AA44DB872B}" srcOrd="0" destOrd="0" presId="urn:microsoft.com/office/officeart/2005/8/layout/radial2"/>
    <dgm:cxn modelId="{9DB0410B-EAA4-48D9-911F-3F4898E39302}" type="presParOf" srcId="{1B8BAA73-875C-425F-A87E-36CD4539961C}" destId="{B4563987-5F02-4D8B-A82E-DFA8A7D4EEAE}" srcOrd="1" destOrd="0" presId="urn:microsoft.com/office/officeart/2005/8/layout/radial2"/>
    <dgm:cxn modelId="{C18F72FD-C32D-4581-A076-671FCC996FD3}" type="presParOf" srcId="{84512824-4E79-4751-8F43-10A594FCE948}" destId="{40072925-12EF-481D-AD5E-BB7D38586D96}" srcOrd="1" destOrd="0" presId="urn:microsoft.com/office/officeart/2005/8/layout/radial2"/>
    <dgm:cxn modelId="{C24C933B-E182-40B2-AFF7-43806C305AA0}" type="presParOf" srcId="{84512824-4E79-4751-8F43-10A594FCE948}" destId="{FC302552-C94F-497D-B755-E7D97EB1810B}" srcOrd="2" destOrd="0" presId="urn:microsoft.com/office/officeart/2005/8/layout/radial2"/>
    <dgm:cxn modelId="{C9F979E1-EA03-4F8A-B114-A07C9ED5DEF6}" type="presParOf" srcId="{FC302552-C94F-497D-B755-E7D97EB1810B}" destId="{7168FF43-CEAC-4BDE-BF33-7E2309CB1466}" srcOrd="0" destOrd="0" presId="urn:microsoft.com/office/officeart/2005/8/layout/radial2"/>
    <dgm:cxn modelId="{6BC2076E-DDB3-46A4-B9E6-5051CD339754}" type="presParOf" srcId="{FC302552-C94F-497D-B755-E7D97EB1810B}" destId="{5B0D444E-8602-4A7A-837D-16B197355752}" srcOrd="1" destOrd="0" presId="urn:microsoft.com/office/officeart/2005/8/layout/radial2"/>
    <dgm:cxn modelId="{412CB4BD-66E5-417D-B641-9598C7CAE71E}" type="presParOf" srcId="{84512824-4E79-4751-8F43-10A594FCE948}" destId="{029C813D-F3FF-4D2F-A575-8751FFA21A2E}" srcOrd="3" destOrd="0" presId="urn:microsoft.com/office/officeart/2005/8/layout/radial2"/>
    <dgm:cxn modelId="{44D44B2C-5E30-4CC2-83BC-406412D94710}" type="presParOf" srcId="{84512824-4E79-4751-8F43-10A594FCE948}" destId="{E05CFF82-CB91-46FF-A102-33F5B6C4F192}" srcOrd="4" destOrd="0" presId="urn:microsoft.com/office/officeart/2005/8/layout/radial2"/>
    <dgm:cxn modelId="{7B632FC8-1B9D-4E7B-9C6D-EE89D52AB9D3}" type="presParOf" srcId="{E05CFF82-CB91-46FF-A102-33F5B6C4F192}" destId="{070ABC5D-DF2E-4C5E-9DF7-93EFEA8D729C}" srcOrd="0" destOrd="0" presId="urn:microsoft.com/office/officeart/2005/8/layout/radial2"/>
    <dgm:cxn modelId="{CB4001F8-4B3C-4248-9009-561D2326A051}" type="presParOf" srcId="{E05CFF82-CB91-46FF-A102-33F5B6C4F192}" destId="{7B205EEA-5EDF-4A0A-94CF-055CF69C207F}" srcOrd="1" destOrd="0" presId="urn:microsoft.com/office/officeart/2005/8/layout/radial2"/>
    <dgm:cxn modelId="{FA69F4CD-D161-4B6E-9C80-888E4C22873C}" type="presParOf" srcId="{84512824-4E79-4751-8F43-10A594FCE948}" destId="{F320D8F5-9E4A-4833-B97A-6C24F107ECE4}" srcOrd="5" destOrd="0" presId="urn:microsoft.com/office/officeart/2005/8/layout/radial2"/>
    <dgm:cxn modelId="{F83A20C8-A142-4A7F-A39C-58249FB4352F}" type="presParOf" srcId="{84512824-4E79-4751-8F43-10A594FCE948}" destId="{6A0766CA-3AB2-4216-B6C5-7163F2B1F0BE}" srcOrd="6" destOrd="0" presId="urn:microsoft.com/office/officeart/2005/8/layout/radial2"/>
    <dgm:cxn modelId="{D2C03D0F-0D24-47ED-B5B9-2673963F7FEE}" type="presParOf" srcId="{6A0766CA-3AB2-4216-B6C5-7163F2B1F0BE}" destId="{118A0091-BDEE-43D1-A78B-3CC8541E2417}" srcOrd="0" destOrd="0" presId="urn:microsoft.com/office/officeart/2005/8/layout/radial2"/>
    <dgm:cxn modelId="{18283FEF-1774-48E7-82FC-CB49D2CC88B7}" type="presParOf" srcId="{6A0766CA-3AB2-4216-B6C5-7163F2B1F0BE}" destId="{A9F0926F-198C-4A44-A0D1-512304586625}"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89CCA4-EF8F-4A9B-B717-ECF895FA3AF7}" type="doc">
      <dgm:prSet loTypeId="urn:microsoft.com/office/officeart/2005/8/layout/bProcess2" loCatId="process" qsTypeId="urn:microsoft.com/office/officeart/2005/8/quickstyle/simple5" qsCatId="simple" csTypeId="urn:microsoft.com/office/officeart/2005/8/colors/accent1_2" csCatId="accent1" phldr="1"/>
      <dgm:spPr/>
    </dgm:pt>
    <dgm:pt modelId="{71448D7E-6695-400D-A4F2-2BE6E126D9D2}">
      <dgm:prSet phldrT="[文本]"/>
      <dgm:spPr/>
      <dgm:t>
        <a:bodyPr/>
        <a:lstStyle/>
        <a:p>
          <a:r>
            <a:rPr lang="zh-CN" altLang="en-US" dirty="0" smtClean="0"/>
            <a:t>语言变量的确定</a:t>
          </a:r>
          <a:endParaRPr lang="zh-CN" altLang="en-US" dirty="0"/>
        </a:p>
      </dgm:t>
    </dgm:pt>
    <dgm:pt modelId="{2A79DE77-97DA-4000-BFAB-9F8B647DB1EF}" cxnId="{B3487709-831C-4B95-B57F-02DB7813674D}" type="parTrans">
      <dgm:prSet/>
      <dgm:spPr/>
      <dgm:t>
        <a:bodyPr/>
        <a:lstStyle/>
        <a:p>
          <a:endParaRPr lang="zh-CN" altLang="en-US"/>
        </a:p>
      </dgm:t>
    </dgm:pt>
    <dgm:pt modelId="{B7C31B71-9749-4364-BC5B-5EDC941AFEA5}" cxnId="{B3487709-831C-4B95-B57F-02DB7813674D}" type="sibTrans">
      <dgm:prSet/>
      <dgm:spPr/>
      <dgm:t>
        <a:bodyPr/>
        <a:lstStyle/>
        <a:p>
          <a:endParaRPr lang="zh-CN" altLang="en-US"/>
        </a:p>
      </dgm:t>
    </dgm:pt>
    <dgm:pt modelId="{1B26370A-05A8-44B4-8E0B-D2F353BAC728}">
      <dgm:prSet phldrT="[文本]"/>
      <dgm:spPr/>
      <dgm:t>
        <a:bodyPr/>
        <a:lstStyle/>
        <a:p>
          <a:r>
            <a:rPr lang="zh-CN" altLang="en-US" dirty="0" smtClean="0"/>
            <a:t>语言变量论域的设计</a:t>
          </a:r>
          <a:endParaRPr lang="zh-CN" altLang="en-US" dirty="0"/>
        </a:p>
      </dgm:t>
    </dgm:pt>
    <dgm:pt modelId="{1586029C-1987-437B-AB42-8D7BFA48FF06}" cxnId="{F4C44AA8-BD3F-4C5C-B244-BD7F1BCFA8AE}" type="parTrans">
      <dgm:prSet/>
      <dgm:spPr/>
      <dgm:t>
        <a:bodyPr/>
        <a:lstStyle/>
        <a:p>
          <a:endParaRPr lang="zh-CN" altLang="en-US"/>
        </a:p>
      </dgm:t>
    </dgm:pt>
    <dgm:pt modelId="{646FEBFE-3713-4E7A-A617-B02A527FE08F}" cxnId="{F4C44AA8-BD3F-4C5C-B244-BD7F1BCFA8AE}" type="sibTrans">
      <dgm:prSet/>
      <dgm:spPr/>
      <dgm:t>
        <a:bodyPr/>
        <a:lstStyle/>
        <a:p>
          <a:endParaRPr lang="zh-CN" altLang="en-US"/>
        </a:p>
      </dgm:t>
    </dgm:pt>
    <dgm:pt modelId="{0B701185-C707-4179-86EF-54BA888D1788}">
      <dgm:prSet phldrT="[文本]"/>
      <dgm:spPr/>
      <dgm:t>
        <a:bodyPr/>
        <a:lstStyle/>
        <a:p>
          <a:r>
            <a:rPr lang="zh-CN" altLang="en-US" dirty="0" smtClean="0"/>
            <a:t>定义各语言变量的语言值</a:t>
          </a:r>
          <a:endParaRPr lang="zh-CN" altLang="en-US" dirty="0"/>
        </a:p>
      </dgm:t>
    </dgm:pt>
    <dgm:pt modelId="{DAD76F43-F43F-4827-A008-9F956E2AFDB9}" cxnId="{7F66C830-6FDF-4B92-88F9-E6DB407675A3}" type="parTrans">
      <dgm:prSet/>
      <dgm:spPr/>
      <dgm:t>
        <a:bodyPr/>
        <a:lstStyle/>
        <a:p>
          <a:endParaRPr lang="zh-CN" altLang="en-US"/>
        </a:p>
      </dgm:t>
    </dgm:pt>
    <dgm:pt modelId="{34289B9E-9119-4FA4-9739-B0353AE075AE}" cxnId="{7F66C830-6FDF-4B92-88F9-E6DB407675A3}" type="sibTrans">
      <dgm:prSet/>
      <dgm:spPr/>
      <dgm:t>
        <a:bodyPr/>
        <a:lstStyle/>
        <a:p>
          <a:endParaRPr lang="zh-CN" altLang="en-US"/>
        </a:p>
      </dgm:t>
    </dgm:pt>
    <dgm:pt modelId="{7E88AC12-1778-4C47-AD5B-269E0AFB0017}">
      <dgm:prSet phldrT="[文本]"/>
      <dgm:spPr/>
      <dgm:t>
        <a:bodyPr/>
        <a:lstStyle/>
        <a:p>
          <a:r>
            <a:rPr lang="zh-CN" altLang="en-US" dirty="0" smtClean="0"/>
            <a:t>定义各语言值的隶属函数</a:t>
          </a:r>
          <a:endParaRPr lang="zh-CN" altLang="en-US" dirty="0"/>
        </a:p>
      </dgm:t>
    </dgm:pt>
    <dgm:pt modelId="{BDBFFD7A-ACE6-4B7D-A297-A4F20B9693E7}" cxnId="{AEB6F8D3-3D79-4ABD-997D-35684E41DF8E}" type="parTrans">
      <dgm:prSet/>
      <dgm:spPr/>
      <dgm:t>
        <a:bodyPr/>
        <a:lstStyle/>
        <a:p>
          <a:endParaRPr lang="zh-CN" altLang="en-US"/>
        </a:p>
      </dgm:t>
    </dgm:pt>
    <dgm:pt modelId="{FF0EB957-D6B8-4F96-94C6-144A4B5ED1D1}" cxnId="{AEB6F8D3-3D79-4ABD-997D-35684E41DF8E}" type="sibTrans">
      <dgm:prSet/>
      <dgm:spPr/>
      <dgm:t>
        <a:bodyPr/>
        <a:lstStyle/>
        <a:p>
          <a:endParaRPr lang="zh-CN" altLang="en-US"/>
        </a:p>
      </dgm:t>
    </dgm:pt>
    <dgm:pt modelId="{844BD071-27A6-445B-90E8-7579977D2A46}" type="pres">
      <dgm:prSet presAssocID="{C389CCA4-EF8F-4A9B-B717-ECF895FA3AF7}" presName="diagram" presStyleCnt="0">
        <dgm:presLayoutVars>
          <dgm:dir/>
          <dgm:resizeHandles/>
        </dgm:presLayoutVars>
      </dgm:prSet>
      <dgm:spPr/>
    </dgm:pt>
    <dgm:pt modelId="{36D944A6-CA38-4E17-888E-56F1D8C9C0FC}" type="pres">
      <dgm:prSet presAssocID="{71448D7E-6695-400D-A4F2-2BE6E126D9D2}" presName="firstNode" presStyleLbl="node1" presStyleIdx="0" presStyleCnt="4">
        <dgm:presLayoutVars>
          <dgm:bulletEnabled val="1"/>
        </dgm:presLayoutVars>
      </dgm:prSet>
      <dgm:spPr/>
      <dgm:t>
        <a:bodyPr/>
        <a:lstStyle/>
        <a:p>
          <a:endParaRPr lang="zh-CN" altLang="en-US"/>
        </a:p>
      </dgm:t>
    </dgm:pt>
    <dgm:pt modelId="{94798408-95CA-4BFC-9EFE-682E3CE171AC}" type="pres">
      <dgm:prSet presAssocID="{B7C31B71-9749-4364-BC5B-5EDC941AFEA5}" presName="sibTrans" presStyleLbl="sibTrans2D1" presStyleIdx="0" presStyleCnt="3"/>
      <dgm:spPr/>
      <dgm:t>
        <a:bodyPr/>
        <a:lstStyle/>
        <a:p>
          <a:endParaRPr lang="zh-CN" altLang="en-US"/>
        </a:p>
      </dgm:t>
    </dgm:pt>
    <dgm:pt modelId="{068FC5F9-9ED9-4BB4-B6A1-13467227552E}" type="pres">
      <dgm:prSet presAssocID="{1B26370A-05A8-44B4-8E0B-D2F353BAC728}" presName="middleNode" presStyleCnt="0"/>
      <dgm:spPr/>
    </dgm:pt>
    <dgm:pt modelId="{20220896-7F5B-41AA-B41A-E22E9FB2A37E}" type="pres">
      <dgm:prSet presAssocID="{1B26370A-05A8-44B4-8E0B-D2F353BAC728}" presName="padding" presStyleLbl="node1" presStyleIdx="0" presStyleCnt="4"/>
      <dgm:spPr/>
    </dgm:pt>
    <dgm:pt modelId="{EAFDBF74-D658-4833-9A5F-C40EC1B21F30}" type="pres">
      <dgm:prSet presAssocID="{1B26370A-05A8-44B4-8E0B-D2F353BAC728}" presName="shape" presStyleLbl="node1" presStyleIdx="1" presStyleCnt="4">
        <dgm:presLayoutVars>
          <dgm:bulletEnabled val="1"/>
        </dgm:presLayoutVars>
      </dgm:prSet>
      <dgm:spPr/>
      <dgm:t>
        <a:bodyPr/>
        <a:lstStyle/>
        <a:p>
          <a:endParaRPr lang="zh-CN" altLang="en-US"/>
        </a:p>
      </dgm:t>
    </dgm:pt>
    <dgm:pt modelId="{C720A9A6-F2FA-45A2-8516-483E7BB0F556}" type="pres">
      <dgm:prSet presAssocID="{646FEBFE-3713-4E7A-A617-B02A527FE08F}" presName="sibTrans" presStyleLbl="sibTrans2D1" presStyleIdx="1" presStyleCnt="3"/>
      <dgm:spPr/>
      <dgm:t>
        <a:bodyPr/>
        <a:lstStyle/>
        <a:p>
          <a:endParaRPr lang="zh-CN" altLang="en-US"/>
        </a:p>
      </dgm:t>
    </dgm:pt>
    <dgm:pt modelId="{C1AF8024-03B8-4112-BE32-C32DF9374F0F}" type="pres">
      <dgm:prSet presAssocID="{0B701185-C707-4179-86EF-54BA888D1788}" presName="middleNode" presStyleCnt="0"/>
      <dgm:spPr/>
    </dgm:pt>
    <dgm:pt modelId="{192B3464-3C78-41A5-8265-C21BC9734B1D}" type="pres">
      <dgm:prSet presAssocID="{0B701185-C707-4179-86EF-54BA888D1788}" presName="padding" presStyleLbl="node1" presStyleIdx="1" presStyleCnt="4"/>
      <dgm:spPr/>
    </dgm:pt>
    <dgm:pt modelId="{F216B48F-9312-4189-97C8-76CAEF74C7E4}" type="pres">
      <dgm:prSet presAssocID="{0B701185-C707-4179-86EF-54BA888D1788}" presName="shape" presStyleLbl="node1" presStyleIdx="2" presStyleCnt="4">
        <dgm:presLayoutVars>
          <dgm:bulletEnabled val="1"/>
        </dgm:presLayoutVars>
      </dgm:prSet>
      <dgm:spPr/>
      <dgm:t>
        <a:bodyPr/>
        <a:lstStyle/>
        <a:p>
          <a:endParaRPr lang="zh-CN" altLang="en-US"/>
        </a:p>
      </dgm:t>
    </dgm:pt>
    <dgm:pt modelId="{8E74831B-27C6-4D13-AC35-32112118D763}" type="pres">
      <dgm:prSet presAssocID="{34289B9E-9119-4FA4-9739-B0353AE075AE}" presName="sibTrans" presStyleLbl="sibTrans2D1" presStyleIdx="2" presStyleCnt="3"/>
      <dgm:spPr/>
      <dgm:t>
        <a:bodyPr/>
        <a:lstStyle/>
        <a:p>
          <a:endParaRPr lang="zh-CN" altLang="en-US"/>
        </a:p>
      </dgm:t>
    </dgm:pt>
    <dgm:pt modelId="{B6872DDB-FC55-4597-A52E-710F3D9D6013}" type="pres">
      <dgm:prSet presAssocID="{7E88AC12-1778-4C47-AD5B-269E0AFB0017}" presName="lastNode" presStyleLbl="node1" presStyleIdx="3" presStyleCnt="4">
        <dgm:presLayoutVars>
          <dgm:bulletEnabled val="1"/>
        </dgm:presLayoutVars>
      </dgm:prSet>
      <dgm:spPr/>
      <dgm:t>
        <a:bodyPr/>
        <a:lstStyle/>
        <a:p>
          <a:endParaRPr lang="zh-CN" altLang="en-US"/>
        </a:p>
      </dgm:t>
    </dgm:pt>
  </dgm:ptLst>
  <dgm:cxnLst>
    <dgm:cxn modelId="{FA4700A9-A33D-4E30-A07C-CFC7E0ADE278}" type="presOf" srcId="{1B26370A-05A8-44B4-8E0B-D2F353BAC728}" destId="{EAFDBF74-D658-4833-9A5F-C40EC1B21F30}" srcOrd="0" destOrd="0" presId="urn:microsoft.com/office/officeart/2005/8/layout/bProcess2"/>
    <dgm:cxn modelId="{B3487709-831C-4B95-B57F-02DB7813674D}" srcId="{C389CCA4-EF8F-4A9B-B717-ECF895FA3AF7}" destId="{71448D7E-6695-400D-A4F2-2BE6E126D9D2}" srcOrd="0" destOrd="0" parTransId="{2A79DE77-97DA-4000-BFAB-9F8B647DB1EF}" sibTransId="{B7C31B71-9749-4364-BC5B-5EDC941AFEA5}"/>
    <dgm:cxn modelId="{BF1EDDDC-37D3-46C1-B06B-D12CA326AA67}" type="presOf" srcId="{C389CCA4-EF8F-4A9B-B717-ECF895FA3AF7}" destId="{844BD071-27A6-445B-90E8-7579977D2A46}" srcOrd="0" destOrd="0" presId="urn:microsoft.com/office/officeart/2005/8/layout/bProcess2"/>
    <dgm:cxn modelId="{68AE9F24-A4BF-4040-AC8B-C6C577527F21}" type="presOf" srcId="{71448D7E-6695-400D-A4F2-2BE6E126D9D2}" destId="{36D944A6-CA38-4E17-888E-56F1D8C9C0FC}" srcOrd="0" destOrd="0" presId="urn:microsoft.com/office/officeart/2005/8/layout/bProcess2"/>
    <dgm:cxn modelId="{F4C44AA8-BD3F-4C5C-B244-BD7F1BCFA8AE}" srcId="{C389CCA4-EF8F-4A9B-B717-ECF895FA3AF7}" destId="{1B26370A-05A8-44B4-8E0B-D2F353BAC728}" srcOrd="1" destOrd="0" parTransId="{1586029C-1987-437B-AB42-8D7BFA48FF06}" sibTransId="{646FEBFE-3713-4E7A-A617-B02A527FE08F}"/>
    <dgm:cxn modelId="{F18263FE-7FAE-435E-AD5E-703FF5FF582A}" type="presOf" srcId="{7E88AC12-1778-4C47-AD5B-269E0AFB0017}" destId="{B6872DDB-FC55-4597-A52E-710F3D9D6013}" srcOrd="0" destOrd="0" presId="urn:microsoft.com/office/officeart/2005/8/layout/bProcess2"/>
    <dgm:cxn modelId="{7F66C830-6FDF-4B92-88F9-E6DB407675A3}" srcId="{C389CCA4-EF8F-4A9B-B717-ECF895FA3AF7}" destId="{0B701185-C707-4179-86EF-54BA888D1788}" srcOrd="2" destOrd="0" parTransId="{DAD76F43-F43F-4827-A008-9F956E2AFDB9}" sibTransId="{34289B9E-9119-4FA4-9739-B0353AE075AE}"/>
    <dgm:cxn modelId="{055FAA76-8356-44D1-923B-178CF41D1488}" type="presOf" srcId="{34289B9E-9119-4FA4-9739-B0353AE075AE}" destId="{8E74831B-27C6-4D13-AC35-32112118D763}" srcOrd="0" destOrd="0" presId="urn:microsoft.com/office/officeart/2005/8/layout/bProcess2"/>
    <dgm:cxn modelId="{875C9286-FE3D-4B61-AFCE-52E11C447288}" type="presOf" srcId="{646FEBFE-3713-4E7A-A617-B02A527FE08F}" destId="{C720A9A6-F2FA-45A2-8516-483E7BB0F556}" srcOrd="0" destOrd="0" presId="urn:microsoft.com/office/officeart/2005/8/layout/bProcess2"/>
    <dgm:cxn modelId="{258ED008-74AD-4688-8029-71B7964A9ECF}" type="presOf" srcId="{0B701185-C707-4179-86EF-54BA888D1788}" destId="{F216B48F-9312-4189-97C8-76CAEF74C7E4}" srcOrd="0" destOrd="0" presId="urn:microsoft.com/office/officeart/2005/8/layout/bProcess2"/>
    <dgm:cxn modelId="{AEB6F8D3-3D79-4ABD-997D-35684E41DF8E}" srcId="{C389CCA4-EF8F-4A9B-B717-ECF895FA3AF7}" destId="{7E88AC12-1778-4C47-AD5B-269E0AFB0017}" srcOrd="3" destOrd="0" parTransId="{BDBFFD7A-ACE6-4B7D-A297-A4F20B9693E7}" sibTransId="{FF0EB957-D6B8-4F96-94C6-144A4B5ED1D1}"/>
    <dgm:cxn modelId="{46A024CE-D193-4D61-923A-06830CBE0C99}" type="presOf" srcId="{B7C31B71-9749-4364-BC5B-5EDC941AFEA5}" destId="{94798408-95CA-4BFC-9EFE-682E3CE171AC}" srcOrd="0" destOrd="0" presId="urn:microsoft.com/office/officeart/2005/8/layout/bProcess2"/>
    <dgm:cxn modelId="{C886494C-502F-44EC-961D-4B82DE3DFEA3}" type="presParOf" srcId="{844BD071-27A6-445B-90E8-7579977D2A46}" destId="{36D944A6-CA38-4E17-888E-56F1D8C9C0FC}" srcOrd="0" destOrd="0" presId="urn:microsoft.com/office/officeart/2005/8/layout/bProcess2"/>
    <dgm:cxn modelId="{4D9AE1ED-AE0C-42C3-8B22-64146787074E}" type="presParOf" srcId="{844BD071-27A6-445B-90E8-7579977D2A46}" destId="{94798408-95CA-4BFC-9EFE-682E3CE171AC}" srcOrd="1" destOrd="0" presId="urn:microsoft.com/office/officeart/2005/8/layout/bProcess2"/>
    <dgm:cxn modelId="{A967A901-A8DE-43D1-9B2F-994B87646EFB}" type="presParOf" srcId="{844BD071-27A6-445B-90E8-7579977D2A46}" destId="{068FC5F9-9ED9-4BB4-B6A1-13467227552E}" srcOrd="2" destOrd="0" presId="urn:microsoft.com/office/officeart/2005/8/layout/bProcess2"/>
    <dgm:cxn modelId="{FFB95BCB-59D9-48B0-AE94-496B555E06C6}" type="presParOf" srcId="{068FC5F9-9ED9-4BB4-B6A1-13467227552E}" destId="{20220896-7F5B-41AA-B41A-E22E9FB2A37E}" srcOrd="0" destOrd="0" presId="urn:microsoft.com/office/officeart/2005/8/layout/bProcess2"/>
    <dgm:cxn modelId="{9F8100A3-D57A-4AA7-8E57-D60713BE3BEE}" type="presParOf" srcId="{068FC5F9-9ED9-4BB4-B6A1-13467227552E}" destId="{EAFDBF74-D658-4833-9A5F-C40EC1B21F30}" srcOrd="1" destOrd="0" presId="urn:microsoft.com/office/officeart/2005/8/layout/bProcess2"/>
    <dgm:cxn modelId="{F3DFE778-A8C6-441C-BADF-90D34F8BF67B}" type="presParOf" srcId="{844BD071-27A6-445B-90E8-7579977D2A46}" destId="{C720A9A6-F2FA-45A2-8516-483E7BB0F556}" srcOrd="3" destOrd="0" presId="urn:microsoft.com/office/officeart/2005/8/layout/bProcess2"/>
    <dgm:cxn modelId="{F809FAE1-D1A3-4FA1-8EF7-1D6E301273DC}" type="presParOf" srcId="{844BD071-27A6-445B-90E8-7579977D2A46}" destId="{C1AF8024-03B8-4112-BE32-C32DF9374F0F}" srcOrd="4" destOrd="0" presId="urn:microsoft.com/office/officeart/2005/8/layout/bProcess2"/>
    <dgm:cxn modelId="{ACB771EC-6ABC-476E-B296-E8046544675F}" type="presParOf" srcId="{C1AF8024-03B8-4112-BE32-C32DF9374F0F}" destId="{192B3464-3C78-41A5-8265-C21BC9734B1D}" srcOrd="0" destOrd="0" presId="urn:microsoft.com/office/officeart/2005/8/layout/bProcess2"/>
    <dgm:cxn modelId="{10D1D9CE-0472-4711-AADF-FFF445BA5CE0}" type="presParOf" srcId="{C1AF8024-03B8-4112-BE32-C32DF9374F0F}" destId="{F216B48F-9312-4189-97C8-76CAEF74C7E4}" srcOrd="1" destOrd="0" presId="urn:microsoft.com/office/officeart/2005/8/layout/bProcess2"/>
    <dgm:cxn modelId="{1D99840E-7CAA-443C-95CE-2791E90A1403}" type="presParOf" srcId="{844BD071-27A6-445B-90E8-7579977D2A46}" destId="{8E74831B-27C6-4D13-AC35-32112118D763}" srcOrd="5" destOrd="0" presId="urn:microsoft.com/office/officeart/2005/8/layout/bProcess2"/>
    <dgm:cxn modelId="{D288C386-FDD2-431A-B889-CE710C8556E9}" type="presParOf" srcId="{844BD071-27A6-445B-90E8-7579977D2A46}" destId="{B6872DDB-FC55-4597-A52E-710F3D9D6013}" srcOrd="6" destOrd="0" presId="urn:microsoft.com/office/officeart/2005/8/layout/b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1FA768-8298-4FED-9140-0F403C7FC527}" type="doc">
      <dgm:prSet loTypeId="process" loCatId="process" qsTypeId="urn:microsoft.com/office/officeart/2005/8/quickstyle/simple5" qsCatId="simple" csTypeId="urn:microsoft.com/office/officeart/2005/8/colors/accent1_2" csCatId="accent1" phldr="1"/>
      <dgm:spPr/>
      <dgm:t>
        <a:bodyPr/>
        <a:lstStyle/>
        <a:p>
          <a:endParaRPr lang="zh-CN" altLang="en-US"/>
        </a:p>
      </dgm:t>
    </dgm:pt>
    <dgm:pt modelId="{4DC185EB-792F-4393-8033-F260E78852F0}">
      <dgm:prSet phldr="0" custT="1"/>
      <dgm:spPr/>
      <dgm:t>
        <a:bodyPr vert="horz" wrap="square"/>
        <a:p>
          <a:pPr rtl="0">
            <a:lnSpc>
              <a:spcPct val="100000"/>
            </a:lnSpc>
            <a:spcBef>
              <a:spcPct val="0"/>
            </a:spcBef>
            <a:spcAft>
              <a:spcPct val="35000"/>
            </a:spcAft>
          </a:pPr>
          <a:r>
            <a:rPr lang="zh-CN" sz="1600" dirty="0" smtClean="0"/>
            <a:t>首先对这些输入量进行处理，以变成模糊控制器要求的输入量</a:t>
          </a:r>
          <a:r>
            <a:rPr lang="zh-CN" sz="1600" dirty="0" smtClean="0"/>
            <a:t/>
          </a:r>
          <a:endParaRPr lang="zh-CN" sz="1600" dirty="0" smtClean="0"/>
        </a:p>
      </dgm:t>
    </dgm:pt>
    <dgm:pt modelId="{373457C7-4C24-488E-9AB3-A65F22AD673A}" cxnId="{E2DD49D2-6EF2-4A91-ACB8-A5AE25C6D76D}" type="parTrans">
      <dgm:prSet/>
      <dgm:spPr/>
      <dgm:t>
        <a:bodyPr/>
        <a:lstStyle/>
        <a:p>
          <a:endParaRPr lang="zh-CN" altLang="en-US"/>
        </a:p>
      </dgm:t>
    </dgm:pt>
    <dgm:pt modelId="{36CCBB4E-0E60-4E84-8C08-79CA4ADD26E3}" cxnId="{E2DD49D2-6EF2-4A91-ACB8-A5AE25C6D76D}" type="sibTrans">
      <dgm:prSet/>
      <dgm:spPr/>
      <dgm:t>
        <a:bodyPr/>
        <a:lstStyle/>
        <a:p>
          <a:endParaRPr lang="zh-CN" altLang="en-US"/>
        </a:p>
      </dgm:t>
    </dgm:pt>
    <dgm:pt modelId="{6D80DFA1-8AF5-479E-9849-F06EE4D1C4AC}">
      <dgm:prSet phldr="0" custT="1"/>
      <dgm:spPr/>
      <dgm:t>
        <a:bodyPr vert="horz" wrap="square"/>
        <a:p>
          <a:pPr rtl="0">
            <a:lnSpc>
              <a:spcPct val="100000"/>
            </a:lnSpc>
            <a:spcBef>
              <a:spcPct val="0"/>
            </a:spcBef>
            <a:spcAft>
              <a:spcPct val="35000"/>
            </a:spcAft>
          </a:pPr>
          <a:r>
            <a:rPr lang="zh-CN" sz="1600" dirty="0" smtClean="0"/>
            <a:t>将上述已经处理过的输入量进行尺度变换，使其变换到各自的论域范围</a:t>
          </a:r>
          <a:r>
            <a:rPr lang="zh-CN" sz="1600" dirty="0" smtClean="0"/>
            <a:t/>
          </a:r>
          <a:endParaRPr lang="zh-CN" sz="1600" dirty="0" smtClean="0"/>
        </a:p>
      </dgm:t>
    </dgm:pt>
    <dgm:pt modelId="{A2104A8C-E495-4067-814F-8E788FF66FA2}" cxnId="{67C63DE1-968C-4B07-B013-BACA3FBC9D75}" type="parTrans">
      <dgm:prSet/>
      <dgm:spPr/>
      <dgm:t>
        <a:bodyPr/>
        <a:lstStyle/>
        <a:p>
          <a:endParaRPr lang="zh-CN" altLang="en-US"/>
        </a:p>
      </dgm:t>
    </dgm:pt>
    <dgm:pt modelId="{B0A1F460-9622-4D3E-862F-F2FDA621B1D3}" cxnId="{67C63DE1-968C-4B07-B013-BACA3FBC9D75}" type="sibTrans">
      <dgm:prSet/>
      <dgm:spPr/>
      <dgm:t>
        <a:bodyPr/>
        <a:lstStyle/>
        <a:p>
          <a:endParaRPr lang="zh-CN" altLang="en-US"/>
        </a:p>
      </dgm:t>
    </dgm:pt>
    <dgm:pt modelId="{9C2EC0C2-C2D3-4A72-9159-4F7E1CD8A2A4}">
      <dgm:prSet phldr="0" custT="1"/>
      <dgm:spPr/>
      <dgm:t>
        <a:bodyPr vert="horz" wrap="square"/>
        <a:p>
          <a:pPr rtl="0">
            <a:lnSpc>
              <a:spcPct val="100000"/>
            </a:lnSpc>
            <a:spcBef>
              <a:spcPct val="0"/>
            </a:spcBef>
            <a:spcAft>
              <a:spcPct val="35000"/>
            </a:spcAft>
          </a:pPr>
          <a:r>
            <a:rPr lang="zh-CN" sz="1600" dirty="0" smtClean="0"/>
            <a:t>将已经变换到论域范围的输入量进行模糊处理，使原先精确的输入量变成模糊量，并用相应的模糊集合来表示。</a:t>
          </a:r>
          <a:r>
            <a:rPr lang="zh-CN" sz="1600" dirty="0" smtClean="0"/>
            <a:t/>
          </a:r>
          <a:endParaRPr lang="zh-CN" sz="1600" dirty="0" smtClean="0"/>
        </a:p>
      </dgm:t>
    </dgm:pt>
    <dgm:pt modelId="{2EFB8CCC-4426-4262-9415-A526119FD467}" cxnId="{5404B46A-57EF-4DB3-B62B-913A2FD75A55}" type="parTrans">
      <dgm:prSet/>
      <dgm:spPr/>
      <dgm:t>
        <a:bodyPr/>
        <a:lstStyle/>
        <a:p>
          <a:endParaRPr lang="zh-CN" altLang="en-US"/>
        </a:p>
      </dgm:t>
    </dgm:pt>
    <dgm:pt modelId="{C0EE9B5E-253B-414F-8550-943A45DDBC72}" cxnId="{5404B46A-57EF-4DB3-B62B-913A2FD75A55}" type="sibTrans">
      <dgm:prSet/>
      <dgm:spPr/>
      <dgm:t>
        <a:bodyPr/>
        <a:lstStyle/>
        <a:p>
          <a:endParaRPr lang="zh-CN" altLang="en-US"/>
        </a:p>
      </dgm:t>
    </dgm:pt>
    <dgm:pt modelId="{35BBED71-611E-4070-9D7A-88BEE68F2304}" type="pres">
      <dgm:prSet presAssocID="{031FA768-8298-4FED-9140-0F403C7FC527}" presName="Name0" presStyleCnt="0">
        <dgm:presLayoutVars>
          <dgm:dir/>
          <dgm:resizeHandles val="exact"/>
        </dgm:presLayoutVars>
      </dgm:prSet>
      <dgm:spPr/>
      <dgm:t>
        <a:bodyPr/>
        <a:lstStyle/>
        <a:p>
          <a:endParaRPr lang="zh-CN" altLang="en-US"/>
        </a:p>
      </dgm:t>
    </dgm:pt>
    <dgm:pt modelId="{B55AF64A-45AA-401C-AA40-E4D1616395D1}" type="pres">
      <dgm:prSet presAssocID="{4DC185EB-792F-4393-8033-F260E78852F0}" presName="node" presStyleLbl="node1" presStyleIdx="0" presStyleCnt="3">
        <dgm:presLayoutVars>
          <dgm:bulletEnabled val="1"/>
        </dgm:presLayoutVars>
      </dgm:prSet>
      <dgm:spPr/>
      <dgm:t>
        <a:bodyPr/>
        <a:lstStyle/>
        <a:p>
          <a:endParaRPr lang="zh-CN" altLang="en-US"/>
        </a:p>
      </dgm:t>
    </dgm:pt>
    <dgm:pt modelId="{6E5DA723-C78B-41D6-AFF3-8AA2A4484EEC}" type="pres">
      <dgm:prSet presAssocID="{36CCBB4E-0E60-4E84-8C08-79CA4ADD26E3}" presName="sibTrans" presStyleLbl="sibTrans2D1" presStyleIdx="0" presStyleCnt="2"/>
      <dgm:spPr/>
      <dgm:t>
        <a:bodyPr/>
        <a:lstStyle/>
        <a:p>
          <a:endParaRPr lang="zh-CN" altLang="en-US"/>
        </a:p>
      </dgm:t>
    </dgm:pt>
    <dgm:pt modelId="{61BC18EA-DB0D-4B0E-8B23-D6F586D61FF3}" type="pres">
      <dgm:prSet presAssocID="{36CCBB4E-0E60-4E84-8C08-79CA4ADD26E3}" presName="connectorText" presStyleCnt="0"/>
      <dgm:spPr/>
      <dgm:t>
        <a:bodyPr/>
        <a:lstStyle/>
        <a:p>
          <a:endParaRPr lang="zh-CN" altLang="en-US"/>
        </a:p>
      </dgm:t>
    </dgm:pt>
    <dgm:pt modelId="{2DDD48A7-ACEF-4341-AF80-F8BD7149BBC4}" type="pres">
      <dgm:prSet presAssocID="{6D80DFA1-8AF5-479E-9849-F06EE4D1C4AC}" presName="node" presStyleLbl="node1" presStyleIdx="1" presStyleCnt="3">
        <dgm:presLayoutVars>
          <dgm:bulletEnabled val="1"/>
        </dgm:presLayoutVars>
      </dgm:prSet>
      <dgm:spPr/>
      <dgm:t>
        <a:bodyPr/>
        <a:lstStyle/>
        <a:p>
          <a:endParaRPr lang="zh-CN" altLang="en-US"/>
        </a:p>
      </dgm:t>
    </dgm:pt>
    <dgm:pt modelId="{88E1BF7D-DAEA-43EE-BE91-1970D35EEDAF}" type="pres">
      <dgm:prSet presAssocID="{B0A1F460-9622-4D3E-862F-F2FDA621B1D3}" presName="sibTrans" presStyleLbl="sibTrans2D1" presStyleIdx="1" presStyleCnt="2"/>
      <dgm:spPr/>
      <dgm:t>
        <a:bodyPr/>
        <a:lstStyle/>
        <a:p>
          <a:endParaRPr lang="zh-CN" altLang="en-US"/>
        </a:p>
      </dgm:t>
    </dgm:pt>
    <dgm:pt modelId="{AD40EB95-BFE5-47B7-BFC9-27EB9D3B15F6}" type="pres">
      <dgm:prSet presAssocID="{B0A1F460-9622-4D3E-862F-F2FDA621B1D3}" presName="connectorText" presStyleCnt="0"/>
      <dgm:spPr/>
      <dgm:t>
        <a:bodyPr/>
        <a:lstStyle/>
        <a:p>
          <a:endParaRPr lang="zh-CN" altLang="en-US"/>
        </a:p>
      </dgm:t>
    </dgm:pt>
    <dgm:pt modelId="{B10D2DD0-32A7-4B87-93E8-90388C8E3771}" type="pres">
      <dgm:prSet presAssocID="{9C2EC0C2-C2D3-4A72-9159-4F7E1CD8A2A4}" presName="node" presStyleLbl="node1" presStyleIdx="2" presStyleCnt="3">
        <dgm:presLayoutVars>
          <dgm:bulletEnabled val="1"/>
        </dgm:presLayoutVars>
      </dgm:prSet>
      <dgm:spPr/>
      <dgm:t>
        <a:bodyPr/>
        <a:lstStyle/>
        <a:p>
          <a:endParaRPr lang="zh-CN" altLang="en-US"/>
        </a:p>
      </dgm:t>
    </dgm:pt>
  </dgm:ptLst>
  <dgm:cxnLst>
    <dgm:cxn modelId="{E2DD49D2-6EF2-4A91-ACB8-A5AE25C6D76D}" srcId="{031FA768-8298-4FED-9140-0F403C7FC527}" destId="{4DC185EB-792F-4393-8033-F260E78852F0}" srcOrd="0" destOrd="0" parTransId="{373457C7-4C24-488E-9AB3-A65F22AD673A}" sibTransId="{36CCBB4E-0E60-4E84-8C08-79CA4ADD26E3}"/>
    <dgm:cxn modelId="{67C63DE1-968C-4B07-B013-BACA3FBC9D75}" srcId="{031FA768-8298-4FED-9140-0F403C7FC527}" destId="{6D80DFA1-8AF5-479E-9849-F06EE4D1C4AC}" srcOrd="1" destOrd="0" parTransId="{A2104A8C-E495-4067-814F-8E788FF66FA2}" sibTransId="{B0A1F460-9622-4D3E-862F-F2FDA621B1D3}"/>
    <dgm:cxn modelId="{5404B46A-57EF-4DB3-B62B-913A2FD75A55}" srcId="{031FA768-8298-4FED-9140-0F403C7FC527}" destId="{9C2EC0C2-C2D3-4A72-9159-4F7E1CD8A2A4}" srcOrd="2" destOrd="0" parTransId="{2EFB8CCC-4426-4262-9415-A526119FD467}" sibTransId="{C0EE9B5E-253B-414F-8550-943A45DDBC72}"/>
    <dgm:cxn modelId="{9346AEC4-C7EC-4A78-8057-225744D38A81}" type="presOf" srcId="{031FA768-8298-4FED-9140-0F403C7FC527}" destId="{35BBED71-611E-4070-9D7A-88BEE68F2304}" srcOrd="0" destOrd="0" presId="urn:microsoft.com/office/officeart/2005/8/layout/process1"/>
    <dgm:cxn modelId="{92FD343B-B5EE-4C6B-8CD4-175C229447D0}" type="presParOf" srcId="{35BBED71-611E-4070-9D7A-88BEE68F2304}" destId="{B55AF64A-45AA-401C-AA40-E4D1616395D1}" srcOrd="0" destOrd="0" presId="urn:microsoft.com/office/officeart/2005/8/layout/process1"/>
    <dgm:cxn modelId="{5B186498-DA07-4D68-B5A1-4F01BEACDD3C}" type="presOf" srcId="{4DC185EB-792F-4393-8033-F260E78852F0}" destId="{B55AF64A-45AA-401C-AA40-E4D1616395D1}" srcOrd="0" destOrd="0" presId="urn:microsoft.com/office/officeart/2005/8/layout/process1"/>
    <dgm:cxn modelId="{B33BC8A7-3576-4FCB-B95C-B69EA537586E}" type="presParOf" srcId="{35BBED71-611E-4070-9D7A-88BEE68F2304}" destId="{6E5DA723-C78B-41D6-AFF3-8AA2A4484EEC}" srcOrd="1" destOrd="0" presId="urn:microsoft.com/office/officeart/2005/8/layout/process1"/>
    <dgm:cxn modelId="{AB09C489-B50B-4B55-BBD9-CAEF3E634EF3}" type="presOf" srcId="{36CCBB4E-0E60-4E84-8C08-79CA4ADD26E3}" destId="{6E5DA723-C78B-41D6-AFF3-8AA2A4484EEC}" srcOrd="0" destOrd="0" presId="urn:microsoft.com/office/officeart/2005/8/layout/process1"/>
    <dgm:cxn modelId="{03B05B66-62A8-4F28-B49C-47F4D12C739D}" type="presParOf" srcId="{6E5DA723-C78B-41D6-AFF3-8AA2A4484EEC}" destId="{61BC18EA-DB0D-4B0E-8B23-D6F586D61FF3}" srcOrd="0" destOrd="1" presId="urn:microsoft.com/office/officeart/2005/8/layout/process1"/>
    <dgm:cxn modelId="{624E9FE1-3BC2-499C-8B7E-1C87409AB7F6}" type="presOf" srcId="{36CCBB4E-0E60-4E84-8C08-79CA4ADD26E3}" destId="{61BC18EA-DB0D-4B0E-8B23-D6F586D61FF3}" srcOrd="1" destOrd="0" presId="urn:microsoft.com/office/officeart/2005/8/layout/process1"/>
    <dgm:cxn modelId="{14B492A2-8B60-44F5-8447-42BA4004F258}" type="presParOf" srcId="{35BBED71-611E-4070-9D7A-88BEE68F2304}" destId="{2DDD48A7-ACEF-4341-AF80-F8BD7149BBC4}" srcOrd="2" destOrd="0" presId="urn:microsoft.com/office/officeart/2005/8/layout/process1"/>
    <dgm:cxn modelId="{825AF30F-C36E-4B5C-8EBB-7ED04E7ACD44}" type="presOf" srcId="{6D80DFA1-8AF5-479E-9849-F06EE4D1C4AC}" destId="{2DDD48A7-ACEF-4341-AF80-F8BD7149BBC4}" srcOrd="0" destOrd="0" presId="urn:microsoft.com/office/officeart/2005/8/layout/process1"/>
    <dgm:cxn modelId="{6E8F31FE-BF3B-44D8-9B39-B66CC6668DD7}" type="presParOf" srcId="{35BBED71-611E-4070-9D7A-88BEE68F2304}" destId="{88E1BF7D-DAEA-43EE-BE91-1970D35EEDAF}" srcOrd="3" destOrd="0" presId="urn:microsoft.com/office/officeart/2005/8/layout/process1"/>
    <dgm:cxn modelId="{7F574B9A-9AE5-422A-A7ED-BDFD386DCB6F}" type="presOf" srcId="{B0A1F460-9622-4D3E-862F-F2FDA621B1D3}" destId="{88E1BF7D-DAEA-43EE-BE91-1970D35EEDAF}" srcOrd="0" destOrd="0" presId="urn:microsoft.com/office/officeart/2005/8/layout/process1"/>
    <dgm:cxn modelId="{8B06B130-EBCD-4541-895E-139F8B5BCB50}" type="presParOf" srcId="{88E1BF7D-DAEA-43EE-BE91-1970D35EEDAF}" destId="{AD40EB95-BFE5-47B7-BFC9-27EB9D3B15F6}" srcOrd="0" destOrd="3" presId="urn:microsoft.com/office/officeart/2005/8/layout/process1"/>
    <dgm:cxn modelId="{1C30CB0B-DECF-4C31-81BE-7B8C0B9B1BB8}" type="presOf" srcId="{B0A1F460-9622-4D3E-862F-F2FDA621B1D3}" destId="{AD40EB95-BFE5-47B7-BFC9-27EB9D3B15F6}" srcOrd="1" destOrd="0" presId="urn:microsoft.com/office/officeart/2005/8/layout/process1"/>
    <dgm:cxn modelId="{6145D599-1896-45E2-A029-F9C7DA98A334}" type="presParOf" srcId="{35BBED71-611E-4070-9D7A-88BEE68F2304}" destId="{B10D2DD0-32A7-4B87-93E8-90388C8E3771}" srcOrd="4" destOrd="0" presId="urn:microsoft.com/office/officeart/2005/8/layout/process1"/>
    <dgm:cxn modelId="{ABC17CDF-C411-4D8C-A999-263EB99D431A}" type="presOf" srcId="{9C2EC0C2-C2D3-4A72-9159-4F7E1CD8A2A4}" destId="{B10D2DD0-32A7-4B87-93E8-90388C8E3771}" srcOrd="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992E33-68C9-43AA-968A-6BC40521723F}"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zh-CN" altLang="en-US"/>
        </a:p>
      </dgm:t>
    </dgm:pt>
    <dgm:pt modelId="{8DC251AC-CEC8-4BBD-9EE8-E33D103AF860}">
      <dgm:prSet custT="1"/>
      <dgm:spPr/>
      <dgm:t>
        <a:bodyPr/>
        <a:lstStyle/>
        <a:p>
          <a:pPr rtl="0"/>
          <a:r>
            <a:rPr lang="zh-CN" altLang="en-US" sz="1600" dirty="0" smtClean="0"/>
            <a:t>数据库</a:t>
          </a:r>
          <a:endParaRPr lang="zh-CN" altLang="en-US" sz="1600" dirty="0"/>
        </a:p>
      </dgm:t>
    </dgm:pt>
    <dgm:pt modelId="{0267F9DF-9BC8-48FA-9105-EEFC5FED7C48}" cxnId="{422290C0-8015-470B-BF6C-7C58C352BAE0}" type="parTrans">
      <dgm:prSet/>
      <dgm:spPr/>
      <dgm:t>
        <a:bodyPr/>
        <a:lstStyle/>
        <a:p>
          <a:endParaRPr lang="zh-CN" altLang="en-US"/>
        </a:p>
      </dgm:t>
    </dgm:pt>
    <dgm:pt modelId="{EF1F7217-FC75-4CB3-9020-32A01B116E51}" cxnId="{422290C0-8015-470B-BF6C-7C58C352BAE0}" type="sibTrans">
      <dgm:prSet/>
      <dgm:spPr/>
      <dgm:t>
        <a:bodyPr/>
        <a:lstStyle/>
        <a:p>
          <a:endParaRPr lang="zh-CN" altLang="en-US"/>
        </a:p>
      </dgm:t>
    </dgm:pt>
    <dgm:pt modelId="{41A70B66-CE3F-4CBF-AB6C-F3140051C538}">
      <dgm:prSet custT="1"/>
      <dgm:spPr/>
      <dgm:t>
        <a:bodyPr/>
        <a:lstStyle/>
        <a:p>
          <a:pPr rtl="0"/>
          <a:r>
            <a:rPr lang="zh-CN" altLang="en-US" sz="1600" dirty="0" smtClean="0"/>
            <a:t>模糊控制规则库</a:t>
          </a:r>
          <a:endParaRPr lang="zh-CN" altLang="en-US" sz="1600" dirty="0"/>
        </a:p>
      </dgm:t>
    </dgm:pt>
    <dgm:pt modelId="{7B3E2FA3-A48A-42E0-BD24-2AEBEC46D3A9}" cxnId="{AC28CC70-6701-4257-A0DA-65CB0F6B77C4}" type="parTrans">
      <dgm:prSet/>
      <dgm:spPr/>
      <dgm:t>
        <a:bodyPr/>
        <a:lstStyle/>
        <a:p>
          <a:endParaRPr lang="zh-CN" altLang="en-US"/>
        </a:p>
      </dgm:t>
    </dgm:pt>
    <dgm:pt modelId="{F8A90734-4157-4467-8369-C838838146FD}" cxnId="{AC28CC70-6701-4257-A0DA-65CB0F6B77C4}" type="sibTrans">
      <dgm:prSet/>
      <dgm:spPr/>
      <dgm:t>
        <a:bodyPr/>
        <a:lstStyle/>
        <a:p>
          <a:endParaRPr lang="zh-CN" altLang="en-US"/>
        </a:p>
      </dgm:t>
    </dgm:pt>
    <dgm:pt modelId="{086C3AA5-F721-412B-8862-5944DF437E1C}" type="pres">
      <dgm:prSet presAssocID="{CA992E33-68C9-43AA-968A-6BC40521723F}" presName="compositeShape" presStyleCnt="0">
        <dgm:presLayoutVars>
          <dgm:chMax val="7"/>
          <dgm:dir/>
          <dgm:resizeHandles val="exact"/>
        </dgm:presLayoutVars>
      </dgm:prSet>
      <dgm:spPr/>
      <dgm:t>
        <a:bodyPr/>
        <a:lstStyle/>
        <a:p>
          <a:endParaRPr lang="zh-CN" altLang="en-US"/>
        </a:p>
      </dgm:t>
    </dgm:pt>
    <dgm:pt modelId="{5842036D-427B-4685-910F-1F751121A15D}" type="pres">
      <dgm:prSet presAssocID="{8DC251AC-CEC8-4BBD-9EE8-E33D103AF860}" presName="circ1" presStyleLbl="vennNode1" presStyleIdx="0" presStyleCnt="2" custScaleX="79151" custScaleY="77672"/>
      <dgm:spPr/>
      <dgm:t>
        <a:bodyPr/>
        <a:lstStyle/>
        <a:p>
          <a:endParaRPr lang="zh-CN" altLang="en-US"/>
        </a:p>
      </dgm:t>
    </dgm:pt>
    <dgm:pt modelId="{89B9ECC4-65C0-474C-90BC-E26E99E1E946}" type="pres">
      <dgm:prSet presAssocID="{8DC251AC-CEC8-4BBD-9EE8-E33D103AF860}" presName="circ1Tx" presStyleLbl="revTx" presStyleIdx="0" presStyleCnt="0">
        <dgm:presLayoutVars>
          <dgm:chMax val="0"/>
          <dgm:chPref val="0"/>
          <dgm:bulletEnabled val="1"/>
        </dgm:presLayoutVars>
      </dgm:prSet>
      <dgm:spPr/>
      <dgm:t>
        <a:bodyPr/>
        <a:lstStyle/>
        <a:p>
          <a:endParaRPr lang="zh-CN" altLang="en-US"/>
        </a:p>
      </dgm:t>
    </dgm:pt>
    <dgm:pt modelId="{27D4235C-198C-4B23-99C3-E1E2A296BE60}" type="pres">
      <dgm:prSet presAssocID="{41A70B66-CE3F-4CBF-AB6C-F3140051C538}" presName="circ2" presStyleLbl="vennNode1" presStyleIdx="1" presStyleCnt="2" custScaleX="105212" custScaleY="75520" custLinFactNeighborX="-7344"/>
      <dgm:spPr/>
      <dgm:t>
        <a:bodyPr/>
        <a:lstStyle/>
        <a:p>
          <a:endParaRPr lang="zh-CN" altLang="en-US"/>
        </a:p>
      </dgm:t>
    </dgm:pt>
    <dgm:pt modelId="{FE486668-829D-43CB-AC88-D57A13B35C5F}" type="pres">
      <dgm:prSet presAssocID="{41A70B66-CE3F-4CBF-AB6C-F3140051C538}" presName="circ2Tx" presStyleLbl="revTx" presStyleIdx="0" presStyleCnt="0">
        <dgm:presLayoutVars>
          <dgm:chMax val="0"/>
          <dgm:chPref val="0"/>
          <dgm:bulletEnabled val="1"/>
        </dgm:presLayoutVars>
      </dgm:prSet>
      <dgm:spPr/>
      <dgm:t>
        <a:bodyPr/>
        <a:lstStyle/>
        <a:p>
          <a:endParaRPr lang="zh-CN" altLang="en-US"/>
        </a:p>
      </dgm:t>
    </dgm:pt>
  </dgm:ptLst>
  <dgm:cxnLst>
    <dgm:cxn modelId="{2B8AC4D2-7013-411A-A6AF-4B7493159827}" type="presOf" srcId="{41A70B66-CE3F-4CBF-AB6C-F3140051C538}" destId="{FE486668-829D-43CB-AC88-D57A13B35C5F}" srcOrd="1" destOrd="0" presId="urn:microsoft.com/office/officeart/2005/8/layout/venn1"/>
    <dgm:cxn modelId="{E8F0690C-547D-4704-B3C2-8A9740ABEDC0}" type="presOf" srcId="{41A70B66-CE3F-4CBF-AB6C-F3140051C538}" destId="{27D4235C-198C-4B23-99C3-E1E2A296BE60}" srcOrd="0" destOrd="0" presId="urn:microsoft.com/office/officeart/2005/8/layout/venn1"/>
    <dgm:cxn modelId="{422290C0-8015-470B-BF6C-7C58C352BAE0}" srcId="{CA992E33-68C9-43AA-968A-6BC40521723F}" destId="{8DC251AC-CEC8-4BBD-9EE8-E33D103AF860}" srcOrd="0" destOrd="0" parTransId="{0267F9DF-9BC8-48FA-9105-EEFC5FED7C48}" sibTransId="{EF1F7217-FC75-4CB3-9020-32A01B116E51}"/>
    <dgm:cxn modelId="{5A9E84CF-7ADD-4A44-B418-B6D70F81C237}" type="presOf" srcId="{8DC251AC-CEC8-4BBD-9EE8-E33D103AF860}" destId="{5842036D-427B-4685-910F-1F751121A15D}" srcOrd="0" destOrd="0" presId="urn:microsoft.com/office/officeart/2005/8/layout/venn1"/>
    <dgm:cxn modelId="{155CACBD-C201-49AA-BA75-B87123B5455F}" type="presOf" srcId="{CA992E33-68C9-43AA-968A-6BC40521723F}" destId="{086C3AA5-F721-412B-8862-5944DF437E1C}" srcOrd="0" destOrd="0" presId="urn:microsoft.com/office/officeart/2005/8/layout/venn1"/>
    <dgm:cxn modelId="{AC28CC70-6701-4257-A0DA-65CB0F6B77C4}" srcId="{CA992E33-68C9-43AA-968A-6BC40521723F}" destId="{41A70B66-CE3F-4CBF-AB6C-F3140051C538}" srcOrd="1" destOrd="0" parTransId="{7B3E2FA3-A48A-42E0-BD24-2AEBEC46D3A9}" sibTransId="{F8A90734-4157-4467-8369-C838838146FD}"/>
    <dgm:cxn modelId="{0618D101-8D18-4378-9B60-5708ABF3C7D0}" type="presOf" srcId="{8DC251AC-CEC8-4BBD-9EE8-E33D103AF860}" destId="{89B9ECC4-65C0-474C-90BC-E26E99E1E946}" srcOrd="1" destOrd="0" presId="urn:microsoft.com/office/officeart/2005/8/layout/venn1"/>
    <dgm:cxn modelId="{0179B05B-4DB7-4D91-84DB-F02D05BAEF26}" type="presParOf" srcId="{086C3AA5-F721-412B-8862-5944DF437E1C}" destId="{5842036D-427B-4685-910F-1F751121A15D}" srcOrd="0" destOrd="0" presId="urn:microsoft.com/office/officeart/2005/8/layout/venn1"/>
    <dgm:cxn modelId="{81F0D877-9AFC-42AC-81A3-CF66B8445F1C}" type="presParOf" srcId="{086C3AA5-F721-412B-8862-5944DF437E1C}" destId="{89B9ECC4-65C0-474C-90BC-E26E99E1E946}" srcOrd="1" destOrd="0" presId="urn:microsoft.com/office/officeart/2005/8/layout/venn1"/>
    <dgm:cxn modelId="{3E3531B5-5548-43BE-9525-816606168F58}" type="presParOf" srcId="{086C3AA5-F721-412B-8862-5944DF437E1C}" destId="{27D4235C-198C-4B23-99C3-E1E2A296BE60}" srcOrd="2" destOrd="0" presId="urn:microsoft.com/office/officeart/2005/8/layout/venn1"/>
    <dgm:cxn modelId="{36C71655-B9E6-42C5-BE56-24FCD218DA36}" type="presParOf" srcId="{086C3AA5-F721-412B-8862-5944DF437E1C}" destId="{FE486668-829D-43CB-AC88-D57A13B35C5F}"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1D7B4E-673D-4D1D-B43E-8B80BA7841B2}" type="doc">
      <dgm:prSet loTypeId="process" loCatId="process" qsTypeId="urn:microsoft.com/office/officeart/2005/8/quickstyle/simple5" qsCatId="simple" csTypeId="urn:microsoft.com/office/officeart/2005/8/colors/accent1_2" csCatId="accent1" phldr="1"/>
      <dgm:spPr/>
      <dgm:t>
        <a:bodyPr/>
        <a:lstStyle/>
        <a:p>
          <a:endParaRPr lang="zh-CN" altLang="en-US"/>
        </a:p>
      </dgm:t>
    </dgm:pt>
    <dgm:pt modelId="{977ACAE8-4EA2-4CC4-8F0E-E8E73D1A137F}">
      <dgm:prSet phldr="0" custT="1"/>
      <dgm:spPr/>
      <dgm:t>
        <a:bodyPr vert="horz" wrap="square"/>
        <a:p>
          <a:pPr rtl="0">
            <a:lnSpc>
              <a:spcPct val="100000"/>
            </a:lnSpc>
            <a:spcBef>
              <a:spcPct val="0"/>
            </a:spcBef>
            <a:spcAft>
              <a:spcPct val="35000"/>
            </a:spcAft>
          </a:pPr>
          <a:r>
            <a:rPr lang="zh-CN" sz="1800" dirty="0" smtClean="0"/>
            <a:t>模糊蕴含</a:t>
          </a:r>
          <a:r>
            <a:rPr lang="zh-CN" altLang="en-US" sz="1800" dirty="0" smtClean="0"/>
            <a:t>推理规则</a:t>
          </a:r>
          <a:r>
            <a:rPr lang="zh-CN" sz="1800" dirty="0"/>
            <a:t/>
          </a:r>
          <a:endParaRPr lang="zh-CN" sz="1800" dirty="0"/>
        </a:p>
      </dgm:t>
    </dgm:pt>
    <dgm:pt modelId="{28972B89-D370-4BC5-91BE-FC910D026871}" cxnId="{75669B5F-09F2-4009-AC4B-8E919F8C2F45}" type="parTrans">
      <dgm:prSet/>
      <dgm:spPr/>
      <dgm:t>
        <a:bodyPr/>
        <a:lstStyle/>
        <a:p>
          <a:endParaRPr lang="zh-CN" altLang="en-US"/>
        </a:p>
      </dgm:t>
    </dgm:pt>
    <dgm:pt modelId="{FE6A694E-CB2D-499B-ACFD-3E6C03E20E60}" cxnId="{75669B5F-09F2-4009-AC4B-8E919F8C2F45}" type="sibTrans">
      <dgm:prSet/>
      <dgm:spPr/>
      <dgm:t>
        <a:bodyPr/>
        <a:lstStyle/>
        <a:p>
          <a:endParaRPr lang="zh-CN" altLang="en-US"/>
        </a:p>
      </dgm:t>
    </dgm:pt>
    <dgm:pt modelId="{62A5B9C5-F5FB-4F6B-8BB7-DE5E012A5EB5}">
      <dgm:prSet phldr="0" custT="1"/>
      <dgm:spPr/>
      <dgm:t>
        <a:bodyPr vert="horz" wrap="square"/>
        <a:p>
          <a:pPr rtl="0">
            <a:lnSpc>
              <a:spcPct val="100000"/>
            </a:lnSpc>
            <a:spcBef>
              <a:spcPct val="0"/>
            </a:spcBef>
            <a:spcAft>
              <a:spcPct val="35000"/>
            </a:spcAft>
          </a:pPr>
          <a:r>
            <a:rPr lang="zh-CN" sz="1800" dirty="0" smtClean="0"/>
            <a:t>模糊逻辑</a:t>
          </a:r>
          <a:r>
            <a:rPr lang="zh-CN" altLang="en-US" sz="1800" dirty="0" smtClean="0"/>
            <a:t>推理规则</a:t>
          </a:r>
          <a:r>
            <a:rPr lang="zh-CN" sz="1800" dirty="0"/>
            <a:t/>
          </a:r>
          <a:endParaRPr lang="zh-CN" sz="1800" dirty="0"/>
        </a:p>
      </dgm:t>
    </dgm:pt>
    <dgm:pt modelId="{FA2A0DA5-F90D-487D-B7C3-13DD21AC3C36}" cxnId="{B37C9C06-9829-4351-BB1E-331ED9207B29}" type="parTrans">
      <dgm:prSet/>
      <dgm:spPr/>
      <dgm:t>
        <a:bodyPr/>
        <a:lstStyle/>
        <a:p>
          <a:endParaRPr lang="zh-CN" altLang="en-US"/>
        </a:p>
      </dgm:t>
    </dgm:pt>
    <dgm:pt modelId="{CA73563D-60B9-472E-BCD7-352F4CE89916}" cxnId="{B37C9C06-9829-4351-BB1E-331ED9207B29}" type="sibTrans">
      <dgm:prSet/>
      <dgm:spPr/>
      <dgm:t>
        <a:bodyPr/>
        <a:lstStyle/>
        <a:p>
          <a:endParaRPr lang="zh-CN" altLang="en-US"/>
        </a:p>
      </dgm:t>
    </dgm:pt>
    <dgm:pt modelId="{CDD5E66F-2111-438C-8794-32FCB2145E7D}">
      <dgm:prSet phldr="0" custT="1"/>
      <dgm:spPr/>
      <dgm:t>
        <a:bodyPr vert="horz" wrap="square"/>
        <a:p>
          <a:pPr rtl="0">
            <a:lnSpc>
              <a:spcPct val="100000"/>
            </a:lnSpc>
            <a:spcBef>
              <a:spcPct val="0"/>
            </a:spcBef>
            <a:spcAft>
              <a:spcPct val="35000"/>
            </a:spcAft>
          </a:pPr>
          <a:r>
            <a:rPr lang="zh-CN" sz="1800" dirty="0" smtClean="0"/>
            <a:t>模糊控制信息</a:t>
          </a:r>
          <a:r>
            <a:rPr lang="zh-CN" sz="1800" dirty="0" smtClean="0"/>
            <a:t/>
          </a:r>
          <a:endParaRPr lang="zh-CN" sz="1800" dirty="0" smtClean="0"/>
        </a:p>
      </dgm:t>
    </dgm:pt>
    <dgm:pt modelId="{F759D878-FC0D-4D41-94C3-BA11B1023181}" cxnId="{DBB5DDA7-EB4C-47B0-A9FB-B1C9D8F47A7D}" type="parTrans">
      <dgm:prSet/>
      <dgm:spPr/>
      <dgm:t>
        <a:bodyPr/>
        <a:lstStyle/>
        <a:p>
          <a:endParaRPr lang="zh-CN" altLang="en-US"/>
        </a:p>
      </dgm:t>
    </dgm:pt>
    <dgm:pt modelId="{EE310B48-7831-4723-A24E-C8F787C9E870}" cxnId="{DBB5DDA7-EB4C-47B0-A9FB-B1C9D8F47A7D}" type="sibTrans">
      <dgm:prSet/>
      <dgm:spPr/>
      <dgm:t>
        <a:bodyPr/>
        <a:lstStyle/>
        <a:p>
          <a:endParaRPr lang="zh-CN" altLang="en-US"/>
        </a:p>
      </dgm:t>
    </dgm:pt>
    <dgm:pt modelId="{C784916A-23AC-414F-A8DC-DFE00A6982C3}" type="pres">
      <dgm:prSet presAssocID="{BC1D7B4E-673D-4D1D-B43E-8B80BA7841B2}" presName="linearFlow" presStyleCnt="0">
        <dgm:presLayoutVars>
          <dgm:dir/>
          <dgm:resizeHandles val="exact"/>
        </dgm:presLayoutVars>
      </dgm:prSet>
      <dgm:spPr/>
      <dgm:t>
        <a:bodyPr/>
        <a:lstStyle/>
        <a:p>
          <a:endParaRPr lang="zh-CN" altLang="en-US"/>
        </a:p>
      </dgm:t>
    </dgm:pt>
    <dgm:pt modelId="{71494C60-AB8D-4F94-A7A4-4FF11F721122}" type="pres">
      <dgm:prSet presAssocID="{977ACAE8-4EA2-4CC4-8F0E-E8E73D1A137F}" presName="node" presStyleLbl="node1" presStyleIdx="0" presStyleCnt="3">
        <dgm:presLayoutVars>
          <dgm:bulletEnabled val="1"/>
        </dgm:presLayoutVars>
      </dgm:prSet>
      <dgm:spPr/>
      <dgm:t>
        <a:bodyPr/>
        <a:lstStyle/>
        <a:p>
          <a:endParaRPr lang="zh-CN" altLang="en-US"/>
        </a:p>
      </dgm:t>
    </dgm:pt>
    <dgm:pt modelId="{9332F99A-B072-4FE2-9B5D-6B7FB8ECB374}" type="pres">
      <dgm:prSet presAssocID="{FE6A694E-CB2D-499B-ACFD-3E6C03E20E60}" presName="spacerL" presStyleCnt="0"/>
      <dgm:spPr/>
      <dgm:t>
        <a:bodyPr/>
        <a:lstStyle/>
        <a:p>
          <a:endParaRPr lang="zh-CN" altLang="en-US"/>
        </a:p>
      </dgm:t>
    </dgm:pt>
    <dgm:pt modelId="{6FE457E8-29D9-469B-881A-5498F246B693}" type="pres">
      <dgm:prSet presAssocID="{FE6A694E-CB2D-499B-ACFD-3E6C03E20E60}" presName="sibTrans" presStyleLbl="sibTrans2D1" presStyleIdx="0" presStyleCnt="2"/>
      <dgm:spPr/>
      <dgm:t>
        <a:bodyPr/>
        <a:lstStyle/>
        <a:p>
          <a:endParaRPr lang="zh-CN" altLang="en-US"/>
        </a:p>
      </dgm:t>
    </dgm:pt>
    <dgm:pt modelId="{D2DB3450-3902-4A8D-898F-96C7C5238EB8}" type="pres">
      <dgm:prSet presAssocID="{FE6A694E-CB2D-499B-ACFD-3E6C03E20E60}" presName="spacerR" presStyleCnt="0"/>
      <dgm:spPr/>
      <dgm:t>
        <a:bodyPr/>
        <a:lstStyle/>
        <a:p>
          <a:endParaRPr lang="zh-CN" altLang="en-US"/>
        </a:p>
      </dgm:t>
    </dgm:pt>
    <dgm:pt modelId="{3AD2D34A-D0C1-4450-86C6-7C2507C1E691}" type="pres">
      <dgm:prSet presAssocID="{62A5B9C5-F5FB-4F6B-8BB7-DE5E012A5EB5}" presName="node" presStyleLbl="node1" presStyleIdx="1" presStyleCnt="3">
        <dgm:presLayoutVars>
          <dgm:bulletEnabled val="1"/>
        </dgm:presLayoutVars>
      </dgm:prSet>
      <dgm:spPr/>
      <dgm:t>
        <a:bodyPr/>
        <a:lstStyle/>
        <a:p>
          <a:endParaRPr lang="zh-CN" altLang="en-US"/>
        </a:p>
      </dgm:t>
    </dgm:pt>
    <dgm:pt modelId="{C990238A-DBFD-43A6-B215-563EA445BBF0}" type="pres">
      <dgm:prSet presAssocID="{CA73563D-60B9-472E-BCD7-352F4CE89916}" presName="spacerL" presStyleCnt="0"/>
      <dgm:spPr/>
      <dgm:t>
        <a:bodyPr/>
        <a:lstStyle/>
        <a:p>
          <a:endParaRPr lang="zh-CN" altLang="en-US"/>
        </a:p>
      </dgm:t>
    </dgm:pt>
    <dgm:pt modelId="{CD0A9CA0-4CB4-4188-AD53-8F29DA6DFF54}" type="pres">
      <dgm:prSet presAssocID="{CA73563D-60B9-472E-BCD7-352F4CE89916}" presName="sibTrans" presStyleLbl="sibTrans2D1" presStyleIdx="1" presStyleCnt="2"/>
      <dgm:spPr/>
      <dgm:t>
        <a:bodyPr/>
        <a:lstStyle/>
        <a:p>
          <a:endParaRPr lang="zh-CN" altLang="en-US"/>
        </a:p>
      </dgm:t>
    </dgm:pt>
    <dgm:pt modelId="{BBAE6934-BFEF-4907-BF06-6E64BB2D87B2}" type="pres">
      <dgm:prSet presAssocID="{CA73563D-60B9-472E-BCD7-352F4CE89916}" presName="spacerR" presStyleCnt="0"/>
      <dgm:spPr/>
      <dgm:t>
        <a:bodyPr/>
        <a:lstStyle/>
        <a:p>
          <a:endParaRPr lang="zh-CN" altLang="en-US"/>
        </a:p>
      </dgm:t>
    </dgm:pt>
    <dgm:pt modelId="{A1C6F313-9856-46EE-8ECE-47C7D01DE835}" type="pres">
      <dgm:prSet presAssocID="{CDD5E66F-2111-438C-8794-32FCB2145E7D}" presName="node" presStyleLbl="node1" presStyleIdx="2" presStyleCnt="3">
        <dgm:presLayoutVars>
          <dgm:bulletEnabled val="1"/>
        </dgm:presLayoutVars>
      </dgm:prSet>
      <dgm:spPr/>
      <dgm:t>
        <a:bodyPr/>
        <a:lstStyle/>
        <a:p>
          <a:endParaRPr lang="zh-CN" altLang="en-US"/>
        </a:p>
      </dgm:t>
    </dgm:pt>
  </dgm:ptLst>
  <dgm:cxnLst>
    <dgm:cxn modelId="{75669B5F-09F2-4009-AC4B-8E919F8C2F45}" srcId="{BC1D7B4E-673D-4D1D-B43E-8B80BA7841B2}" destId="{977ACAE8-4EA2-4CC4-8F0E-E8E73D1A137F}" srcOrd="0" destOrd="0" parTransId="{28972B89-D370-4BC5-91BE-FC910D026871}" sibTransId="{FE6A694E-CB2D-499B-ACFD-3E6C03E20E60}"/>
    <dgm:cxn modelId="{B37C9C06-9829-4351-BB1E-331ED9207B29}" srcId="{BC1D7B4E-673D-4D1D-B43E-8B80BA7841B2}" destId="{62A5B9C5-F5FB-4F6B-8BB7-DE5E012A5EB5}" srcOrd="1" destOrd="0" parTransId="{FA2A0DA5-F90D-487D-B7C3-13DD21AC3C36}" sibTransId="{CA73563D-60B9-472E-BCD7-352F4CE89916}"/>
    <dgm:cxn modelId="{DBB5DDA7-EB4C-47B0-A9FB-B1C9D8F47A7D}" srcId="{BC1D7B4E-673D-4D1D-B43E-8B80BA7841B2}" destId="{CDD5E66F-2111-438C-8794-32FCB2145E7D}" srcOrd="2" destOrd="0" parTransId="{F759D878-FC0D-4D41-94C3-BA11B1023181}" sibTransId="{EE310B48-7831-4723-A24E-C8F787C9E870}"/>
    <dgm:cxn modelId="{2C213D2C-B730-419D-B54F-76F55AD6F67B}" type="presOf" srcId="{BC1D7B4E-673D-4D1D-B43E-8B80BA7841B2}" destId="{C784916A-23AC-414F-A8DC-DFE00A6982C3}" srcOrd="0" destOrd="0" presId="urn:microsoft.com/office/officeart/2005/8/layout/equation1"/>
    <dgm:cxn modelId="{431F8C97-2DE8-45EE-AFD8-8B6A7FED9940}" type="presParOf" srcId="{C784916A-23AC-414F-A8DC-DFE00A6982C3}" destId="{71494C60-AB8D-4F94-A7A4-4FF11F721122}" srcOrd="0" destOrd="0" presId="urn:microsoft.com/office/officeart/2005/8/layout/equation1"/>
    <dgm:cxn modelId="{F52C0D5E-C4BF-485B-84DF-E9CAA520F727}" type="presOf" srcId="{977ACAE8-4EA2-4CC4-8F0E-E8E73D1A137F}" destId="{71494C60-AB8D-4F94-A7A4-4FF11F721122}" srcOrd="0" destOrd="0" presId="urn:microsoft.com/office/officeart/2005/8/layout/equation1"/>
    <dgm:cxn modelId="{33DE92FE-B3DD-4264-8E41-A60003327E81}" type="presParOf" srcId="{C784916A-23AC-414F-A8DC-DFE00A6982C3}" destId="{9332F99A-B072-4FE2-9B5D-6B7FB8ECB374}" srcOrd="1" destOrd="0" presId="urn:microsoft.com/office/officeart/2005/8/layout/equation1"/>
    <dgm:cxn modelId="{691B951A-C152-410D-B53B-F9F6279B741E}" type="presParOf" srcId="{C784916A-23AC-414F-A8DC-DFE00A6982C3}" destId="{6FE457E8-29D9-469B-881A-5498F246B693}" srcOrd="2" destOrd="0" presId="urn:microsoft.com/office/officeart/2005/8/layout/equation1"/>
    <dgm:cxn modelId="{AF9F51CB-C1A0-44DD-AF3D-1958A3E6F4AD}" type="presOf" srcId="{FE6A694E-CB2D-499B-ACFD-3E6C03E20E60}" destId="{6FE457E8-29D9-469B-881A-5498F246B693}" srcOrd="0" destOrd="0" presId="urn:microsoft.com/office/officeart/2005/8/layout/equation1"/>
    <dgm:cxn modelId="{AF58E1F2-AF5D-490C-BC59-2426175E03A5}" type="presParOf" srcId="{C784916A-23AC-414F-A8DC-DFE00A6982C3}" destId="{D2DB3450-3902-4A8D-898F-96C7C5238EB8}" srcOrd="3" destOrd="0" presId="urn:microsoft.com/office/officeart/2005/8/layout/equation1"/>
    <dgm:cxn modelId="{72312A92-7AB2-403F-9732-7323DFD7D810}" type="presParOf" srcId="{C784916A-23AC-414F-A8DC-DFE00A6982C3}" destId="{3AD2D34A-D0C1-4450-86C6-7C2507C1E691}" srcOrd="4" destOrd="0" presId="urn:microsoft.com/office/officeart/2005/8/layout/equation1"/>
    <dgm:cxn modelId="{EE43A4E9-0739-48B8-A521-CB61C166FC28}" type="presOf" srcId="{62A5B9C5-F5FB-4F6B-8BB7-DE5E012A5EB5}" destId="{3AD2D34A-D0C1-4450-86C6-7C2507C1E691}" srcOrd="0" destOrd="0" presId="urn:microsoft.com/office/officeart/2005/8/layout/equation1"/>
    <dgm:cxn modelId="{039BD94D-59AC-4780-A45E-41110BD2E0BA}" type="presParOf" srcId="{C784916A-23AC-414F-A8DC-DFE00A6982C3}" destId="{C990238A-DBFD-43A6-B215-563EA445BBF0}" srcOrd="5" destOrd="0" presId="urn:microsoft.com/office/officeart/2005/8/layout/equation1"/>
    <dgm:cxn modelId="{1E1024E8-AE81-4B85-8C62-4D09BCDC785A}" type="presParOf" srcId="{C784916A-23AC-414F-A8DC-DFE00A6982C3}" destId="{CD0A9CA0-4CB4-4188-AD53-8F29DA6DFF54}" srcOrd="6" destOrd="0" presId="urn:microsoft.com/office/officeart/2005/8/layout/equation1"/>
    <dgm:cxn modelId="{92C11243-05C7-4D6F-B8A9-471E14587A03}" type="presOf" srcId="{CA73563D-60B9-472E-BCD7-352F4CE89916}" destId="{CD0A9CA0-4CB4-4188-AD53-8F29DA6DFF54}" srcOrd="0" destOrd="0" presId="urn:microsoft.com/office/officeart/2005/8/layout/equation1"/>
    <dgm:cxn modelId="{01BC8C4E-9FAD-46CE-8693-E788D871DF77}" type="presParOf" srcId="{C784916A-23AC-414F-A8DC-DFE00A6982C3}" destId="{BBAE6934-BFEF-4907-BF06-6E64BB2D87B2}" srcOrd="7" destOrd="0" presId="urn:microsoft.com/office/officeart/2005/8/layout/equation1"/>
    <dgm:cxn modelId="{2735F253-1CAA-4072-9A1B-4FDA43476BB2}" type="presParOf" srcId="{C784916A-23AC-414F-A8DC-DFE00A6982C3}" destId="{A1C6F313-9856-46EE-8ECE-47C7D01DE835}" srcOrd="8" destOrd="0" presId="urn:microsoft.com/office/officeart/2005/8/layout/equation1"/>
    <dgm:cxn modelId="{D0F82674-40E1-44AA-A2DE-F63FB5695816}" type="presOf" srcId="{CDD5E66F-2111-438C-8794-32FCB2145E7D}" destId="{A1C6F313-9856-46EE-8ECE-47C7D01DE835}" srcOrd="0"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1E20CAA-E33B-4717-935E-E0D9091DF54D}" type="doc">
      <dgm:prSet loTypeId="relationship" loCatId="relationship" qsTypeId="urn:microsoft.com/office/officeart/2005/8/quickstyle/3d6" qsCatId="3D" csTypeId="urn:microsoft.com/office/officeart/2005/8/colors/accent3_5" csCatId="accent3" phldr="1"/>
      <dgm:spPr/>
      <dgm:t>
        <a:bodyPr/>
        <a:lstStyle/>
        <a:p>
          <a:endParaRPr lang="zh-CN" altLang="en-US"/>
        </a:p>
      </dgm:t>
    </dgm:pt>
    <dgm:pt modelId="{135A0090-61DA-4880-B309-7F86371430FB}">
      <dgm:prSet custT="1"/>
      <dgm:spPr/>
      <dgm:t>
        <a:bodyPr/>
        <a:lstStyle/>
        <a:p>
          <a:pPr rtl="0"/>
          <a:r>
            <a:rPr lang="zh-CN" altLang="en-US" sz="1400" dirty="0" smtClean="0"/>
            <a:t>高斯型函数</a:t>
          </a:r>
          <a:endParaRPr lang="zh-CN" altLang="en-US" sz="1400" dirty="0"/>
        </a:p>
      </dgm:t>
    </dgm:pt>
    <dgm:pt modelId="{5122AD82-B261-4364-A36F-498F210AB626}" cxnId="{DEF3C886-2D14-4A7B-B7DF-6A588142E041}" type="parTrans">
      <dgm:prSet/>
      <dgm:spPr/>
      <dgm:t>
        <a:bodyPr/>
        <a:lstStyle/>
        <a:p>
          <a:endParaRPr lang="zh-CN" altLang="en-US"/>
        </a:p>
      </dgm:t>
    </dgm:pt>
    <dgm:pt modelId="{5322C226-33F7-4437-B681-B289E7AC6F50}" cxnId="{DEF3C886-2D14-4A7B-B7DF-6A588142E041}" type="sibTrans">
      <dgm:prSet/>
      <dgm:spPr/>
      <dgm:t>
        <a:bodyPr/>
        <a:lstStyle/>
        <a:p>
          <a:endParaRPr lang="zh-CN" altLang="en-US"/>
        </a:p>
      </dgm:t>
    </dgm:pt>
    <dgm:pt modelId="{3BBCA96A-6A04-4780-A4DC-72A318E04768}">
      <dgm:prSet custT="1"/>
      <dgm:spPr/>
      <dgm:t>
        <a:bodyPr/>
        <a:lstStyle/>
        <a:p>
          <a:pPr rtl="0"/>
          <a:r>
            <a:rPr lang="zh-CN" sz="1400" dirty="0" smtClean="0"/>
            <a:t>三角形函数</a:t>
          </a:r>
          <a:endParaRPr lang="en-US" altLang="zh-CN" sz="1400" dirty="0" smtClean="0"/>
        </a:p>
      </dgm:t>
    </dgm:pt>
    <dgm:pt modelId="{BC185EB7-6333-481D-A006-205A3F26AE79}" cxnId="{63A79014-D6FD-46D0-AE6E-CEB3E1B7BAB1}" type="parTrans">
      <dgm:prSet/>
      <dgm:spPr/>
      <dgm:t>
        <a:bodyPr/>
        <a:lstStyle/>
        <a:p>
          <a:endParaRPr lang="zh-CN" altLang="en-US"/>
        </a:p>
      </dgm:t>
    </dgm:pt>
    <dgm:pt modelId="{FBE4DB90-6DC4-46F6-AE3D-74512C408795}" cxnId="{63A79014-D6FD-46D0-AE6E-CEB3E1B7BAB1}" type="sibTrans">
      <dgm:prSet/>
      <dgm:spPr/>
      <dgm:t>
        <a:bodyPr/>
        <a:lstStyle/>
        <a:p>
          <a:endParaRPr lang="zh-CN" altLang="en-US"/>
        </a:p>
      </dgm:t>
    </dgm:pt>
    <dgm:pt modelId="{02E7341C-F0C2-45BF-B072-5F1D4873FC3A}" type="pres">
      <dgm:prSet presAssocID="{41E20CAA-E33B-4717-935E-E0D9091DF54D}" presName="compositeShape" presStyleCnt="0">
        <dgm:presLayoutVars>
          <dgm:chMax val="7"/>
          <dgm:dir/>
          <dgm:resizeHandles val="exact"/>
        </dgm:presLayoutVars>
      </dgm:prSet>
      <dgm:spPr/>
      <dgm:t>
        <a:bodyPr/>
        <a:lstStyle/>
        <a:p>
          <a:endParaRPr lang="zh-CN" altLang="en-US"/>
        </a:p>
      </dgm:t>
    </dgm:pt>
    <dgm:pt modelId="{144DE545-B213-4D3A-B9F8-0A694C5B5E12}" type="pres">
      <dgm:prSet presAssocID="{41E20CAA-E33B-4717-935E-E0D9091DF54D}" presName="wedge1" presStyleLbl="node1" presStyleIdx="0" presStyleCnt="2"/>
      <dgm:spPr/>
      <dgm:t>
        <a:bodyPr/>
        <a:lstStyle/>
        <a:p>
          <a:endParaRPr lang="zh-CN" altLang="en-US"/>
        </a:p>
      </dgm:t>
    </dgm:pt>
    <dgm:pt modelId="{3E36166C-A5A8-4F85-8E4E-BA46E869A370}" type="pres">
      <dgm:prSet presAssocID="{41E20CAA-E33B-4717-935E-E0D9091DF54D}" presName="wedge1Tx" presStyleLbl="node1" presStyleIdx="0" presStyleCnt="2">
        <dgm:presLayoutVars>
          <dgm:chMax val="0"/>
          <dgm:chPref val="0"/>
          <dgm:bulletEnabled val="1"/>
        </dgm:presLayoutVars>
      </dgm:prSet>
      <dgm:spPr/>
      <dgm:t>
        <a:bodyPr/>
        <a:lstStyle/>
        <a:p>
          <a:endParaRPr lang="zh-CN" altLang="en-US"/>
        </a:p>
      </dgm:t>
    </dgm:pt>
    <dgm:pt modelId="{FE5C3A89-A933-4FAE-9E80-4962FC54284F}" type="pres">
      <dgm:prSet presAssocID="{41E20CAA-E33B-4717-935E-E0D9091DF54D}" presName="wedge2" presStyleLbl="node1" presStyleIdx="1" presStyleCnt="2"/>
      <dgm:spPr/>
      <dgm:t>
        <a:bodyPr/>
        <a:lstStyle/>
        <a:p>
          <a:endParaRPr lang="zh-CN" altLang="en-US"/>
        </a:p>
      </dgm:t>
    </dgm:pt>
    <dgm:pt modelId="{C705C92F-2B68-4AA0-B3BD-76AD288327D5}" type="pres">
      <dgm:prSet presAssocID="{41E20CAA-E33B-4717-935E-E0D9091DF54D}" presName="wedge2Tx" presStyleLbl="node1" presStyleIdx="1" presStyleCnt="2">
        <dgm:presLayoutVars>
          <dgm:chMax val="0"/>
          <dgm:chPref val="0"/>
          <dgm:bulletEnabled val="1"/>
        </dgm:presLayoutVars>
      </dgm:prSet>
      <dgm:spPr/>
      <dgm:t>
        <a:bodyPr/>
        <a:lstStyle/>
        <a:p>
          <a:endParaRPr lang="zh-CN" altLang="en-US"/>
        </a:p>
      </dgm:t>
    </dgm:pt>
  </dgm:ptLst>
  <dgm:cxnLst>
    <dgm:cxn modelId="{63A79014-D6FD-46D0-AE6E-CEB3E1B7BAB1}" srcId="{41E20CAA-E33B-4717-935E-E0D9091DF54D}" destId="{3BBCA96A-6A04-4780-A4DC-72A318E04768}" srcOrd="1" destOrd="0" parTransId="{BC185EB7-6333-481D-A006-205A3F26AE79}" sibTransId="{FBE4DB90-6DC4-46F6-AE3D-74512C408795}"/>
    <dgm:cxn modelId="{7304BAA0-B414-493F-8E33-75AE18B0AB4C}" type="presOf" srcId="{3BBCA96A-6A04-4780-A4DC-72A318E04768}" destId="{C705C92F-2B68-4AA0-B3BD-76AD288327D5}" srcOrd="1" destOrd="0" presId="urn:microsoft.com/office/officeart/2005/8/layout/chart3"/>
    <dgm:cxn modelId="{B9F493FA-C414-4404-85B1-FFB905DEB75B}" type="presOf" srcId="{3BBCA96A-6A04-4780-A4DC-72A318E04768}" destId="{FE5C3A89-A933-4FAE-9E80-4962FC54284F}" srcOrd="0" destOrd="0" presId="urn:microsoft.com/office/officeart/2005/8/layout/chart3"/>
    <dgm:cxn modelId="{DEF3C886-2D14-4A7B-B7DF-6A588142E041}" srcId="{41E20CAA-E33B-4717-935E-E0D9091DF54D}" destId="{135A0090-61DA-4880-B309-7F86371430FB}" srcOrd="0" destOrd="0" parTransId="{5122AD82-B261-4364-A36F-498F210AB626}" sibTransId="{5322C226-33F7-4437-B681-B289E7AC6F50}"/>
    <dgm:cxn modelId="{FAF1416E-8716-4408-A6F2-E42735F7A1DC}" type="presOf" srcId="{135A0090-61DA-4880-B309-7F86371430FB}" destId="{144DE545-B213-4D3A-B9F8-0A694C5B5E12}" srcOrd="0" destOrd="0" presId="urn:microsoft.com/office/officeart/2005/8/layout/chart3"/>
    <dgm:cxn modelId="{80C98578-0ACA-48BA-AF34-AB566CED6DAC}" type="presOf" srcId="{135A0090-61DA-4880-B309-7F86371430FB}" destId="{3E36166C-A5A8-4F85-8E4E-BA46E869A370}" srcOrd="1" destOrd="0" presId="urn:microsoft.com/office/officeart/2005/8/layout/chart3"/>
    <dgm:cxn modelId="{90DF984A-5C62-4802-B839-38035D3235A1}" type="presOf" srcId="{41E20CAA-E33B-4717-935E-E0D9091DF54D}" destId="{02E7341C-F0C2-45BF-B072-5F1D4873FC3A}" srcOrd="0" destOrd="0" presId="urn:microsoft.com/office/officeart/2005/8/layout/chart3"/>
    <dgm:cxn modelId="{7907D267-FDD6-4D28-AE5F-6BB9295A4976}" type="presParOf" srcId="{02E7341C-F0C2-45BF-B072-5F1D4873FC3A}" destId="{144DE545-B213-4D3A-B9F8-0A694C5B5E12}" srcOrd="0" destOrd="0" presId="urn:microsoft.com/office/officeart/2005/8/layout/chart3"/>
    <dgm:cxn modelId="{432174CE-1D88-4C01-A184-EA1B74103A70}" type="presParOf" srcId="{02E7341C-F0C2-45BF-B072-5F1D4873FC3A}" destId="{3E36166C-A5A8-4F85-8E4E-BA46E869A370}" srcOrd="1" destOrd="0" presId="urn:microsoft.com/office/officeart/2005/8/layout/chart3"/>
    <dgm:cxn modelId="{0135B686-6A24-4E78-8956-FD2F04798683}" type="presParOf" srcId="{02E7341C-F0C2-45BF-B072-5F1D4873FC3A}" destId="{FE5C3A89-A933-4FAE-9E80-4962FC54284F}" srcOrd="2" destOrd="0" presId="urn:microsoft.com/office/officeart/2005/8/layout/chart3"/>
    <dgm:cxn modelId="{BF06B88F-C0E9-4AC3-A7E5-313FDC7FCB3B}" type="presParOf" srcId="{02E7341C-F0C2-45BF-B072-5F1D4873FC3A}" destId="{C705C92F-2B68-4AA0-B3BD-76AD288327D5}" srcOrd="3" destOrd="0" presId="urn:microsoft.com/office/officeart/2005/8/layout/chart3"/>
  </dgm:cxnLst>
  <dgm:bg>
    <a:noFill/>
    <a:effectLst>
      <a:glow>
        <a:schemeClr val="accent1"/>
      </a:glow>
      <a:outerShdw blurRad="50800" dist="50800" dir="5400000" algn="ctr" rotWithShape="0">
        <a:srgbClr val="000000"/>
      </a:outerShdw>
      <a:softEdge rad="0"/>
    </a:effect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F409FA1-FF7F-40C3-97A8-D975DAB2812A}" type="doc">
      <dgm:prSet loTypeId="urn:microsoft.com/office/officeart/2005/8/layout/equation2" loCatId="relationship" qsTypeId="urn:microsoft.com/office/officeart/2005/8/quickstyle/simple5" qsCatId="simple" csTypeId="urn:microsoft.com/office/officeart/2005/8/colors/accent1_2" csCatId="accent1" phldr="1"/>
      <dgm:spPr/>
    </dgm:pt>
    <dgm:pt modelId="{F5D81138-4704-4E4C-8329-B189B9E6EF49}">
      <dgm:prSet phldrT="[文本]"/>
      <dgm:spPr/>
      <dgm:t>
        <a:bodyPr/>
        <a:lstStyle/>
        <a:p>
          <a:r>
            <a:rPr lang="zh-CN" altLang="en-US" smtClean="0"/>
            <a:t>数据库（</a:t>
          </a:r>
          <a:r>
            <a:rPr lang="en-US" altLang="zh-CN" smtClean="0"/>
            <a:t>DB——Data Base</a:t>
          </a:r>
          <a:r>
            <a:rPr lang="zh-CN" altLang="en-US" smtClean="0"/>
            <a:t>）</a:t>
          </a:r>
          <a:endParaRPr lang="zh-CN" altLang="en-US" dirty="0"/>
        </a:p>
      </dgm:t>
    </dgm:pt>
    <dgm:pt modelId="{E9B44513-5427-4DCD-83D1-ADFE97F2B777}" cxnId="{8FBAAE77-92E0-4767-B8A4-F567B85D5BDA}" type="parTrans">
      <dgm:prSet/>
      <dgm:spPr/>
      <dgm:t>
        <a:bodyPr/>
        <a:lstStyle/>
        <a:p>
          <a:endParaRPr lang="zh-CN" altLang="en-US"/>
        </a:p>
      </dgm:t>
    </dgm:pt>
    <dgm:pt modelId="{7A3446C4-B0DF-4FBF-BB89-862C0D22EF98}" cxnId="{8FBAAE77-92E0-4767-B8A4-F567B85D5BDA}" type="sibTrans">
      <dgm:prSet/>
      <dgm:spPr/>
      <dgm:t>
        <a:bodyPr/>
        <a:lstStyle/>
        <a:p>
          <a:endParaRPr lang="zh-CN" altLang="en-US"/>
        </a:p>
      </dgm:t>
    </dgm:pt>
    <dgm:pt modelId="{BFBFCAAB-4AD0-4AE3-835C-F9C99E86BEB3}">
      <dgm:prSet phldrT="[文本]"/>
      <dgm:spPr/>
      <dgm:t>
        <a:bodyPr/>
        <a:lstStyle/>
        <a:p>
          <a:r>
            <a:rPr lang="zh-CN" altLang="en-US" smtClean="0"/>
            <a:t>和规则库（</a:t>
          </a:r>
          <a:r>
            <a:rPr lang="en-US" altLang="zh-CN" smtClean="0"/>
            <a:t>RB——Rule Base</a:t>
          </a:r>
          <a:r>
            <a:rPr lang="zh-CN" altLang="en-US" smtClean="0"/>
            <a:t>）</a:t>
          </a:r>
          <a:endParaRPr lang="zh-CN" altLang="en-US" dirty="0"/>
        </a:p>
      </dgm:t>
    </dgm:pt>
    <dgm:pt modelId="{0E54F0FF-39A3-4DB8-9F4C-17B97A8393B6}" cxnId="{F421E608-79C2-443E-A770-61A6C9306962}" type="parTrans">
      <dgm:prSet/>
      <dgm:spPr/>
      <dgm:t>
        <a:bodyPr/>
        <a:lstStyle/>
        <a:p>
          <a:endParaRPr lang="zh-CN" altLang="en-US"/>
        </a:p>
      </dgm:t>
    </dgm:pt>
    <dgm:pt modelId="{6A7EA199-94DD-48D7-BAE0-A6E1FB640D6F}" cxnId="{F421E608-79C2-443E-A770-61A6C9306962}" type="sibTrans">
      <dgm:prSet/>
      <dgm:spPr/>
      <dgm:t>
        <a:bodyPr/>
        <a:lstStyle/>
        <a:p>
          <a:endParaRPr lang="zh-CN" altLang="en-US"/>
        </a:p>
      </dgm:t>
    </dgm:pt>
    <dgm:pt modelId="{20DE7D1E-DC76-44FA-95C6-CD32D50358CD}">
      <dgm:prSet phldrT="[文本]"/>
      <dgm:spPr/>
      <dgm:t>
        <a:bodyPr/>
        <a:lstStyle/>
        <a:p>
          <a:r>
            <a:rPr lang="zh-CN" altLang="en-US" smtClean="0"/>
            <a:t>知识库（</a:t>
          </a:r>
          <a:r>
            <a:rPr lang="en-US" altLang="zh-CN" smtClean="0"/>
            <a:t>KB——Knowledge Base</a:t>
          </a:r>
          <a:r>
            <a:rPr lang="zh-CN" altLang="en-US" smtClean="0"/>
            <a:t>）</a:t>
          </a:r>
          <a:endParaRPr lang="zh-CN" altLang="en-US" dirty="0"/>
        </a:p>
      </dgm:t>
    </dgm:pt>
    <dgm:pt modelId="{8F8A5C60-5BE0-445A-8365-D20C3F4FB94C}" cxnId="{C1F3E504-63C8-43E1-9506-441B2D523E27}" type="parTrans">
      <dgm:prSet/>
      <dgm:spPr/>
      <dgm:t>
        <a:bodyPr/>
        <a:lstStyle/>
        <a:p>
          <a:endParaRPr lang="zh-CN" altLang="en-US"/>
        </a:p>
      </dgm:t>
    </dgm:pt>
    <dgm:pt modelId="{9DE5797C-E2D5-421B-A89E-5E3D81B13EBC}" cxnId="{C1F3E504-63C8-43E1-9506-441B2D523E27}" type="sibTrans">
      <dgm:prSet/>
      <dgm:spPr/>
      <dgm:t>
        <a:bodyPr/>
        <a:lstStyle/>
        <a:p>
          <a:endParaRPr lang="zh-CN" altLang="en-US"/>
        </a:p>
      </dgm:t>
    </dgm:pt>
    <dgm:pt modelId="{3151341E-9287-42EE-BE45-62BA7CA53C26}" type="pres">
      <dgm:prSet presAssocID="{8F409FA1-FF7F-40C3-97A8-D975DAB2812A}" presName="Name0" presStyleCnt="0">
        <dgm:presLayoutVars>
          <dgm:dir/>
          <dgm:resizeHandles val="exact"/>
        </dgm:presLayoutVars>
      </dgm:prSet>
      <dgm:spPr/>
    </dgm:pt>
    <dgm:pt modelId="{7859B10B-5E4D-4198-947D-1F10A23E0E6F}" type="pres">
      <dgm:prSet presAssocID="{8F409FA1-FF7F-40C3-97A8-D975DAB2812A}" presName="vNodes" presStyleCnt="0"/>
      <dgm:spPr/>
    </dgm:pt>
    <dgm:pt modelId="{978F3C13-F9F3-4FF0-9214-1E2A54DE30DF}" type="pres">
      <dgm:prSet presAssocID="{F5D81138-4704-4E4C-8329-B189B9E6EF49}" presName="node" presStyleLbl="node1" presStyleIdx="0" presStyleCnt="3">
        <dgm:presLayoutVars>
          <dgm:bulletEnabled val="1"/>
        </dgm:presLayoutVars>
      </dgm:prSet>
      <dgm:spPr/>
      <dgm:t>
        <a:bodyPr/>
        <a:lstStyle/>
        <a:p>
          <a:endParaRPr lang="zh-CN" altLang="en-US"/>
        </a:p>
      </dgm:t>
    </dgm:pt>
    <dgm:pt modelId="{45D3388A-A29D-42FC-80D0-64298A7F38AB}" type="pres">
      <dgm:prSet presAssocID="{7A3446C4-B0DF-4FBF-BB89-862C0D22EF98}" presName="spacerT" presStyleCnt="0"/>
      <dgm:spPr/>
    </dgm:pt>
    <dgm:pt modelId="{8AF8552A-1311-4E9E-BC86-C76CE843F261}" type="pres">
      <dgm:prSet presAssocID="{7A3446C4-B0DF-4FBF-BB89-862C0D22EF98}" presName="sibTrans" presStyleLbl="sibTrans2D1" presStyleIdx="0" presStyleCnt="2"/>
      <dgm:spPr/>
      <dgm:t>
        <a:bodyPr/>
        <a:lstStyle/>
        <a:p>
          <a:endParaRPr lang="zh-CN" altLang="en-US"/>
        </a:p>
      </dgm:t>
    </dgm:pt>
    <dgm:pt modelId="{C075C4A8-8D95-4B99-BFC5-2B52D7854223}" type="pres">
      <dgm:prSet presAssocID="{7A3446C4-B0DF-4FBF-BB89-862C0D22EF98}" presName="spacerB" presStyleCnt="0"/>
      <dgm:spPr/>
    </dgm:pt>
    <dgm:pt modelId="{36E30B80-6A5B-419F-8B41-D9CE85EEE773}" type="pres">
      <dgm:prSet presAssocID="{BFBFCAAB-4AD0-4AE3-835C-F9C99E86BEB3}" presName="node" presStyleLbl="node1" presStyleIdx="1" presStyleCnt="3">
        <dgm:presLayoutVars>
          <dgm:bulletEnabled val="1"/>
        </dgm:presLayoutVars>
      </dgm:prSet>
      <dgm:spPr/>
      <dgm:t>
        <a:bodyPr/>
        <a:lstStyle/>
        <a:p>
          <a:endParaRPr lang="zh-CN" altLang="en-US"/>
        </a:p>
      </dgm:t>
    </dgm:pt>
    <dgm:pt modelId="{4B6328FC-8FB2-4E55-9FB6-0E6D1F07BF5C}" type="pres">
      <dgm:prSet presAssocID="{8F409FA1-FF7F-40C3-97A8-D975DAB2812A}" presName="sibTransLast" presStyleLbl="sibTrans2D1" presStyleIdx="1" presStyleCnt="2"/>
      <dgm:spPr/>
      <dgm:t>
        <a:bodyPr/>
        <a:lstStyle/>
        <a:p>
          <a:endParaRPr lang="zh-CN" altLang="en-US"/>
        </a:p>
      </dgm:t>
    </dgm:pt>
    <dgm:pt modelId="{8DAB7DD8-1FD5-40ED-B1ED-FD4BAE032EC1}" type="pres">
      <dgm:prSet presAssocID="{8F409FA1-FF7F-40C3-97A8-D975DAB2812A}" presName="connectorText" presStyleLbl="sibTrans2D1" presStyleIdx="1" presStyleCnt="2"/>
      <dgm:spPr/>
      <dgm:t>
        <a:bodyPr/>
        <a:lstStyle/>
        <a:p>
          <a:endParaRPr lang="zh-CN" altLang="en-US"/>
        </a:p>
      </dgm:t>
    </dgm:pt>
    <dgm:pt modelId="{6BBBC325-CC70-42C7-84CE-A8206F22606F}" type="pres">
      <dgm:prSet presAssocID="{8F409FA1-FF7F-40C3-97A8-D975DAB2812A}" presName="lastNode" presStyleLbl="node1" presStyleIdx="2" presStyleCnt="3">
        <dgm:presLayoutVars>
          <dgm:bulletEnabled val="1"/>
        </dgm:presLayoutVars>
      </dgm:prSet>
      <dgm:spPr/>
      <dgm:t>
        <a:bodyPr/>
        <a:lstStyle/>
        <a:p>
          <a:endParaRPr lang="zh-CN" altLang="en-US"/>
        </a:p>
      </dgm:t>
    </dgm:pt>
  </dgm:ptLst>
  <dgm:cxnLst>
    <dgm:cxn modelId="{A38B7FB9-44B8-4B95-9A4E-B5B1034D8BAC}" type="presOf" srcId="{BFBFCAAB-4AD0-4AE3-835C-F9C99E86BEB3}" destId="{36E30B80-6A5B-419F-8B41-D9CE85EEE773}" srcOrd="0" destOrd="0" presId="urn:microsoft.com/office/officeart/2005/8/layout/equation2"/>
    <dgm:cxn modelId="{9A249A43-B60A-4299-B121-4862AC5BFB47}" type="presOf" srcId="{20DE7D1E-DC76-44FA-95C6-CD32D50358CD}" destId="{6BBBC325-CC70-42C7-84CE-A8206F22606F}" srcOrd="0" destOrd="0" presId="urn:microsoft.com/office/officeart/2005/8/layout/equation2"/>
    <dgm:cxn modelId="{227F021F-B982-4016-9597-A220B6E8A942}" type="presOf" srcId="{7A3446C4-B0DF-4FBF-BB89-862C0D22EF98}" destId="{8AF8552A-1311-4E9E-BC86-C76CE843F261}" srcOrd="0" destOrd="0" presId="urn:microsoft.com/office/officeart/2005/8/layout/equation2"/>
    <dgm:cxn modelId="{C1F3E504-63C8-43E1-9506-441B2D523E27}" srcId="{8F409FA1-FF7F-40C3-97A8-D975DAB2812A}" destId="{20DE7D1E-DC76-44FA-95C6-CD32D50358CD}" srcOrd="2" destOrd="0" parTransId="{8F8A5C60-5BE0-445A-8365-D20C3F4FB94C}" sibTransId="{9DE5797C-E2D5-421B-A89E-5E3D81B13EBC}"/>
    <dgm:cxn modelId="{F421E608-79C2-443E-A770-61A6C9306962}" srcId="{8F409FA1-FF7F-40C3-97A8-D975DAB2812A}" destId="{BFBFCAAB-4AD0-4AE3-835C-F9C99E86BEB3}" srcOrd="1" destOrd="0" parTransId="{0E54F0FF-39A3-4DB8-9F4C-17B97A8393B6}" sibTransId="{6A7EA199-94DD-48D7-BAE0-A6E1FB640D6F}"/>
    <dgm:cxn modelId="{0B08996F-BF93-498D-8BA0-AB00D76BB868}" type="presOf" srcId="{6A7EA199-94DD-48D7-BAE0-A6E1FB640D6F}" destId="{8DAB7DD8-1FD5-40ED-B1ED-FD4BAE032EC1}" srcOrd="1" destOrd="0" presId="urn:microsoft.com/office/officeart/2005/8/layout/equation2"/>
    <dgm:cxn modelId="{959E767B-C7AA-413A-93D2-FFB0741786FE}" type="presOf" srcId="{8F409FA1-FF7F-40C3-97A8-D975DAB2812A}" destId="{3151341E-9287-42EE-BE45-62BA7CA53C26}" srcOrd="0" destOrd="0" presId="urn:microsoft.com/office/officeart/2005/8/layout/equation2"/>
    <dgm:cxn modelId="{8FBAAE77-92E0-4767-B8A4-F567B85D5BDA}" srcId="{8F409FA1-FF7F-40C3-97A8-D975DAB2812A}" destId="{F5D81138-4704-4E4C-8329-B189B9E6EF49}" srcOrd="0" destOrd="0" parTransId="{E9B44513-5427-4DCD-83D1-ADFE97F2B777}" sibTransId="{7A3446C4-B0DF-4FBF-BB89-862C0D22EF98}"/>
    <dgm:cxn modelId="{46590F2B-BBEA-4D0D-ABA9-2A0FC9FFE10E}" type="presOf" srcId="{F5D81138-4704-4E4C-8329-B189B9E6EF49}" destId="{978F3C13-F9F3-4FF0-9214-1E2A54DE30DF}" srcOrd="0" destOrd="0" presId="urn:microsoft.com/office/officeart/2005/8/layout/equation2"/>
    <dgm:cxn modelId="{CC650E5B-5C51-4DB9-83F7-AACF7AD33321}" type="presOf" srcId="{6A7EA199-94DD-48D7-BAE0-A6E1FB640D6F}" destId="{4B6328FC-8FB2-4E55-9FB6-0E6D1F07BF5C}" srcOrd="0" destOrd="0" presId="urn:microsoft.com/office/officeart/2005/8/layout/equation2"/>
    <dgm:cxn modelId="{AF4EA903-DB35-4D1A-B7AB-47D03A792DF4}" type="presParOf" srcId="{3151341E-9287-42EE-BE45-62BA7CA53C26}" destId="{7859B10B-5E4D-4198-947D-1F10A23E0E6F}" srcOrd="0" destOrd="0" presId="urn:microsoft.com/office/officeart/2005/8/layout/equation2"/>
    <dgm:cxn modelId="{F1CF049E-5B07-46B5-835A-200C2DF4412C}" type="presParOf" srcId="{7859B10B-5E4D-4198-947D-1F10A23E0E6F}" destId="{978F3C13-F9F3-4FF0-9214-1E2A54DE30DF}" srcOrd="0" destOrd="0" presId="urn:microsoft.com/office/officeart/2005/8/layout/equation2"/>
    <dgm:cxn modelId="{572D23F2-5585-4F0D-8CE1-19068F08C75F}" type="presParOf" srcId="{7859B10B-5E4D-4198-947D-1F10A23E0E6F}" destId="{45D3388A-A29D-42FC-80D0-64298A7F38AB}" srcOrd="1" destOrd="0" presId="urn:microsoft.com/office/officeart/2005/8/layout/equation2"/>
    <dgm:cxn modelId="{033355C3-3C97-4F7D-9871-67ED43408507}" type="presParOf" srcId="{7859B10B-5E4D-4198-947D-1F10A23E0E6F}" destId="{8AF8552A-1311-4E9E-BC86-C76CE843F261}" srcOrd="2" destOrd="0" presId="urn:microsoft.com/office/officeart/2005/8/layout/equation2"/>
    <dgm:cxn modelId="{11195202-CCB4-4E62-92F2-0E01D56D5340}" type="presParOf" srcId="{7859B10B-5E4D-4198-947D-1F10A23E0E6F}" destId="{C075C4A8-8D95-4B99-BFC5-2B52D7854223}" srcOrd="3" destOrd="0" presId="urn:microsoft.com/office/officeart/2005/8/layout/equation2"/>
    <dgm:cxn modelId="{C7B8E884-5429-4C2F-985D-AE1B2393A1BC}" type="presParOf" srcId="{7859B10B-5E4D-4198-947D-1F10A23E0E6F}" destId="{36E30B80-6A5B-419F-8B41-D9CE85EEE773}" srcOrd="4" destOrd="0" presId="urn:microsoft.com/office/officeart/2005/8/layout/equation2"/>
    <dgm:cxn modelId="{C07C1BDF-1C1B-4D43-A3F9-7EE8D734BA91}" type="presParOf" srcId="{3151341E-9287-42EE-BE45-62BA7CA53C26}" destId="{4B6328FC-8FB2-4E55-9FB6-0E6D1F07BF5C}" srcOrd="1" destOrd="0" presId="urn:microsoft.com/office/officeart/2005/8/layout/equation2"/>
    <dgm:cxn modelId="{5DB2B80A-4176-4200-921D-D38FE579E962}" type="presParOf" srcId="{4B6328FC-8FB2-4E55-9FB6-0E6D1F07BF5C}" destId="{8DAB7DD8-1FD5-40ED-B1ED-FD4BAE032EC1}" srcOrd="0" destOrd="0" presId="urn:microsoft.com/office/officeart/2005/8/layout/equation2"/>
    <dgm:cxn modelId="{E7373E85-4287-42F7-BBC5-80A33767F0D1}" type="presParOf" srcId="{3151341E-9287-42EE-BE45-62BA7CA53C26}" destId="{6BBBC325-CC70-42C7-84CE-A8206F22606F}" srcOrd="2"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997ABE8-2C1E-4DEC-9AC2-32E5720427D2}" type="doc">
      <dgm:prSet loTypeId="urn:microsoft.com/office/officeart/2005/8/layout/target1" loCatId="relationship" qsTypeId="urn:microsoft.com/office/officeart/2005/8/quickstyle/simple4" qsCatId="simple" csTypeId="urn:microsoft.com/office/officeart/2005/8/colors/accent1_2" csCatId="accent1" phldr="1"/>
      <dgm:spPr/>
      <dgm:t>
        <a:bodyPr/>
        <a:lstStyle/>
        <a:p>
          <a:endParaRPr lang="zh-CN" altLang="en-US"/>
        </a:p>
      </dgm:t>
    </dgm:pt>
    <dgm:pt modelId="{0BDE8688-8F62-42C9-84C6-92F6DC86107C}">
      <dgm:prSet custT="1"/>
      <dgm:spPr/>
      <dgm:t>
        <a:bodyPr/>
        <a:lstStyle/>
        <a:p>
          <a:pPr rtl="0"/>
          <a:r>
            <a:rPr lang="zh-CN" altLang="en-US" sz="1400" dirty="0" smtClean="0"/>
            <a:t>最大隶属度法</a:t>
          </a:r>
          <a:endParaRPr lang="zh-CN" altLang="en-US" sz="1400" dirty="0"/>
        </a:p>
      </dgm:t>
    </dgm:pt>
    <dgm:pt modelId="{4A38D377-06E7-4DFF-84EF-F0F6A3A15060}" cxnId="{D69437B4-0EF4-4D9C-98DE-A5662DF5E0D4}" type="parTrans">
      <dgm:prSet/>
      <dgm:spPr/>
      <dgm:t>
        <a:bodyPr/>
        <a:lstStyle/>
        <a:p>
          <a:endParaRPr lang="zh-CN" altLang="en-US"/>
        </a:p>
      </dgm:t>
    </dgm:pt>
    <dgm:pt modelId="{72C9F05A-6532-4943-97D2-1EE1332C60B0}" cxnId="{D69437B4-0EF4-4D9C-98DE-A5662DF5E0D4}" type="sibTrans">
      <dgm:prSet/>
      <dgm:spPr/>
      <dgm:t>
        <a:bodyPr/>
        <a:lstStyle/>
        <a:p>
          <a:endParaRPr lang="zh-CN" altLang="en-US"/>
        </a:p>
      </dgm:t>
    </dgm:pt>
    <dgm:pt modelId="{3F1C5C56-9E45-40F8-9CAF-8EEA224F1AE5}">
      <dgm:prSet custT="1"/>
      <dgm:spPr/>
      <dgm:t>
        <a:bodyPr/>
        <a:lstStyle/>
        <a:p>
          <a:pPr rtl="0"/>
          <a:r>
            <a:rPr lang="zh-CN" altLang="en-US" sz="1400" dirty="0" smtClean="0"/>
            <a:t>重心法</a:t>
          </a:r>
          <a:endParaRPr lang="zh-CN" altLang="en-US" sz="1400" dirty="0"/>
        </a:p>
      </dgm:t>
    </dgm:pt>
    <dgm:pt modelId="{BCA7BF86-6499-4D2C-A01D-EFB0A8F9BCF0}" cxnId="{0BE3DAD4-FBEC-4228-ABE9-5BB482751049}" type="parTrans">
      <dgm:prSet/>
      <dgm:spPr/>
      <dgm:t>
        <a:bodyPr/>
        <a:lstStyle/>
        <a:p>
          <a:endParaRPr lang="zh-CN" altLang="en-US"/>
        </a:p>
      </dgm:t>
    </dgm:pt>
    <dgm:pt modelId="{07D07BD6-DC9F-4A5F-8410-575AD8C87A13}" cxnId="{0BE3DAD4-FBEC-4228-ABE9-5BB482751049}" type="sibTrans">
      <dgm:prSet/>
      <dgm:spPr/>
      <dgm:t>
        <a:bodyPr/>
        <a:lstStyle/>
        <a:p>
          <a:endParaRPr lang="zh-CN" altLang="en-US"/>
        </a:p>
      </dgm:t>
    </dgm:pt>
    <dgm:pt modelId="{8E927B4E-2B3C-418B-B1C8-6BBBB0E25245}">
      <dgm:prSet/>
      <dgm:spPr/>
      <dgm:t>
        <a:bodyPr/>
        <a:lstStyle/>
        <a:p>
          <a:pPr rtl="0"/>
          <a:r>
            <a:rPr lang="zh-CN" dirty="0" smtClean="0"/>
            <a:t>加权平均法</a:t>
          </a:r>
          <a:endParaRPr lang="zh-CN" dirty="0"/>
        </a:p>
      </dgm:t>
    </dgm:pt>
    <dgm:pt modelId="{2644EB11-7A15-40A7-A604-BBC3603CC186}" cxnId="{60E88B02-693D-49C1-AC67-50EA599A61C4}" type="parTrans">
      <dgm:prSet/>
      <dgm:spPr/>
      <dgm:t>
        <a:bodyPr/>
        <a:lstStyle/>
        <a:p>
          <a:endParaRPr lang="zh-CN" altLang="en-US"/>
        </a:p>
      </dgm:t>
    </dgm:pt>
    <dgm:pt modelId="{9ABE242B-08A1-48BB-BD05-03D6AA579FB6}" cxnId="{60E88B02-693D-49C1-AC67-50EA599A61C4}" type="sibTrans">
      <dgm:prSet/>
      <dgm:spPr/>
      <dgm:t>
        <a:bodyPr/>
        <a:lstStyle/>
        <a:p>
          <a:endParaRPr lang="zh-CN" altLang="en-US"/>
        </a:p>
      </dgm:t>
    </dgm:pt>
    <dgm:pt modelId="{BEAE4EC6-5626-4CF0-A007-8AA0C174DB2E}" type="pres">
      <dgm:prSet presAssocID="{7997ABE8-2C1E-4DEC-9AC2-32E5720427D2}" presName="composite" presStyleCnt="0">
        <dgm:presLayoutVars>
          <dgm:chMax val="5"/>
          <dgm:dir/>
          <dgm:resizeHandles val="exact"/>
        </dgm:presLayoutVars>
      </dgm:prSet>
      <dgm:spPr/>
      <dgm:t>
        <a:bodyPr/>
        <a:lstStyle/>
        <a:p>
          <a:endParaRPr lang="zh-CN" altLang="en-US"/>
        </a:p>
      </dgm:t>
    </dgm:pt>
    <dgm:pt modelId="{51FB3E9C-9182-41FB-B62C-3FC0D5E529CF}" type="pres">
      <dgm:prSet presAssocID="{0BDE8688-8F62-42C9-84C6-92F6DC86107C}" presName="circle1" presStyleLbl="lnNode1" presStyleIdx="0" presStyleCnt="3"/>
      <dgm:spPr/>
      <dgm:t>
        <a:bodyPr/>
        <a:lstStyle/>
        <a:p>
          <a:endParaRPr lang="zh-CN" altLang="en-US"/>
        </a:p>
      </dgm:t>
    </dgm:pt>
    <dgm:pt modelId="{824EC100-9744-4E71-B5C4-50D447B93F24}" type="pres">
      <dgm:prSet presAssocID="{0BDE8688-8F62-42C9-84C6-92F6DC86107C}" presName="text1" presStyleLbl="revTx" presStyleIdx="0" presStyleCnt="3" custScaleX="131968">
        <dgm:presLayoutVars>
          <dgm:bulletEnabled val="1"/>
        </dgm:presLayoutVars>
      </dgm:prSet>
      <dgm:spPr/>
      <dgm:t>
        <a:bodyPr/>
        <a:lstStyle/>
        <a:p>
          <a:endParaRPr lang="zh-CN" altLang="en-US"/>
        </a:p>
      </dgm:t>
    </dgm:pt>
    <dgm:pt modelId="{8D55C8BF-2709-415E-AD0F-C2A7B590780D}" type="pres">
      <dgm:prSet presAssocID="{0BDE8688-8F62-42C9-84C6-92F6DC86107C}" presName="line1" presStyleLbl="callout" presStyleIdx="0" presStyleCnt="6"/>
      <dgm:spPr/>
      <dgm:t>
        <a:bodyPr/>
        <a:lstStyle/>
        <a:p>
          <a:endParaRPr lang="zh-CN" altLang="en-US"/>
        </a:p>
      </dgm:t>
    </dgm:pt>
    <dgm:pt modelId="{B873619E-4CC1-4B06-87BF-9230867BD89C}" type="pres">
      <dgm:prSet presAssocID="{0BDE8688-8F62-42C9-84C6-92F6DC86107C}" presName="d1" presStyleLbl="callout" presStyleIdx="1" presStyleCnt="6"/>
      <dgm:spPr/>
      <dgm:t>
        <a:bodyPr/>
        <a:lstStyle/>
        <a:p>
          <a:endParaRPr lang="zh-CN" altLang="en-US"/>
        </a:p>
      </dgm:t>
    </dgm:pt>
    <dgm:pt modelId="{68A53DE8-0DA3-4DBB-A2D8-82D16199E544}" type="pres">
      <dgm:prSet presAssocID="{3F1C5C56-9E45-40F8-9CAF-8EEA224F1AE5}" presName="circle2" presStyleLbl="lnNode1" presStyleIdx="1" presStyleCnt="3"/>
      <dgm:spPr/>
      <dgm:t>
        <a:bodyPr/>
        <a:lstStyle/>
        <a:p>
          <a:endParaRPr lang="zh-CN" altLang="en-US"/>
        </a:p>
      </dgm:t>
    </dgm:pt>
    <dgm:pt modelId="{EC15E15C-4AAA-487B-8EC2-CC0178DD8A64}" type="pres">
      <dgm:prSet presAssocID="{3F1C5C56-9E45-40F8-9CAF-8EEA224F1AE5}" presName="text2" presStyleLbl="revTx" presStyleIdx="1" presStyleCnt="3">
        <dgm:presLayoutVars>
          <dgm:bulletEnabled val="1"/>
        </dgm:presLayoutVars>
      </dgm:prSet>
      <dgm:spPr/>
      <dgm:t>
        <a:bodyPr/>
        <a:lstStyle/>
        <a:p>
          <a:endParaRPr lang="zh-CN" altLang="en-US"/>
        </a:p>
      </dgm:t>
    </dgm:pt>
    <dgm:pt modelId="{48E206E9-70A3-4F3C-A924-D270C3470C7F}" type="pres">
      <dgm:prSet presAssocID="{3F1C5C56-9E45-40F8-9CAF-8EEA224F1AE5}" presName="line2" presStyleLbl="callout" presStyleIdx="2" presStyleCnt="6"/>
      <dgm:spPr/>
      <dgm:t>
        <a:bodyPr/>
        <a:lstStyle/>
        <a:p>
          <a:endParaRPr lang="zh-CN" altLang="en-US"/>
        </a:p>
      </dgm:t>
    </dgm:pt>
    <dgm:pt modelId="{73CAE034-DAFE-4CB0-A99A-D6D7FC166D10}" type="pres">
      <dgm:prSet presAssocID="{3F1C5C56-9E45-40F8-9CAF-8EEA224F1AE5}" presName="d2" presStyleLbl="callout" presStyleIdx="3" presStyleCnt="6"/>
      <dgm:spPr/>
      <dgm:t>
        <a:bodyPr/>
        <a:lstStyle/>
        <a:p>
          <a:endParaRPr lang="zh-CN" altLang="en-US"/>
        </a:p>
      </dgm:t>
    </dgm:pt>
    <dgm:pt modelId="{E82EB9F4-F9D0-4ED3-A700-8ABB6F48B359}" type="pres">
      <dgm:prSet presAssocID="{8E927B4E-2B3C-418B-B1C8-6BBBB0E25245}" presName="circle3" presStyleLbl="lnNode1" presStyleIdx="2" presStyleCnt="3"/>
      <dgm:spPr/>
      <dgm:t>
        <a:bodyPr/>
        <a:lstStyle/>
        <a:p>
          <a:endParaRPr lang="zh-CN" altLang="en-US"/>
        </a:p>
      </dgm:t>
    </dgm:pt>
    <dgm:pt modelId="{C92028AD-87DF-47A2-987F-251CD131393F}" type="pres">
      <dgm:prSet presAssocID="{8E927B4E-2B3C-418B-B1C8-6BBBB0E25245}" presName="text3" presStyleLbl="revTx" presStyleIdx="2" presStyleCnt="3">
        <dgm:presLayoutVars>
          <dgm:bulletEnabled val="1"/>
        </dgm:presLayoutVars>
      </dgm:prSet>
      <dgm:spPr/>
      <dgm:t>
        <a:bodyPr/>
        <a:lstStyle/>
        <a:p>
          <a:endParaRPr lang="zh-CN" altLang="en-US"/>
        </a:p>
      </dgm:t>
    </dgm:pt>
    <dgm:pt modelId="{5C48264D-8BD2-408E-B1FB-F20434029435}" type="pres">
      <dgm:prSet presAssocID="{8E927B4E-2B3C-418B-B1C8-6BBBB0E25245}" presName="line3" presStyleLbl="callout" presStyleIdx="4" presStyleCnt="6"/>
      <dgm:spPr/>
      <dgm:t>
        <a:bodyPr/>
        <a:lstStyle/>
        <a:p>
          <a:endParaRPr lang="zh-CN" altLang="en-US"/>
        </a:p>
      </dgm:t>
    </dgm:pt>
    <dgm:pt modelId="{7DF7208A-9364-443A-A800-528716D9AB10}" type="pres">
      <dgm:prSet presAssocID="{8E927B4E-2B3C-418B-B1C8-6BBBB0E25245}" presName="d3" presStyleLbl="callout" presStyleIdx="5" presStyleCnt="6"/>
      <dgm:spPr/>
      <dgm:t>
        <a:bodyPr/>
        <a:lstStyle/>
        <a:p>
          <a:endParaRPr lang="zh-CN" altLang="en-US"/>
        </a:p>
      </dgm:t>
    </dgm:pt>
  </dgm:ptLst>
  <dgm:cxnLst>
    <dgm:cxn modelId="{62E91267-A49D-4F6D-BBA7-0217724C0A71}" type="presOf" srcId="{3F1C5C56-9E45-40F8-9CAF-8EEA224F1AE5}" destId="{EC15E15C-4AAA-487B-8EC2-CC0178DD8A64}" srcOrd="0" destOrd="0" presId="urn:microsoft.com/office/officeart/2005/8/layout/target1"/>
    <dgm:cxn modelId="{60E88B02-693D-49C1-AC67-50EA599A61C4}" srcId="{7997ABE8-2C1E-4DEC-9AC2-32E5720427D2}" destId="{8E927B4E-2B3C-418B-B1C8-6BBBB0E25245}" srcOrd="2" destOrd="0" parTransId="{2644EB11-7A15-40A7-A604-BBC3603CC186}" sibTransId="{9ABE242B-08A1-48BB-BD05-03D6AA579FB6}"/>
    <dgm:cxn modelId="{D69437B4-0EF4-4D9C-98DE-A5662DF5E0D4}" srcId="{7997ABE8-2C1E-4DEC-9AC2-32E5720427D2}" destId="{0BDE8688-8F62-42C9-84C6-92F6DC86107C}" srcOrd="0" destOrd="0" parTransId="{4A38D377-06E7-4DFF-84EF-F0F6A3A15060}" sibTransId="{72C9F05A-6532-4943-97D2-1EE1332C60B0}"/>
    <dgm:cxn modelId="{A5A5D62F-47D9-49C6-9E46-B2CB030F7188}" type="presOf" srcId="{0BDE8688-8F62-42C9-84C6-92F6DC86107C}" destId="{824EC100-9744-4E71-B5C4-50D447B93F24}" srcOrd="0" destOrd="0" presId="urn:microsoft.com/office/officeart/2005/8/layout/target1"/>
    <dgm:cxn modelId="{51BE02BA-B276-4E9D-A743-FEE5A2447996}" type="presOf" srcId="{7997ABE8-2C1E-4DEC-9AC2-32E5720427D2}" destId="{BEAE4EC6-5626-4CF0-A007-8AA0C174DB2E}" srcOrd="0" destOrd="0" presId="urn:microsoft.com/office/officeart/2005/8/layout/target1"/>
    <dgm:cxn modelId="{0BE3DAD4-FBEC-4228-ABE9-5BB482751049}" srcId="{7997ABE8-2C1E-4DEC-9AC2-32E5720427D2}" destId="{3F1C5C56-9E45-40F8-9CAF-8EEA224F1AE5}" srcOrd="1" destOrd="0" parTransId="{BCA7BF86-6499-4D2C-A01D-EFB0A8F9BCF0}" sibTransId="{07D07BD6-DC9F-4A5F-8410-575AD8C87A13}"/>
    <dgm:cxn modelId="{AF7FB557-4EF1-41A8-A536-0A3D51EFC252}" type="presOf" srcId="{8E927B4E-2B3C-418B-B1C8-6BBBB0E25245}" destId="{C92028AD-87DF-47A2-987F-251CD131393F}" srcOrd="0" destOrd="0" presId="urn:microsoft.com/office/officeart/2005/8/layout/target1"/>
    <dgm:cxn modelId="{078C5E2B-AC77-41DC-82D8-A3D963BC0DDF}" type="presParOf" srcId="{BEAE4EC6-5626-4CF0-A007-8AA0C174DB2E}" destId="{51FB3E9C-9182-41FB-B62C-3FC0D5E529CF}" srcOrd="0" destOrd="0" presId="urn:microsoft.com/office/officeart/2005/8/layout/target1"/>
    <dgm:cxn modelId="{DCE5F2DF-7298-4242-9984-720BABE4AD75}" type="presParOf" srcId="{BEAE4EC6-5626-4CF0-A007-8AA0C174DB2E}" destId="{824EC100-9744-4E71-B5C4-50D447B93F24}" srcOrd="1" destOrd="0" presId="urn:microsoft.com/office/officeart/2005/8/layout/target1"/>
    <dgm:cxn modelId="{92EA99E8-B1C5-47BC-9032-C3429F16C4C6}" type="presParOf" srcId="{BEAE4EC6-5626-4CF0-A007-8AA0C174DB2E}" destId="{8D55C8BF-2709-415E-AD0F-C2A7B590780D}" srcOrd="2" destOrd="0" presId="urn:microsoft.com/office/officeart/2005/8/layout/target1"/>
    <dgm:cxn modelId="{1FD1BEBD-D29B-47CF-9BAB-DE23B25D3C5C}" type="presParOf" srcId="{BEAE4EC6-5626-4CF0-A007-8AA0C174DB2E}" destId="{B873619E-4CC1-4B06-87BF-9230867BD89C}" srcOrd="3" destOrd="0" presId="urn:microsoft.com/office/officeart/2005/8/layout/target1"/>
    <dgm:cxn modelId="{9A4507BD-EB1C-4F9B-8A1D-3BC70DD0C44D}" type="presParOf" srcId="{BEAE4EC6-5626-4CF0-A007-8AA0C174DB2E}" destId="{68A53DE8-0DA3-4DBB-A2D8-82D16199E544}" srcOrd="4" destOrd="0" presId="urn:microsoft.com/office/officeart/2005/8/layout/target1"/>
    <dgm:cxn modelId="{8F9B6A74-323E-4A85-9941-E9EB59242C69}" type="presParOf" srcId="{BEAE4EC6-5626-4CF0-A007-8AA0C174DB2E}" destId="{EC15E15C-4AAA-487B-8EC2-CC0178DD8A64}" srcOrd="5" destOrd="0" presId="urn:microsoft.com/office/officeart/2005/8/layout/target1"/>
    <dgm:cxn modelId="{6A8AB059-674E-4346-B6A7-E1FC59C53D41}" type="presParOf" srcId="{BEAE4EC6-5626-4CF0-A007-8AA0C174DB2E}" destId="{48E206E9-70A3-4F3C-A924-D270C3470C7F}" srcOrd="6" destOrd="0" presId="urn:microsoft.com/office/officeart/2005/8/layout/target1"/>
    <dgm:cxn modelId="{A0D98DDB-A718-4F6C-BBCE-B08F302FCAD4}" type="presParOf" srcId="{BEAE4EC6-5626-4CF0-A007-8AA0C174DB2E}" destId="{73CAE034-DAFE-4CB0-A99A-D6D7FC166D10}" srcOrd="7" destOrd="0" presId="urn:microsoft.com/office/officeart/2005/8/layout/target1"/>
    <dgm:cxn modelId="{117A23E8-21FB-4B34-87D5-C925712CD9A4}" type="presParOf" srcId="{BEAE4EC6-5626-4CF0-A007-8AA0C174DB2E}" destId="{E82EB9F4-F9D0-4ED3-A700-8ABB6F48B359}" srcOrd="8" destOrd="0" presId="urn:microsoft.com/office/officeart/2005/8/layout/target1"/>
    <dgm:cxn modelId="{4E14A2BC-C44C-47F7-887A-927AB36CAE3C}" type="presParOf" srcId="{BEAE4EC6-5626-4CF0-A007-8AA0C174DB2E}" destId="{C92028AD-87DF-47A2-987F-251CD131393F}" srcOrd="9" destOrd="0" presId="urn:microsoft.com/office/officeart/2005/8/layout/target1"/>
    <dgm:cxn modelId="{BCCF38E8-66BC-4A7F-B810-B511E45FA89E}" type="presParOf" srcId="{BEAE4EC6-5626-4CF0-A007-8AA0C174DB2E}" destId="{5C48264D-8BD2-408E-B1FB-F20434029435}" srcOrd="10" destOrd="0" presId="urn:microsoft.com/office/officeart/2005/8/layout/target1"/>
    <dgm:cxn modelId="{A7CBD413-66D4-414F-8A7E-C5D5714D5710}" type="presParOf" srcId="{BEAE4EC6-5626-4CF0-A007-8AA0C174DB2E}" destId="{7DF7208A-9364-443A-A800-528716D9AB10}" srcOrd="11"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001493" cy="4092529"/>
        <a:chOff x="0" y="0"/>
        <a:chExt cx="5001493" cy="4092529"/>
      </a:xfrm>
    </dsp:grpSpPr>
    <dsp:sp modelId="{40072925-12EF-481D-AD5E-BB7D38586D96}">
      <dsp:nvSpPr>
        <dsp:cNvPr id="5" name="任意多边形 4"/>
        <dsp:cNvSpPr/>
      </dsp:nvSpPr>
      <dsp:spPr bwMode="white">
        <a:xfrm>
          <a:off x="1329867" y="1320275"/>
          <a:ext cx="675845" cy="68080"/>
        </a:xfrm>
        <a:custGeom>
          <a:avLst/>
          <a:gdLst/>
          <a:ahLst/>
          <a:cxnLst/>
          <a:pathLst>
            <a:path w="1064" h="107">
              <a:moveTo>
                <a:pt x="148" y="422"/>
              </a:moveTo>
              <a:lnTo>
                <a:pt x="916" y="-315"/>
              </a:lnTo>
            </a:path>
          </a:pathLst>
        </a:custGeom>
      </dsp:spPr>
      <dsp:style>
        <a:lnRef idx="2">
          <a:schemeClr val="accent1">
            <a:shade val="60000"/>
          </a:schemeClr>
        </a:lnRef>
        <a:fillRef idx="0">
          <a:schemeClr val="accent1"/>
        </a:fillRef>
        <a:effectRef idx="0">
          <a:scrgbClr r="0" g="0" b="0"/>
        </a:effectRef>
        <a:fontRef idx="minor"/>
      </dsp:style>
      <dsp:txXfrm>
        <a:off x="1329867" y="1320275"/>
        <a:ext cx="675845" cy="68080"/>
      </dsp:txXfrm>
    </dsp:sp>
    <dsp:sp modelId="{029C813D-F3FF-4D2F-A575-8751FFA21A2E}">
      <dsp:nvSpPr>
        <dsp:cNvPr id="8" name="任意多边形 7"/>
        <dsp:cNvSpPr/>
      </dsp:nvSpPr>
      <dsp:spPr bwMode="white">
        <a:xfrm>
          <a:off x="1607919" y="2012225"/>
          <a:ext cx="499319" cy="68080"/>
        </a:xfrm>
        <a:custGeom>
          <a:avLst/>
          <a:gdLst/>
          <a:ahLst/>
          <a:cxnLst/>
          <a:pathLst>
            <a:path w="786" h="107">
              <a:moveTo>
                <a:pt x="0" y="54"/>
              </a:moveTo>
              <a:lnTo>
                <a:pt x="786" y="54"/>
              </a:lnTo>
            </a:path>
          </a:pathLst>
        </a:custGeom>
      </dsp:spPr>
      <dsp:style>
        <a:lnRef idx="2">
          <a:schemeClr val="accent1">
            <a:shade val="60000"/>
          </a:schemeClr>
        </a:lnRef>
        <a:fillRef idx="0">
          <a:schemeClr val="accent1"/>
        </a:fillRef>
        <a:effectRef idx="0">
          <a:scrgbClr r="0" g="0" b="0"/>
        </a:effectRef>
        <a:fontRef idx="minor"/>
      </dsp:style>
      <dsp:txXfrm>
        <a:off x="1607919" y="2012225"/>
        <a:ext cx="499319" cy="68080"/>
      </dsp:txXfrm>
    </dsp:sp>
    <dsp:sp modelId="{F320D8F5-9E4A-4833-B97A-6C24F107ECE4}">
      <dsp:nvSpPr>
        <dsp:cNvPr id="11" name="任意多边形 10"/>
        <dsp:cNvSpPr/>
      </dsp:nvSpPr>
      <dsp:spPr bwMode="white">
        <a:xfrm>
          <a:off x="1329867" y="2704174"/>
          <a:ext cx="675845" cy="68080"/>
        </a:xfrm>
        <a:custGeom>
          <a:avLst/>
          <a:gdLst/>
          <a:ahLst/>
          <a:cxnLst/>
          <a:pathLst>
            <a:path w="1064" h="107">
              <a:moveTo>
                <a:pt x="148" y="-315"/>
              </a:moveTo>
              <a:lnTo>
                <a:pt x="916" y="422"/>
              </a:lnTo>
            </a:path>
          </a:pathLst>
        </a:custGeom>
      </dsp:spPr>
      <dsp:style>
        <a:lnRef idx="2">
          <a:schemeClr val="accent1">
            <a:shade val="60000"/>
          </a:schemeClr>
        </a:lnRef>
        <a:fillRef idx="0">
          <a:schemeClr val="accent1"/>
        </a:fillRef>
        <a:effectRef idx="0">
          <a:scrgbClr r="0" g="0" b="0"/>
        </a:effectRef>
        <a:fontRef idx="minor"/>
      </dsp:style>
      <dsp:txXfrm>
        <a:off x="1329867" y="2704174"/>
        <a:ext cx="675845" cy="68080"/>
      </dsp:txXfrm>
    </dsp:sp>
    <dsp:sp modelId="{B4563987-5F02-4D8B-A82E-DFA8A7D4EEAE}">
      <dsp:nvSpPr>
        <dsp:cNvPr id="4" name="五边形 3"/>
        <dsp:cNvSpPr/>
      </dsp:nvSpPr>
      <dsp:spPr bwMode="white">
        <a:xfrm>
          <a:off x="866793" y="1090498"/>
          <a:ext cx="1891670" cy="1891670"/>
        </a:xfrm>
        <a:prstGeom prst="homePlate">
          <a:avLst/>
        </a:prstGeom>
        <a:blipFill>
          <a:blip r:embed="rId1">
            <a:extLst>
              <a:ext uri="{28A0092B-C50C-407E-A947-70E740481C1C}">
                <a14:useLocalDpi xmlns:a14="http://schemas.microsoft.com/office/drawing/2010/main" val="0"/>
              </a:ext>
            </a:extLst>
          </a:blip>
          <a:srcRect/>
          <a:stretch>
            <a:fillRect l="-26000" r="-26000"/>
          </a:stretch>
        </a:blipFill>
      </dsp:spPr>
      <dsp:style>
        <a:lnRef idx="0">
          <a:schemeClr val="lt1"/>
        </a:lnRef>
        <a:fillRef idx="3">
          <a:schemeClr val="accent1"/>
        </a:fillRef>
        <a:effectRef idx="3">
          <a:scrgbClr r="0" g="0" b="0"/>
        </a:effectRef>
        <a:fontRef idx="minor">
          <a:schemeClr val="lt1"/>
        </a:fontRef>
      </dsp:style>
      <dsp:txXfrm>
        <a:off x="866793" y="1090498"/>
        <a:ext cx="1891670" cy="1891670"/>
      </dsp:txXfrm>
    </dsp:sp>
    <dsp:sp modelId="{7168FF43-CEAC-4BDE-BF33-7E2309CB1466}">
      <dsp:nvSpPr>
        <dsp:cNvPr id="6" name="椭圆 5"/>
        <dsp:cNvSpPr/>
      </dsp:nvSpPr>
      <dsp:spPr bwMode="white">
        <a:xfrm>
          <a:off x="1753960" y="160311"/>
          <a:ext cx="1135002" cy="1135002"/>
        </a:xfrm>
        <a:prstGeom prst="ellipse">
          <a:avLst/>
        </a:prstGeom>
      </dsp:spPr>
      <dsp:style>
        <a:lnRef idx="0">
          <a:schemeClr val="lt1"/>
        </a:lnRef>
        <a:fillRef idx="3">
          <a:schemeClr val="accent1"/>
        </a:fillRef>
        <a:effectRef idx="3">
          <a:scrgbClr r="0" g="0" b="0"/>
        </a:effectRef>
        <a:fontRef idx="minor">
          <a:schemeClr val="lt1"/>
        </a:fontRef>
      </dsp:style>
      <dsp:txBody>
        <a:bodyPr lIns="7620" tIns="7620" rIns="7620" bIns="7620" anchor="ctr"/>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rtl="0">
            <a:lnSpc>
              <a:spcPct val="100000"/>
            </a:lnSpc>
            <a:spcBef>
              <a:spcPct val="0"/>
            </a:spcBef>
            <a:spcAft>
              <a:spcPct val="35000"/>
            </a:spcAft>
          </a:pPr>
          <a:r>
            <a:rPr lang="zh-CN" dirty="0" smtClean="0"/>
            <a:t>经典</a:t>
          </a:r>
          <a:r>
            <a:rPr lang="en-US" dirty="0" err="1" smtClean="0"/>
            <a:t>Mamdani</a:t>
          </a:r>
          <a:r>
            <a:rPr lang="zh-CN" dirty="0" smtClean="0"/>
            <a:t>型模糊控制器</a:t>
          </a:r>
          <a:endParaRPr lang="zh-CN" dirty="0"/>
        </a:p>
      </dsp:txBody>
      <dsp:txXfrm>
        <a:off x="1753960" y="160311"/>
        <a:ext cx="1135002" cy="1135002"/>
      </dsp:txXfrm>
    </dsp:sp>
    <dsp:sp modelId="{070ABC5D-DF2E-4C5E-9DF7-93EFEA8D729C}">
      <dsp:nvSpPr>
        <dsp:cNvPr id="9" name="椭圆 8"/>
        <dsp:cNvSpPr/>
      </dsp:nvSpPr>
      <dsp:spPr bwMode="white">
        <a:xfrm>
          <a:off x="2107239" y="1478764"/>
          <a:ext cx="1135002" cy="1135002"/>
        </a:xfrm>
        <a:prstGeom prst="ellipse">
          <a:avLst/>
        </a:prstGeom>
      </dsp:spPr>
      <dsp:style>
        <a:lnRef idx="0">
          <a:schemeClr val="lt1"/>
        </a:lnRef>
        <a:fillRef idx="3">
          <a:schemeClr val="accent1"/>
        </a:fillRef>
        <a:effectRef idx="3">
          <a:scrgbClr r="0" g="0" b="0"/>
        </a:effectRef>
        <a:fontRef idx="minor">
          <a:schemeClr val="lt1"/>
        </a:fontRef>
      </dsp:style>
      <dsp:txBody>
        <a:bodyPr lIns="7620" tIns="7620" rIns="7620" bIns="7620" anchor="ctr"/>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rtl="0">
            <a:lnSpc>
              <a:spcPct val="100000"/>
            </a:lnSpc>
            <a:spcBef>
              <a:spcPct val="0"/>
            </a:spcBef>
            <a:spcAft>
              <a:spcPct val="35000"/>
            </a:spcAft>
          </a:pPr>
          <a:r>
            <a:rPr lang="en-US" dirty="0" smtClean="0"/>
            <a:t>T-S</a:t>
          </a:r>
          <a:r>
            <a:rPr lang="zh-CN" dirty="0" smtClean="0"/>
            <a:t>型模糊控制器</a:t>
          </a:r>
          <a:endParaRPr lang="zh-CN" dirty="0"/>
        </a:p>
      </dsp:txBody>
      <dsp:txXfrm>
        <a:off x="2107239" y="1478764"/>
        <a:ext cx="1135002" cy="1135002"/>
      </dsp:txXfrm>
    </dsp:sp>
    <dsp:sp modelId="{118A0091-BDEE-43D1-A78B-3CC8541E2417}">
      <dsp:nvSpPr>
        <dsp:cNvPr id="12" name="椭圆 11"/>
        <dsp:cNvSpPr/>
      </dsp:nvSpPr>
      <dsp:spPr bwMode="white">
        <a:xfrm>
          <a:off x="1753960" y="2797217"/>
          <a:ext cx="1135002" cy="1135002"/>
        </a:xfrm>
        <a:prstGeom prst="ellipse">
          <a:avLst/>
        </a:prstGeom>
      </dsp:spPr>
      <dsp:style>
        <a:lnRef idx="0">
          <a:schemeClr val="lt1"/>
        </a:lnRef>
        <a:fillRef idx="3">
          <a:schemeClr val="accent1"/>
        </a:fillRef>
        <a:effectRef idx="3">
          <a:scrgbClr r="0" g="0" b="0"/>
        </a:effectRef>
        <a:fontRef idx="minor">
          <a:schemeClr val="lt1"/>
        </a:fontRef>
      </dsp:style>
      <dsp:txBody>
        <a:bodyPr lIns="7620" tIns="7620" rIns="7620" bIns="7620" anchor="ctr"/>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rtl="0">
            <a:lnSpc>
              <a:spcPct val="100000"/>
            </a:lnSpc>
            <a:spcBef>
              <a:spcPct val="0"/>
            </a:spcBef>
            <a:spcAft>
              <a:spcPct val="35000"/>
            </a:spcAft>
          </a:pPr>
          <a:r>
            <a:rPr lang="zh-CN" dirty="0" smtClean="0"/>
            <a:t>自适应模糊控制器</a:t>
          </a:r>
          <a:endParaRPr lang="zh-CN" dirty="0"/>
        </a:p>
      </dsp:txBody>
      <dsp:txXfrm>
        <a:off x="1753960" y="2797217"/>
        <a:ext cx="1135002" cy="1135002"/>
      </dsp:txXfrm>
    </dsp:sp>
    <dsp:sp modelId="{CB1529C2-950F-4B88-92FA-93AA44DB872B}">
      <dsp:nvSpPr>
        <dsp:cNvPr id="3" name="椭圆 2" hidden="1"/>
        <dsp:cNvSpPr/>
      </dsp:nvSpPr>
      <dsp:spPr>
        <a:xfrm>
          <a:off x="283750" y="1384180"/>
          <a:ext cx="1324169" cy="1324169"/>
        </a:xfrm>
        <a:prstGeom prst="ellipse">
          <a:avLst/>
        </a:prstGeom>
      </dsp:spPr>
      <dsp:txXfrm>
        <a:off x="283750" y="1384180"/>
        <a:ext cx="1324169" cy="1324169"/>
      </dsp:txXfrm>
    </dsp:sp>
    <dsp:sp modelId="{5B0D444E-8602-4A7A-837D-16B197355752}">
      <dsp:nvSpPr>
        <dsp:cNvPr id="7" name="矩形 6"/>
        <dsp:cNvSpPr/>
      </dsp:nvSpPr>
      <dsp:spPr bwMode="white">
        <a:xfrm>
          <a:off x="3002462" y="160311"/>
          <a:ext cx="1702503" cy="1135002"/>
        </a:xfrm>
        <a:prstGeom prst="rect">
          <a:avLst/>
        </a:prstGeom>
        <a:noFill/>
        <a:ln>
          <a:noFill/>
        </a:ln>
      </dsp:spPr>
      <dsp:style>
        <a:lnRef idx="0">
          <a:scrgbClr r="0" g="0" b="0"/>
        </a:lnRef>
        <a:fillRef idx="0">
          <a:scrgbClr r="0" g="0" b="0"/>
        </a:fillRef>
        <a:effectRef idx="0">
          <a:scrgbClr r="0" g="0" b="0"/>
        </a:effectRef>
        <a:fontRef idx="minor"/>
      </dsp:style>
      <dsp:txBody>
        <a:bodyPr lIns="0" tIns="0" rIns="0" bIns="0" anchor="ctr"/>
        <a:lstStyle>
          <a:lvl1pPr algn="l">
            <a:defRPr sz="6500"/>
          </a:lvl1pPr>
          <a:lvl2pPr marL="285750" indent="-285750" algn="l">
            <a:defRPr sz="5100"/>
          </a:lvl2pPr>
          <a:lvl3pPr marL="571500" indent="-285750" algn="l">
            <a:defRPr sz="5100"/>
          </a:lvl3pPr>
          <a:lvl4pPr marL="857250" indent="-285750" algn="l">
            <a:defRPr sz="5100"/>
          </a:lvl4pPr>
          <a:lvl5pPr marL="1143000" indent="-285750" algn="l">
            <a:defRPr sz="5100"/>
          </a:lvl5pPr>
          <a:lvl6pPr marL="1428750" indent="-285750" algn="l">
            <a:defRPr sz="5100"/>
          </a:lvl6pPr>
          <a:lvl7pPr marL="1714500" indent="-285750" algn="l">
            <a:defRPr sz="5100"/>
          </a:lvl7pPr>
          <a:lvl8pPr marL="2000250" indent="-285750" algn="l">
            <a:defRPr sz="5100"/>
          </a:lvl8pPr>
          <a:lvl9pPr marL="2286000" indent="-285750" algn="l">
            <a:defRPr sz="5100"/>
          </a:lvl9pPr>
        </a:lstStyle>
        <a:p>
          <a:endParaRPr>
            <a:solidFill>
              <a:schemeClr val="tx1"/>
            </a:solidFill>
          </a:endParaRPr>
        </a:p>
      </dsp:txBody>
      <dsp:txXfrm>
        <a:off x="3002462" y="160311"/>
        <a:ext cx="1702503" cy="1135002"/>
      </dsp:txXfrm>
    </dsp:sp>
    <dsp:sp modelId="{7B205EEA-5EDF-4A0A-94CF-055CF69C207F}">
      <dsp:nvSpPr>
        <dsp:cNvPr id="10" name="矩形 9"/>
        <dsp:cNvSpPr/>
      </dsp:nvSpPr>
      <dsp:spPr bwMode="white">
        <a:xfrm>
          <a:off x="3355740" y="1478764"/>
          <a:ext cx="1702503" cy="1135002"/>
        </a:xfrm>
        <a:prstGeom prst="rect">
          <a:avLst/>
        </a:prstGeom>
        <a:noFill/>
        <a:ln>
          <a:noFill/>
        </a:ln>
      </dsp:spPr>
      <dsp:style>
        <a:lnRef idx="0">
          <a:scrgbClr r="0" g="0" b="0"/>
        </a:lnRef>
        <a:fillRef idx="0">
          <a:scrgbClr r="0" g="0" b="0"/>
        </a:fillRef>
        <a:effectRef idx="0">
          <a:scrgbClr r="0" g="0" b="0"/>
        </a:effectRef>
        <a:fontRef idx="minor"/>
      </dsp:style>
      <dsp:txBody>
        <a:bodyPr lIns="0" tIns="0" rIns="0" bIns="0" anchor="ctr"/>
        <a:lstStyle>
          <a:lvl1pPr algn="l">
            <a:defRPr sz="6500"/>
          </a:lvl1pPr>
          <a:lvl2pPr marL="285750" indent="-285750" algn="l">
            <a:defRPr sz="5100"/>
          </a:lvl2pPr>
          <a:lvl3pPr marL="571500" indent="-285750" algn="l">
            <a:defRPr sz="5100"/>
          </a:lvl3pPr>
          <a:lvl4pPr marL="857250" indent="-285750" algn="l">
            <a:defRPr sz="5100"/>
          </a:lvl4pPr>
          <a:lvl5pPr marL="1143000" indent="-285750" algn="l">
            <a:defRPr sz="5100"/>
          </a:lvl5pPr>
          <a:lvl6pPr marL="1428750" indent="-285750" algn="l">
            <a:defRPr sz="5100"/>
          </a:lvl6pPr>
          <a:lvl7pPr marL="1714500" indent="-285750" algn="l">
            <a:defRPr sz="5100"/>
          </a:lvl7pPr>
          <a:lvl8pPr marL="2000250" indent="-285750" algn="l">
            <a:defRPr sz="5100"/>
          </a:lvl8pPr>
          <a:lvl9pPr marL="2286000" indent="-285750" algn="l">
            <a:defRPr sz="5100"/>
          </a:lvl9pPr>
        </a:lstStyle>
        <a:p>
          <a:endParaRPr>
            <a:solidFill>
              <a:schemeClr val="tx1"/>
            </a:solidFill>
          </a:endParaRPr>
        </a:p>
      </dsp:txBody>
      <dsp:txXfrm>
        <a:off x="3355740" y="1478764"/>
        <a:ext cx="1702503" cy="1135002"/>
      </dsp:txXfrm>
    </dsp:sp>
    <dsp:sp modelId="{A9F0926F-198C-4A44-A0D1-512304586625}">
      <dsp:nvSpPr>
        <dsp:cNvPr id="13" name="矩形 12"/>
        <dsp:cNvSpPr/>
      </dsp:nvSpPr>
      <dsp:spPr bwMode="white">
        <a:xfrm>
          <a:off x="3002462" y="2797217"/>
          <a:ext cx="1702503" cy="1135002"/>
        </a:xfrm>
        <a:prstGeom prst="rect">
          <a:avLst/>
        </a:prstGeom>
        <a:noFill/>
        <a:ln>
          <a:noFill/>
        </a:ln>
      </dsp:spPr>
      <dsp:style>
        <a:lnRef idx="0">
          <a:scrgbClr r="0" g="0" b="0"/>
        </a:lnRef>
        <a:fillRef idx="0">
          <a:scrgbClr r="0" g="0" b="0"/>
        </a:fillRef>
        <a:effectRef idx="0">
          <a:scrgbClr r="0" g="0" b="0"/>
        </a:effectRef>
        <a:fontRef idx="minor"/>
      </dsp:style>
      <dsp:txBody>
        <a:bodyPr lIns="0" tIns="0" rIns="0" bIns="0" anchor="ctr"/>
        <a:lstStyle>
          <a:lvl1pPr algn="l">
            <a:defRPr sz="6500"/>
          </a:lvl1pPr>
          <a:lvl2pPr marL="285750" indent="-285750" algn="l">
            <a:defRPr sz="5100"/>
          </a:lvl2pPr>
          <a:lvl3pPr marL="571500" indent="-285750" algn="l">
            <a:defRPr sz="5100"/>
          </a:lvl3pPr>
          <a:lvl4pPr marL="857250" indent="-285750" algn="l">
            <a:defRPr sz="5100"/>
          </a:lvl4pPr>
          <a:lvl5pPr marL="1143000" indent="-285750" algn="l">
            <a:defRPr sz="5100"/>
          </a:lvl5pPr>
          <a:lvl6pPr marL="1428750" indent="-285750" algn="l">
            <a:defRPr sz="5100"/>
          </a:lvl6pPr>
          <a:lvl7pPr marL="1714500" indent="-285750" algn="l">
            <a:defRPr sz="5100"/>
          </a:lvl7pPr>
          <a:lvl8pPr marL="2000250" indent="-285750" algn="l">
            <a:defRPr sz="5100"/>
          </a:lvl8pPr>
          <a:lvl9pPr marL="2286000" indent="-285750" algn="l">
            <a:defRPr sz="5100"/>
          </a:lvl9pPr>
        </a:lstStyle>
        <a:p>
          <a:endParaRPr>
            <a:solidFill>
              <a:schemeClr val="tx1"/>
            </a:solidFill>
          </a:endParaRPr>
        </a:p>
      </dsp:txBody>
      <dsp:txXfrm>
        <a:off x="3002462" y="2797217"/>
        <a:ext cx="1702503" cy="1135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666473" cy="1582973"/>
        <a:chOff x="0" y="0"/>
        <a:chExt cx="7666473" cy="1582973"/>
      </a:xfrm>
    </dsp:grpSpPr>
    <dsp:sp modelId="{36D944A6-CA38-4E17-888E-56F1D8C9C0FC}">
      <dsp:nvSpPr>
        <dsp:cNvPr id="3" name="椭圆 2"/>
        <dsp:cNvSpPr/>
      </dsp:nvSpPr>
      <dsp:spPr bwMode="white">
        <a:xfrm>
          <a:off x="585" y="94747"/>
          <a:ext cx="1393947" cy="1393947"/>
        </a:xfrm>
        <a:prstGeom prst="ellipse">
          <a:avLst/>
        </a:prstGeom>
      </dsp:spPr>
      <dsp:style>
        <a:lnRef idx="0">
          <a:schemeClr val="lt1"/>
        </a:lnRef>
        <a:fillRef idx="3">
          <a:schemeClr val="accent1"/>
        </a:fillRef>
        <a:effectRef idx="3">
          <a:scrgbClr r="0" g="0" b="0"/>
        </a:effectRef>
        <a:fontRef idx="minor">
          <a:schemeClr val="lt1"/>
        </a:fontRef>
      </dsp:style>
      <dsp:txBody>
        <a:bodyPr lIns="22860" tIns="22860" rIns="22860" bIns="2286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dirty="0" smtClean="0"/>
            <a:t>语言变量的确定</a:t>
          </a:r>
          <a:endParaRPr lang="zh-CN" altLang="en-US" dirty="0"/>
        </a:p>
      </dsp:txBody>
      <dsp:txXfrm>
        <a:off x="585" y="94747"/>
        <a:ext cx="1393947" cy="1393947"/>
      </dsp:txXfrm>
    </dsp:sp>
    <dsp:sp modelId="{94798408-95CA-4BFC-9EFE-682E3CE171AC}">
      <dsp:nvSpPr>
        <dsp:cNvPr id="4" name="等腰三角形 3"/>
        <dsp:cNvSpPr/>
      </dsp:nvSpPr>
      <dsp:spPr bwMode="white">
        <a:xfrm rot="5399230">
          <a:off x="1614890" y="600608"/>
          <a:ext cx="487881" cy="381704"/>
        </a:xfrm>
        <a:prstGeom prst="triangle">
          <a:avLst/>
        </a:prstGeom>
      </dsp:spPr>
      <dsp:style>
        <a:lnRef idx="0">
          <a:schemeClr val="accent1">
            <a:tint val="60000"/>
          </a:schemeClr>
        </a:lnRef>
        <a:fillRef idx="3">
          <a:schemeClr val="accent1">
            <a:tint val="60000"/>
          </a:schemeClr>
        </a:fillRef>
        <a:effectRef idx="3">
          <a:scrgbClr r="0" g="0" b="0"/>
        </a:effectRef>
        <a:fontRef idx="minor">
          <a:schemeClr val="lt1"/>
        </a:fontRef>
      </dsp:style>
      <dsp:txXfrm rot="5399230">
        <a:off x="1614890" y="600608"/>
        <a:ext cx="487881" cy="381704"/>
      </dsp:txXfrm>
    </dsp:sp>
    <dsp:sp modelId="{EAFDBF74-D658-4833-9A5F-C40EC1B21F30}">
      <dsp:nvSpPr>
        <dsp:cNvPr id="6" name="椭圆 5"/>
        <dsp:cNvSpPr/>
      </dsp:nvSpPr>
      <dsp:spPr bwMode="white">
        <a:xfrm>
          <a:off x="2323129" y="326371"/>
          <a:ext cx="929762" cy="929762"/>
        </a:xfrm>
        <a:prstGeom prst="ellipse">
          <a:avLst/>
        </a:prstGeom>
      </dsp:spPr>
      <dsp:style>
        <a:lnRef idx="0">
          <a:schemeClr val="lt1"/>
        </a:lnRef>
        <a:fillRef idx="3">
          <a:schemeClr val="accent1"/>
        </a:fillRef>
        <a:effectRef idx="3">
          <a:scrgbClr r="0" g="0" b="0"/>
        </a:effectRef>
        <a:fontRef idx="minor">
          <a:schemeClr val="lt1"/>
        </a:fontRef>
      </dsp:style>
      <dsp:txBody>
        <a:bodyPr lIns="15240" tIns="15240" rIns="15240" bIns="15240" anchor="ctr"/>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nSpc>
              <a:spcPct val="100000"/>
            </a:lnSpc>
            <a:spcBef>
              <a:spcPct val="0"/>
            </a:spcBef>
            <a:spcAft>
              <a:spcPct val="35000"/>
            </a:spcAft>
          </a:pPr>
          <a:r>
            <a:rPr lang="zh-CN" altLang="en-US" dirty="0" smtClean="0"/>
            <a:t>语言变量论域的设计</a:t>
          </a:r>
          <a:endParaRPr lang="zh-CN" altLang="en-US" dirty="0"/>
        </a:p>
      </dsp:txBody>
      <dsp:txXfrm>
        <a:off x="2323129" y="326371"/>
        <a:ext cx="929762" cy="929762"/>
      </dsp:txXfrm>
    </dsp:sp>
    <dsp:sp modelId="{C720A9A6-F2FA-45A2-8516-483E7BB0F556}">
      <dsp:nvSpPr>
        <dsp:cNvPr id="7" name="等腰三角形 6"/>
        <dsp:cNvSpPr/>
      </dsp:nvSpPr>
      <dsp:spPr bwMode="white">
        <a:xfrm rot="5400769">
          <a:off x="3589296" y="600634"/>
          <a:ext cx="487881" cy="381704"/>
        </a:xfrm>
        <a:prstGeom prst="triangle">
          <a:avLst/>
        </a:prstGeom>
      </dsp:spPr>
      <dsp:style>
        <a:lnRef idx="0">
          <a:schemeClr val="accent1">
            <a:tint val="60000"/>
          </a:schemeClr>
        </a:lnRef>
        <a:fillRef idx="3">
          <a:schemeClr val="accent1">
            <a:tint val="60000"/>
          </a:schemeClr>
        </a:fillRef>
        <a:effectRef idx="3">
          <a:scrgbClr r="0" g="0" b="0"/>
        </a:effectRef>
        <a:fontRef idx="minor">
          <a:schemeClr val="lt1"/>
        </a:fontRef>
      </dsp:style>
      <dsp:txXfrm rot="5400769">
        <a:off x="3589296" y="600634"/>
        <a:ext cx="487881" cy="381704"/>
      </dsp:txXfrm>
    </dsp:sp>
    <dsp:sp modelId="{F216B48F-9312-4189-97C8-76CAEF74C7E4}">
      <dsp:nvSpPr>
        <dsp:cNvPr id="9" name="椭圆 8"/>
        <dsp:cNvSpPr/>
      </dsp:nvSpPr>
      <dsp:spPr bwMode="white">
        <a:xfrm>
          <a:off x="4413581" y="326839"/>
          <a:ext cx="929762" cy="929762"/>
        </a:xfrm>
        <a:prstGeom prst="ellipse">
          <a:avLst/>
        </a:prstGeom>
      </dsp:spPr>
      <dsp:style>
        <a:lnRef idx="0">
          <a:schemeClr val="lt1"/>
        </a:lnRef>
        <a:fillRef idx="3">
          <a:schemeClr val="accent1"/>
        </a:fillRef>
        <a:effectRef idx="3">
          <a:scrgbClr r="0" g="0" b="0"/>
        </a:effectRef>
        <a:fontRef idx="minor">
          <a:schemeClr val="lt1"/>
        </a:fontRef>
      </dsp:style>
      <dsp:txBody>
        <a:bodyPr lIns="15240" tIns="15240" rIns="15240" bIns="15240" anchor="ctr"/>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nSpc>
              <a:spcPct val="100000"/>
            </a:lnSpc>
            <a:spcBef>
              <a:spcPct val="0"/>
            </a:spcBef>
            <a:spcAft>
              <a:spcPct val="35000"/>
            </a:spcAft>
          </a:pPr>
          <a:r>
            <a:rPr lang="zh-CN" altLang="en-US" dirty="0" smtClean="0"/>
            <a:t>定义各语言变量的语言值</a:t>
          </a:r>
          <a:endParaRPr lang="zh-CN" altLang="en-US" dirty="0"/>
        </a:p>
      </dsp:txBody>
      <dsp:txXfrm>
        <a:off x="4413581" y="326839"/>
        <a:ext cx="929762" cy="929762"/>
      </dsp:txXfrm>
    </dsp:sp>
    <dsp:sp modelId="{8E74831B-27C6-4D13-AC35-32112118D763}">
      <dsp:nvSpPr>
        <dsp:cNvPr id="10" name="等腰三角形 9"/>
        <dsp:cNvSpPr/>
      </dsp:nvSpPr>
      <dsp:spPr bwMode="white">
        <a:xfrm rot="5399230">
          <a:off x="5563702" y="600660"/>
          <a:ext cx="487881" cy="381704"/>
        </a:xfrm>
        <a:prstGeom prst="triangle">
          <a:avLst/>
        </a:prstGeom>
      </dsp:spPr>
      <dsp:style>
        <a:lnRef idx="0">
          <a:schemeClr val="accent1">
            <a:tint val="60000"/>
          </a:schemeClr>
        </a:lnRef>
        <a:fillRef idx="3">
          <a:schemeClr val="accent1">
            <a:tint val="60000"/>
          </a:schemeClr>
        </a:fillRef>
        <a:effectRef idx="3">
          <a:scrgbClr r="0" g="0" b="0"/>
        </a:effectRef>
        <a:fontRef idx="minor">
          <a:schemeClr val="lt1"/>
        </a:fontRef>
      </dsp:style>
      <dsp:txXfrm rot="5399230">
        <a:off x="5563702" y="600660"/>
        <a:ext cx="487881" cy="381704"/>
      </dsp:txXfrm>
    </dsp:sp>
    <dsp:sp modelId="{B6872DDB-FC55-4597-A52E-710F3D9D6013}">
      <dsp:nvSpPr>
        <dsp:cNvPr id="11" name="椭圆 10"/>
        <dsp:cNvSpPr/>
      </dsp:nvSpPr>
      <dsp:spPr bwMode="white">
        <a:xfrm>
          <a:off x="6271941" y="94279"/>
          <a:ext cx="1393947" cy="1393947"/>
        </a:xfrm>
        <a:prstGeom prst="ellipse">
          <a:avLst/>
        </a:prstGeom>
      </dsp:spPr>
      <dsp:style>
        <a:lnRef idx="0">
          <a:schemeClr val="lt1"/>
        </a:lnRef>
        <a:fillRef idx="3">
          <a:schemeClr val="accent1"/>
        </a:fillRef>
        <a:effectRef idx="3">
          <a:scrgbClr r="0" g="0" b="0"/>
        </a:effectRef>
        <a:fontRef idx="minor">
          <a:schemeClr val="lt1"/>
        </a:fontRef>
      </dsp:style>
      <dsp:txBody>
        <a:bodyPr lIns="22860" tIns="22860" rIns="22860" bIns="2286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dirty="0" smtClean="0"/>
            <a:t>定义各语言值的隶属函数</a:t>
          </a:r>
          <a:endParaRPr lang="zh-CN" altLang="en-US" dirty="0"/>
        </a:p>
      </dsp:txBody>
      <dsp:txXfrm>
        <a:off x="6271941" y="94279"/>
        <a:ext cx="1393947" cy="1393947"/>
      </dsp:txXfrm>
    </dsp:sp>
    <dsp:sp modelId="{20220896-7F5B-41AA-B41A-E22E9FB2A37E}">
      <dsp:nvSpPr>
        <dsp:cNvPr id="5" name="椭圆 4" hidden="1"/>
        <dsp:cNvSpPr/>
      </dsp:nvSpPr>
      <dsp:spPr>
        <a:xfrm>
          <a:off x="2091037" y="94279"/>
          <a:ext cx="1393947" cy="1393947"/>
        </a:xfrm>
        <a:prstGeom prst="ellipse">
          <a:avLst/>
        </a:prstGeom>
      </dsp:spPr>
      <dsp:txXfrm>
        <a:off x="2091037" y="94279"/>
        <a:ext cx="1393947" cy="1393947"/>
      </dsp:txXfrm>
    </dsp:sp>
    <dsp:sp modelId="{192B3464-3C78-41A5-8265-C21BC9734B1D}">
      <dsp:nvSpPr>
        <dsp:cNvPr id="8" name="椭圆 7" hidden="1"/>
        <dsp:cNvSpPr/>
      </dsp:nvSpPr>
      <dsp:spPr>
        <a:xfrm>
          <a:off x="4181489" y="94747"/>
          <a:ext cx="1393947" cy="1393947"/>
        </a:xfrm>
        <a:prstGeom prst="ellipse">
          <a:avLst/>
        </a:prstGeom>
      </dsp:spPr>
      <dsp:txXfrm>
        <a:off x="4181489" y="94747"/>
        <a:ext cx="1393947" cy="1393947"/>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632834" cy="1939248"/>
        <a:chOff x="0" y="0"/>
        <a:chExt cx="7632834" cy="1939248"/>
      </a:xfrm>
    </dsp:grpSpPr>
    <dsp:sp modelId="{B55AF64A-45AA-401C-AA40-E4D1616395D1}">
      <dsp:nvSpPr>
        <dsp:cNvPr id="3" name="圆角矩形 2"/>
        <dsp:cNvSpPr/>
      </dsp:nvSpPr>
      <dsp:spPr bwMode="white">
        <a:xfrm>
          <a:off x="0" y="367032"/>
          <a:ext cx="2008641" cy="1205184"/>
        </a:xfrm>
        <a:prstGeom prst="roundRect">
          <a:avLst>
            <a:gd name="adj" fmla="val 10000"/>
          </a:avLst>
        </a:prstGeom>
      </dsp:spPr>
      <dsp:style>
        <a:lnRef idx="0">
          <a:schemeClr val="lt1"/>
        </a:lnRef>
        <a:fillRef idx="3">
          <a:schemeClr val="accent1"/>
        </a:fillRef>
        <a:effectRef idx="3">
          <a:scrgbClr r="0" g="0" b="0"/>
        </a:effectRef>
        <a:fontRef idx="minor">
          <a:schemeClr val="lt1"/>
        </a:fontRef>
      </dsp:style>
      <dsp:txBody>
        <a:bodyPr vert="horz" wrap="square"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rtl="0">
            <a:lnSpc>
              <a:spcPct val="100000"/>
            </a:lnSpc>
            <a:spcBef>
              <a:spcPct val="0"/>
            </a:spcBef>
            <a:spcAft>
              <a:spcPct val="35000"/>
            </a:spcAft>
          </a:pPr>
          <a:r>
            <a:rPr lang="zh-CN" sz="1600" dirty="0" smtClean="0"/>
            <a:t>首先对这些输入量进行处理，以变成模糊控制器要求的输入量</a:t>
          </a:r>
          <a:endParaRPr lang="zh-CN" sz="1600" dirty="0" smtClean="0"/>
        </a:p>
      </dsp:txBody>
      <dsp:txXfrm>
        <a:off x="0" y="367032"/>
        <a:ext cx="2008641" cy="1205184"/>
      </dsp:txXfrm>
    </dsp:sp>
    <dsp:sp modelId="{6E5DA723-C78B-41D6-AFF3-8AA2A4484EEC}">
      <dsp:nvSpPr>
        <dsp:cNvPr id="4" name="右箭头 3"/>
        <dsp:cNvSpPr/>
      </dsp:nvSpPr>
      <dsp:spPr bwMode="white">
        <a:xfrm>
          <a:off x="2197453" y="720553"/>
          <a:ext cx="425832" cy="498143"/>
        </a:xfrm>
        <a:prstGeom prst="rightArrow">
          <a:avLst>
            <a:gd name="adj1" fmla="val 60000"/>
            <a:gd name="adj2" fmla="val 50000"/>
          </a:avLst>
        </a:prstGeom>
      </dsp:spPr>
      <dsp:style>
        <a:lnRef idx="0">
          <a:schemeClr val="accent1">
            <a:tint val="60000"/>
          </a:schemeClr>
        </a:lnRef>
        <a:fillRef idx="3">
          <a:schemeClr val="accent1">
            <a:tint val="60000"/>
          </a:schemeClr>
        </a:fillRef>
        <a:effectRef idx="3">
          <a:scrgbClr r="0" g="0" b="0"/>
        </a:effectRef>
        <a:fontRef idx="minor">
          <a:schemeClr val="lt1"/>
        </a:fontRef>
      </dsp:style>
      <dsp:txBody>
        <a:bodyPr lIns="0" tIns="0" rIns="0" bIns="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endParaRPr lang="zh-CN" altLang="en-US"/>
        </a:p>
      </dsp:txBody>
      <dsp:txXfrm>
        <a:off x="2197453" y="720553"/>
        <a:ext cx="425832" cy="498143"/>
      </dsp:txXfrm>
    </dsp:sp>
    <dsp:sp modelId="{2DDD48A7-ACEF-4341-AF80-F8BD7149BBC4}">
      <dsp:nvSpPr>
        <dsp:cNvPr id="5" name="圆角矩形 4"/>
        <dsp:cNvSpPr/>
      </dsp:nvSpPr>
      <dsp:spPr bwMode="white">
        <a:xfrm>
          <a:off x="2812097" y="367032"/>
          <a:ext cx="2008641" cy="1205184"/>
        </a:xfrm>
        <a:prstGeom prst="roundRect">
          <a:avLst>
            <a:gd name="adj" fmla="val 10000"/>
          </a:avLst>
        </a:prstGeom>
      </dsp:spPr>
      <dsp:style>
        <a:lnRef idx="0">
          <a:schemeClr val="lt1"/>
        </a:lnRef>
        <a:fillRef idx="3">
          <a:schemeClr val="accent1"/>
        </a:fillRef>
        <a:effectRef idx="3">
          <a:scrgbClr r="0" g="0" b="0"/>
        </a:effectRef>
        <a:fontRef idx="minor">
          <a:schemeClr val="lt1"/>
        </a:fontRef>
      </dsp:style>
      <dsp:txBody>
        <a:bodyPr vert="horz" wrap="square"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rtl="0">
            <a:lnSpc>
              <a:spcPct val="100000"/>
            </a:lnSpc>
            <a:spcBef>
              <a:spcPct val="0"/>
            </a:spcBef>
            <a:spcAft>
              <a:spcPct val="35000"/>
            </a:spcAft>
          </a:pPr>
          <a:r>
            <a:rPr lang="zh-CN" sz="1600" dirty="0" smtClean="0"/>
            <a:t>将上述已经处理过的输入量进行尺度变换，使其变换到各自的论域范围</a:t>
          </a:r>
          <a:endParaRPr lang="zh-CN" sz="1600" dirty="0" smtClean="0"/>
        </a:p>
      </dsp:txBody>
      <dsp:txXfrm>
        <a:off x="2812097" y="367032"/>
        <a:ext cx="2008641" cy="1205184"/>
      </dsp:txXfrm>
    </dsp:sp>
    <dsp:sp modelId="{88E1BF7D-DAEA-43EE-BE91-1970D35EEDAF}">
      <dsp:nvSpPr>
        <dsp:cNvPr id="6" name="右箭头 5"/>
        <dsp:cNvSpPr/>
      </dsp:nvSpPr>
      <dsp:spPr bwMode="white">
        <a:xfrm>
          <a:off x="5009549" y="720553"/>
          <a:ext cx="425832" cy="498143"/>
        </a:xfrm>
        <a:prstGeom prst="rightArrow">
          <a:avLst>
            <a:gd name="adj1" fmla="val 60000"/>
            <a:gd name="adj2" fmla="val 50000"/>
          </a:avLst>
        </a:prstGeom>
      </dsp:spPr>
      <dsp:style>
        <a:lnRef idx="0">
          <a:schemeClr val="accent1">
            <a:tint val="60000"/>
          </a:schemeClr>
        </a:lnRef>
        <a:fillRef idx="3">
          <a:schemeClr val="accent1">
            <a:tint val="60000"/>
          </a:schemeClr>
        </a:fillRef>
        <a:effectRef idx="3">
          <a:scrgbClr r="0" g="0" b="0"/>
        </a:effectRef>
        <a:fontRef idx="minor">
          <a:schemeClr val="lt1"/>
        </a:fontRef>
      </dsp:style>
      <dsp:txBody>
        <a:bodyPr lIns="0" tIns="0" rIns="0" bIns="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endParaRPr lang="zh-CN" altLang="en-US"/>
        </a:p>
      </dsp:txBody>
      <dsp:txXfrm>
        <a:off x="5009549" y="720553"/>
        <a:ext cx="425832" cy="498143"/>
      </dsp:txXfrm>
    </dsp:sp>
    <dsp:sp modelId="{B10D2DD0-32A7-4B87-93E8-90388C8E3771}">
      <dsp:nvSpPr>
        <dsp:cNvPr id="7" name="圆角矩形 6"/>
        <dsp:cNvSpPr/>
      </dsp:nvSpPr>
      <dsp:spPr bwMode="white">
        <a:xfrm>
          <a:off x="5624193" y="367032"/>
          <a:ext cx="2008641" cy="1205184"/>
        </a:xfrm>
        <a:prstGeom prst="roundRect">
          <a:avLst>
            <a:gd name="adj" fmla="val 10000"/>
          </a:avLst>
        </a:prstGeom>
      </dsp:spPr>
      <dsp:style>
        <a:lnRef idx="0">
          <a:schemeClr val="lt1"/>
        </a:lnRef>
        <a:fillRef idx="3">
          <a:schemeClr val="accent1"/>
        </a:fillRef>
        <a:effectRef idx="3">
          <a:scrgbClr r="0" g="0" b="0"/>
        </a:effectRef>
        <a:fontRef idx="minor">
          <a:schemeClr val="lt1"/>
        </a:fontRef>
      </dsp:style>
      <dsp:txBody>
        <a:bodyPr vert="horz" wrap="square"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rtl="0">
            <a:lnSpc>
              <a:spcPct val="100000"/>
            </a:lnSpc>
            <a:spcBef>
              <a:spcPct val="0"/>
            </a:spcBef>
            <a:spcAft>
              <a:spcPct val="35000"/>
            </a:spcAft>
          </a:pPr>
          <a:r>
            <a:rPr lang="zh-CN" sz="1600" dirty="0" smtClean="0"/>
            <a:t>将已经变换到论域范围的输入量进行模糊处理，使原先精确的输入量变成模糊量，并用相应的模糊集合来表示。</a:t>
          </a:r>
          <a:endParaRPr lang="zh-CN" sz="1600" dirty="0" smtClean="0"/>
        </a:p>
      </dsp:txBody>
      <dsp:txXfrm>
        <a:off x="5624193" y="367032"/>
        <a:ext cx="2008641" cy="1205184"/>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019073" cy="2242786"/>
        <a:chOff x="0" y="0"/>
        <a:chExt cx="4019073" cy="2242786"/>
      </a:xfrm>
    </dsp:grpSpPr>
    <dsp:sp modelId="{5842036D-427B-4685-910F-1F751121A15D}">
      <dsp:nvSpPr>
        <dsp:cNvPr id="3" name="椭圆 2"/>
        <dsp:cNvSpPr/>
      </dsp:nvSpPr>
      <dsp:spPr bwMode="white">
        <a:xfrm>
          <a:off x="131054" y="6100"/>
          <a:ext cx="2230585" cy="2230585"/>
        </a:xfrm>
        <a:prstGeom prst="ellipse">
          <a:avLst/>
        </a:prstGeom>
      </dsp:spPr>
      <dsp:style>
        <a:lnRef idx="2">
          <a:schemeClr val="lt1"/>
        </a:lnRef>
        <a:fillRef idx="1">
          <a:schemeClr val="accent1">
            <a:alpha val="50000"/>
          </a:schemeClr>
        </a:fillRef>
        <a:effectRef idx="0">
          <a:scrgbClr r="0" g="0" b="0"/>
        </a:effectRef>
        <a:fontRef idx="minor">
          <a:schemeClr val="tx1"/>
        </a:fontRef>
      </dsp:style>
      <dsp:txBody>
        <a:bodyPr lIns="0" tIns="0" rIns="0" bIns="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rtl="0">
            <a:lnSpc>
              <a:spcPct val="100000"/>
            </a:lnSpc>
            <a:spcBef>
              <a:spcPct val="0"/>
            </a:spcBef>
            <a:spcAft>
              <a:spcPct val="35000"/>
            </a:spcAft>
          </a:pPr>
          <a:r>
            <a:rPr lang="zh-CN" altLang="en-US" sz="1600" dirty="0" smtClean="0">
              <a:solidFill>
                <a:schemeClr val="tx1"/>
              </a:solidFill>
            </a:rPr>
            <a:t>数据库</a:t>
          </a:r>
          <a:endParaRPr lang="zh-CN" altLang="en-US" sz="1600" dirty="0">
            <a:solidFill>
              <a:schemeClr val="tx1"/>
            </a:solidFill>
          </a:endParaRPr>
        </a:p>
      </dsp:txBody>
      <dsp:txXfrm>
        <a:off x="131054" y="6100"/>
        <a:ext cx="2230585" cy="2230585"/>
      </dsp:txXfrm>
    </dsp:sp>
    <dsp:sp modelId="{27D4235C-198C-4B23-99C3-E1E2A296BE60}">
      <dsp:nvSpPr>
        <dsp:cNvPr id="4" name="椭圆 3"/>
        <dsp:cNvSpPr/>
      </dsp:nvSpPr>
      <dsp:spPr bwMode="white">
        <a:xfrm>
          <a:off x="1582984" y="6100"/>
          <a:ext cx="2230585" cy="2230585"/>
        </a:xfrm>
        <a:prstGeom prst="ellipse">
          <a:avLst/>
        </a:prstGeom>
      </dsp:spPr>
      <dsp:style>
        <a:lnRef idx="2">
          <a:schemeClr val="lt1"/>
        </a:lnRef>
        <a:fillRef idx="1">
          <a:schemeClr val="accent1">
            <a:alpha val="50000"/>
          </a:schemeClr>
        </a:fillRef>
        <a:effectRef idx="0">
          <a:scrgbClr r="0" g="0" b="0"/>
        </a:effectRef>
        <a:fontRef idx="minor">
          <a:schemeClr val="tx1"/>
        </a:fontRef>
      </dsp:style>
      <dsp:txBody>
        <a:bodyPr lIns="0" tIns="0" rIns="0" bIns="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rtl="0">
            <a:lnSpc>
              <a:spcPct val="100000"/>
            </a:lnSpc>
            <a:spcBef>
              <a:spcPct val="0"/>
            </a:spcBef>
            <a:spcAft>
              <a:spcPct val="35000"/>
            </a:spcAft>
          </a:pPr>
          <a:r>
            <a:rPr lang="zh-CN" altLang="en-US" sz="1600" dirty="0" smtClean="0">
              <a:solidFill>
                <a:schemeClr val="tx1"/>
              </a:solidFill>
            </a:rPr>
            <a:t>模糊控制规则库</a:t>
          </a:r>
          <a:endParaRPr lang="zh-CN" altLang="en-US" sz="1600" dirty="0">
            <a:solidFill>
              <a:schemeClr val="tx1"/>
            </a:solidFill>
          </a:endParaRPr>
        </a:p>
      </dsp:txBody>
      <dsp:txXfrm>
        <a:off x="1582984" y="6100"/>
        <a:ext cx="2230585" cy="2230585"/>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519871" cy="1827640"/>
        <a:chOff x="0" y="0"/>
        <a:chExt cx="6519871" cy="1827640"/>
      </a:xfrm>
    </dsp:grpSpPr>
    <dsp:sp modelId="{71494C60-AB8D-4F94-A7A4-4FF11F721122}">
      <dsp:nvSpPr>
        <dsp:cNvPr id="3" name="椭圆 2"/>
        <dsp:cNvSpPr/>
      </dsp:nvSpPr>
      <dsp:spPr bwMode="white">
        <a:xfrm>
          <a:off x="0" y="186935"/>
          <a:ext cx="1453771" cy="1453771"/>
        </a:xfrm>
        <a:prstGeom prst="ellipse">
          <a:avLst/>
        </a:prstGeom>
      </dsp:spPr>
      <dsp:style>
        <a:lnRef idx="0">
          <a:schemeClr val="lt1"/>
        </a:lnRef>
        <a:fillRef idx="3">
          <a:schemeClr val="accent1"/>
        </a:fillRef>
        <a:effectRef idx="3">
          <a:scrgbClr r="0" g="0" b="0"/>
        </a:effectRef>
        <a:fontRef idx="minor">
          <a:schemeClr val="lt1"/>
        </a:fontRef>
      </dsp:style>
      <dsp:txBody>
        <a:bodyPr vert="horz" wrap="square" lIns="22860" tIns="22860" rIns="22860" bIns="228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rtl="0">
            <a:lnSpc>
              <a:spcPct val="100000"/>
            </a:lnSpc>
            <a:spcBef>
              <a:spcPct val="0"/>
            </a:spcBef>
            <a:spcAft>
              <a:spcPct val="35000"/>
            </a:spcAft>
          </a:pPr>
          <a:r>
            <a:rPr lang="zh-CN" sz="1800" dirty="0" smtClean="0"/>
            <a:t>模糊蕴含</a:t>
          </a:r>
          <a:r>
            <a:rPr lang="zh-CN" altLang="en-US" sz="1800" dirty="0" smtClean="0"/>
            <a:t>推理规则</a:t>
          </a:r>
          <a:endParaRPr lang="zh-CN" sz="1800" dirty="0"/>
        </a:p>
      </dsp:txBody>
      <dsp:txXfrm>
        <a:off x="0" y="186935"/>
        <a:ext cx="1453771" cy="1453771"/>
      </dsp:txXfrm>
    </dsp:sp>
    <dsp:sp modelId="{6FE457E8-29D9-469B-881A-5498F246B693}">
      <dsp:nvSpPr>
        <dsp:cNvPr id="4" name="加号 3"/>
        <dsp:cNvSpPr/>
      </dsp:nvSpPr>
      <dsp:spPr bwMode="white">
        <a:xfrm>
          <a:off x="1571817" y="492226"/>
          <a:ext cx="843187" cy="843187"/>
        </a:xfrm>
        <a:prstGeom prst="mathPlus">
          <a:avLst/>
        </a:prstGeom>
      </dsp:spPr>
      <dsp:style>
        <a:lnRef idx="0">
          <a:schemeClr val="accent1">
            <a:tint val="60000"/>
          </a:schemeClr>
        </a:lnRef>
        <a:fillRef idx="3">
          <a:schemeClr val="accent1">
            <a:tint val="60000"/>
          </a:schemeClr>
        </a:fillRef>
        <a:effectRef idx="3">
          <a:scrgbClr r="0" g="0" b="0"/>
        </a:effectRef>
        <a:fontRef idx="minor">
          <a:schemeClr val="lt1"/>
        </a:fontRef>
      </dsp:style>
      <dsp:txBody>
        <a:bodyPr lIns="0" tIns="0" rIns="0" bIns="0" anchor="ctr"/>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nSpc>
              <a:spcPct val="100000"/>
            </a:lnSpc>
            <a:spcBef>
              <a:spcPct val="0"/>
            </a:spcBef>
            <a:spcAft>
              <a:spcPct val="35000"/>
            </a:spcAft>
          </a:pPr>
          <a:endParaRPr lang="zh-CN" altLang="en-US"/>
        </a:p>
      </dsp:txBody>
      <dsp:txXfrm>
        <a:off x="1571817" y="492226"/>
        <a:ext cx="843187" cy="843187"/>
      </dsp:txXfrm>
    </dsp:sp>
    <dsp:sp modelId="{3AD2D34A-D0C1-4450-86C6-7C2507C1E691}">
      <dsp:nvSpPr>
        <dsp:cNvPr id="5" name="椭圆 4"/>
        <dsp:cNvSpPr/>
      </dsp:nvSpPr>
      <dsp:spPr bwMode="white">
        <a:xfrm>
          <a:off x="2533050" y="186935"/>
          <a:ext cx="1453771" cy="1453771"/>
        </a:xfrm>
        <a:prstGeom prst="ellipse">
          <a:avLst/>
        </a:prstGeom>
      </dsp:spPr>
      <dsp:style>
        <a:lnRef idx="0">
          <a:schemeClr val="lt1"/>
        </a:lnRef>
        <a:fillRef idx="3">
          <a:schemeClr val="accent1"/>
        </a:fillRef>
        <a:effectRef idx="3">
          <a:scrgbClr r="0" g="0" b="0"/>
        </a:effectRef>
        <a:fontRef idx="minor">
          <a:schemeClr val="lt1"/>
        </a:fontRef>
      </dsp:style>
      <dsp:txBody>
        <a:bodyPr vert="horz" wrap="square" lIns="22860" tIns="22860" rIns="22860" bIns="228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rtl="0">
            <a:lnSpc>
              <a:spcPct val="100000"/>
            </a:lnSpc>
            <a:spcBef>
              <a:spcPct val="0"/>
            </a:spcBef>
            <a:spcAft>
              <a:spcPct val="35000"/>
            </a:spcAft>
          </a:pPr>
          <a:r>
            <a:rPr lang="zh-CN" sz="1800" dirty="0" smtClean="0"/>
            <a:t>模糊逻辑</a:t>
          </a:r>
          <a:r>
            <a:rPr lang="zh-CN" altLang="en-US" sz="1800" dirty="0" smtClean="0"/>
            <a:t>推理规则</a:t>
          </a:r>
          <a:endParaRPr lang="zh-CN" sz="1800" dirty="0"/>
        </a:p>
      </dsp:txBody>
      <dsp:txXfrm>
        <a:off x="2533050" y="186935"/>
        <a:ext cx="1453771" cy="1453771"/>
      </dsp:txXfrm>
    </dsp:sp>
    <dsp:sp modelId="{CD0A9CA0-4CB4-4188-AD53-8F29DA6DFF54}">
      <dsp:nvSpPr>
        <dsp:cNvPr id="6" name="等于号 5"/>
        <dsp:cNvSpPr/>
      </dsp:nvSpPr>
      <dsp:spPr bwMode="white">
        <a:xfrm>
          <a:off x="4104867" y="492226"/>
          <a:ext cx="843187" cy="843187"/>
        </a:xfrm>
        <a:prstGeom prst="mathEqual">
          <a:avLst/>
        </a:prstGeom>
      </dsp:spPr>
      <dsp:style>
        <a:lnRef idx="0">
          <a:schemeClr val="accent1">
            <a:tint val="60000"/>
          </a:schemeClr>
        </a:lnRef>
        <a:fillRef idx="3">
          <a:schemeClr val="accent1">
            <a:tint val="60000"/>
          </a:schemeClr>
        </a:fillRef>
        <a:effectRef idx="3">
          <a:scrgbClr r="0" g="0" b="0"/>
        </a:effectRef>
        <a:fontRef idx="minor">
          <a:schemeClr val="lt1"/>
        </a:fontRef>
      </dsp:style>
      <dsp:txBody>
        <a:bodyPr lIns="0" tIns="0" rIns="0" bIns="0" anchor="ctr"/>
        <a:lstStyle>
          <a:lvl1pPr algn="ctr">
            <a:defRPr sz="3000"/>
          </a:lvl1pPr>
          <a:lvl2pPr marL="228600" indent="-228600" algn="ctr">
            <a:defRPr sz="2300"/>
          </a:lvl2pPr>
          <a:lvl3pPr marL="457200" indent="-228600" algn="ctr">
            <a:defRPr sz="2300"/>
          </a:lvl3pPr>
          <a:lvl4pPr marL="685800" indent="-228600" algn="ctr">
            <a:defRPr sz="2300"/>
          </a:lvl4pPr>
          <a:lvl5pPr marL="914400" indent="-228600" algn="ctr">
            <a:defRPr sz="2300"/>
          </a:lvl5pPr>
          <a:lvl6pPr marL="1143000" indent="-228600" algn="ctr">
            <a:defRPr sz="2300"/>
          </a:lvl6pPr>
          <a:lvl7pPr marL="1371600" indent="-228600" algn="ctr">
            <a:defRPr sz="2300"/>
          </a:lvl7pPr>
          <a:lvl8pPr marL="1600200" indent="-228600" algn="ctr">
            <a:defRPr sz="2300"/>
          </a:lvl8pPr>
          <a:lvl9pPr marL="1828800" indent="-228600" algn="ctr">
            <a:defRPr sz="2300"/>
          </a:lvl9pPr>
        </a:lstStyle>
        <a:p>
          <a:pPr lvl="0">
            <a:lnSpc>
              <a:spcPct val="100000"/>
            </a:lnSpc>
            <a:spcBef>
              <a:spcPct val="0"/>
            </a:spcBef>
            <a:spcAft>
              <a:spcPct val="35000"/>
            </a:spcAft>
          </a:pPr>
          <a:endParaRPr lang="zh-CN" altLang="en-US"/>
        </a:p>
      </dsp:txBody>
      <dsp:txXfrm>
        <a:off x="4104867" y="492226"/>
        <a:ext cx="843187" cy="843187"/>
      </dsp:txXfrm>
    </dsp:sp>
    <dsp:sp modelId="{A1C6F313-9856-46EE-8ECE-47C7D01DE835}">
      <dsp:nvSpPr>
        <dsp:cNvPr id="7" name="椭圆 6"/>
        <dsp:cNvSpPr/>
      </dsp:nvSpPr>
      <dsp:spPr bwMode="white">
        <a:xfrm>
          <a:off x="5066100" y="186935"/>
          <a:ext cx="1453771" cy="1453771"/>
        </a:xfrm>
        <a:prstGeom prst="ellipse">
          <a:avLst/>
        </a:prstGeom>
      </dsp:spPr>
      <dsp:style>
        <a:lnRef idx="0">
          <a:schemeClr val="lt1"/>
        </a:lnRef>
        <a:fillRef idx="3">
          <a:schemeClr val="accent1"/>
        </a:fillRef>
        <a:effectRef idx="3">
          <a:scrgbClr r="0" g="0" b="0"/>
        </a:effectRef>
        <a:fontRef idx="minor">
          <a:schemeClr val="lt1"/>
        </a:fontRef>
      </dsp:style>
      <dsp:txBody>
        <a:bodyPr vert="horz" wrap="square" lIns="22860" tIns="22860" rIns="22860" bIns="228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rtl="0">
            <a:lnSpc>
              <a:spcPct val="100000"/>
            </a:lnSpc>
            <a:spcBef>
              <a:spcPct val="0"/>
            </a:spcBef>
            <a:spcAft>
              <a:spcPct val="35000"/>
            </a:spcAft>
          </a:pPr>
          <a:r>
            <a:rPr lang="zh-CN" sz="1800" dirty="0" smtClean="0"/>
            <a:t>模糊控制信息</a:t>
          </a:r>
          <a:endParaRPr lang="zh-CN" sz="1800" dirty="0" smtClean="0"/>
        </a:p>
      </dsp:txBody>
      <dsp:txXfrm>
        <a:off x="5066100" y="186935"/>
        <a:ext cx="1453771" cy="1453771"/>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401083" cy="1401083"/>
        <a:chOff x="0" y="0"/>
        <a:chExt cx="1401083" cy="1401083"/>
      </a:xfrm>
      <a:scene3d>
        <a:camera prst="perspectiveRelaxedModerately" zoom="92000"/>
        <a:lightRig rig="balanced" dir="t">
          <a:rot lat="0" lon="0" rev="12700000"/>
        </a:lightRig>
      </a:scene3d>
    </dsp:grpSpPr>
    <dsp:sp modelId="{144DE545-B213-4D3A-B9F8-0A694C5B5E12}">
      <dsp:nvSpPr>
        <dsp:cNvPr id="3" name="饼形 2"/>
        <dsp:cNvSpPr/>
      </dsp:nvSpPr>
      <dsp:spPr bwMode="white">
        <a:xfrm>
          <a:off x="929010" y="112087"/>
          <a:ext cx="1176910" cy="1176910"/>
        </a:xfrm>
        <a:prstGeom prst="pie">
          <a:avLst>
            <a:gd name="adj1" fmla="val 16200000"/>
            <a:gd name="adj2" fmla="val 5400000"/>
          </a:avLst>
        </a:prstGeom>
        <a:sp3d prstMaterial="plastic">
          <a:bevelT w="50800" h="50800"/>
          <a:bevelB w="50800" h="50800"/>
        </a:sp3d>
      </dsp:spPr>
      <dsp:style>
        <a:lnRef idx="0">
          <a:schemeClr val="lt1"/>
        </a:lnRef>
        <a:fillRef idx="1">
          <a:schemeClr val="accent3">
            <a:alpha val="90000"/>
            <a:hueOff val="0"/>
            <a:satOff val="0"/>
            <a:lumOff val="0"/>
            <a:alpha val="90196"/>
          </a:schemeClr>
        </a:fillRef>
        <a:effectRef idx="2">
          <a:scrgbClr r="0" g="0" b="0"/>
        </a:effectRef>
        <a:fontRef idx="minor">
          <a:schemeClr val="lt1"/>
        </a:fontRef>
      </dsp:style>
      <dsp:txBody>
        <a:bodyPr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rtl="0">
            <a:lnSpc>
              <a:spcPct val="100000"/>
            </a:lnSpc>
            <a:spcBef>
              <a:spcPct val="0"/>
            </a:spcBef>
            <a:spcAft>
              <a:spcPct val="35000"/>
            </a:spcAft>
          </a:pPr>
          <a:r>
            <a:rPr lang="zh-CN" altLang="en-US" sz="1400" dirty="0" smtClean="0"/>
            <a:t>高斯型函数</a:t>
          </a:r>
          <a:endParaRPr lang="zh-CN" altLang="en-US" sz="1400" dirty="0"/>
        </a:p>
      </dsp:txBody>
      <dsp:txXfrm>
        <a:off x="929010" y="112087"/>
        <a:ext cx="1176910" cy="1176910"/>
      </dsp:txXfrm>
    </dsp:sp>
    <dsp:sp modelId="{FE5C3A89-A933-4FAE-9E80-4962FC54284F}">
      <dsp:nvSpPr>
        <dsp:cNvPr id="4" name="饼形 3"/>
        <dsp:cNvSpPr/>
      </dsp:nvSpPr>
      <dsp:spPr bwMode="white">
        <a:xfrm>
          <a:off x="900988" y="112087"/>
          <a:ext cx="1176910" cy="1176910"/>
        </a:xfrm>
        <a:prstGeom prst="pie">
          <a:avLst>
            <a:gd name="adj1" fmla="val 5400000"/>
            <a:gd name="adj2" fmla="val 16200000"/>
          </a:avLst>
        </a:prstGeom>
        <a:sp3d prstMaterial="plastic">
          <a:bevelT w="50800" h="50800"/>
          <a:bevelB w="50800" h="50800"/>
        </a:sp3d>
      </dsp:spPr>
      <dsp:style>
        <a:lnRef idx="0">
          <a:schemeClr val="lt1"/>
        </a:lnRef>
        <a:fillRef idx="1">
          <a:schemeClr val="accent3">
            <a:alpha val="90000"/>
            <a:hueOff val="0"/>
            <a:satOff val="0"/>
            <a:lumOff val="0"/>
            <a:alpha val="50196"/>
          </a:schemeClr>
        </a:fillRef>
        <a:effectRef idx="2">
          <a:scrgbClr r="0" g="0" b="0"/>
        </a:effectRef>
        <a:fontRef idx="minor">
          <a:schemeClr val="lt1"/>
        </a:fontRef>
      </dsp:style>
      <dsp:txBody>
        <a:bodyPr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rtl="0">
            <a:lnSpc>
              <a:spcPct val="100000"/>
            </a:lnSpc>
            <a:spcBef>
              <a:spcPct val="0"/>
            </a:spcBef>
            <a:spcAft>
              <a:spcPct val="35000"/>
            </a:spcAft>
          </a:pPr>
          <a:r>
            <a:rPr lang="zh-CN" sz="1400" dirty="0" smtClean="0"/>
            <a:t>三角形函数</a:t>
          </a:r>
          <a:endParaRPr lang="en-US" altLang="zh-CN" sz="1400" dirty="0" smtClean="0"/>
        </a:p>
      </dsp:txBody>
      <dsp:txXfrm>
        <a:off x="900988" y="112087"/>
        <a:ext cx="1176910" cy="1176910"/>
      </dsp:txXfrm>
    </dsp:sp>
  </dsp:spTree>
</dsp:drawing>
</file>

<file path=ppt/diagrams/drawing7.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821633" cy="2186902"/>
        <a:chOff x="0" y="0"/>
        <a:chExt cx="4821633" cy="2186902"/>
      </a:xfrm>
    </dsp:grpSpPr>
    <dsp:sp modelId="{978F3C13-F9F3-4FF0-9214-1E2A54DE30DF}">
      <dsp:nvSpPr>
        <dsp:cNvPr id="3" name="椭圆 2"/>
        <dsp:cNvSpPr/>
      </dsp:nvSpPr>
      <dsp:spPr bwMode="white">
        <a:xfrm>
          <a:off x="975423" y="0"/>
          <a:ext cx="797441" cy="797441"/>
        </a:xfrm>
        <a:prstGeom prst="ellipse">
          <a:avLst/>
        </a:prstGeom>
      </dsp:spPr>
      <dsp:style>
        <a:lnRef idx="0">
          <a:schemeClr val="lt1"/>
        </a:lnRef>
        <a:fillRef idx="3">
          <a:schemeClr val="accent1"/>
        </a:fillRef>
        <a:effectRef idx="3">
          <a:scrgbClr r="0" g="0" b="0"/>
        </a:effectRef>
        <a:fontRef idx="minor">
          <a:schemeClr val="lt1"/>
        </a:fontRef>
      </dsp:style>
      <dsp:txBody>
        <a:bodyPr lIns="10160" tIns="10160" rIns="10160" bIns="10160" anchor="ctr"/>
        <a:lstStyle>
          <a:lvl1pPr algn="ctr">
            <a:defRPr sz="800"/>
          </a:lvl1pPr>
          <a:lvl2pPr marL="57150" indent="-57150" algn="ctr">
            <a:defRPr sz="600"/>
          </a:lvl2pPr>
          <a:lvl3pPr marL="114300" indent="-57150" algn="ctr">
            <a:defRPr sz="600"/>
          </a:lvl3pPr>
          <a:lvl4pPr marL="171450" indent="-57150" algn="ctr">
            <a:defRPr sz="600"/>
          </a:lvl4pPr>
          <a:lvl5pPr marL="228600" indent="-57150" algn="ctr">
            <a:defRPr sz="600"/>
          </a:lvl5pPr>
          <a:lvl6pPr marL="285750" indent="-57150" algn="ctr">
            <a:defRPr sz="600"/>
          </a:lvl6pPr>
          <a:lvl7pPr marL="342900" indent="-57150" algn="ctr">
            <a:defRPr sz="600"/>
          </a:lvl7pPr>
          <a:lvl8pPr marL="400050" indent="-57150" algn="ctr">
            <a:defRPr sz="600"/>
          </a:lvl8pPr>
          <a:lvl9pPr marL="457200" indent="-57150" algn="ctr">
            <a:defRPr sz="600"/>
          </a:lvl9pPr>
        </a:lstStyle>
        <a:p>
          <a:pPr lvl="0">
            <a:lnSpc>
              <a:spcPct val="100000"/>
            </a:lnSpc>
            <a:spcBef>
              <a:spcPct val="0"/>
            </a:spcBef>
            <a:spcAft>
              <a:spcPct val="35000"/>
            </a:spcAft>
          </a:pPr>
          <a:r>
            <a:rPr lang="zh-CN" altLang="en-US" smtClean="0"/>
            <a:t>数据库（</a:t>
          </a:r>
          <a:r>
            <a:rPr lang="en-US" altLang="zh-CN" smtClean="0"/>
            <a:t>DB——Data Base</a:t>
          </a:r>
          <a:r>
            <a:rPr lang="zh-CN" altLang="en-US" smtClean="0"/>
            <a:t>）</a:t>
          </a:r>
          <a:endParaRPr lang="zh-CN" altLang="en-US" dirty="0"/>
        </a:p>
      </dsp:txBody>
      <dsp:txXfrm>
        <a:off x="975423" y="0"/>
        <a:ext cx="797441" cy="797441"/>
      </dsp:txXfrm>
    </dsp:sp>
    <dsp:sp modelId="{8AF8552A-1311-4E9E-BC86-C76CE843F261}">
      <dsp:nvSpPr>
        <dsp:cNvPr id="4" name="加号 3"/>
        <dsp:cNvSpPr/>
      </dsp:nvSpPr>
      <dsp:spPr bwMode="white">
        <a:xfrm>
          <a:off x="1142885" y="862193"/>
          <a:ext cx="462516" cy="462516"/>
        </a:xfrm>
        <a:prstGeom prst="mathPlus">
          <a:avLst/>
        </a:prstGeom>
      </dsp:spPr>
      <dsp:style>
        <a:lnRef idx="0">
          <a:schemeClr val="accent1">
            <a:tint val="60000"/>
          </a:schemeClr>
        </a:lnRef>
        <a:fillRef idx="3">
          <a:schemeClr val="accent1">
            <a:tint val="60000"/>
          </a:schemeClr>
        </a:fillRef>
        <a:effectRef idx="3">
          <a:scrgbClr r="0" g="0" b="0"/>
        </a:effectRef>
        <a:fontRef idx="minor">
          <a:schemeClr val="lt1"/>
        </a:fontRef>
      </dsp:style>
      <dsp:txBody>
        <a:bodyPr lIns="0" tIns="0" rIns="0" bIns="0" anchor="ctr"/>
        <a:lstStyle>
          <a:lvl1pPr algn="ctr">
            <a:defRPr sz="600"/>
          </a:lvl1pPr>
          <a:lvl2pPr marL="57150" indent="-57150" algn="ctr">
            <a:defRPr sz="500"/>
          </a:lvl2pPr>
          <a:lvl3pPr marL="114300" indent="-57150" algn="ctr">
            <a:defRPr sz="500"/>
          </a:lvl3pPr>
          <a:lvl4pPr marL="171450" indent="-57150" algn="ctr">
            <a:defRPr sz="500"/>
          </a:lvl4pPr>
          <a:lvl5pPr marL="228600" indent="-57150" algn="ctr">
            <a:defRPr sz="500"/>
          </a:lvl5pPr>
          <a:lvl6pPr marL="285750" indent="-57150" algn="ctr">
            <a:defRPr sz="500"/>
          </a:lvl6pPr>
          <a:lvl7pPr marL="342900" indent="-57150" algn="ctr">
            <a:defRPr sz="500"/>
          </a:lvl7pPr>
          <a:lvl8pPr marL="400050" indent="-57150" algn="ctr">
            <a:defRPr sz="500"/>
          </a:lvl8pPr>
          <a:lvl9pPr marL="457200" indent="-57150" algn="ctr">
            <a:defRPr sz="500"/>
          </a:lvl9pPr>
        </a:lstStyle>
        <a:p>
          <a:pPr lvl="0">
            <a:lnSpc>
              <a:spcPct val="100000"/>
            </a:lnSpc>
            <a:spcBef>
              <a:spcPct val="0"/>
            </a:spcBef>
            <a:spcAft>
              <a:spcPct val="35000"/>
            </a:spcAft>
          </a:pPr>
          <a:endParaRPr lang="zh-CN" altLang="en-US"/>
        </a:p>
      </dsp:txBody>
      <dsp:txXfrm>
        <a:off x="1142885" y="862193"/>
        <a:ext cx="462516" cy="462516"/>
      </dsp:txXfrm>
    </dsp:sp>
    <dsp:sp modelId="{36E30B80-6A5B-419F-8B41-D9CE85EEE773}">
      <dsp:nvSpPr>
        <dsp:cNvPr id="5" name="椭圆 4"/>
        <dsp:cNvSpPr/>
      </dsp:nvSpPr>
      <dsp:spPr bwMode="white">
        <a:xfrm>
          <a:off x="975423" y="1389461"/>
          <a:ext cx="797441" cy="797441"/>
        </a:xfrm>
        <a:prstGeom prst="ellipse">
          <a:avLst/>
        </a:prstGeom>
      </dsp:spPr>
      <dsp:style>
        <a:lnRef idx="0">
          <a:schemeClr val="lt1"/>
        </a:lnRef>
        <a:fillRef idx="3">
          <a:schemeClr val="accent1"/>
        </a:fillRef>
        <a:effectRef idx="3">
          <a:scrgbClr r="0" g="0" b="0"/>
        </a:effectRef>
        <a:fontRef idx="minor">
          <a:schemeClr val="lt1"/>
        </a:fontRef>
      </dsp:style>
      <dsp:txBody>
        <a:bodyPr lIns="10160" tIns="10160" rIns="10160" bIns="10160" anchor="ctr"/>
        <a:lstStyle>
          <a:lvl1pPr algn="ctr">
            <a:defRPr sz="800"/>
          </a:lvl1pPr>
          <a:lvl2pPr marL="57150" indent="-57150" algn="ctr">
            <a:defRPr sz="600"/>
          </a:lvl2pPr>
          <a:lvl3pPr marL="114300" indent="-57150" algn="ctr">
            <a:defRPr sz="600"/>
          </a:lvl3pPr>
          <a:lvl4pPr marL="171450" indent="-57150" algn="ctr">
            <a:defRPr sz="600"/>
          </a:lvl4pPr>
          <a:lvl5pPr marL="228600" indent="-57150" algn="ctr">
            <a:defRPr sz="600"/>
          </a:lvl5pPr>
          <a:lvl6pPr marL="285750" indent="-57150" algn="ctr">
            <a:defRPr sz="600"/>
          </a:lvl6pPr>
          <a:lvl7pPr marL="342900" indent="-57150" algn="ctr">
            <a:defRPr sz="600"/>
          </a:lvl7pPr>
          <a:lvl8pPr marL="400050" indent="-57150" algn="ctr">
            <a:defRPr sz="600"/>
          </a:lvl8pPr>
          <a:lvl9pPr marL="457200" indent="-57150" algn="ctr">
            <a:defRPr sz="600"/>
          </a:lvl9pPr>
        </a:lstStyle>
        <a:p>
          <a:pPr lvl="0">
            <a:lnSpc>
              <a:spcPct val="100000"/>
            </a:lnSpc>
            <a:spcBef>
              <a:spcPct val="0"/>
            </a:spcBef>
            <a:spcAft>
              <a:spcPct val="35000"/>
            </a:spcAft>
          </a:pPr>
          <a:r>
            <a:rPr lang="zh-CN" altLang="en-US" smtClean="0"/>
            <a:t>和规则库（</a:t>
          </a:r>
          <a:r>
            <a:rPr lang="en-US" altLang="zh-CN" smtClean="0"/>
            <a:t>RB——Rule Base</a:t>
          </a:r>
          <a:r>
            <a:rPr lang="zh-CN" altLang="en-US" smtClean="0"/>
            <a:t>）</a:t>
          </a:r>
          <a:endParaRPr lang="zh-CN" altLang="en-US" dirty="0"/>
        </a:p>
      </dsp:txBody>
      <dsp:txXfrm>
        <a:off x="975423" y="1389461"/>
        <a:ext cx="797441" cy="797441"/>
      </dsp:txXfrm>
    </dsp:sp>
    <dsp:sp modelId="{4B6328FC-8FB2-4E55-9FB6-0E6D1F07BF5C}">
      <dsp:nvSpPr>
        <dsp:cNvPr id="6" name="右箭头 5"/>
        <dsp:cNvSpPr/>
      </dsp:nvSpPr>
      <dsp:spPr bwMode="white">
        <a:xfrm>
          <a:off x="1885303" y="945127"/>
          <a:ext cx="253586" cy="296648"/>
        </a:xfrm>
        <a:prstGeom prst="rightArrow">
          <a:avLst>
            <a:gd name="adj1" fmla="val 60000"/>
            <a:gd name="adj2" fmla="val 50000"/>
          </a:avLst>
        </a:prstGeom>
      </dsp:spPr>
      <dsp:style>
        <a:lnRef idx="0">
          <a:schemeClr val="accent1">
            <a:tint val="60000"/>
          </a:schemeClr>
        </a:lnRef>
        <a:fillRef idx="3">
          <a:schemeClr val="accent1">
            <a:tint val="60000"/>
          </a:schemeClr>
        </a:fillRef>
        <a:effectRef idx="3">
          <a:scrgbClr r="0" g="0" b="0"/>
        </a:effectRef>
        <a:fontRef idx="minor">
          <a:schemeClr val="lt1"/>
        </a:fontRef>
      </dsp:style>
      <dsp:txXfrm>
        <a:off x="1885303" y="945127"/>
        <a:ext cx="253586" cy="296648"/>
      </dsp:txXfrm>
    </dsp:sp>
    <dsp:sp modelId="{6BBBC325-CC70-42C7-84CE-A8206F22606F}">
      <dsp:nvSpPr>
        <dsp:cNvPr id="8" name="椭圆 7"/>
        <dsp:cNvSpPr/>
      </dsp:nvSpPr>
      <dsp:spPr bwMode="white">
        <a:xfrm>
          <a:off x="2251328" y="296010"/>
          <a:ext cx="1594882" cy="1594882"/>
        </a:xfrm>
        <a:prstGeom prst="ellipse">
          <a:avLst/>
        </a:prstGeom>
      </dsp:spPr>
      <dsp:style>
        <a:lnRef idx="0">
          <a:schemeClr val="lt1"/>
        </a:lnRef>
        <a:fillRef idx="3">
          <a:schemeClr val="accent1"/>
        </a:fillRef>
        <a:effectRef idx="3">
          <a:scrgbClr r="0" g="0" b="0"/>
        </a:effectRef>
        <a:fontRef idx="minor">
          <a:schemeClr val="lt1"/>
        </a:fontRef>
      </dsp:style>
      <dsp:txBody>
        <a:bodyPr lIns="19050" tIns="19050" rIns="19050" bIns="19050" anchor="ctr"/>
        <a:lstStyle>
          <a:lvl1pPr algn="ctr">
            <a:defRPr sz="15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r>
            <a:rPr lang="zh-CN" altLang="en-US" smtClean="0"/>
            <a:t>知识库（</a:t>
          </a:r>
          <a:r>
            <a:rPr lang="en-US" altLang="zh-CN" smtClean="0"/>
            <a:t>KB——Knowledge Base</a:t>
          </a:r>
          <a:r>
            <a:rPr lang="zh-CN" altLang="en-US" smtClean="0"/>
            <a:t>）</a:t>
          </a:r>
          <a:endParaRPr lang="zh-CN" altLang="en-US" dirty="0"/>
        </a:p>
      </dsp:txBody>
      <dsp:txXfrm>
        <a:off x="2251328" y="296010"/>
        <a:ext cx="1594882" cy="1594882"/>
      </dsp:txXfrm>
    </dsp:sp>
    <dsp:sp modelId="{8DAB7DD8-1FD5-40ED-B1ED-FD4BAE032EC1}">
      <dsp:nvSpPr>
        <dsp:cNvPr id="7" name="右箭头 6"/>
        <dsp:cNvSpPr/>
      </dsp:nvSpPr>
      <dsp:spPr bwMode="white">
        <a:xfrm>
          <a:off x="1885303" y="945127"/>
          <a:ext cx="253586" cy="296648"/>
        </a:xfrm>
        <a:prstGeom prst="rightArrow">
          <a:avLst>
            <a:gd name="adj1" fmla="val 60000"/>
            <a:gd name="adj2" fmla="val 50000"/>
          </a:avLst>
        </a:prstGeom>
        <a:noFill/>
        <a:ln>
          <a:noFill/>
        </a:ln>
      </dsp:spPr>
      <dsp:style>
        <a:lnRef idx="0">
          <a:schemeClr val="accent1">
            <a:tint val="60000"/>
          </a:schemeClr>
        </a:lnRef>
        <a:fillRef idx="3">
          <a:schemeClr val="accent1">
            <a:tint val="60000"/>
          </a:schemeClr>
        </a:fillRef>
        <a:effectRef idx="3">
          <a:scrgbClr r="0" g="0" b="0"/>
        </a:effectRef>
        <a:fontRef idx="minor">
          <a:schemeClr val="lt1"/>
        </a:fontRef>
      </dsp:style>
      <dsp:txBody>
        <a:bodyPr lIns="0" tIns="0" rIns="0" bIns="0" anchor="ctr"/>
        <a:lstStyle>
          <a:lvl1pPr algn="ctr">
            <a:defRPr sz="10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dsp:txBody>
      <dsp:txXfrm>
        <a:off x="1885303" y="945127"/>
        <a:ext cx="253586" cy="296648"/>
      </dsp:txXfrm>
    </dsp:sp>
  </dsp:spTree>
</dsp:drawing>
</file>

<file path=ppt/diagrams/drawing8.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3306614" cy="2645291"/>
        <a:chOff x="0" y="0"/>
        <a:chExt cx="3306614" cy="2645291"/>
      </a:xfrm>
    </dsp:grpSpPr>
    <dsp:sp modelId="{E82EB9F4-F9D0-4ED3-A700-8ABB6F48B359}">
      <dsp:nvSpPr>
        <dsp:cNvPr id="11" name="椭圆 10"/>
        <dsp:cNvSpPr/>
      </dsp:nvSpPr>
      <dsp:spPr bwMode="white">
        <a:xfrm>
          <a:off x="732558" y="661323"/>
          <a:ext cx="1983968" cy="1983968"/>
        </a:xfrm>
        <a:prstGeom prst="ellipse">
          <a:avLst/>
        </a:prstGeom>
      </dsp:spPr>
      <dsp:style>
        <a:lnRef idx="1">
          <a:schemeClr val="lt1"/>
        </a:lnRef>
        <a:fillRef idx="3">
          <a:schemeClr val="accent1"/>
        </a:fillRef>
        <a:effectRef idx="2">
          <a:scrgbClr r="0" g="0" b="0"/>
        </a:effectRef>
        <a:fontRef idx="minor">
          <a:schemeClr val="lt1"/>
        </a:fontRef>
      </dsp:style>
      <dsp:txXfrm>
        <a:off x="732558" y="661323"/>
        <a:ext cx="1983968" cy="1983968"/>
      </dsp:txXfrm>
    </dsp:sp>
    <dsp:sp modelId="{68A53DE8-0DA3-4DBB-A2D8-82D16199E544}">
      <dsp:nvSpPr>
        <dsp:cNvPr id="7" name="椭圆 6"/>
        <dsp:cNvSpPr/>
      </dsp:nvSpPr>
      <dsp:spPr bwMode="white">
        <a:xfrm>
          <a:off x="1129352" y="1058116"/>
          <a:ext cx="1190381" cy="1190381"/>
        </a:xfrm>
        <a:prstGeom prst="ellipse">
          <a:avLst/>
        </a:prstGeom>
      </dsp:spPr>
      <dsp:style>
        <a:lnRef idx="1">
          <a:schemeClr val="lt1"/>
        </a:lnRef>
        <a:fillRef idx="3">
          <a:schemeClr val="accent1"/>
        </a:fillRef>
        <a:effectRef idx="2">
          <a:scrgbClr r="0" g="0" b="0"/>
        </a:effectRef>
        <a:fontRef idx="minor">
          <a:schemeClr val="lt1"/>
        </a:fontRef>
      </dsp:style>
      <dsp:txXfrm>
        <a:off x="1129352" y="1058116"/>
        <a:ext cx="1190381" cy="1190381"/>
      </dsp:txXfrm>
    </dsp:sp>
    <dsp:sp modelId="{51FB3E9C-9182-41FB-B62C-3FC0D5E529CF}">
      <dsp:nvSpPr>
        <dsp:cNvPr id="3" name="椭圆 2"/>
        <dsp:cNvSpPr/>
      </dsp:nvSpPr>
      <dsp:spPr bwMode="white">
        <a:xfrm>
          <a:off x="1526145" y="1454910"/>
          <a:ext cx="396794" cy="396794"/>
        </a:xfrm>
        <a:prstGeom prst="ellipse">
          <a:avLst/>
        </a:prstGeom>
      </dsp:spPr>
      <dsp:style>
        <a:lnRef idx="1">
          <a:schemeClr val="lt1"/>
        </a:lnRef>
        <a:fillRef idx="3">
          <a:schemeClr val="accent1"/>
        </a:fillRef>
        <a:effectRef idx="2">
          <a:scrgbClr r="0" g="0" b="0"/>
        </a:effectRef>
        <a:fontRef idx="minor">
          <a:schemeClr val="lt1"/>
        </a:fontRef>
      </dsp:style>
      <dsp:txXfrm>
        <a:off x="1526145" y="1454910"/>
        <a:ext cx="396794" cy="396794"/>
      </dsp:txXfrm>
    </dsp:sp>
    <dsp:sp modelId="{824EC100-9744-4E71-B5C4-50D447B93F24}">
      <dsp:nvSpPr>
        <dsp:cNvPr id="4" name="矩形 3"/>
        <dsp:cNvSpPr/>
      </dsp:nvSpPr>
      <dsp:spPr bwMode="white">
        <a:xfrm>
          <a:off x="3047188" y="0"/>
          <a:ext cx="991984" cy="578657"/>
        </a:xfrm>
        <a:prstGeom prst="rect">
          <a:avLst/>
        </a:prstGeom>
      </dsp:spPr>
      <dsp:style>
        <a:lnRef idx="0">
          <a:schemeClr val="dk1">
            <a:alpha val="0"/>
          </a:schemeClr>
        </a:lnRef>
        <a:fillRef idx="0">
          <a:schemeClr val="lt1">
            <a:alpha val="0"/>
          </a:schemeClr>
        </a:fillRef>
        <a:effectRef idx="0">
          <a:scrgbClr r="0" g="0" b="0"/>
        </a:effectRef>
        <a:fontRef idx="minor"/>
      </dsp:style>
      <dsp:txBody>
        <a:bodyPr lIns="99568" tIns="17780" rIns="17780" bIns="17780" anchor="ctr"/>
        <a:lstStyle>
          <a:lvl1pPr algn="l">
            <a:defRPr sz="16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pPr lvl="0" rtl="0">
            <a:lnSpc>
              <a:spcPct val="100000"/>
            </a:lnSpc>
            <a:spcBef>
              <a:spcPct val="0"/>
            </a:spcBef>
            <a:spcAft>
              <a:spcPct val="35000"/>
            </a:spcAft>
          </a:pPr>
          <a:r>
            <a:rPr lang="zh-CN" altLang="en-US" sz="1400" dirty="0" smtClean="0">
              <a:solidFill>
                <a:schemeClr val="tx1"/>
              </a:solidFill>
            </a:rPr>
            <a:t>最大隶属度法</a:t>
          </a:r>
          <a:endParaRPr lang="zh-CN" altLang="en-US" sz="1400" dirty="0">
            <a:solidFill>
              <a:schemeClr val="tx1"/>
            </a:solidFill>
          </a:endParaRPr>
        </a:p>
      </dsp:txBody>
      <dsp:txXfrm>
        <a:off x="3047188" y="0"/>
        <a:ext cx="991984" cy="578657"/>
      </dsp:txXfrm>
    </dsp:sp>
    <dsp:sp modelId="{8D55C8BF-2709-415E-AD0F-C2A7B590780D}">
      <dsp:nvSpPr>
        <dsp:cNvPr id="5" name="直接连接符 4"/>
        <dsp:cNvSpPr/>
      </dsp:nvSpPr>
      <dsp:spPr bwMode="white">
        <a:xfrm>
          <a:off x="2799192" y="289329"/>
          <a:ext cx="247996" cy="0"/>
        </a:xfrm>
        <a:prstGeom prst="line">
          <a:avLst/>
        </a:prstGeom>
      </dsp:spPr>
      <dsp:style>
        <a:lnRef idx="2">
          <a:schemeClr val="accent1">
            <a:tint val="50000"/>
          </a:schemeClr>
        </a:lnRef>
        <a:fillRef idx="1">
          <a:schemeClr val="accent1"/>
        </a:fillRef>
        <a:effectRef idx="1">
          <a:scrgbClr r="0" g="0" b="0"/>
        </a:effectRef>
        <a:fontRef idx="minor"/>
      </dsp:style>
      <dsp:txXfrm>
        <a:off x="2799192" y="289329"/>
        <a:ext cx="247996" cy="0"/>
      </dsp:txXfrm>
    </dsp:sp>
    <dsp:sp modelId="{B873619E-4CC1-4B06-87BF-9230867BD89C}">
      <dsp:nvSpPr>
        <dsp:cNvPr id="6" name="直接连接符 5"/>
        <dsp:cNvSpPr/>
      </dsp:nvSpPr>
      <dsp:spPr bwMode="white">
        <a:xfrm rot="5400000">
          <a:off x="1579547" y="434654"/>
          <a:ext cx="1363648" cy="1073657"/>
        </a:xfrm>
        <a:prstGeom prst="line">
          <a:avLst/>
        </a:prstGeom>
      </dsp:spPr>
      <dsp:style>
        <a:lnRef idx="2">
          <a:schemeClr val="accent1">
            <a:tint val="50000"/>
          </a:schemeClr>
        </a:lnRef>
        <a:fillRef idx="1">
          <a:schemeClr val="accent1"/>
        </a:fillRef>
        <a:effectRef idx="1">
          <a:scrgbClr r="0" g="0" b="0"/>
        </a:effectRef>
        <a:fontRef idx="minor"/>
      </dsp:style>
      <dsp:txXfrm rot="5400000">
        <a:off x="1579547" y="434654"/>
        <a:ext cx="1363648" cy="1073657"/>
      </dsp:txXfrm>
    </dsp:sp>
    <dsp:sp modelId="{EC15E15C-4AAA-487B-8EC2-CC0178DD8A64}">
      <dsp:nvSpPr>
        <dsp:cNvPr id="8" name="矩形 7"/>
        <dsp:cNvSpPr/>
      </dsp:nvSpPr>
      <dsp:spPr bwMode="white">
        <a:xfrm>
          <a:off x="3047188" y="578657"/>
          <a:ext cx="991984" cy="578657"/>
        </a:xfrm>
        <a:prstGeom prst="rect">
          <a:avLst/>
        </a:prstGeom>
      </dsp:spPr>
      <dsp:style>
        <a:lnRef idx="0">
          <a:schemeClr val="dk1">
            <a:alpha val="0"/>
          </a:schemeClr>
        </a:lnRef>
        <a:fillRef idx="0">
          <a:schemeClr val="lt1">
            <a:alpha val="0"/>
          </a:schemeClr>
        </a:fillRef>
        <a:effectRef idx="0">
          <a:scrgbClr r="0" g="0" b="0"/>
        </a:effectRef>
        <a:fontRef idx="minor"/>
      </dsp:style>
      <dsp:txBody>
        <a:bodyPr lIns="99568" tIns="17780" rIns="17780" bIns="17780" anchor="ctr"/>
        <a:lstStyle>
          <a:lvl1pPr algn="l">
            <a:defRPr sz="16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pPr lvl="0" rtl="0">
            <a:lnSpc>
              <a:spcPct val="100000"/>
            </a:lnSpc>
            <a:spcBef>
              <a:spcPct val="0"/>
            </a:spcBef>
            <a:spcAft>
              <a:spcPct val="35000"/>
            </a:spcAft>
          </a:pPr>
          <a:r>
            <a:rPr lang="zh-CN" altLang="en-US" sz="1400" dirty="0" smtClean="0">
              <a:solidFill>
                <a:schemeClr val="tx1"/>
              </a:solidFill>
            </a:rPr>
            <a:t>重心法</a:t>
          </a:r>
          <a:endParaRPr lang="zh-CN" altLang="en-US" sz="1400" dirty="0">
            <a:solidFill>
              <a:schemeClr val="tx1"/>
            </a:solidFill>
          </a:endParaRPr>
        </a:p>
      </dsp:txBody>
      <dsp:txXfrm>
        <a:off x="3047188" y="578657"/>
        <a:ext cx="991984" cy="578657"/>
      </dsp:txXfrm>
    </dsp:sp>
    <dsp:sp modelId="{48E206E9-70A3-4F3C-A924-D270C3470C7F}">
      <dsp:nvSpPr>
        <dsp:cNvPr id="9" name="直接连接符 8"/>
        <dsp:cNvSpPr/>
      </dsp:nvSpPr>
      <dsp:spPr bwMode="white">
        <a:xfrm>
          <a:off x="2799192" y="867986"/>
          <a:ext cx="247996" cy="0"/>
        </a:xfrm>
        <a:prstGeom prst="line">
          <a:avLst/>
        </a:prstGeom>
      </dsp:spPr>
      <dsp:style>
        <a:lnRef idx="2">
          <a:schemeClr val="accent1">
            <a:tint val="50000"/>
          </a:schemeClr>
        </a:lnRef>
        <a:fillRef idx="1">
          <a:schemeClr val="accent1"/>
        </a:fillRef>
        <a:effectRef idx="1">
          <a:scrgbClr r="0" g="0" b="0"/>
        </a:effectRef>
        <a:fontRef idx="minor"/>
      </dsp:style>
      <dsp:txXfrm>
        <a:off x="2799192" y="867986"/>
        <a:ext cx="247996" cy="0"/>
      </dsp:txXfrm>
    </dsp:sp>
    <dsp:sp modelId="{73CAE034-DAFE-4CB0-A99A-D6D7FC166D10}">
      <dsp:nvSpPr>
        <dsp:cNvPr id="10" name="直接连接符 9"/>
        <dsp:cNvSpPr/>
      </dsp:nvSpPr>
      <dsp:spPr bwMode="white">
        <a:xfrm rot="5400000">
          <a:off x="1872249" y="1004291"/>
          <a:ext cx="1062613" cy="789289"/>
        </a:xfrm>
        <a:prstGeom prst="line">
          <a:avLst/>
        </a:prstGeom>
      </dsp:spPr>
      <dsp:style>
        <a:lnRef idx="2">
          <a:schemeClr val="accent1">
            <a:tint val="50000"/>
          </a:schemeClr>
        </a:lnRef>
        <a:fillRef idx="1">
          <a:schemeClr val="accent1"/>
        </a:fillRef>
        <a:effectRef idx="1">
          <a:scrgbClr r="0" g="0" b="0"/>
        </a:effectRef>
        <a:fontRef idx="minor"/>
      </dsp:style>
      <dsp:txXfrm rot="5400000">
        <a:off x="1872249" y="1004291"/>
        <a:ext cx="1062613" cy="789289"/>
      </dsp:txXfrm>
    </dsp:sp>
    <dsp:sp modelId="{C92028AD-87DF-47A2-987F-251CD131393F}">
      <dsp:nvSpPr>
        <dsp:cNvPr id="12" name="矩形 11"/>
        <dsp:cNvSpPr/>
      </dsp:nvSpPr>
      <dsp:spPr bwMode="white">
        <a:xfrm>
          <a:off x="3047188" y="1157315"/>
          <a:ext cx="991984" cy="578657"/>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13792" tIns="20320" rIns="20320" bIns="20320" anchor="ctr"/>
        <a:lstStyle>
          <a:lvl1pPr algn="l">
            <a:defRPr sz="16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pPr lvl="0" rtl="0">
            <a:lnSpc>
              <a:spcPct val="100000"/>
            </a:lnSpc>
            <a:spcBef>
              <a:spcPct val="0"/>
            </a:spcBef>
            <a:spcAft>
              <a:spcPct val="35000"/>
            </a:spcAft>
          </a:pPr>
          <a:r>
            <a:rPr lang="zh-CN" dirty="0" smtClean="0">
              <a:solidFill>
                <a:schemeClr val="tx1"/>
              </a:solidFill>
            </a:rPr>
            <a:t>加权平均法</a:t>
          </a:r>
          <a:endParaRPr lang="zh-CN" dirty="0">
            <a:solidFill>
              <a:schemeClr val="tx1"/>
            </a:solidFill>
          </a:endParaRPr>
        </a:p>
      </dsp:txBody>
      <dsp:txXfrm>
        <a:off x="3047188" y="1157315"/>
        <a:ext cx="991984" cy="578657"/>
      </dsp:txXfrm>
    </dsp:sp>
    <dsp:sp modelId="{5C48264D-8BD2-408E-B1FB-F20434029435}">
      <dsp:nvSpPr>
        <dsp:cNvPr id="13" name="直接连接符 12"/>
        <dsp:cNvSpPr/>
      </dsp:nvSpPr>
      <dsp:spPr bwMode="white">
        <a:xfrm>
          <a:off x="2799192" y="1446644"/>
          <a:ext cx="247996" cy="0"/>
        </a:xfrm>
        <a:prstGeom prst="line">
          <a:avLst/>
        </a:prstGeom>
      </dsp:spPr>
      <dsp:style>
        <a:lnRef idx="2">
          <a:schemeClr val="accent1">
            <a:tint val="50000"/>
          </a:schemeClr>
        </a:lnRef>
        <a:fillRef idx="1">
          <a:schemeClr val="accent1"/>
        </a:fillRef>
        <a:effectRef idx="1">
          <a:scrgbClr r="0" g="0" b="0"/>
        </a:effectRef>
        <a:fontRef idx="minor"/>
      </dsp:style>
      <dsp:txXfrm>
        <a:off x="2799192" y="1446644"/>
        <a:ext cx="247996" cy="0"/>
      </dsp:txXfrm>
    </dsp:sp>
    <dsp:sp modelId="{7DF7208A-9364-443A-A800-528716D9AB10}">
      <dsp:nvSpPr>
        <dsp:cNvPr id="14" name="直接连接符 13"/>
        <dsp:cNvSpPr/>
      </dsp:nvSpPr>
      <dsp:spPr bwMode="white">
        <a:xfrm rot="5400000">
          <a:off x="2165314" y="1573452"/>
          <a:ext cx="759199" cy="504920"/>
        </a:xfrm>
        <a:prstGeom prst="line">
          <a:avLst/>
        </a:prstGeom>
      </dsp:spPr>
      <dsp:style>
        <a:lnRef idx="2">
          <a:schemeClr val="accent1">
            <a:tint val="50000"/>
          </a:schemeClr>
        </a:lnRef>
        <a:fillRef idx="1">
          <a:schemeClr val="accent1"/>
        </a:fillRef>
        <a:effectRef idx="1">
          <a:scrgbClr r="0" g="0" b="0"/>
        </a:effectRef>
        <a:fontRef idx="minor"/>
      </dsp:style>
      <dsp:txXfrm rot="5400000">
        <a:off x="2165314" y="1573452"/>
        <a:ext cx="759199" cy="504920"/>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stBulletLvl" val="1"/>
                <dgm:param type="txAnchorVertCh" val="mid"/>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srcNode" val="connSite"/>
              <dgm:param type="dstNode" val="parentNode"/>
              <dgm:param type="dim" val="1D"/>
              <dgm:param type="endSty" val="noArr"/>
              <dgm:param type="begPts" val="auto"/>
              <dgm:param type="endPts" val="auto"/>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contDir" val="revDir"/>
          <dgm:param type="grDir" val="tL"/>
          <dgm:param type="flowDir" val="col"/>
        </dgm:alg>
      </dgm:if>
      <dgm:else name="Name2">
        <dgm:alg type="snake">
          <dgm:param type="contDir" val="revDir"/>
          <dgm:param type="grDir" val="tR"/>
          <dgm:param type="flowDir" val="col"/>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srcNode" val="firstNode"/>
                    <dgm:param type="dstNode" val="shape"/>
                    <dgm:param type="begPts" val="auto"/>
                    <dgm:param type="endPts" val="auto"/>
                  </dgm:alg>
                </dgm:if>
                <dgm:if name="Name13" axis="self" ptType="sibTrans" func="revPos" op="equ" val="1">
                  <dgm:alg type="conn">
                    <dgm:param type="srcNode" val="shape"/>
                    <dgm:param type="dstNode" val="lastNode"/>
                    <dgm:param type="begPts" val="auto"/>
                    <dgm:param type="endPts" val="auto"/>
                  </dgm:alg>
                </dgm:if>
                <dgm:else name="Name14">
                  <dgm:alg type="conn">
                    <dgm:param type="srcNode" val="shape"/>
                    <dgm:param type="dstNode" val="shape"/>
                    <dgm:param type="begPts" val="auto"/>
                    <dgm:param type="endPts" val="auto"/>
                  </dgm:alg>
                </dgm:else>
              </dgm:choose>
            </dgm:if>
            <dgm:else name="Name15">
              <dgm:choose name="Name16">
                <dgm:if name="Name17" axis="self" ptType="sibTrans" func="pos" op="equ" val="1">
                  <dgm:alg type="conn">
                    <dgm:param type="srcNode" val="firstNode"/>
                    <dgm:param type="dstNode" val="shape"/>
                    <dgm:param type="begPts" val="auto"/>
                    <dgm:param type="endPts" val="auto"/>
                  </dgm:alg>
                </dgm:if>
                <dgm:if name="Name18" axis="self" ptType="sibTrans" func="revPos" op="equ" val="1">
                  <dgm:alg type="conn">
                    <dgm:param type="srcNode" val="shape"/>
                    <dgm:param type="dstNode" val="lastNode"/>
                    <dgm:param type="begPts" val="auto"/>
                    <dgm:param type="endPts" val="auto"/>
                  </dgm:alg>
                </dgm:if>
                <dgm:else name="Name19">
                  <dgm:alg type="conn">
                    <dgm:param type="srcNode" val="shape"/>
                    <dgm:param type="dstNode" val="shape"/>
                    <dgm:param type="begPts" val="auto"/>
                    <dgm:param type="endPts" val="auto"/>
                  </dgm:alg>
                </dgm:else>
              </dgm:choose>
            </dgm:else>
          </dgm:choose>
          <dgm:shape xmlns:r="http://schemas.openxmlformats.org/officeDocument/2006/relationships" type="triangle" r:blip="" rot="90">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ar" val="1"/>
      <dgm:param type="vertAlign" val="mid"/>
      <dgm:param type="horzAlign" val="ctr"/>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srcNode" val="vNodes"/>
                <dgm:param type="dstNode" val="lastNode"/>
                <dgm:param type="begPts" val="auto"/>
                <dgm:param type="endPts" val="auto"/>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8.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type="line" r:blip="" rot="90">
              <dgm:adjLst/>
            </dgm:shape>
          </dgm:if>
          <dgm:else name="Name34">
            <dgm:shape xmlns:r="http://schemas.openxmlformats.org/officeDocument/2006/relationships" type="line" r:blip="" rot="180">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type="line" r:blip="" rot="90">
              <dgm:adjLst/>
            </dgm:shape>
          </dgm:if>
          <dgm:else name="Name50">
            <dgm:shape xmlns:r="http://schemas.openxmlformats.org/officeDocument/2006/relationships" type="line" r:blip="" rot="180">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type="line" r:blip="" rot="90">
              <dgm:adjLst/>
            </dgm:shape>
          </dgm:if>
          <dgm:else name="Name66">
            <dgm:shape xmlns:r="http://schemas.openxmlformats.org/officeDocument/2006/relationships" type="line" r:blip="" rot="180">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type="line" r:blip="" rot="90">
              <dgm:adjLst/>
            </dgm:shape>
          </dgm:if>
          <dgm:else name="Name82">
            <dgm:shape xmlns:r="http://schemas.openxmlformats.org/officeDocument/2006/relationships" type="line" r:blip="" rot="180">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type="line" r:blip="" rot="90">
              <dgm:adjLst/>
            </dgm:shape>
          </dgm:if>
          <dgm:else name="Name98">
            <dgm:shape xmlns:r="http://schemas.openxmlformats.org/officeDocument/2006/relationships" type="line" r:blip="" rot="180">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1">
        <a:scrgbClr r="0" g="0" b="0"/>
      </a:fillRef>
      <a:effectRef idx="0">
        <a:scrgbClr r="0" g="0" b="0"/>
      </a:effectRef>
      <a:fontRef idx="minor"/>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diagramDrawing" Target="../diagrams/drawing2.xml"/><Relationship Id="rId7" Type="http://schemas.openxmlformats.org/officeDocument/2006/relationships/diagramColors" Target="../diagrams/colors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18.jpe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diagramDrawing" Target="../diagrams/drawing3.xml"/><Relationship Id="rId7" Type="http://schemas.openxmlformats.org/officeDocument/2006/relationships/diagramColors" Target="../diagrams/colors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19.jpe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diagramDrawing" Target="../diagrams/drawing4.xml"/><Relationship Id="rId7" Type="http://schemas.openxmlformats.org/officeDocument/2006/relationships/diagramColors" Target="../diagrams/colors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0.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jpeg"/><Relationship Id="rId2" Type="http://schemas.openxmlformats.org/officeDocument/2006/relationships/image" Target="../media/image7.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2.jpe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diagramDrawing" Target="../diagrams/drawing5.xml"/><Relationship Id="rId7" Type="http://schemas.openxmlformats.org/officeDocument/2006/relationships/diagramColors" Target="../diagrams/colors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3.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4.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jpeg"/><Relationship Id="rId2" Type="http://schemas.openxmlformats.org/officeDocument/2006/relationships/image" Target="../media/image7.png"/><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6.jpe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diagramDrawing" Target="../diagrams/drawing6.xml"/><Relationship Id="rId7" Type="http://schemas.openxmlformats.org/officeDocument/2006/relationships/diagramColors" Target="../diagrams/colors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6.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7.emf"/><Relationship Id="rId2" Type="http://schemas.openxmlformats.org/officeDocument/2006/relationships/image" Target="../media/image7.png"/><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emf"/></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diagramDrawing" Target="../diagrams/drawing7.xml"/><Relationship Id="rId7" Type="http://schemas.openxmlformats.org/officeDocument/2006/relationships/diagramColors" Target="../diagrams/colors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9.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30.jpe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2.emf"/><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emf"/></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emf"/><Relationship Id="rId2" Type="http://schemas.openxmlformats.org/officeDocument/2006/relationships/image" Target="../media/image7.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5.emf"/><Relationship Id="rId2" Type="http://schemas.openxmlformats.org/officeDocument/2006/relationships/image" Target="../media/image7.png"/><Relationship Id="rId1" Type="http://schemas.openxmlformats.org/officeDocument/2006/relationships/image" Target="../media/image6.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jpeg"/><Relationship Id="rId2" Type="http://schemas.openxmlformats.org/officeDocument/2006/relationships/image" Target="../media/image7.png"/><Relationship Id="rId1" Type="http://schemas.openxmlformats.org/officeDocument/2006/relationships/image" Target="../media/image6.png"/></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diagramDrawing" Target="../diagrams/drawing8.xml"/><Relationship Id="rId7" Type="http://schemas.openxmlformats.org/officeDocument/2006/relationships/diagramColors" Target="../diagrams/colors8.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3" Type="http://schemas.openxmlformats.org/officeDocument/2006/relationships/image" Target="../media/image36.jpeg"/><Relationship Id="rId2" Type="http://schemas.openxmlformats.org/officeDocument/2006/relationships/image" Target="../media/image7.png"/><Relationship Id="rId1" Type="http://schemas.openxmlformats.org/officeDocument/2006/relationships/image" Target="../media/image6.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emf"/><Relationship Id="rId2" Type="http://schemas.openxmlformats.org/officeDocument/2006/relationships/image" Target="../media/image7.png"/><Relationship Id="rId1" Type="http://schemas.openxmlformats.org/officeDocument/2006/relationships/image" Target="../media/image6.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8.emf"/><Relationship Id="rId2" Type="http://schemas.openxmlformats.org/officeDocument/2006/relationships/image" Target="../media/image7.png"/><Relationship Id="rId1" Type="http://schemas.openxmlformats.org/officeDocument/2006/relationships/image" Target="../media/image6.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9.emf"/><Relationship Id="rId2" Type="http://schemas.openxmlformats.org/officeDocument/2006/relationships/image" Target="../media/image7.png"/><Relationship Id="rId1"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image" Target="../media/image6.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2.png"/></Relationships>
</file>

<file path=ppt/slides/_rels/slide41.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42.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hyperlink" Target="http://www.chinarobots.cn/" TargetMode="External"/><Relationship Id="rId7" Type="http://schemas.openxmlformats.org/officeDocument/2006/relationships/image" Target="../media/image50.png"/><Relationship Id="rId6" Type="http://schemas.openxmlformats.org/officeDocument/2006/relationships/hyperlink" Target="http://www.chinaaiworld.cn/" TargetMode="External"/><Relationship Id="rId5" Type="http://schemas.openxmlformats.org/officeDocument/2006/relationships/image" Target="../media/image49.png"/><Relationship Id="rId4" Type="http://schemas.openxmlformats.org/officeDocument/2006/relationships/hyperlink" Target="http://www.chinacloud.cn/" TargetMode="External"/><Relationship Id="rId3" Type="http://schemas.openxmlformats.org/officeDocument/2006/relationships/image" Target="../media/image48.png"/><Relationship Id="rId29" Type="http://schemas.openxmlformats.org/officeDocument/2006/relationships/slideLayout" Target="../slideLayouts/slideLayout2.xml"/><Relationship Id="rId28" Type="http://schemas.openxmlformats.org/officeDocument/2006/relationships/image" Target="../media/image63.png"/><Relationship Id="rId27" Type="http://schemas.openxmlformats.org/officeDocument/2006/relationships/image" Target="../media/image62.png"/><Relationship Id="rId26" Type="http://schemas.openxmlformats.org/officeDocument/2006/relationships/image" Target="../media/image61.jpeg"/><Relationship Id="rId25" Type="http://schemas.openxmlformats.org/officeDocument/2006/relationships/image" Target="../media/image60.jpeg"/><Relationship Id="rId24" Type="http://schemas.openxmlformats.org/officeDocument/2006/relationships/image" Target="../media/image59.png"/><Relationship Id="rId23" Type="http://schemas.openxmlformats.org/officeDocument/2006/relationships/hyperlink" Target="http://www.envicloud.cn/" TargetMode="External"/><Relationship Id="rId22" Type="http://schemas.openxmlformats.org/officeDocument/2006/relationships/image" Target="../media/image58.png"/><Relationship Id="rId21" Type="http://schemas.openxmlformats.org/officeDocument/2006/relationships/image" Target="../media/image57.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56.png"/><Relationship Id="rId18" Type="http://schemas.openxmlformats.org/officeDocument/2006/relationships/hyperlink" Target="http://www.netofthings.cn/" TargetMode="External"/><Relationship Id="rId17" Type="http://schemas.openxmlformats.org/officeDocument/2006/relationships/image" Target="../media/image55.png"/><Relationship Id="rId16" Type="http://schemas.openxmlformats.org/officeDocument/2006/relationships/hyperlink" Target="http://www.thebigdata.cn/" TargetMode="External"/><Relationship Id="rId15" Type="http://schemas.openxmlformats.org/officeDocument/2006/relationships/image" Target="../media/image54.png"/><Relationship Id="rId14" Type="http://schemas.openxmlformats.org/officeDocument/2006/relationships/hyperlink" Target="http://www.worldstor.cn/" TargetMode="External"/><Relationship Id="rId13" Type="http://schemas.openxmlformats.org/officeDocument/2006/relationships/image" Target="../media/image53.png"/><Relationship Id="rId12" Type="http://schemas.openxmlformats.org/officeDocument/2006/relationships/hyperlink" Target="http://www.pm25.org.cn/" TargetMode="External"/><Relationship Id="rId11" Type="http://schemas.openxmlformats.org/officeDocument/2006/relationships/image" Target="../media/image52.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43.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67.png"/><Relationship Id="rId7" Type="http://schemas.openxmlformats.org/officeDocument/2006/relationships/tags" Target="../tags/tag4.xml"/><Relationship Id="rId6" Type="http://schemas.openxmlformats.org/officeDocument/2006/relationships/image" Target="../media/image66.png"/><Relationship Id="rId55" Type="http://schemas.openxmlformats.org/officeDocument/2006/relationships/slideLayout" Target="../slideLayouts/slideLayout2.xml"/><Relationship Id="rId54" Type="http://schemas.openxmlformats.org/officeDocument/2006/relationships/image" Target="../media/image94.png"/><Relationship Id="rId53" Type="http://schemas.openxmlformats.org/officeDocument/2006/relationships/tags" Target="../tags/tag23.xml"/><Relationship Id="rId52" Type="http://schemas.openxmlformats.org/officeDocument/2006/relationships/image" Target="../media/image93.png"/><Relationship Id="rId51" Type="http://schemas.openxmlformats.org/officeDocument/2006/relationships/image" Target="../media/image92.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91.png"/><Relationship Id="rId48" Type="http://schemas.openxmlformats.org/officeDocument/2006/relationships/image" Target="../media/image90.png"/><Relationship Id="rId47" Type="http://schemas.openxmlformats.org/officeDocument/2006/relationships/image" Target="../media/image89.png"/><Relationship Id="rId46" Type="http://schemas.openxmlformats.org/officeDocument/2006/relationships/image" Target="../media/image88.png"/><Relationship Id="rId45" Type="http://schemas.openxmlformats.org/officeDocument/2006/relationships/image" Target="../media/image87.png"/><Relationship Id="rId44" Type="http://schemas.openxmlformats.org/officeDocument/2006/relationships/image" Target="../media/image86.png"/><Relationship Id="rId43" Type="http://schemas.openxmlformats.org/officeDocument/2006/relationships/image" Target="../media/image85.png"/><Relationship Id="rId42" Type="http://schemas.openxmlformats.org/officeDocument/2006/relationships/image" Target="../media/image84.png"/><Relationship Id="rId41" Type="http://schemas.openxmlformats.org/officeDocument/2006/relationships/tags" Target="../tags/tag21.xml"/><Relationship Id="rId40" Type="http://schemas.openxmlformats.org/officeDocument/2006/relationships/image" Target="../media/image83.png"/><Relationship Id="rId4" Type="http://schemas.openxmlformats.org/officeDocument/2006/relationships/image" Target="../media/image65.png"/><Relationship Id="rId39" Type="http://schemas.openxmlformats.org/officeDocument/2006/relationships/tags" Target="../tags/tag20.xml"/><Relationship Id="rId38" Type="http://schemas.openxmlformats.org/officeDocument/2006/relationships/image" Target="../media/image82.png"/><Relationship Id="rId37" Type="http://schemas.openxmlformats.org/officeDocument/2006/relationships/tags" Target="../tags/tag19.xml"/><Relationship Id="rId36" Type="http://schemas.openxmlformats.org/officeDocument/2006/relationships/image" Target="../media/image81.png"/><Relationship Id="rId35" Type="http://schemas.openxmlformats.org/officeDocument/2006/relationships/tags" Target="../tags/tag18.xml"/><Relationship Id="rId34" Type="http://schemas.openxmlformats.org/officeDocument/2006/relationships/image" Target="../media/image80.png"/><Relationship Id="rId33" Type="http://schemas.openxmlformats.org/officeDocument/2006/relationships/tags" Target="../tags/tag17.xml"/><Relationship Id="rId32" Type="http://schemas.openxmlformats.org/officeDocument/2006/relationships/image" Target="../media/image79.png"/><Relationship Id="rId31" Type="http://schemas.openxmlformats.org/officeDocument/2006/relationships/tags" Target="../tags/tag16.xml"/><Relationship Id="rId30" Type="http://schemas.openxmlformats.org/officeDocument/2006/relationships/image" Target="../media/image78.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77.png"/><Relationship Id="rId27" Type="http://schemas.openxmlformats.org/officeDocument/2006/relationships/tags" Target="../tags/tag14.xml"/><Relationship Id="rId26" Type="http://schemas.openxmlformats.org/officeDocument/2006/relationships/image" Target="../media/image76.png"/><Relationship Id="rId25" Type="http://schemas.openxmlformats.org/officeDocument/2006/relationships/tags" Target="../tags/tag13.xml"/><Relationship Id="rId24" Type="http://schemas.openxmlformats.org/officeDocument/2006/relationships/image" Target="../media/image75.png"/><Relationship Id="rId23" Type="http://schemas.openxmlformats.org/officeDocument/2006/relationships/tags" Target="../tags/tag12.xml"/><Relationship Id="rId22" Type="http://schemas.openxmlformats.org/officeDocument/2006/relationships/image" Target="../media/image74.png"/><Relationship Id="rId21" Type="http://schemas.openxmlformats.org/officeDocument/2006/relationships/tags" Target="../tags/tag11.xml"/><Relationship Id="rId20" Type="http://schemas.openxmlformats.org/officeDocument/2006/relationships/image" Target="../media/image73.png"/><Relationship Id="rId2" Type="http://schemas.openxmlformats.org/officeDocument/2006/relationships/image" Target="../media/image64.png"/><Relationship Id="rId19" Type="http://schemas.openxmlformats.org/officeDocument/2006/relationships/tags" Target="../tags/tag10.xml"/><Relationship Id="rId18" Type="http://schemas.openxmlformats.org/officeDocument/2006/relationships/image" Target="../media/image72.png"/><Relationship Id="rId17" Type="http://schemas.openxmlformats.org/officeDocument/2006/relationships/tags" Target="../tags/tag9.xml"/><Relationship Id="rId16" Type="http://schemas.openxmlformats.org/officeDocument/2006/relationships/image" Target="../media/image71.png"/><Relationship Id="rId15" Type="http://schemas.openxmlformats.org/officeDocument/2006/relationships/tags" Target="../tags/tag8.xml"/><Relationship Id="rId14" Type="http://schemas.openxmlformats.org/officeDocument/2006/relationships/image" Target="../media/image70.png"/><Relationship Id="rId13" Type="http://schemas.openxmlformats.org/officeDocument/2006/relationships/tags" Target="../tags/tag7.xml"/><Relationship Id="rId12" Type="http://schemas.openxmlformats.org/officeDocument/2006/relationships/image" Target="../media/image69.png"/><Relationship Id="rId11" Type="http://schemas.openxmlformats.org/officeDocument/2006/relationships/tags" Target="../tags/tag6.xml"/><Relationship Id="rId10" Type="http://schemas.openxmlformats.org/officeDocument/2006/relationships/image" Target="../media/image68.png"/><Relationship Id="rId1" Type="http://schemas.openxmlformats.org/officeDocument/2006/relationships/tags" Target="../tags/tag1.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5.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emf"/><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6.emf"/><Relationship Id="rId3" Type="http://schemas.openxmlformats.org/officeDocument/2006/relationships/image" Target="../media/image15.emf"/><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2240280" cy="299085"/>
          </a:xfrm>
          <a:prstGeom prst="rect">
            <a:avLst/>
          </a:prstGeom>
        </p:spPr>
        <p:txBody>
          <a:bodyPr wrap="none">
            <a:spAutoFit/>
          </a:bodyPr>
          <a:lstStyle/>
          <a:p>
            <a:r>
              <a:rPr lang="zh-CN" altLang="en-US" sz="1350" dirty="0" smtClean="0">
                <a:solidFill>
                  <a:schemeClr val="bg1"/>
                </a:solidFill>
              </a:rPr>
              <a:t>高级人工智能人才</a:t>
            </a:r>
            <a:r>
              <a:rPr lang="zh-CN" altLang="en-US" sz="1350" dirty="0">
                <a:solidFill>
                  <a:schemeClr val="bg1"/>
                </a:solidFill>
              </a:rPr>
              <a:t>培养丛书</a:t>
            </a:r>
            <a:endParaRPr lang="zh-CN" altLang="en-US" sz="1350" dirty="0">
              <a:solidFill>
                <a:schemeClr val="bg1"/>
              </a:solidFill>
            </a:endParaRPr>
          </a:p>
        </p:txBody>
      </p:sp>
      <p:sp>
        <p:nvSpPr>
          <p:cNvPr id="8" name="矩形 7"/>
          <p:cNvSpPr/>
          <p:nvPr/>
        </p:nvSpPr>
        <p:spPr>
          <a:xfrm>
            <a:off x="8790305" y="3072130"/>
            <a:ext cx="368300" cy="32397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descr="timgE8ADISUU.jpg"/>
          <p:cNvPicPr>
            <a:picLocks noChangeAspect="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Lst>
          </a:blip>
          <a:stretch>
            <a:fillRect/>
          </a:stretch>
        </p:blipFill>
        <p:spPr>
          <a:xfrm>
            <a:off x="3376295" y="6337300"/>
            <a:ext cx="2400300" cy="520700"/>
          </a:xfrm>
          <a:prstGeom prst="rect">
            <a:avLst/>
          </a:prstGeom>
        </p:spPr>
      </p:pic>
      <p:sp>
        <p:nvSpPr>
          <p:cNvPr id="20" name="矩形 19"/>
          <p:cNvSpPr/>
          <p:nvPr/>
        </p:nvSpPr>
        <p:spPr>
          <a:xfrm>
            <a:off x="1718945" y="202882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1459230" y="202882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2" name="TextBox 6"/>
          <p:cNvSpPr txBox="1"/>
          <p:nvPr/>
        </p:nvSpPr>
        <p:spPr>
          <a:xfrm>
            <a:off x="1719235" y="2476495"/>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刘河  杨</a:t>
            </a:r>
            <a:r>
              <a:rPr lang="zh-CN" altLang="en-US" sz="1600" dirty="0">
                <a:solidFill>
                  <a:schemeClr val="tx1">
                    <a:lumMod val="75000"/>
                    <a:lumOff val="25000"/>
                  </a:schemeClr>
                </a:solidFill>
              </a:rPr>
              <a:t>艺      </a:t>
            </a:r>
            <a:r>
              <a:rPr lang="zh-CN" altLang="en-US" sz="1600" dirty="0" smtClean="0">
                <a:solidFill>
                  <a:schemeClr val="tx1">
                    <a:lumMod val="75000"/>
                    <a:lumOff val="25000"/>
                  </a:schemeClr>
                </a:solidFill>
              </a:rPr>
              <a:t>主编            覃焕昌  王海涛      </a:t>
            </a:r>
            <a:r>
              <a:rPr lang="zh-CN" altLang="en-US" sz="1600" dirty="0" smtClean="0">
                <a:solidFill>
                  <a:schemeClr val="tx1">
                    <a:lumMod val="75000"/>
                    <a:lumOff val="25000"/>
                  </a:schemeClr>
                </a:solidFill>
              </a:rPr>
              <a:t>副主编</a:t>
            </a:r>
            <a:endParaRPr lang="zh-CN" altLang="en-US" sz="1600" dirty="0">
              <a:solidFill>
                <a:schemeClr val="tx1">
                  <a:lumMod val="75000"/>
                  <a:lumOff val="25000"/>
                </a:schemeClr>
              </a:solidFill>
            </a:endParaRPr>
          </a:p>
        </p:txBody>
      </p:sp>
      <p:sp>
        <p:nvSpPr>
          <p:cNvPr id="28" name="TextBox 6"/>
          <p:cNvSpPr txBox="1"/>
          <p:nvPr/>
        </p:nvSpPr>
        <p:spPr>
          <a:xfrm>
            <a:off x="1719235" y="2110231"/>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刘鹏      总主编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2376000" y="221895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矩形 29"/>
          <p:cNvSpPr/>
          <p:nvPr/>
        </p:nvSpPr>
        <p:spPr>
          <a:xfrm>
            <a:off x="-6985" y="500380"/>
            <a:ext cx="9166225" cy="1322070"/>
          </a:xfrm>
          <a:prstGeom prst="rect">
            <a:avLst/>
          </a:prstGeom>
          <a:effectLst/>
        </p:spPr>
        <p:txBody>
          <a:bodyPr wrap="square">
            <a:spAutoFit/>
          </a:bodyPr>
          <a:lstStyle/>
          <a:p>
            <a:pPr algn="ctr">
              <a:defRPr/>
            </a:pPr>
            <a:r>
              <a:rPr lang="zh-CN" altLang="en-US" sz="8000" b="1" spc="300" dirty="0" smtClean="0">
                <a:ln w="11430"/>
                <a:solidFill>
                  <a:srgbClr val="000066"/>
                </a:solidFill>
                <a:latin typeface="微软雅黑" panose="020B0503020204020204" pitchFamily="34" charset="-122"/>
                <a:ea typeface="微软雅黑" panose="020B0503020204020204" pitchFamily="34" charset="-122"/>
              </a:rPr>
              <a:t>智能系统</a:t>
            </a:r>
            <a:endParaRPr lang="zh-CN" altLang="en-US" sz="8000" b="1" spc="300" dirty="0">
              <a:ln w="11430"/>
              <a:solidFill>
                <a:srgbClr val="000066"/>
              </a:solidFill>
              <a:latin typeface="微软雅黑" panose="020B0503020204020204" pitchFamily="34" charset="-122"/>
              <a:ea typeface="微软雅黑" panose="020B0503020204020204" pitchFamily="34" charset="-122"/>
            </a:endParaRPr>
          </a:p>
        </p:txBody>
      </p:sp>
      <p:sp>
        <p:nvSpPr>
          <p:cNvPr id="6" name="Freeform 25"/>
          <p:cNvSpPr>
            <a:spLocks noEditPoints="1"/>
          </p:cNvSpPr>
          <p:nvPr/>
        </p:nvSpPr>
        <p:spPr bwMode="auto">
          <a:xfrm>
            <a:off x="5760000" y="2592000"/>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4" name="图片 3"/>
          <p:cNvPicPr>
            <a:picLocks noChangeAspect="1"/>
          </p:cNvPicPr>
          <p:nvPr/>
        </p:nvPicPr>
        <p:blipFill>
          <a:blip r:embed="rId3"/>
          <a:stretch>
            <a:fillRect/>
          </a:stretch>
        </p:blipFill>
        <p:spPr>
          <a:xfrm>
            <a:off x="2952000" y="2592000"/>
            <a:ext cx="128027" cy="121931"/>
          </a:xfrm>
          <a:prstGeom prst="rect">
            <a:avLst/>
          </a:prstGeom>
        </p:spPr>
      </p:pic>
      <p:pic>
        <p:nvPicPr>
          <p:cNvPr id="7" name="图片 6"/>
          <p:cNvPicPr>
            <a:picLocks noChangeAspect="1"/>
          </p:cNvPicPr>
          <p:nvPr/>
        </p:nvPicPr>
        <p:blipFill>
          <a:blip r:embed="rId4"/>
          <a:stretch>
            <a:fillRect/>
          </a:stretch>
        </p:blipFill>
        <p:spPr>
          <a:xfrm>
            <a:off x="1459230" y="3072130"/>
            <a:ext cx="6529070" cy="324040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78" y="1169836"/>
              <a:ext cx="1798227" cy="523220"/>
            </a:xfrm>
            <a:prstGeom prst="rect">
              <a:avLst/>
            </a:prstGeom>
            <a:noFill/>
          </p:spPr>
          <p:txBody>
            <a:bodyPr wrap="none" rtlCol="0">
              <a:spAutoFit/>
            </a:bodyPr>
            <a:lstStyle/>
            <a:p>
              <a:pPr algn="ctr"/>
              <a:r>
                <a:rPr lang="zh-CN" altLang="en-US" sz="2800" dirty="0">
                  <a:solidFill>
                    <a:schemeClr val="accent4"/>
                  </a:solidFill>
                </a:rPr>
                <a:t>第六章　模糊逻辑系统</a:t>
              </a:r>
              <a:endParaRPr lang="zh-CN" altLang="en-US" sz="2800" dirty="0">
                <a:solidFill>
                  <a:schemeClr val="accent4"/>
                </a:solidFill>
              </a:endParaRPr>
            </a:p>
          </p:txBody>
        </p:sp>
      </p:grpSp>
      <p:grpSp>
        <p:nvGrpSpPr>
          <p:cNvPr id="67" name="组合 66"/>
          <p:cNvGrpSpPr/>
          <p:nvPr/>
        </p:nvGrpSpPr>
        <p:grpSpPr>
          <a:xfrm>
            <a:off x="1754534" y="2048547"/>
            <a:ext cx="5693399" cy="42480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302635" cy="414020"/>
            </a:xfrm>
            <a:prstGeom prst="rect">
              <a:avLst/>
            </a:prstGeom>
            <a:grp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模糊逻辑系统概述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a:solidFill>
            <a:srgbClr val="3D89BC"/>
          </a:solidFill>
        </p:grpSpPr>
        <p:sp>
          <p:nvSpPr>
            <p:cNvPr id="49" name="圆角矩形 48"/>
            <p:cNvSpPr/>
            <p:nvPr/>
          </p:nvSpPr>
          <p:spPr>
            <a:xfrm>
              <a:off x="1807265" y="2935089"/>
              <a:ext cx="5693399" cy="394200"/>
            </a:xfrm>
            <a:prstGeom prst="roundRect">
              <a:avLst>
                <a:gd name="adj" fmla="val 20658"/>
              </a:avLst>
            </a:prstGeom>
            <a:grpFill/>
            <a:ln>
              <a:solidFill>
                <a:srgbClr val="3D89B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36170" cy="415498"/>
            </a:xfrm>
            <a:prstGeom prst="rect">
              <a:avLst/>
            </a:prstGeom>
            <a:grpFill/>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6.2</a:t>
              </a:r>
              <a:r>
                <a:rPr lang="zh-CN" altLang="en-US" sz="2100" spc="225" dirty="0">
                  <a:solidFill>
                    <a:schemeClr val="bg1"/>
                  </a:solidFill>
                  <a:latin typeface="微软雅黑" panose="020B0503020204020204" pitchFamily="34" charset="-122"/>
                  <a:ea typeface="微软雅黑" panose="020B0503020204020204" pitchFamily="34" charset="-122"/>
                </a:rPr>
                <a:t>　模糊逻辑系统结构</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逻辑开发过程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154721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案例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6" name="组合 45"/>
          <p:cNvGrpSpPr/>
          <p:nvPr/>
        </p:nvGrpSpPr>
        <p:grpSpPr>
          <a:xfrm>
            <a:off x="1760630" y="4873979"/>
            <a:ext cx="5693399" cy="424801"/>
            <a:chOff x="1807265" y="3866296"/>
            <a:chExt cx="5693399" cy="424801"/>
          </a:xfrm>
        </p:grpSpPr>
        <p:sp>
          <p:nvSpPr>
            <p:cNvPr id="55"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6" name="矩形 55"/>
            <p:cNvSpPr/>
            <p:nvPr/>
          </p:nvSpPr>
          <p:spPr>
            <a:xfrm>
              <a:off x="1881814" y="3877077"/>
              <a:ext cx="773430" cy="414020"/>
            </a:xfrm>
            <a:prstGeom prst="rect">
              <a:avLst/>
            </a:prstGeom>
          </p:spPr>
          <p:txBody>
            <a:bodyPr wrap="none">
              <a:spAutoFit/>
            </a:bodyPr>
            <a:lstStyle/>
            <a:p>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530726" y="4015821"/>
            <a:ext cx="4233028" cy="2025958"/>
          </a:xfrm>
          <a:prstGeom prst="rect">
            <a:avLst/>
          </a:prstGeom>
          <a:effectLst>
            <a:softEdge rad="977900"/>
          </a:effectLst>
        </p:spPr>
      </p:pic>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a:solidFill>
                  <a:prstClr val="white"/>
                </a:solidFill>
              </a:rPr>
              <a:t>6.2 </a:t>
            </a:r>
            <a:r>
              <a:rPr lang="zh-CN" altLang="en-US" sz="2100" spc="225" dirty="0">
                <a:solidFill>
                  <a:prstClr val="white"/>
                </a:solidFill>
              </a:rPr>
              <a:t>模糊逻辑系统结构</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12"/>
          <p:cNvSpPr/>
          <p:nvPr/>
        </p:nvSpPr>
        <p:spPr>
          <a:xfrm>
            <a:off x="611858" y="1401229"/>
            <a:ext cx="7920000" cy="1198880"/>
          </a:xfrm>
          <a:prstGeom prst="rect">
            <a:avLst/>
          </a:prstGeom>
        </p:spPr>
        <p:txBody>
          <a:bodyPr wrap="square">
            <a:spAutoFit/>
          </a:bodyPr>
          <a:lstStyle/>
          <a:p>
            <a:pPr>
              <a:lnSpc>
                <a:spcPct val="100000"/>
              </a:lnSpc>
            </a:pPr>
            <a:r>
              <a:rPr lang="zh-CN" altLang="en-US" dirty="0">
                <a:solidFill>
                  <a:schemeClr val="tx1">
                    <a:lumMod val="75000"/>
                    <a:lumOff val="25000"/>
                  </a:schemeClr>
                </a:solidFill>
              </a:rPr>
              <a:t>模糊化模块也称为模糊化接口，它的作用是通过在控制器的输入、输出论域上定义语言变量，将精确的输入、输出值转换为模糊化量。因此模糊化接口的设计步骤事也就是定义语言变量的过程，可分为：语言变量的确定，语言变量论域的设计，定义各语言变量的语言值和定义各语言值的隶属函数。</a:t>
            </a:r>
            <a:endParaRPr lang="zh-CN" altLang="en-US" dirty="0">
              <a:solidFill>
                <a:schemeClr val="tx1">
                  <a:lumMod val="75000"/>
                  <a:lumOff val="25000"/>
                </a:schemeClr>
              </a:solidFill>
            </a:endParaRPr>
          </a:p>
        </p:txBody>
      </p:sp>
      <p:graphicFrame>
        <p:nvGraphicFramePr>
          <p:cNvPr id="20" name="图示 19"/>
          <p:cNvGraphicFramePr/>
          <p:nvPr/>
        </p:nvGraphicFramePr>
        <p:xfrm>
          <a:off x="739405" y="3156365"/>
          <a:ext cx="7666473" cy="1582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矩形 10"/>
          <p:cNvSpPr/>
          <p:nvPr/>
        </p:nvSpPr>
        <p:spPr>
          <a:xfrm>
            <a:off x="452232" y="889323"/>
            <a:ext cx="1527175" cy="337185"/>
          </a:xfrm>
          <a:prstGeom prst="rect">
            <a:avLst/>
          </a:prstGeom>
        </p:spPr>
        <p:txBody>
          <a:bodyPr wrap="none">
            <a:spAutoFit/>
          </a:bodyPr>
          <a:p>
            <a:pPr algn="l"/>
            <a:r>
              <a:rPr lang="en-US" altLang="zh-CN" sz="1600" b="1" dirty="0" smtClean="0">
                <a:solidFill>
                  <a:srgbClr val="3D89BC"/>
                </a:solidFill>
                <a:sym typeface="+mn-ea"/>
              </a:rPr>
              <a:t>1</a:t>
            </a:r>
            <a:r>
              <a:rPr lang="zh-CN" altLang="zh-CN" sz="1600" b="1" dirty="0" smtClean="0">
                <a:solidFill>
                  <a:srgbClr val="3D89BC"/>
                </a:solidFill>
                <a:sym typeface="+mn-ea"/>
              </a:rPr>
              <a:t>．模糊化模块</a:t>
            </a:r>
            <a:endParaRPr lang="zh-CN" altLang="zh-CN" sz="1600" b="1" dirty="0" smtClean="0">
              <a:solidFill>
                <a:srgbClr val="3D89BC"/>
              </a:solidFill>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9155" y="1881197"/>
            <a:ext cx="8723035" cy="4035583"/>
          </a:xfrm>
          <a:prstGeom prst="rect">
            <a:avLst/>
          </a:prstGeom>
          <a:effectLst>
            <a:softEdge rad="406400"/>
          </a:effectLst>
        </p:spPr>
      </p:pic>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a:solidFill>
                  <a:prstClr val="white"/>
                </a:solidFill>
              </a:rPr>
              <a:t>6.2 </a:t>
            </a:r>
            <a:r>
              <a:rPr lang="zh-CN" altLang="en-US" sz="2100" spc="225" dirty="0">
                <a:solidFill>
                  <a:prstClr val="white"/>
                </a:solidFill>
              </a:rPr>
              <a:t>模糊逻辑系统结构</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12"/>
          <p:cNvSpPr/>
          <p:nvPr/>
        </p:nvSpPr>
        <p:spPr>
          <a:xfrm>
            <a:off x="568678" y="1226604"/>
            <a:ext cx="7920000" cy="368300"/>
          </a:xfrm>
          <a:prstGeom prst="rect">
            <a:avLst/>
          </a:prstGeom>
        </p:spPr>
        <p:txBody>
          <a:bodyPr wrap="square">
            <a:spAutoFit/>
          </a:bodyPr>
          <a:lstStyle/>
          <a:p>
            <a:pPr>
              <a:lnSpc>
                <a:spcPct val="100000"/>
              </a:lnSpc>
            </a:pPr>
            <a:r>
              <a:rPr lang="zh-CN" altLang="en-US" dirty="0">
                <a:solidFill>
                  <a:schemeClr val="tx1">
                    <a:lumMod val="75000"/>
                    <a:lumOff val="25000"/>
                  </a:schemeClr>
                </a:solidFill>
              </a:rPr>
              <a:t>具体过程如下</a:t>
            </a:r>
            <a:r>
              <a:rPr lang="zh-CN" altLang="en-US" dirty="0" smtClean="0">
                <a:solidFill>
                  <a:schemeClr val="tx1">
                    <a:lumMod val="75000"/>
                    <a:lumOff val="25000"/>
                  </a:schemeClr>
                </a:solidFill>
              </a:rPr>
              <a:t>：</a:t>
            </a:r>
            <a:endParaRPr lang="zh-CN" altLang="en-US" dirty="0" smtClean="0">
              <a:solidFill>
                <a:schemeClr val="tx1">
                  <a:lumMod val="75000"/>
                  <a:lumOff val="25000"/>
                </a:schemeClr>
              </a:solidFill>
            </a:endParaRPr>
          </a:p>
        </p:txBody>
      </p:sp>
      <p:graphicFrame>
        <p:nvGraphicFramePr>
          <p:cNvPr id="20" name="图示 19"/>
          <p:cNvGraphicFramePr/>
          <p:nvPr/>
        </p:nvGraphicFramePr>
        <p:xfrm>
          <a:off x="712269" y="1727976"/>
          <a:ext cx="7632834" cy="19392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矩形 10"/>
          <p:cNvSpPr/>
          <p:nvPr/>
        </p:nvSpPr>
        <p:spPr>
          <a:xfrm>
            <a:off x="452232" y="889323"/>
            <a:ext cx="1527175" cy="337185"/>
          </a:xfrm>
          <a:prstGeom prst="rect">
            <a:avLst/>
          </a:prstGeom>
        </p:spPr>
        <p:txBody>
          <a:bodyPr wrap="none">
            <a:spAutoFit/>
          </a:bodyPr>
          <a:p>
            <a:pPr algn="l"/>
            <a:r>
              <a:rPr lang="en-US" altLang="zh-CN" sz="1600" b="1" dirty="0" smtClean="0">
                <a:solidFill>
                  <a:srgbClr val="3D89BC"/>
                </a:solidFill>
                <a:sym typeface="+mn-ea"/>
              </a:rPr>
              <a:t>1</a:t>
            </a:r>
            <a:r>
              <a:rPr lang="zh-CN" altLang="zh-CN" sz="1600" b="1" dirty="0" smtClean="0">
                <a:solidFill>
                  <a:srgbClr val="3D89BC"/>
                </a:solidFill>
                <a:sym typeface="+mn-ea"/>
              </a:rPr>
              <a:t>．模糊化模块</a:t>
            </a:r>
            <a:endParaRPr lang="zh-CN" altLang="zh-CN" sz="1600" b="1" dirty="0" smtClean="0">
              <a:solidFill>
                <a:srgbClr val="3D89BC"/>
              </a:solidFill>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39628" y="2249756"/>
            <a:ext cx="6097107" cy="3925013"/>
          </a:xfrm>
          <a:prstGeom prst="rect">
            <a:avLst/>
          </a:prstGeom>
          <a:effectLst>
            <a:softEdge rad="1270000"/>
          </a:effectLst>
        </p:spPr>
      </p:pic>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a:solidFill>
                  <a:prstClr val="white"/>
                </a:solidFill>
              </a:rPr>
              <a:t>6.2 </a:t>
            </a:r>
            <a:r>
              <a:rPr lang="zh-CN" altLang="en-US" sz="2100" spc="225" dirty="0">
                <a:solidFill>
                  <a:prstClr val="white"/>
                </a:solidFill>
              </a:rPr>
              <a:t>模糊逻辑系统结构</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12"/>
          <p:cNvSpPr/>
          <p:nvPr/>
        </p:nvSpPr>
        <p:spPr>
          <a:xfrm>
            <a:off x="611858" y="1419644"/>
            <a:ext cx="7920000" cy="645160"/>
          </a:xfrm>
          <a:prstGeom prst="rect">
            <a:avLst/>
          </a:prstGeom>
        </p:spPr>
        <p:txBody>
          <a:bodyPr wrap="square">
            <a:spAutoFit/>
          </a:bodyPr>
          <a:lstStyle/>
          <a:p>
            <a:pPr>
              <a:lnSpc>
                <a:spcPct val="100000"/>
              </a:lnSpc>
            </a:pPr>
            <a:r>
              <a:rPr lang="zh-CN" altLang="en-US" dirty="0">
                <a:solidFill>
                  <a:schemeClr val="tx1">
                    <a:lumMod val="75000"/>
                    <a:lumOff val="25000"/>
                  </a:schemeClr>
                </a:solidFill>
              </a:rPr>
              <a:t>知识库中包含了具体应用领域中的知识和要求的控制目标，通常是由数据库和模糊（语言）控制规则库两部分组成。</a:t>
            </a:r>
            <a:endParaRPr lang="zh-CN" altLang="en-US" dirty="0">
              <a:solidFill>
                <a:schemeClr val="tx1">
                  <a:lumMod val="75000"/>
                  <a:lumOff val="25000"/>
                </a:schemeClr>
              </a:solidFill>
            </a:endParaRPr>
          </a:p>
        </p:txBody>
      </p:sp>
      <p:graphicFrame>
        <p:nvGraphicFramePr>
          <p:cNvPr id="20" name="图示 19"/>
          <p:cNvGraphicFramePr/>
          <p:nvPr/>
        </p:nvGraphicFramePr>
        <p:xfrm>
          <a:off x="582202" y="2377337"/>
          <a:ext cx="4100322" cy="22427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矩形 20"/>
          <p:cNvSpPr/>
          <p:nvPr/>
        </p:nvSpPr>
        <p:spPr>
          <a:xfrm>
            <a:off x="2402386" y="3037711"/>
            <a:ext cx="397307" cy="922020"/>
          </a:xfrm>
          <a:prstGeom prst="rect">
            <a:avLst/>
          </a:prstGeom>
        </p:spPr>
        <p:txBody>
          <a:bodyPr wrap="square">
            <a:spAutoFit/>
          </a:bodyPr>
          <a:lstStyle/>
          <a:p>
            <a:r>
              <a:rPr lang="zh-CN" altLang="en-US" dirty="0">
                <a:solidFill>
                  <a:schemeClr val="bg1"/>
                </a:solidFill>
              </a:rPr>
              <a:t>知识库</a:t>
            </a:r>
            <a:endParaRPr lang="zh-CN" altLang="en-US" dirty="0">
              <a:solidFill>
                <a:schemeClr val="bg1"/>
              </a:solidFill>
            </a:endParaRPr>
          </a:p>
        </p:txBody>
      </p:sp>
      <p:sp>
        <p:nvSpPr>
          <p:cNvPr id="11" name="矩形 10"/>
          <p:cNvSpPr/>
          <p:nvPr/>
        </p:nvSpPr>
        <p:spPr>
          <a:xfrm>
            <a:off x="452232" y="889323"/>
            <a:ext cx="1120775" cy="337185"/>
          </a:xfrm>
          <a:prstGeom prst="rect">
            <a:avLst/>
          </a:prstGeom>
        </p:spPr>
        <p:txBody>
          <a:bodyPr wrap="none">
            <a:spAutoFit/>
          </a:bodyPr>
          <a:p>
            <a:pPr algn="l"/>
            <a:r>
              <a:rPr lang="en-US" altLang="zh-CN" sz="1600" b="1" dirty="0" smtClean="0">
                <a:solidFill>
                  <a:srgbClr val="3D89BC"/>
                </a:solidFill>
                <a:sym typeface="+mn-ea"/>
              </a:rPr>
              <a:t>2</a:t>
            </a:r>
            <a:r>
              <a:rPr lang="zh-CN" altLang="zh-CN" sz="1600" b="1" dirty="0" smtClean="0">
                <a:solidFill>
                  <a:srgbClr val="3D89BC"/>
                </a:solidFill>
                <a:sym typeface="+mn-ea"/>
              </a:rPr>
              <a:t>．知识库</a:t>
            </a:r>
            <a:endParaRPr lang="zh-CN" altLang="zh-CN" sz="1600" b="1" dirty="0" smtClean="0">
              <a:solidFill>
                <a:srgbClr val="3D89BC"/>
              </a:solidFill>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a:solidFill>
                  <a:prstClr val="white"/>
                </a:solidFill>
              </a:rPr>
              <a:t>6.2 </a:t>
            </a:r>
            <a:r>
              <a:rPr lang="zh-CN" altLang="en-US" sz="2100" spc="225" dirty="0">
                <a:solidFill>
                  <a:prstClr val="white"/>
                </a:solidFill>
              </a:rPr>
              <a:t>模糊逻辑系统结构</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12"/>
          <p:cNvSpPr/>
          <p:nvPr/>
        </p:nvSpPr>
        <p:spPr>
          <a:xfrm>
            <a:off x="438150" y="1440000"/>
            <a:ext cx="8239760" cy="1753235"/>
          </a:xfrm>
          <a:prstGeom prst="rect">
            <a:avLst/>
          </a:prstGeom>
        </p:spPr>
        <p:txBody>
          <a:bodyPr wrap="square">
            <a:spAutoFit/>
          </a:bodyPr>
          <a:lstStyle/>
          <a:p>
            <a:pPr>
              <a:lnSpc>
                <a:spcPct val="100000"/>
              </a:lnSpc>
            </a:pPr>
            <a:r>
              <a:rPr lang="zh-CN" altLang="en-US" dirty="0">
                <a:solidFill>
                  <a:schemeClr val="tx1">
                    <a:lumMod val="75000"/>
                    <a:lumOff val="25000"/>
                  </a:schemeClr>
                </a:solidFill>
              </a:rPr>
              <a:t>数据库主要包含了语言控制规则论域的离散化、量化和正则化以及输入空间的分区、隶属函数的定义等。所有输入、输出变量所对应的论域以及这些论域上所定义的规则库中使用的全部模糊子集的定义都存放在数据库中。数据库还提供模糊逻辑推理必要的数据、模糊化接口和模糊判决接口相关论域的必要数据，包含语言控制规则论域的离散化、量化以及输入空间的分区、隶属函数的定义等。语言控制规则标记控制目标和领域专家的控制策略。</a:t>
            </a:r>
            <a:endParaRPr lang="zh-CN" altLang="en-US" dirty="0">
              <a:solidFill>
                <a:schemeClr val="tx1">
                  <a:lumMod val="75000"/>
                  <a:lumOff val="25000"/>
                </a:schemeClr>
              </a:solidFill>
            </a:endParaRPr>
          </a:p>
        </p:txBody>
      </p:sp>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305" y="2275840"/>
            <a:ext cx="6266815" cy="3683000"/>
          </a:xfrm>
          <a:prstGeom prst="rect">
            <a:avLst/>
          </a:prstGeom>
          <a:effectLst>
            <a:softEdge rad="838200"/>
          </a:effectLst>
        </p:spPr>
      </p:pic>
      <p:sp>
        <p:nvSpPr>
          <p:cNvPr id="11" name="矩形 10"/>
          <p:cNvSpPr/>
          <p:nvPr/>
        </p:nvSpPr>
        <p:spPr>
          <a:xfrm>
            <a:off x="452232" y="889323"/>
            <a:ext cx="1120775" cy="337185"/>
          </a:xfrm>
          <a:prstGeom prst="rect">
            <a:avLst/>
          </a:prstGeom>
        </p:spPr>
        <p:txBody>
          <a:bodyPr wrap="none">
            <a:spAutoFit/>
          </a:bodyPr>
          <a:p>
            <a:pPr algn="l"/>
            <a:r>
              <a:rPr lang="en-US" altLang="zh-CN" sz="1600" b="1" dirty="0" smtClean="0">
                <a:solidFill>
                  <a:srgbClr val="3D89BC"/>
                </a:solidFill>
                <a:sym typeface="+mn-ea"/>
              </a:rPr>
              <a:t>2</a:t>
            </a:r>
            <a:r>
              <a:rPr lang="zh-CN" altLang="zh-CN" sz="1600" b="1" dirty="0" smtClean="0">
                <a:solidFill>
                  <a:srgbClr val="3D89BC"/>
                </a:solidFill>
                <a:sym typeface="+mn-ea"/>
              </a:rPr>
              <a:t>．知识库</a:t>
            </a:r>
            <a:endParaRPr lang="zh-CN" altLang="zh-CN" sz="1600" b="1" dirty="0" smtClean="0">
              <a:solidFill>
                <a:srgbClr val="3D89BC"/>
              </a:solidFill>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67460" y="1994535"/>
            <a:ext cx="6609715" cy="4128770"/>
          </a:xfrm>
          <a:prstGeom prst="rect">
            <a:avLst/>
          </a:prstGeom>
          <a:effectLst>
            <a:softEdge rad="1270000"/>
          </a:effectLst>
        </p:spPr>
      </p:pic>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a:solidFill>
                  <a:prstClr val="white"/>
                </a:solidFill>
              </a:rPr>
              <a:t>6.2 </a:t>
            </a:r>
            <a:r>
              <a:rPr lang="zh-CN" altLang="en-US" sz="2100" spc="225" dirty="0">
                <a:solidFill>
                  <a:prstClr val="white"/>
                </a:solidFill>
              </a:rPr>
              <a:t>模糊逻辑系统结构</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12"/>
          <p:cNvSpPr/>
          <p:nvPr/>
        </p:nvSpPr>
        <p:spPr>
          <a:xfrm>
            <a:off x="612208" y="1440000"/>
            <a:ext cx="7920000" cy="1753235"/>
          </a:xfrm>
          <a:prstGeom prst="rect">
            <a:avLst/>
          </a:prstGeom>
        </p:spPr>
        <p:txBody>
          <a:bodyPr wrap="square">
            <a:spAutoFit/>
          </a:bodyPr>
          <a:lstStyle/>
          <a:p>
            <a:pPr>
              <a:lnSpc>
                <a:spcPct val="100000"/>
              </a:lnSpc>
            </a:pPr>
            <a:r>
              <a:rPr lang="zh-CN" altLang="en-US" dirty="0">
                <a:solidFill>
                  <a:schemeClr val="tx1">
                    <a:lumMod val="75000"/>
                    <a:lumOff val="25000"/>
                  </a:schemeClr>
                </a:solidFill>
              </a:rPr>
              <a:t>模糊控制规则库包含了用模糊语言变量表示的一系列控制规则，它们反映了控制专家的经验和知识。这些控制规则是根据人类控制专家的经验总结得到的，按照“</a:t>
            </a:r>
            <a:r>
              <a:rPr lang="en-US" altLang="zh-CN" dirty="0">
                <a:solidFill>
                  <a:schemeClr val="tx1">
                    <a:lumMod val="75000"/>
                    <a:lumOff val="25000"/>
                  </a:schemeClr>
                </a:solidFill>
              </a:rPr>
              <a:t>IF...is...AND...is...THEN...is...”</a:t>
            </a:r>
            <a:r>
              <a:rPr lang="zh-CN" altLang="en-US" dirty="0">
                <a:solidFill>
                  <a:schemeClr val="tx1">
                    <a:lumMod val="75000"/>
                    <a:lumOff val="25000"/>
                  </a:schemeClr>
                </a:solidFill>
              </a:rPr>
              <a:t>的形式表达，这样的规则很容易通过模糊条件语句描述的模糊逻辑推理来实现。而模糊控制规则也就是根据控制目的和控制策略给出了一套由语言变量描述，并由专家或自学习产生的控制规则的集合。</a:t>
            </a:r>
            <a:endParaRPr lang="zh-CN" altLang="en-US" dirty="0">
              <a:solidFill>
                <a:schemeClr val="tx1">
                  <a:lumMod val="75000"/>
                  <a:lumOff val="25000"/>
                </a:schemeClr>
              </a:solidFill>
            </a:endParaRPr>
          </a:p>
        </p:txBody>
      </p:sp>
      <p:sp>
        <p:nvSpPr>
          <p:cNvPr id="11" name="矩形 10"/>
          <p:cNvSpPr/>
          <p:nvPr/>
        </p:nvSpPr>
        <p:spPr>
          <a:xfrm>
            <a:off x="452232" y="889323"/>
            <a:ext cx="1120775" cy="337185"/>
          </a:xfrm>
          <a:prstGeom prst="rect">
            <a:avLst/>
          </a:prstGeom>
        </p:spPr>
        <p:txBody>
          <a:bodyPr wrap="none">
            <a:spAutoFit/>
          </a:bodyPr>
          <a:p>
            <a:pPr algn="l"/>
            <a:r>
              <a:rPr lang="en-US" altLang="zh-CN" sz="1600" b="1" dirty="0" smtClean="0">
                <a:solidFill>
                  <a:srgbClr val="3D89BC"/>
                </a:solidFill>
                <a:sym typeface="+mn-ea"/>
              </a:rPr>
              <a:t>2</a:t>
            </a:r>
            <a:r>
              <a:rPr lang="zh-CN" altLang="zh-CN" sz="1600" b="1" dirty="0" smtClean="0">
                <a:solidFill>
                  <a:srgbClr val="3D89BC"/>
                </a:solidFill>
                <a:sym typeface="+mn-ea"/>
              </a:rPr>
              <a:t>．知识库</a:t>
            </a:r>
            <a:endParaRPr lang="zh-CN" altLang="zh-CN" sz="1600" b="1" dirty="0" smtClean="0">
              <a:solidFill>
                <a:srgbClr val="3D89BC"/>
              </a:solidFill>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67280" y="3256666"/>
            <a:ext cx="4511040" cy="2817495"/>
          </a:xfrm>
          <a:prstGeom prst="rect">
            <a:avLst/>
          </a:prstGeom>
          <a:effectLst>
            <a:softEdge rad="584200"/>
          </a:effectLst>
        </p:spPr>
      </p:pic>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a:solidFill>
                  <a:prstClr val="white"/>
                </a:solidFill>
              </a:rPr>
              <a:t>6.2 </a:t>
            </a:r>
            <a:r>
              <a:rPr lang="zh-CN" altLang="en-US" sz="2100" spc="225" dirty="0">
                <a:solidFill>
                  <a:prstClr val="white"/>
                </a:solidFill>
              </a:rPr>
              <a:t>模糊逻辑系统结构</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12"/>
          <p:cNvSpPr/>
          <p:nvPr/>
        </p:nvSpPr>
        <p:spPr>
          <a:xfrm>
            <a:off x="612140" y="1226820"/>
            <a:ext cx="7920000" cy="2030095"/>
          </a:xfrm>
          <a:prstGeom prst="rect">
            <a:avLst/>
          </a:prstGeom>
        </p:spPr>
        <p:txBody>
          <a:bodyPr wrap="square">
            <a:spAutoFit/>
          </a:bodyPr>
          <a:lstStyle/>
          <a:p>
            <a:pPr>
              <a:lnSpc>
                <a:spcPct val="100000"/>
              </a:lnSpc>
            </a:pPr>
            <a:r>
              <a:rPr lang="zh-CN" altLang="en-US" dirty="0">
                <a:solidFill>
                  <a:schemeClr val="tx1">
                    <a:lumMod val="75000"/>
                    <a:lumOff val="25000"/>
                  </a:schemeClr>
                </a:solidFill>
              </a:rPr>
              <a:t>模糊推理机是模糊控制器的核心，是指采用某种推理方法，由采样时刻的输入和规则库中蕴含的输入输出关系，通过模糊推理方法得到模糊控制器的输出模糊值，即模糊控制信息可通过模糊蕴含和模糊逻辑的推理规则来获取。根据模糊输入和模糊控制规则，模糊推理求解模糊判决关系方程，获得模糊输出。模糊推理算法和很多因素有关，如模糊蕴含规则、推理合成规则、模糊推理条件语句前件部分的连接词（</a:t>
            </a:r>
            <a:r>
              <a:rPr lang="en-US" altLang="zh-CN" dirty="0">
                <a:solidFill>
                  <a:schemeClr val="tx1">
                    <a:lumMod val="75000"/>
                    <a:lumOff val="25000"/>
                  </a:schemeClr>
                </a:solidFill>
              </a:rPr>
              <a:t>and</a:t>
            </a:r>
            <a:r>
              <a:rPr lang="zh-CN" altLang="en-US" dirty="0">
                <a:solidFill>
                  <a:schemeClr val="tx1">
                    <a:lumMod val="75000"/>
                    <a:lumOff val="25000"/>
                  </a:schemeClr>
                </a:solidFill>
              </a:rPr>
              <a:t>）和语句之间的连接词（</a:t>
            </a:r>
            <a:r>
              <a:rPr lang="en-US" altLang="zh-CN" dirty="0">
                <a:solidFill>
                  <a:schemeClr val="tx1">
                    <a:lumMod val="75000"/>
                    <a:lumOff val="25000"/>
                  </a:schemeClr>
                </a:solidFill>
              </a:rPr>
              <a:t>also</a:t>
            </a:r>
            <a:r>
              <a:rPr lang="zh-CN" altLang="en-US" dirty="0">
                <a:solidFill>
                  <a:schemeClr val="tx1">
                    <a:lumMod val="75000"/>
                    <a:lumOff val="25000"/>
                  </a:schemeClr>
                </a:solidFill>
              </a:rPr>
              <a:t>）的不同定义等。因为这些因素有多种不同的定义，可以组合出相当多的推理算法。</a:t>
            </a:r>
            <a:endParaRPr lang="zh-CN" altLang="en-US" dirty="0">
              <a:solidFill>
                <a:schemeClr val="tx1">
                  <a:lumMod val="75000"/>
                  <a:lumOff val="25000"/>
                </a:schemeClr>
              </a:solidFill>
            </a:endParaRPr>
          </a:p>
        </p:txBody>
      </p:sp>
      <p:graphicFrame>
        <p:nvGraphicFramePr>
          <p:cNvPr id="20" name="图示 19"/>
          <p:cNvGraphicFramePr/>
          <p:nvPr/>
        </p:nvGraphicFramePr>
        <p:xfrm>
          <a:off x="612446" y="3752895"/>
          <a:ext cx="6519871" cy="18276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矩形 10"/>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sym typeface="+mn-ea"/>
              </a:rPr>
              <a:t>3</a:t>
            </a:r>
            <a:r>
              <a:rPr lang="zh-CN" altLang="zh-CN" sz="1600" b="1" dirty="0" smtClean="0">
                <a:solidFill>
                  <a:srgbClr val="3D89BC"/>
                </a:solidFill>
                <a:sym typeface="+mn-ea"/>
              </a:rPr>
              <a:t>．推理机制</a:t>
            </a:r>
            <a:endParaRPr lang="zh-CN" altLang="zh-CN" sz="1600" b="1" dirty="0" smtClean="0">
              <a:solidFill>
                <a:srgbClr val="3D89BC"/>
              </a:solidFill>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68755" y="2110105"/>
            <a:ext cx="6313170" cy="3793490"/>
          </a:xfrm>
          <a:prstGeom prst="rect">
            <a:avLst/>
          </a:prstGeom>
          <a:effectLst>
            <a:softEdge rad="1270000"/>
          </a:effectLst>
        </p:spPr>
      </p:pic>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a:solidFill>
                  <a:prstClr val="white"/>
                </a:solidFill>
              </a:rPr>
              <a:t>6.2 </a:t>
            </a:r>
            <a:r>
              <a:rPr lang="zh-CN" altLang="en-US" sz="2100" spc="225" dirty="0">
                <a:solidFill>
                  <a:prstClr val="white"/>
                </a:solidFill>
              </a:rPr>
              <a:t>模糊逻辑系统结构</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12"/>
          <p:cNvSpPr/>
          <p:nvPr/>
        </p:nvSpPr>
        <p:spPr>
          <a:xfrm>
            <a:off x="611858" y="1401229"/>
            <a:ext cx="7920000" cy="1198880"/>
          </a:xfrm>
          <a:prstGeom prst="rect">
            <a:avLst/>
          </a:prstGeom>
        </p:spPr>
        <p:txBody>
          <a:bodyPr wrap="square">
            <a:spAutoFit/>
          </a:bodyPr>
          <a:lstStyle/>
          <a:p>
            <a:pPr>
              <a:lnSpc>
                <a:spcPct val="100000"/>
              </a:lnSpc>
              <a:spcBef>
                <a:spcPts val="0"/>
              </a:spcBef>
              <a:spcAft>
                <a:spcPts val="0"/>
              </a:spcAft>
            </a:pPr>
            <a:r>
              <a:rPr lang="zh-CN" altLang="en-US" dirty="0">
                <a:solidFill>
                  <a:schemeClr val="tx1">
                    <a:lumMod val="75000"/>
                    <a:lumOff val="25000"/>
                  </a:schemeClr>
                </a:solidFill>
              </a:rPr>
              <a:t>去模糊化模块也称为解模糊接口、清晰化或模糊判决等，由模糊推理得到的模糊输出值 是输出论域上的模糊子集，只有其转化为精确控制量 ，才能施加于受控对象。所以去模糊化模块的作用是将模糊推理得到的控制量（模糊量）变换为实际用于精确的或非模糊的控制量。</a:t>
            </a:r>
            <a:r>
              <a:rPr lang="zh-CN" altLang="en-US" sz="1600" dirty="0"/>
              <a:t> </a:t>
            </a:r>
            <a:endParaRPr lang="en-US" altLang="zh-CN" sz="1600" dirty="0"/>
          </a:p>
        </p:txBody>
      </p:sp>
      <p:sp>
        <p:nvSpPr>
          <p:cNvPr id="11" name="矩形 10"/>
          <p:cNvSpPr/>
          <p:nvPr/>
        </p:nvSpPr>
        <p:spPr>
          <a:xfrm>
            <a:off x="452232" y="889323"/>
            <a:ext cx="1730375" cy="337185"/>
          </a:xfrm>
          <a:prstGeom prst="rect">
            <a:avLst/>
          </a:prstGeom>
        </p:spPr>
        <p:txBody>
          <a:bodyPr wrap="none">
            <a:spAutoFit/>
          </a:bodyPr>
          <a:p>
            <a:pPr algn="l"/>
            <a:r>
              <a:rPr lang="en-US" altLang="zh-CN" sz="1600" b="1" dirty="0" smtClean="0">
                <a:solidFill>
                  <a:srgbClr val="3D89BC"/>
                </a:solidFill>
                <a:sym typeface="+mn-ea"/>
              </a:rPr>
              <a:t>4</a:t>
            </a:r>
            <a:r>
              <a:rPr lang="zh-CN" altLang="zh-CN" sz="1600" b="1" dirty="0" smtClean="0">
                <a:solidFill>
                  <a:srgbClr val="3D89BC"/>
                </a:solidFill>
                <a:sym typeface="+mn-ea"/>
              </a:rPr>
              <a:t>．去模糊化模块</a:t>
            </a:r>
            <a:endParaRPr lang="zh-CN" altLang="zh-CN" sz="1600" b="1" dirty="0" smtClean="0">
              <a:solidFill>
                <a:srgbClr val="3D89BC"/>
              </a:solidFill>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99691" y="2011729"/>
            <a:ext cx="6571898" cy="3793721"/>
          </a:xfrm>
          <a:prstGeom prst="rect">
            <a:avLst/>
          </a:prstGeom>
          <a:effectLst>
            <a:softEdge rad="1270000"/>
          </a:effectLst>
        </p:spPr>
      </p:pic>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a:solidFill>
                  <a:prstClr val="white"/>
                </a:solidFill>
              </a:rPr>
              <a:t>6.2 </a:t>
            </a:r>
            <a:r>
              <a:rPr lang="zh-CN" altLang="en-US" sz="2100" spc="225" dirty="0">
                <a:solidFill>
                  <a:prstClr val="white"/>
                </a:solidFill>
              </a:rPr>
              <a:t>模糊逻辑系统结构</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12"/>
          <p:cNvSpPr/>
          <p:nvPr/>
        </p:nvSpPr>
        <p:spPr>
          <a:xfrm>
            <a:off x="665198" y="1403858"/>
            <a:ext cx="7920000" cy="922020"/>
          </a:xfrm>
          <a:prstGeom prst="rect">
            <a:avLst/>
          </a:prstGeom>
        </p:spPr>
        <p:txBody>
          <a:bodyPr wrap="square">
            <a:spAutoFit/>
          </a:bodyPr>
          <a:lstStyle/>
          <a:p>
            <a:pPr>
              <a:lnSpc>
                <a:spcPct val="100000"/>
              </a:lnSpc>
            </a:pPr>
            <a:r>
              <a:rPr lang="zh-CN" altLang="en-US" dirty="0">
                <a:solidFill>
                  <a:schemeClr val="tx1">
                    <a:lumMod val="75000"/>
                    <a:lumOff val="25000"/>
                  </a:schemeClr>
                </a:solidFill>
                <a:sym typeface="+mn-ea"/>
              </a:rPr>
              <a:t>它包含以下两部分</a:t>
            </a:r>
            <a:r>
              <a:rPr lang="zh-CN" altLang="en-US" dirty="0" smtClean="0">
                <a:solidFill>
                  <a:schemeClr val="tx1">
                    <a:lumMod val="75000"/>
                    <a:lumOff val="25000"/>
                  </a:schemeClr>
                </a:solidFill>
                <a:sym typeface="+mn-ea"/>
              </a:rPr>
              <a:t>：</a:t>
            </a:r>
            <a:endParaRPr lang="en-US" altLang="zh-CN" dirty="0" smtClean="0">
              <a:solidFill>
                <a:schemeClr val="tx1">
                  <a:lumMod val="75000"/>
                  <a:lumOff val="25000"/>
                </a:schemeClr>
              </a:solidFill>
            </a:endParaRPr>
          </a:p>
          <a:p>
            <a:pPr>
              <a:lnSpc>
                <a:spcPct val="100000"/>
              </a:lnSpc>
            </a:pPr>
            <a:r>
              <a:rPr lang="zh-CN" altLang="en-US" dirty="0" smtClean="0">
                <a:solidFill>
                  <a:schemeClr val="tx1">
                    <a:lumMod val="75000"/>
                    <a:lumOff val="25000"/>
                  </a:schemeClr>
                </a:solidFill>
              </a:rPr>
              <a:t>（</a:t>
            </a:r>
            <a:r>
              <a:rPr lang="en-US" altLang="zh-CN" dirty="0">
                <a:solidFill>
                  <a:schemeClr val="tx1">
                    <a:lumMod val="75000"/>
                    <a:lumOff val="25000"/>
                  </a:schemeClr>
                </a:solidFill>
              </a:rPr>
              <a:t>1</a:t>
            </a:r>
            <a:r>
              <a:rPr lang="zh-CN" altLang="en-US" dirty="0">
                <a:solidFill>
                  <a:schemeClr val="tx1">
                    <a:lumMod val="75000"/>
                    <a:lumOff val="25000"/>
                  </a:schemeClr>
                </a:solidFill>
              </a:rPr>
              <a:t>）将模糊的控制量经清晰化变换，变成表示在论域范围的清晰量。</a:t>
            </a:r>
            <a:endParaRPr lang="en-US" altLang="zh-CN" dirty="0">
              <a:solidFill>
                <a:schemeClr val="tx1">
                  <a:lumMod val="75000"/>
                  <a:lumOff val="25000"/>
                </a:schemeClr>
              </a:solidFill>
            </a:endParaRPr>
          </a:p>
          <a:p>
            <a:pPr>
              <a:lnSpc>
                <a:spcPct val="100000"/>
              </a:lnSpc>
            </a:pPr>
            <a:r>
              <a:rPr lang="zh-CN" altLang="en-US" dirty="0">
                <a:solidFill>
                  <a:schemeClr val="tx1">
                    <a:lumMod val="75000"/>
                    <a:lumOff val="25000"/>
                  </a:schemeClr>
                </a:solidFill>
              </a:rPr>
              <a:t>（</a:t>
            </a:r>
            <a:r>
              <a:rPr lang="en-US" altLang="zh-CN" dirty="0">
                <a:solidFill>
                  <a:schemeClr val="tx1">
                    <a:lumMod val="75000"/>
                    <a:lumOff val="25000"/>
                  </a:schemeClr>
                </a:solidFill>
              </a:rPr>
              <a:t>2</a:t>
            </a:r>
            <a:r>
              <a:rPr lang="zh-CN" altLang="en-US" dirty="0">
                <a:solidFill>
                  <a:schemeClr val="tx1">
                    <a:lumMod val="75000"/>
                    <a:lumOff val="25000"/>
                  </a:schemeClr>
                </a:solidFill>
              </a:rPr>
              <a:t>）将表示在论域范围内的清晰量经尺度变换，变成实际的控制量。</a:t>
            </a:r>
            <a:endParaRPr lang="zh-CN" altLang="en-US" dirty="0">
              <a:solidFill>
                <a:schemeClr val="tx1">
                  <a:lumMod val="75000"/>
                  <a:lumOff val="25000"/>
                </a:schemeClr>
              </a:solidFill>
            </a:endParaRPr>
          </a:p>
        </p:txBody>
      </p:sp>
      <p:sp>
        <p:nvSpPr>
          <p:cNvPr id="11" name="矩形 10"/>
          <p:cNvSpPr/>
          <p:nvPr/>
        </p:nvSpPr>
        <p:spPr>
          <a:xfrm>
            <a:off x="452232" y="889323"/>
            <a:ext cx="1730375" cy="337185"/>
          </a:xfrm>
          <a:prstGeom prst="rect">
            <a:avLst/>
          </a:prstGeom>
        </p:spPr>
        <p:txBody>
          <a:bodyPr wrap="none">
            <a:spAutoFit/>
          </a:bodyPr>
          <a:p>
            <a:pPr algn="l"/>
            <a:r>
              <a:rPr lang="en-US" altLang="zh-CN" sz="1600" b="1" dirty="0" smtClean="0">
                <a:solidFill>
                  <a:srgbClr val="3D89BC"/>
                </a:solidFill>
                <a:sym typeface="+mn-ea"/>
              </a:rPr>
              <a:t>4</a:t>
            </a:r>
            <a:r>
              <a:rPr lang="zh-CN" altLang="zh-CN" sz="1600" b="1" dirty="0" smtClean="0">
                <a:solidFill>
                  <a:srgbClr val="3D89BC"/>
                </a:solidFill>
                <a:sym typeface="+mn-ea"/>
              </a:rPr>
              <a:t>．去模糊化模块</a:t>
            </a:r>
            <a:endParaRPr lang="zh-CN" altLang="zh-CN" sz="1600" b="1" dirty="0" smtClean="0">
              <a:solidFill>
                <a:srgbClr val="3D89BC"/>
              </a:solidFill>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78" y="1169836"/>
              <a:ext cx="1798227" cy="523220"/>
            </a:xfrm>
            <a:prstGeom prst="rect">
              <a:avLst/>
            </a:prstGeom>
            <a:noFill/>
          </p:spPr>
          <p:txBody>
            <a:bodyPr wrap="none" rtlCol="0">
              <a:spAutoFit/>
            </a:bodyPr>
            <a:lstStyle/>
            <a:p>
              <a:pPr algn="ctr"/>
              <a:r>
                <a:rPr lang="zh-CN" altLang="en-US" sz="2800" dirty="0">
                  <a:solidFill>
                    <a:schemeClr val="accent4"/>
                  </a:solidFill>
                </a:rPr>
                <a:t>第六章　模糊逻辑系统</a:t>
              </a:r>
              <a:endParaRPr lang="zh-CN" altLang="en-US" sz="2800" dirty="0">
                <a:solidFill>
                  <a:schemeClr val="accent4"/>
                </a:solidFill>
              </a:endParaRPr>
            </a:p>
          </p:txBody>
        </p:sp>
      </p:grpSp>
      <p:grpSp>
        <p:nvGrpSpPr>
          <p:cNvPr id="67" name="组合 66"/>
          <p:cNvGrpSpPr/>
          <p:nvPr/>
        </p:nvGrpSpPr>
        <p:grpSpPr>
          <a:xfrm>
            <a:off x="1754534" y="2048547"/>
            <a:ext cx="5693399" cy="42480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302635" cy="414020"/>
            </a:xfrm>
            <a:prstGeom prst="rect">
              <a:avLst/>
            </a:prstGeom>
            <a:grp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模糊逻辑系统概述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36170"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模糊逻辑系统结构</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a:solidFill>
            <a:srgbClr val="3D89BC"/>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739853" cy="415498"/>
            </a:xfrm>
            <a:prstGeom prst="rect">
              <a:avLst/>
            </a:prstGeom>
            <a:grpFill/>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6.3</a:t>
              </a:r>
              <a:r>
                <a:rPr lang="zh-CN" altLang="en-US" sz="2100" spc="225" dirty="0">
                  <a:solidFill>
                    <a:schemeClr val="bg1"/>
                  </a:solidFill>
                  <a:latin typeface="微软雅黑" panose="020B0503020204020204" pitchFamily="34" charset="-122"/>
                  <a:ea typeface="微软雅黑" panose="020B0503020204020204" pitchFamily="34" charset="-122"/>
                </a:rPr>
                <a:t>　逻辑开发过程</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154721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案例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6" name="组合 45"/>
          <p:cNvGrpSpPr/>
          <p:nvPr/>
        </p:nvGrpSpPr>
        <p:grpSpPr>
          <a:xfrm>
            <a:off x="1760630" y="4873979"/>
            <a:ext cx="5693399" cy="424801"/>
            <a:chOff x="1807265" y="3866296"/>
            <a:chExt cx="5693399" cy="424801"/>
          </a:xfrm>
        </p:grpSpPr>
        <p:sp>
          <p:nvSpPr>
            <p:cNvPr id="55"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6" name="矩形 55"/>
            <p:cNvSpPr/>
            <p:nvPr/>
          </p:nvSpPr>
          <p:spPr>
            <a:xfrm>
              <a:off x="1881814" y="3877077"/>
              <a:ext cx="773430" cy="414020"/>
            </a:xfrm>
            <a:prstGeom prst="rect">
              <a:avLst/>
            </a:prstGeom>
          </p:spPr>
          <p:txBody>
            <a:bodyPr wrap="none">
              <a:spAutoFit/>
            </a:bodyPr>
            <a:lstStyle/>
            <a:p>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78" y="1169836"/>
              <a:ext cx="1798227" cy="523220"/>
            </a:xfrm>
            <a:prstGeom prst="rect">
              <a:avLst/>
            </a:prstGeom>
            <a:noFill/>
          </p:spPr>
          <p:txBody>
            <a:bodyPr wrap="none" rtlCol="0">
              <a:spAutoFit/>
            </a:bodyPr>
            <a:lstStyle/>
            <a:p>
              <a:pPr algn="ctr"/>
              <a:r>
                <a:rPr lang="zh-CN" altLang="en-US" sz="2800" dirty="0">
                  <a:solidFill>
                    <a:schemeClr val="accent4"/>
                  </a:solidFill>
                </a:rPr>
                <a:t>第六章　模糊逻辑系统</a:t>
              </a:r>
              <a:endParaRPr lang="zh-CN" altLang="en-US" sz="2800" dirty="0">
                <a:solidFill>
                  <a:schemeClr val="accent4"/>
                </a:solidFill>
              </a:endParaRPr>
            </a:p>
          </p:txBody>
        </p:sp>
      </p:grpSp>
      <p:grpSp>
        <p:nvGrpSpPr>
          <p:cNvPr id="67" name="组合 66"/>
          <p:cNvGrpSpPr/>
          <p:nvPr/>
        </p:nvGrpSpPr>
        <p:grpSpPr>
          <a:xfrm>
            <a:off x="1754534" y="2048547"/>
            <a:ext cx="5693399" cy="42480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302635" cy="414020"/>
            </a:xfrm>
            <a:prstGeom prst="rect">
              <a:avLst/>
            </a:prstGeom>
          </p:spPr>
          <p:txBody>
            <a:bodyPr wrap="none">
              <a:spAutoFit/>
            </a:bodyPr>
            <a:lstStyle/>
            <a:p>
              <a:pPr algn="l"/>
              <a:r>
                <a:rPr lang="en-US" altLang="zh-CN" sz="2100" spc="225" dirty="0">
                  <a:solidFill>
                    <a:schemeClr val="bg1"/>
                  </a:solidFill>
                  <a:latin typeface="微软雅黑" panose="020B0503020204020204" pitchFamily="34" charset="-122"/>
                  <a:ea typeface="微软雅黑" panose="020B0503020204020204" pitchFamily="34" charset="-122"/>
                </a:rPr>
                <a:t>6.1</a:t>
              </a:r>
              <a:r>
                <a:rPr lang="zh-CN" altLang="en-US" sz="2100" spc="225" dirty="0">
                  <a:solidFill>
                    <a:schemeClr val="bg1"/>
                  </a:solidFill>
                  <a:latin typeface="微软雅黑" panose="020B0503020204020204" pitchFamily="34" charset="-122"/>
                  <a:ea typeface="微软雅黑" panose="020B0503020204020204" pitchFamily="34" charset="-122"/>
                </a:rPr>
                <a:t>　模糊逻辑系统概述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36170"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模糊逻辑系统结构</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逻辑开发过程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154721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案例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6" name="组合 45"/>
          <p:cNvGrpSpPr/>
          <p:nvPr/>
        </p:nvGrpSpPr>
        <p:grpSpPr>
          <a:xfrm>
            <a:off x="1760630" y="4873979"/>
            <a:ext cx="5693399" cy="424801"/>
            <a:chOff x="1807265" y="3866296"/>
            <a:chExt cx="5693399" cy="424801"/>
          </a:xfrm>
        </p:grpSpPr>
        <p:sp>
          <p:nvSpPr>
            <p:cNvPr id="55"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6" name="矩形 55"/>
            <p:cNvSpPr/>
            <p:nvPr/>
          </p:nvSpPr>
          <p:spPr>
            <a:xfrm>
              <a:off x="1881814" y="3877077"/>
              <a:ext cx="773430" cy="414020"/>
            </a:xfrm>
            <a:prstGeom prst="rect">
              <a:avLst/>
            </a:prstGeom>
          </p:spPr>
          <p:txBody>
            <a:bodyPr wrap="none">
              <a:spAutoFit/>
            </a:bodyPr>
            <a:lstStyle/>
            <a:p>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a:solidFill>
                  <a:prstClr val="white"/>
                </a:solidFill>
              </a:rPr>
              <a:t>6.3 </a:t>
            </a:r>
            <a:r>
              <a:rPr lang="zh-CN" altLang="en-US" sz="2100" spc="225" dirty="0">
                <a:solidFill>
                  <a:prstClr val="white"/>
                </a:solidFill>
              </a:rPr>
              <a:t>逻辑开发过程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12"/>
          <p:cNvSpPr/>
          <p:nvPr/>
        </p:nvSpPr>
        <p:spPr>
          <a:xfrm>
            <a:off x="612140" y="1226820"/>
            <a:ext cx="7920000" cy="2306955"/>
          </a:xfrm>
          <a:prstGeom prst="rect">
            <a:avLst/>
          </a:prstGeom>
        </p:spPr>
        <p:txBody>
          <a:bodyPr wrap="square">
            <a:spAutoFit/>
          </a:bodyPr>
          <a:lstStyle/>
          <a:p>
            <a:pPr>
              <a:lnSpc>
                <a:spcPct val="100000"/>
              </a:lnSpc>
              <a:spcBef>
                <a:spcPts val="0"/>
              </a:spcBef>
              <a:spcAft>
                <a:spcPts val="0"/>
              </a:spcAft>
            </a:pPr>
            <a:r>
              <a:rPr lang="zh-CN" altLang="en-US" dirty="0">
                <a:solidFill>
                  <a:schemeClr val="tx1">
                    <a:lumMod val="75000"/>
                    <a:lumOff val="25000"/>
                  </a:schemeClr>
                </a:solidFill>
              </a:rPr>
              <a:t>模糊规则是由若干个语言变量构成的模糊条件语句，它们反映了人类对客观事件的模糊判断和思维。是根据模糊语言的定义，它由语法规则、语言值、语义规则（句法规则）和论域几部分构成。因此模糊语言变量简单的词汇或者语句组成的输入和输出变量，在确定模糊语言变量时，首先要确定其基本语言值。一般来说，一个语言变量的语言值越多，对事物的描述越全面准确，可能得到的控制效果就越好。当然过细地划分反而有可能使控制规则变得复杂，因此应该根据具体情况而定。所有语言值形成的模糊子集应构成模糊变量的一个模糊划分。</a:t>
            </a:r>
            <a:endParaRPr lang="zh-CN" altLang="en-US" dirty="0">
              <a:solidFill>
                <a:schemeClr val="tx1">
                  <a:lumMod val="75000"/>
                  <a:lumOff val="25000"/>
                </a:schemeClr>
              </a:solidFill>
            </a:endParaRPr>
          </a:p>
        </p:txBody>
      </p: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740" y="2933065"/>
            <a:ext cx="5684520" cy="3084830"/>
          </a:xfrm>
          <a:prstGeom prst="rect">
            <a:avLst/>
          </a:prstGeom>
          <a:effectLst>
            <a:softEdge rad="1270000"/>
          </a:effectLst>
        </p:spPr>
      </p:pic>
      <p:sp>
        <p:nvSpPr>
          <p:cNvPr id="11" name="矩形 10"/>
          <p:cNvSpPr/>
          <p:nvPr/>
        </p:nvSpPr>
        <p:spPr>
          <a:xfrm>
            <a:off x="452232" y="889323"/>
            <a:ext cx="2339975" cy="337185"/>
          </a:xfrm>
          <a:prstGeom prst="rect">
            <a:avLst/>
          </a:prstGeom>
        </p:spPr>
        <p:txBody>
          <a:bodyPr wrap="none">
            <a:spAutoFit/>
          </a:bodyPr>
          <a:p>
            <a:pPr algn="l"/>
            <a:r>
              <a:rPr lang="en-US" altLang="zh-CN" sz="1600" b="1" dirty="0" smtClean="0">
                <a:solidFill>
                  <a:srgbClr val="3D89BC"/>
                </a:solidFill>
                <a:sym typeface="+mn-ea"/>
              </a:rPr>
              <a:t>1</a:t>
            </a:r>
            <a:r>
              <a:rPr lang="zh-CN" altLang="zh-CN" sz="1600" b="1" dirty="0" smtClean="0">
                <a:solidFill>
                  <a:srgbClr val="3D89BC"/>
                </a:solidFill>
                <a:sym typeface="+mn-ea"/>
              </a:rPr>
              <a:t>．定义语言变量和术语</a:t>
            </a:r>
            <a:endParaRPr lang="zh-CN" altLang="zh-CN" sz="1600" b="1" dirty="0" smtClean="0">
              <a:solidFill>
                <a:srgbClr val="3D89BC"/>
              </a:solidFill>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77681" y="2107570"/>
            <a:ext cx="5978769" cy="4015693"/>
          </a:xfrm>
          <a:prstGeom prst="rect">
            <a:avLst/>
          </a:prstGeom>
          <a:effectLst>
            <a:softEdge rad="1270000"/>
          </a:effectLst>
        </p:spPr>
      </p:pic>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a:solidFill>
                  <a:prstClr val="white"/>
                </a:solidFill>
              </a:rPr>
              <a:t>6.3 </a:t>
            </a:r>
            <a:r>
              <a:rPr lang="zh-CN" altLang="en-US" sz="2100" spc="225" dirty="0">
                <a:solidFill>
                  <a:prstClr val="white"/>
                </a:solidFill>
              </a:rPr>
              <a:t>逻辑开发过程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612140" y="1328420"/>
            <a:ext cx="7920000" cy="14655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ts val="0"/>
              </a:spcBef>
              <a:spcAft>
                <a:spcPts val="0"/>
              </a:spcAft>
            </a:pPr>
            <a:r>
              <a:rPr lang="zh-CN" altLang="en-US" dirty="0">
                <a:solidFill>
                  <a:schemeClr val="tx1">
                    <a:lumMod val="75000"/>
                    <a:lumOff val="25000"/>
                  </a:schemeClr>
                </a:solidFill>
              </a:rPr>
              <a:t>模糊语言值实际上是一个模糊子集，而语言值最终是通过隶属度函数来描述的即模糊化。语言值的隶属度函数又称为语言值的语义规则，它有时以连续函数的形式出现，有时以离散的量化等级形式出现，应该说它们都有各自的特色，例如连续的隶属度函数描述比较准确，而离散的量化等级描述比较简洁明确。</a:t>
            </a:r>
            <a:endParaRPr lang="zh-CN" altLang="en-US" dirty="0">
              <a:solidFill>
                <a:schemeClr val="tx1">
                  <a:lumMod val="75000"/>
                  <a:lumOff val="25000"/>
                </a:schemeClr>
              </a:solidFill>
            </a:endParaRPr>
          </a:p>
          <a:p>
            <a:r>
              <a:rPr lang="zh-CN" altLang="en-US" sz="1600" dirty="0">
                <a:solidFill>
                  <a:schemeClr val="tx1"/>
                </a:solidFill>
              </a:rPr>
              <a:t>       </a:t>
            </a:r>
            <a:endParaRPr lang="zh-CN" altLang="en-US" sz="1600" dirty="0">
              <a:solidFill>
                <a:schemeClr val="tx1"/>
              </a:solidFill>
            </a:endParaRPr>
          </a:p>
        </p:txBody>
      </p:sp>
      <p:sp>
        <p:nvSpPr>
          <p:cNvPr id="11" name="矩形 10"/>
          <p:cNvSpPr/>
          <p:nvPr/>
        </p:nvSpPr>
        <p:spPr>
          <a:xfrm>
            <a:off x="452232" y="889323"/>
            <a:ext cx="1730375" cy="337185"/>
          </a:xfrm>
          <a:prstGeom prst="rect">
            <a:avLst/>
          </a:prstGeom>
        </p:spPr>
        <p:txBody>
          <a:bodyPr wrap="none">
            <a:spAutoFit/>
          </a:bodyPr>
          <a:p>
            <a:pPr algn="l"/>
            <a:r>
              <a:rPr lang="en-US" altLang="zh-CN" sz="1600" b="1" dirty="0" smtClean="0">
                <a:solidFill>
                  <a:srgbClr val="3D89BC"/>
                </a:solidFill>
                <a:sym typeface="+mn-ea"/>
              </a:rPr>
              <a:t>2</a:t>
            </a:r>
            <a:r>
              <a:rPr lang="zh-CN" altLang="zh-CN" sz="1600" b="1" dirty="0" smtClean="0">
                <a:solidFill>
                  <a:srgbClr val="3D89BC"/>
                </a:solidFill>
                <a:sym typeface="+mn-ea"/>
              </a:rPr>
              <a:t>．构建成员函数</a:t>
            </a:r>
            <a:endParaRPr lang="zh-CN" altLang="zh-CN" sz="1600" b="1" dirty="0" smtClean="0">
              <a:solidFill>
                <a:srgbClr val="3D89BC"/>
              </a:solidFill>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8406" y="1539106"/>
            <a:ext cx="6569655" cy="4412567"/>
          </a:xfrm>
          <a:prstGeom prst="rect">
            <a:avLst/>
          </a:prstGeom>
          <a:effectLst>
            <a:softEdge rad="1270000"/>
          </a:effectLst>
        </p:spPr>
      </p:pic>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a:solidFill>
                  <a:prstClr val="white"/>
                </a:solidFill>
              </a:rPr>
              <a:t>6.3 </a:t>
            </a:r>
            <a:r>
              <a:rPr lang="zh-CN" altLang="en-US" sz="2100" spc="225" dirty="0">
                <a:solidFill>
                  <a:prstClr val="white"/>
                </a:solidFill>
              </a:rPr>
              <a:t>逻辑开发过程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612075" y="1226511"/>
            <a:ext cx="7920000" cy="711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chemeClr val="tx1">
                    <a:lumMod val="75000"/>
                    <a:lumOff val="25000"/>
                  </a:schemeClr>
                </a:solidFill>
              </a:rPr>
              <a:t>在</a:t>
            </a:r>
            <a:r>
              <a:rPr lang="zh-CN" altLang="en-US" dirty="0">
                <a:solidFill>
                  <a:schemeClr val="tx1">
                    <a:lumMod val="75000"/>
                    <a:lumOff val="25000"/>
                  </a:schemeClr>
                </a:solidFill>
              </a:rPr>
              <a:t>模糊逻辑系统中常见的隶属度函数类型有两种：三角形函数与高斯型函数。</a:t>
            </a:r>
            <a:endParaRPr lang="zh-CN" altLang="en-US" dirty="0">
              <a:solidFill>
                <a:schemeClr val="tx1">
                  <a:lumMod val="75000"/>
                  <a:lumOff val="25000"/>
                </a:schemeClr>
              </a:solidFill>
            </a:endParaRPr>
          </a:p>
        </p:txBody>
      </p:sp>
      <p:graphicFrame>
        <p:nvGraphicFramePr>
          <p:cNvPr id="20" name="图示 19"/>
          <p:cNvGraphicFramePr/>
          <p:nvPr/>
        </p:nvGraphicFramePr>
        <p:xfrm>
          <a:off x="3663051" y="2475176"/>
          <a:ext cx="3006908" cy="14010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矩形 10"/>
          <p:cNvSpPr/>
          <p:nvPr/>
        </p:nvSpPr>
        <p:spPr>
          <a:xfrm>
            <a:off x="452232" y="889323"/>
            <a:ext cx="1730375" cy="337185"/>
          </a:xfrm>
          <a:prstGeom prst="rect">
            <a:avLst/>
          </a:prstGeom>
        </p:spPr>
        <p:txBody>
          <a:bodyPr wrap="none">
            <a:spAutoFit/>
          </a:bodyPr>
          <a:p>
            <a:pPr algn="l"/>
            <a:r>
              <a:rPr lang="en-US" altLang="zh-CN" sz="1600" b="1" dirty="0" smtClean="0">
                <a:solidFill>
                  <a:srgbClr val="3D89BC"/>
                </a:solidFill>
                <a:sym typeface="+mn-ea"/>
              </a:rPr>
              <a:t>2</a:t>
            </a:r>
            <a:r>
              <a:rPr lang="zh-CN" altLang="zh-CN" sz="1600" b="1" dirty="0" smtClean="0">
                <a:solidFill>
                  <a:srgbClr val="3D89BC"/>
                </a:solidFill>
                <a:sym typeface="+mn-ea"/>
              </a:rPr>
              <a:t>．构建成员函数</a:t>
            </a:r>
            <a:endParaRPr lang="zh-CN" altLang="zh-CN" sz="1600" b="1" dirty="0" smtClean="0">
              <a:solidFill>
                <a:srgbClr val="3D89BC"/>
              </a:solidFill>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a:solidFill>
                  <a:prstClr val="white"/>
                </a:solidFill>
              </a:rPr>
              <a:t>6.3 </a:t>
            </a:r>
            <a:r>
              <a:rPr lang="zh-CN" altLang="en-US" sz="2100" spc="225" dirty="0">
                <a:solidFill>
                  <a:prstClr val="white"/>
                </a:solidFill>
              </a:rPr>
              <a:t>逻辑开发过程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1" name="图片 10"/>
          <p:cNvPicPr>
            <a:picLocks noChangeAspect="1"/>
          </p:cNvPicPr>
          <p:nvPr/>
        </p:nvPicPr>
        <p:blipFill>
          <a:blip r:embed="rId3"/>
          <a:stretch>
            <a:fillRect/>
          </a:stretch>
        </p:blipFill>
        <p:spPr>
          <a:xfrm>
            <a:off x="517525" y="1226820"/>
            <a:ext cx="8108315" cy="8956040"/>
          </a:xfrm>
          <a:prstGeom prst="rect">
            <a:avLst/>
          </a:prstGeom>
        </p:spPr>
      </p:pic>
      <p:sp>
        <p:nvSpPr>
          <p:cNvPr id="12" name="矩形 11"/>
          <p:cNvSpPr/>
          <p:nvPr/>
        </p:nvSpPr>
        <p:spPr>
          <a:xfrm>
            <a:off x="452232" y="889323"/>
            <a:ext cx="1730375" cy="337185"/>
          </a:xfrm>
          <a:prstGeom prst="rect">
            <a:avLst/>
          </a:prstGeom>
        </p:spPr>
        <p:txBody>
          <a:bodyPr wrap="none">
            <a:spAutoFit/>
          </a:bodyPr>
          <a:p>
            <a:pPr algn="l"/>
            <a:r>
              <a:rPr lang="en-US" altLang="zh-CN" sz="1600" b="1" dirty="0" smtClean="0">
                <a:solidFill>
                  <a:srgbClr val="3D89BC"/>
                </a:solidFill>
                <a:sym typeface="+mn-ea"/>
              </a:rPr>
              <a:t>2</a:t>
            </a:r>
            <a:r>
              <a:rPr lang="zh-CN" altLang="zh-CN" sz="1600" b="1" dirty="0" smtClean="0">
                <a:solidFill>
                  <a:srgbClr val="3D89BC"/>
                </a:solidFill>
                <a:sym typeface="+mn-ea"/>
              </a:rPr>
              <a:t>．构建成员函数</a:t>
            </a:r>
            <a:endParaRPr lang="zh-CN" altLang="zh-CN" sz="1600" b="1" dirty="0" smtClean="0">
              <a:solidFill>
                <a:srgbClr val="3D89BC"/>
              </a:solidFill>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a:solidFill>
                  <a:prstClr val="white"/>
                </a:solidFill>
              </a:rPr>
              <a:t>6.3 </a:t>
            </a:r>
            <a:r>
              <a:rPr lang="zh-CN" altLang="en-US" sz="2100" spc="225" dirty="0">
                <a:solidFill>
                  <a:prstClr val="white"/>
                </a:solidFill>
              </a:rPr>
              <a:t>逻辑开发过程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12" name="图片 11"/>
          <p:cNvPicPr>
            <a:picLocks noChangeAspect="1"/>
          </p:cNvPicPr>
          <p:nvPr/>
        </p:nvPicPr>
        <p:blipFill>
          <a:blip r:embed="rId1"/>
          <a:stretch>
            <a:fillRect/>
          </a:stretch>
        </p:blipFill>
        <p:spPr>
          <a:xfrm>
            <a:off x="869746" y="1226610"/>
            <a:ext cx="7403217" cy="5400000"/>
          </a:xfrm>
          <a:prstGeom prst="rect">
            <a:avLst/>
          </a:prstGeom>
        </p:spPr>
      </p:pic>
      <p:sp>
        <p:nvSpPr>
          <p:cNvPr id="11" name="矩形 10"/>
          <p:cNvSpPr/>
          <p:nvPr/>
        </p:nvSpPr>
        <p:spPr>
          <a:xfrm>
            <a:off x="452232" y="889323"/>
            <a:ext cx="1730375" cy="337185"/>
          </a:xfrm>
          <a:prstGeom prst="rect">
            <a:avLst/>
          </a:prstGeom>
        </p:spPr>
        <p:txBody>
          <a:bodyPr wrap="none">
            <a:spAutoFit/>
          </a:bodyPr>
          <a:p>
            <a:pPr algn="l"/>
            <a:r>
              <a:rPr lang="en-US" altLang="zh-CN" sz="1600" b="1" dirty="0" smtClean="0">
                <a:solidFill>
                  <a:srgbClr val="3D89BC"/>
                </a:solidFill>
                <a:sym typeface="+mn-ea"/>
              </a:rPr>
              <a:t>2</a:t>
            </a:r>
            <a:r>
              <a:rPr lang="zh-CN" altLang="zh-CN" sz="1600" b="1" dirty="0" smtClean="0">
                <a:solidFill>
                  <a:srgbClr val="3D89BC"/>
                </a:solidFill>
                <a:sym typeface="+mn-ea"/>
              </a:rPr>
              <a:t>．构建成员函数</a:t>
            </a:r>
            <a:endParaRPr lang="zh-CN" altLang="zh-CN" sz="1600" b="1" dirty="0" smtClean="0">
              <a:solidFill>
                <a:srgbClr val="3D89BC"/>
              </a:solidFill>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83182" y="3052509"/>
            <a:ext cx="6525781" cy="2831427"/>
          </a:xfrm>
          <a:prstGeom prst="rect">
            <a:avLst/>
          </a:prstGeom>
          <a:effectLst>
            <a:softEdge rad="1270000"/>
          </a:effectLst>
        </p:spPr>
      </p:pic>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a:solidFill>
                  <a:prstClr val="white"/>
                </a:solidFill>
              </a:rPr>
              <a:t>6.3 </a:t>
            </a:r>
            <a:r>
              <a:rPr lang="zh-CN" altLang="en-US" sz="2100" spc="225" dirty="0">
                <a:solidFill>
                  <a:prstClr val="white"/>
                </a:solidFill>
              </a:rPr>
              <a:t>逻辑开发过程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612075" y="1367419"/>
            <a:ext cx="7920000" cy="9854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zh-CN" altLang="en-US" dirty="0">
                <a:solidFill>
                  <a:schemeClr val="tx1">
                    <a:lumMod val="75000"/>
                    <a:lumOff val="25000"/>
                  </a:schemeClr>
                </a:solidFill>
              </a:rPr>
              <a:t>模糊控制器中的知识库（</a:t>
            </a:r>
            <a:r>
              <a:rPr lang="en-US" altLang="zh-CN" dirty="0">
                <a:solidFill>
                  <a:schemeClr val="tx1">
                    <a:lumMod val="75000"/>
                    <a:lumOff val="25000"/>
                  </a:schemeClr>
                </a:solidFill>
              </a:rPr>
              <a:t>KB——Knowledge Base</a:t>
            </a:r>
            <a:r>
              <a:rPr lang="zh-CN" altLang="en-US" dirty="0">
                <a:solidFill>
                  <a:schemeClr val="tx1">
                    <a:lumMod val="75000"/>
                    <a:lumOff val="25000"/>
                  </a:schemeClr>
                </a:solidFill>
              </a:rPr>
              <a:t>）由数据库（</a:t>
            </a:r>
            <a:r>
              <a:rPr lang="en-US" altLang="zh-CN" dirty="0">
                <a:solidFill>
                  <a:schemeClr val="tx1">
                    <a:lumMod val="75000"/>
                    <a:lumOff val="25000"/>
                  </a:schemeClr>
                </a:solidFill>
              </a:rPr>
              <a:t>DB——Data Base</a:t>
            </a:r>
            <a:r>
              <a:rPr lang="zh-CN" altLang="en-US" dirty="0">
                <a:solidFill>
                  <a:schemeClr val="tx1">
                    <a:lumMod val="75000"/>
                    <a:lumOff val="25000"/>
                  </a:schemeClr>
                </a:solidFill>
              </a:rPr>
              <a:t>）和规则库（</a:t>
            </a:r>
            <a:r>
              <a:rPr lang="en-US" altLang="zh-CN" dirty="0">
                <a:solidFill>
                  <a:schemeClr val="tx1">
                    <a:lumMod val="75000"/>
                    <a:lumOff val="25000"/>
                  </a:schemeClr>
                </a:solidFill>
              </a:rPr>
              <a:t>RB——Rule Base</a:t>
            </a:r>
            <a:r>
              <a:rPr lang="zh-CN" altLang="en-US" dirty="0">
                <a:solidFill>
                  <a:schemeClr val="tx1">
                    <a:lumMod val="75000"/>
                    <a:lumOff val="25000"/>
                  </a:schemeClr>
                </a:solidFill>
              </a:rPr>
              <a:t>）两部分组成。</a:t>
            </a:r>
            <a:endParaRPr lang="zh-CN" altLang="en-US" dirty="0">
              <a:solidFill>
                <a:schemeClr val="tx1">
                  <a:lumMod val="75000"/>
                  <a:lumOff val="25000"/>
                </a:schemeClr>
              </a:solidFill>
            </a:endParaRPr>
          </a:p>
        </p:txBody>
      </p:sp>
      <p:graphicFrame>
        <p:nvGraphicFramePr>
          <p:cNvPr id="20" name="图示 19"/>
          <p:cNvGraphicFramePr/>
          <p:nvPr/>
        </p:nvGraphicFramePr>
        <p:xfrm>
          <a:off x="1144680" y="2803570"/>
          <a:ext cx="4821633" cy="21869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矩形 10"/>
          <p:cNvSpPr/>
          <p:nvPr/>
        </p:nvSpPr>
        <p:spPr>
          <a:xfrm>
            <a:off x="452232" y="889323"/>
            <a:ext cx="1527175" cy="337185"/>
          </a:xfrm>
          <a:prstGeom prst="rect">
            <a:avLst/>
          </a:prstGeom>
        </p:spPr>
        <p:txBody>
          <a:bodyPr wrap="none">
            <a:spAutoFit/>
          </a:bodyPr>
          <a:p>
            <a:pPr algn="l"/>
            <a:r>
              <a:rPr lang="en-US" altLang="zh-CN" sz="1600" b="1" dirty="0" smtClean="0">
                <a:solidFill>
                  <a:srgbClr val="3D89BC"/>
                </a:solidFill>
                <a:sym typeface="+mn-ea"/>
              </a:rPr>
              <a:t>3</a:t>
            </a:r>
            <a:r>
              <a:rPr lang="zh-CN" altLang="zh-CN" sz="1600" b="1" dirty="0" smtClean="0">
                <a:solidFill>
                  <a:srgbClr val="3D89BC"/>
                </a:solidFill>
                <a:sym typeface="+mn-ea"/>
              </a:rPr>
              <a:t>．构建知识库</a:t>
            </a:r>
            <a:endParaRPr lang="zh-CN" altLang="zh-CN" sz="1600" b="1" dirty="0" smtClean="0">
              <a:solidFill>
                <a:srgbClr val="3D89BC"/>
              </a:solidFill>
              <a:sym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10260" y="2288540"/>
            <a:ext cx="7426325" cy="3680460"/>
          </a:xfrm>
          <a:prstGeom prst="rect">
            <a:avLst/>
          </a:prstGeom>
          <a:effectLst>
            <a:softEdge rad="1270000"/>
          </a:effectLst>
        </p:spPr>
      </p:pic>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a:solidFill>
                  <a:prstClr val="white"/>
                </a:solidFill>
              </a:rPr>
              <a:t>6.3 </a:t>
            </a:r>
            <a:r>
              <a:rPr lang="zh-CN" altLang="en-US" sz="2100" spc="225" dirty="0">
                <a:solidFill>
                  <a:prstClr val="white"/>
                </a:solidFill>
              </a:rPr>
              <a:t>逻辑开发过程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矩形 17"/>
          <p:cNvSpPr/>
          <p:nvPr/>
        </p:nvSpPr>
        <p:spPr>
          <a:xfrm>
            <a:off x="612140" y="1440000"/>
            <a:ext cx="7920000" cy="9855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zh-CN" altLang="en-US" dirty="0">
                <a:solidFill>
                  <a:schemeClr val="tx1">
                    <a:lumMod val="75000"/>
                    <a:lumOff val="25000"/>
                  </a:schemeClr>
                </a:solidFill>
              </a:rPr>
              <a:t>数据库所存放的是所有输入、输出变量的全部模糊子集的隶属度矢量值（即在其论域上按相应等级数离散化以后对应集合的矢量表示值），若论域为连续域则为隶属度函数。在规则推理的模糊关系方程中，向推理机提供数据，但要说明的是输入输出变量数据集不属于数据库存放范畴。</a:t>
            </a:r>
            <a:endParaRPr lang="zh-CN" altLang="en-US" dirty="0">
              <a:solidFill>
                <a:schemeClr val="tx1">
                  <a:lumMod val="75000"/>
                  <a:lumOff val="25000"/>
                </a:schemeClr>
              </a:solidFill>
            </a:endParaRPr>
          </a:p>
        </p:txBody>
      </p:sp>
      <p:sp>
        <p:nvSpPr>
          <p:cNvPr id="11" name="矩形 10"/>
          <p:cNvSpPr/>
          <p:nvPr/>
        </p:nvSpPr>
        <p:spPr>
          <a:xfrm>
            <a:off x="452232" y="889323"/>
            <a:ext cx="1527175" cy="337185"/>
          </a:xfrm>
          <a:prstGeom prst="rect">
            <a:avLst/>
          </a:prstGeom>
        </p:spPr>
        <p:txBody>
          <a:bodyPr wrap="none">
            <a:spAutoFit/>
          </a:bodyPr>
          <a:p>
            <a:pPr algn="l"/>
            <a:r>
              <a:rPr lang="en-US" altLang="zh-CN" sz="1600" b="1" dirty="0" smtClean="0">
                <a:solidFill>
                  <a:srgbClr val="3D89BC"/>
                </a:solidFill>
                <a:sym typeface="+mn-ea"/>
              </a:rPr>
              <a:t>3</a:t>
            </a:r>
            <a:r>
              <a:rPr lang="zh-CN" altLang="zh-CN" sz="1600" b="1" dirty="0" smtClean="0">
                <a:solidFill>
                  <a:srgbClr val="3D89BC"/>
                </a:solidFill>
                <a:sym typeface="+mn-ea"/>
              </a:rPr>
              <a:t>．构建知识库</a:t>
            </a:r>
            <a:endParaRPr lang="zh-CN" altLang="zh-CN" sz="1600" b="1" dirty="0" smtClean="0">
              <a:solidFill>
                <a:srgbClr val="3D89BC"/>
              </a:solidFill>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55005" y="3760470"/>
            <a:ext cx="3362960" cy="2291080"/>
          </a:xfrm>
          <a:prstGeom prst="rect">
            <a:avLst/>
          </a:prstGeom>
          <a:effectLst>
            <a:softEdge rad="787400"/>
          </a:effectLst>
        </p:spPr>
      </p:pic>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a:solidFill>
                  <a:prstClr val="white"/>
                </a:solidFill>
              </a:rPr>
              <a:t>6.3 </a:t>
            </a:r>
            <a:r>
              <a:rPr lang="zh-CN" altLang="en-US" sz="2100" spc="225" dirty="0">
                <a:solidFill>
                  <a:prstClr val="white"/>
                </a:solidFill>
              </a:rPr>
              <a:t>逻辑开发过程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1" name="图片 10"/>
          <p:cNvPicPr>
            <a:picLocks noChangeAspect="1"/>
          </p:cNvPicPr>
          <p:nvPr/>
        </p:nvPicPr>
        <p:blipFill>
          <a:blip r:embed="rId4"/>
          <a:stretch>
            <a:fillRect/>
          </a:stretch>
        </p:blipFill>
        <p:spPr>
          <a:xfrm>
            <a:off x="572135" y="1226820"/>
            <a:ext cx="8000365" cy="4723765"/>
          </a:xfrm>
          <a:prstGeom prst="rect">
            <a:avLst/>
          </a:prstGeom>
        </p:spPr>
      </p:pic>
      <p:sp>
        <p:nvSpPr>
          <p:cNvPr id="13" name="矩形 12"/>
          <p:cNvSpPr/>
          <p:nvPr/>
        </p:nvSpPr>
        <p:spPr>
          <a:xfrm>
            <a:off x="452232" y="889323"/>
            <a:ext cx="1527175" cy="337185"/>
          </a:xfrm>
          <a:prstGeom prst="rect">
            <a:avLst/>
          </a:prstGeom>
        </p:spPr>
        <p:txBody>
          <a:bodyPr wrap="none">
            <a:spAutoFit/>
          </a:bodyPr>
          <a:p>
            <a:pPr algn="l"/>
            <a:r>
              <a:rPr lang="en-US" altLang="zh-CN" sz="1600" b="1" dirty="0" smtClean="0">
                <a:solidFill>
                  <a:srgbClr val="3D89BC"/>
                </a:solidFill>
                <a:sym typeface="+mn-ea"/>
              </a:rPr>
              <a:t>3</a:t>
            </a:r>
            <a:r>
              <a:rPr lang="zh-CN" altLang="zh-CN" sz="1600" b="1" dirty="0" smtClean="0">
                <a:solidFill>
                  <a:srgbClr val="3D89BC"/>
                </a:solidFill>
                <a:sym typeface="+mn-ea"/>
              </a:rPr>
              <a:t>．构建知识库</a:t>
            </a:r>
            <a:endParaRPr lang="zh-CN" altLang="zh-CN" sz="1600" b="1" dirty="0" smtClean="0">
              <a:solidFill>
                <a:srgbClr val="3D89BC"/>
              </a:solidFill>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a:solidFill>
                  <a:prstClr val="white"/>
                </a:solidFill>
              </a:rPr>
              <a:t>6.3 </a:t>
            </a:r>
            <a:r>
              <a:rPr lang="zh-CN" altLang="en-US" sz="2100" spc="225" dirty="0">
                <a:solidFill>
                  <a:prstClr val="white"/>
                </a:solidFill>
              </a:rPr>
              <a:t>逻辑开发过程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12" name="图片 11"/>
          <p:cNvPicPr>
            <a:picLocks noChangeAspect="1"/>
          </p:cNvPicPr>
          <p:nvPr/>
        </p:nvPicPr>
        <p:blipFill>
          <a:blip r:embed="rId1"/>
          <a:stretch>
            <a:fillRect/>
          </a:stretch>
        </p:blipFill>
        <p:spPr>
          <a:xfrm>
            <a:off x="573405" y="1443990"/>
            <a:ext cx="7997825" cy="5120640"/>
          </a:xfrm>
          <a:prstGeom prst="rect">
            <a:avLst/>
          </a:prstGeom>
        </p:spPr>
      </p:pic>
      <p:sp>
        <p:nvSpPr>
          <p:cNvPr id="11" name="矩形 10"/>
          <p:cNvSpPr/>
          <p:nvPr/>
        </p:nvSpPr>
        <p:spPr>
          <a:xfrm>
            <a:off x="452232" y="1001718"/>
            <a:ext cx="1527175" cy="337185"/>
          </a:xfrm>
          <a:prstGeom prst="rect">
            <a:avLst/>
          </a:prstGeom>
        </p:spPr>
        <p:txBody>
          <a:bodyPr wrap="none">
            <a:spAutoFit/>
          </a:bodyPr>
          <a:p>
            <a:pPr algn="l"/>
            <a:r>
              <a:rPr lang="en-US" altLang="zh-CN" sz="1600" b="1" dirty="0" smtClean="0">
                <a:solidFill>
                  <a:srgbClr val="3D89BC"/>
                </a:solidFill>
                <a:sym typeface="+mn-ea"/>
              </a:rPr>
              <a:t>3</a:t>
            </a:r>
            <a:r>
              <a:rPr lang="zh-CN" altLang="zh-CN" sz="1600" b="1" dirty="0" smtClean="0">
                <a:solidFill>
                  <a:srgbClr val="3D89BC"/>
                </a:solidFill>
                <a:sym typeface="+mn-ea"/>
              </a:rPr>
              <a:t>．构建知识库</a:t>
            </a:r>
            <a:endParaRPr lang="zh-CN" altLang="zh-CN" sz="1600" b="1" dirty="0" smtClean="0">
              <a:solidFill>
                <a:srgbClr val="3D89BC"/>
              </a:solidFill>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a:solidFill>
                  <a:prstClr val="white"/>
                </a:solidFill>
              </a:rPr>
              <a:t>6.3 </a:t>
            </a:r>
            <a:r>
              <a:rPr lang="zh-CN" altLang="en-US" sz="2100" spc="225" dirty="0">
                <a:solidFill>
                  <a:prstClr val="white"/>
                </a:solidFill>
              </a:rPr>
              <a:t>逻辑开发过程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3" name="图片 12"/>
          <p:cNvPicPr>
            <a:picLocks noChangeAspect="1"/>
          </p:cNvPicPr>
          <p:nvPr/>
        </p:nvPicPr>
        <p:blipFill>
          <a:blip r:embed="rId3"/>
          <a:stretch>
            <a:fillRect/>
          </a:stretch>
        </p:blipFill>
        <p:spPr>
          <a:xfrm>
            <a:off x="763534" y="1401229"/>
            <a:ext cx="7170843" cy="11260865"/>
          </a:xfrm>
          <a:prstGeom prst="rect">
            <a:avLst/>
          </a:prstGeom>
        </p:spPr>
      </p:pic>
      <p:sp>
        <p:nvSpPr>
          <p:cNvPr id="11" name="矩形 10"/>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sym typeface="+mn-ea"/>
              </a:rPr>
              <a:t>4</a:t>
            </a:r>
            <a:r>
              <a:rPr lang="zh-CN" altLang="zh-CN" sz="1600" b="1" dirty="0" smtClean="0">
                <a:solidFill>
                  <a:srgbClr val="3D89BC"/>
                </a:solidFill>
                <a:sym typeface="+mn-ea"/>
              </a:rPr>
              <a:t>．模糊推理</a:t>
            </a:r>
            <a:endParaRPr lang="zh-CN" altLang="zh-CN" sz="1600" b="1" dirty="0" smtClean="0">
              <a:solidFill>
                <a:srgbClr val="3D89BC"/>
              </a:solidFill>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pPr algn="l"/>
            <a:r>
              <a:rPr lang="en-US" altLang="zh-CN" sz="2100" spc="225" dirty="0">
                <a:solidFill>
                  <a:prstClr val="white"/>
                </a:solidFill>
              </a:rPr>
              <a:t>6.1 </a:t>
            </a:r>
            <a:r>
              <a:rPr lang="zh-CN" altLang="en-US" sz="2100" spc="225" dirty="0">
                <a:solidFill>
                  <a:prstClr val="white"/>
                </a:solidFill>
              </a:rPr>
              <a:t>模糊逻辑系统概述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6" name="矩形 25"/>
          <p:cNvSpPr/>
          <p:nvPr/>
        </p:nvSpPr>
        <p:spPr>
          <a:xfrm>
            <a:off x="612140" y="1226820"/>
            <a:ext cx="7920000" cy="15360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pPr>
            <a:r>
              <a:rPr lang="zh-CN" altLang="en-US" dirty="0">
                <a:solidFill>
                  <a:schemeClr val="tx1">
                    <a:lumMod val="75000"/>
                    <a:lumOff val="25000"/>
                  </a:schemeClr>
                </a:solidFill>
              </a:rPr>
              <a:t>模糊逻辑系统是基于模糊集合论的数学基础上，通过计算机去模拟人在控制复杂对象中采用语言变量描述模糊概念，采用经验的控制规则来描述对象输入</a:t>
            </a:r>
            <a:r>
              <a:rPr lang="en-US" altLang="zh-CN" dirty="0">
                <a:solidFill>
                  <a:schemeClr val="tx1">
                    <a:lumMod val="75000"/>
                    <a:lumOff val="25000"/>
                  </a:schemeClr>
                </a:solidFill>
              </a:rPr>
              <a:t>-</a:t>
            </a:r>
            <a:r>
              <a:rPr lang="zh-CN" altLang="en-US" dirty="0">
                <a:solidFill>
                  <a:schemeClr val="tx1">
                    <a:lumMod val="75000"/>
                    <a:lumOff val="25000"/>
                  </a:schemeClr>
                </a:solidFill>
              </a:rPr>
              <a:t>输出间的模糊关系模型，进而实现模糊逻辑推理的一种计算机数学控制。</a:t>
            </a:r>
            <a:endParaRPr lang="zh-CN" altLang="en-US" dirty="0">
              <a:solidFill>
                <a:schemeClr val="tx1">
                  <a:lumMod val="75000"/>
                  <a:lumOff val="25000"/>
                </a:schemeClr>
              </a:solidFill>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2635250"/>
            <a:ext cx="5080000" cy="3082925"/>
          </a:xfrm>
          <a:prstGeom prst="rect">
            <a:avLst/>
          </a:prstGeom>
          <a:effectLst>
            <a:softEdge rad="660400"/>
          </a:effectLst>
        </p:spPr>
      </p:pic>
      <p:sp>
        <p:nvSpPr>
          <p:cNvPr id="11" name="矩形 10"/>
          <p:cNvSpPr/>
          <p:nvPr/>
        </p:nvSpPr>
        <p:spPr>
          <a:xfrm>
            <a:off x="452232" y="889323"/>
            <a:ext cx="23399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．模糊逻辑系统的定义</a:t>
            </a:r>
            <a:endParaRPr lang="zh-CN" altLang="zh-CN" sz="1600" b="1" dirty="0" smtClean="0">
              <a:solidFill>
                <a:srgbClr val="3D89BC"/>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a:solidFill>
                  <a:prstClr val="white"/>
                </a:solidFill>
              </a:rPr>
              <a:t>6.3 </a:t>
            </a:r>
            <a:r>
              <a:rPr lang="zh-CN" altLang="en-US" sz="2100" spc="225" dirty="0">
                <a:solidFill>
                  <a:prstClr val="white"/>
                </a:solidFill>
              </a:rPr>
              <a:t>逻辑开发过程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1" name="图片 10"/>
          <p:cNvPicPr>
            <a:picLocks noChangeAspect="1"/>
          </p:cNvPicPr>
          <p:nvPr/>
        </p:nvPicPr>
        <p:blipFill>
          <a:blip r:embed="rId3"/>
          <a:stretch>
            <a:fillRect/>
          </a:stretch>
        </p:blipFill>
        <p:spPr>
          <a:xfrm>
            <a:off x="1051560" y="1226820"/>
            <a:ext cx="7040245" cy="4873625"/>
          </a:xfrm>
          <a:prstGeom prst="rect">
            <a:avLst/>
          </a:prstGeom>
        </p:spPr>
      </p:pic>
      <p:sp>
        <p:nvSpPr>
          <p:cNvPr id="12" name="矩形 11"/>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sym typeface="+mn-ea"/>
              </a:rPr>
              <a:t>4</a:t>
            </a:r>
            <a:r>
              <a:rPr lang="zh-CN" altLang="zh-CN" sz="1600" b="1" dirty="0" smtClean="0">
                <a:solidFill>
                  <a:srgbClr val="3D89BC"/>
                </a:solidFill>
                <a:sym typeface="+mn-ea"/>
              </a:rPr>
              <a:t>．模糊推理</a:t>
            </a:r>
            <a:endParaRPr lang="zh-CN" altLang="zh-CN" sz="1600" b="1" dirty="0" smtClean="0">
              <a:solidFill>
                <a:srgbClr val="3D89BC"/>
              </a:solidFill>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a:solidFill>
                  <a:prstClr val="white"/>
                </a:solidFill>
              </a:rPr>
              <a:t>6.3 </a:t>
            </a:r>
            <a:r>
              <a:rPr lang="zh-CN" altLang="en-US" sz="2100" spc="225" dirty="0">
                <a:solidFill>
                  <a:prstClr val="white"/>
                </a:solidFill>
              </a:rPr>
              <a:t>逻辑开发过程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612075" y="1384884"/>
            <a:ext cx="7920000" cy="13564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zh-CN" altLang="en-US" dirty="0">
                <a:solidFill>
                  <a:schemeClr val="tx1">
                    <a:lumMod val="75000"/>
                    <a:lumOff val="25000"/>
                  </a:schemeClr>
                </a:solidFill>
                <a:latin typeface="+mn-ea"/>
              </a:rPr>
              <a:t>根据模糊推理算法，大多得到的结果是模糊值（除</a:t>
            </a:r>
            <a:r>
              <a:rPr lang="en-US" altLang="zh-CN" dirty="0">
                <a:solidFill>
                  <a:schemeClr val="tx1">
                    <a:lumMod val="75000"/>
                    <a:lumOff val="25000"/>
                  </a:schemeClr>
                </a:solidFill>
                <a:latin typeface="+mn-ea"/>
              </a:rPr>
              <a:t>6.3.4</a:t>
            </a:r>
            <a:r>
              <a:rPr lang="zh-CN" altLang="en-US" dirty="0">
                <a:solidFill>
                  <a:schemeClr val="tx1">
                    <a:lumMod val="75000"/>
                    <a:lumOff val="25000"/>
                  </a:schemeClr>
                </a:solidFill>
                <a:latin typeface="+mn-ea"/>
              </a:rPr>
              <a:t>节中第三类推理方法之外），不能直接作为被控对象的控制量，需要将其转化成一个执行机构可以执行的精确量。此过程被称为解模糊过程或模糊判决，它可以看作是模糊空间到清晰空间的一种映射</a:t>
            </a:r>
            <a:r>
              <a:rPr lang="zh-CN" altLang="en-US" dirty="0" smtClean="0">
                <a:solidFill>
                  <a:schemeClr val="tx1">
                    <a:lumMod val="75000"/>
                    <a:lumOff val="25000"/>
                  </a:schemeClr>
                </a:solidFill>
                <a:latin typeface="+mn-ea"/>
              </a:rPr>
              <a:t>。</a:t>
            </a:r>
            <a:endParaRPr lang="zh-CN" altLang="en-US" dirty="0" smtClean="0">
              <a:solidFill>
                <a:schemeClr val="tx1">
                  <a:lumMod val="75000"/>
                  <a:lumOff val="25000"/>
                </a:schemeClr>
              </a:solidFill>
              <a:latin typeface="+mn-ea"/>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235" y="2741295"/>
            <a:ext cx="6906895" cy="2933700"/>
          </a:xfrm>
          <a:prstGeom prst="rect">
            <a:avLst/>
          </a:prstGeom>
          <a:effectLst>
            <a:softEdge rad="825500"/>
          </a:effectLst>
        </p:spPr>
      </p:pic>
      <p:sp>
        <p:nvSpPr>
          <p:cNvPr id="11" name="矩形 10"/>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sym typeface="+mn-ea"/>
              </a:rPr>
              <a:t>5</a:t>
            </a:r>
            <a:r>
              <a:rPr lang="zh-CN" altLang="zh-CN" sz="1600" b="1" dirty="0" smtClean="0">
                <a:solidFill>
                  <a:srgbClr val="3D89BC"/>
                </a:solidFill>
                <a:sym typeface="+mn-ea"/>
              </a:rPr>
              <a:t>．解模糊化</a:t>
            </a:r>
            <a:endParaRPr lang="zh-CN" altLang="zh-CN" sz="1600" b="1" dirty="0" smtClean="0">
              <a:solidFill>
                <a:srgbClr val="3D89BC"/>
              </a:solidFill>
              <a:sym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a:solidFill>
                  <a:prstClr val="white"/>
                </a:solidFill>
              </a:rPr>
              <a:t>6.3 </a:t>
            </a:r>
            <a:r>
              <a:rPr lang="zh-CN" altLang="en-US" sz="2100" spc="225" dirty="0">
                <a:solidFill>
                  <a:prstClr val="white"/>
                </a:solidFill>
              </a:rPr>
              <a:t>逻辑开发过程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665415" y="1351864"/>
            <a:ext cx="7920000" cy="10745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zh-CN" altLang="en-US" dirty="0" smtClean="0">
                <a:solidFill>
                  <a:schemeClr val="tx1">
                    <a:lumMod val="75000"/>
                    <a:lumOff val="25000"/>
                  </a:schemeClr>
                </a:solidFill>
                <a:latin typeface="+mn-ea"/>
              </a:rPr>
              <a:t>解</a:t>
            </a:r>
            <a:r>
              <a:rPr lang="zh-CN" altLang="en-US" dirty="0">
                <a:solidFill>
                  <a:schemeClr val="tx1">
                    <a:lumMod val="75000"/>
                    <a:lumOff val="25000"/>
                  </a:schemeClr>
                </a:solidFill>
                <a:latin typeface="+mn-ea"/>
              </a:rPr>
              <a:t>模糊的目的是根据模糊推理的结果求得最能反映控制量的真实分布，然而解模糊过程目前尚无系统的方法，常用的方法有：最大隶属度法、重心法、加权平均法。</a:t>
            </a:r>
            <a:endParaRPr lang="zh-CN" altLang="en-US" dirty="0">
              <a:solidFill>
                <a:schemeClr val="tx1">
                  <a:lumMod val="75000"/>
                  <a:lumOff val="25000"/>
                </a:schemeClr>
              </a:solidFill>
              <a:latin typeface="+mn-ea"/>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5072" y="3664115"/>
            <a:ext cx="5764169" cy="2432074"/>
          </a:xfrm>
          <a:prstGeom prst="rect">
            <a:avLst/>
          </a:prstGeom>
          <a:effectLst>
            <a:softEdge rad="825500"/>
          </a:effectLst>
        </p:spPr>
      </p:pic>
      <p:graphicFrame>
        <p:nvGraphicFramePr>
          <p:cNvPr id="21" name="图示 20"/>
          <p:cNvGraphicFramePr/>
          <p:nvPr/>
        </p:nvGraphicFramePr>
        <p:xfrm>
          <a:off x="1011862" y="2426401"/>
          <a:ext cx="4771730" cy="26452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矩形 10"/>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sym typeface="+mn-ea"/>
              </a:rPr>
              <a:t>5</a:t>
            </a:r>
            <a:r>
              <a:rPr lang="zh-CN" altLang="zh-CN" sz="1600" b="1" dirty="0" smtClean="0">
                <a:solidFill>
                  <a:srgbClr val="3D89BC"/>
                </a:solidFill>
                <a:sym typeface="+mn-ea"/>
              </a:rPr>
              <a:t>．解模糊化</a:t>
            </a:r>
            <a:endParaRPr lang="zh-CN" altLang="zh-CN" sz="1600" b="1" dirty="0" smtClean="0">
              <a:solidFill>
                <a:srgbClr val="3D89BC"/>
              </a:solidFill>
              <a:sym typeface="+mn-e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a:solidFill>
                  <a:prstClr val="white"/>
                </a:solidFill>
              </a:rPr>
              <a:t>6.3 </a:t>
            </a:r>
            <a:r>
              <a:rPr lang="zh-CN" altLang="en-US" sz="2100" spc="225" dirty="0">
                <a:solidFill>
                  <a:prstClr val="white"/>
                </a:solidFill>
              </a:rPr>
              <a:t>逻辑开发过程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1" name="图片 10"/>
          <p:cNvPicPr>
            <a:picLocks noChangeAspect="1"/>
          </p:cNvPicPr>
          <p:nvPr/>
        </p:nvPicPr>
        <p:blipFill>
          <a:blip r:embed="rId3"/>
          <a:stretch>
            <a:fillRect/>
          </a:stretch>
        </p:blipFill>
        <p:spPr>
          <a:xfrm>
            <a:off x="370540" y="1226880"/>
            <a:ext cx="8401650" cy="4425057"/>
          </a:xfrm>
          <a:prstGeom prst="rect">
            <a:avLst/>
          </a:prstGeom>
        </p:spPr>
      </p:pic>
      <p:sp>
        <p:nvSpPr>
          <p:cNvPr id="12" name="矩形 11"/>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sym typeface="+mn-ea"/>
              </a:rPr>
              <a:t>5</a:t>
            </a:r>
            <a:r>
              <a:rPr lang="zh-CN" altLang="zh-CN" sz="1600" b="1" dirty="0" smtClean="0">
                <a:solidFill>
                  <a:srgbClr val="3D89BC"/>
                </a:solidFill>
                <a:sym typeface="+mn-ea"/>
              </a:rPr>
              <a:t>．解模糊化</a:t>
            </a:r>
            <a:endParaRPr lang="zh-CN" altLang="zh-CN" sz="1600" b="1" dirty="0" smtClean="0">
              <a:solidFill>
                <a:srgbClr val="3D89BC"/>
              </a:solidFill>
              <a:sym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a:solidFill>
                  <a:prstClr val="white"/>
                </a:solidFill>
              </a:rPr>
              <a:t>6.3 </a:t>
            </a:r>
            <a:r>
              <a:rPr lang="zh-CN" altLang="en-US" sz="2100" spc="225" dirty="0">
                <a:solidFill>
                  <a:prstClr val="white"/>
                </a:solidFill>
              </a:rPr>
              <a:t>逻辑开发过程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2" name="图片 11"/>
          <p:cNvPicPr>
            <a:picLocks noChangeAspect="1"/>
          </p:cNvPicPr>
          <p:nvPr/>
        </p:nvPicPr>
        <p:blipFill>
          <a:blip r:embed="rId3"/>
          <a:stretch>
            <a:fillRect/>
          </a:stretch>
        </p:blipFill>
        <p:spPr>
          <a:xfrm>
            <a:off x="178853" y="1226828"/>
            <a:ext cx="8786294" cy="4242445"/>
          </a:xfrm>
          <a:prstGeom prst="rect">
            <a:avLst/>
          </a:prstGeom>
        </p:spPr>
      </p:pic>
      <p:sp>
        <p:nvSpPr>
          <p:cNvPr id="11" name="矩形 10"/>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sym typeface="+mn-ea"/>
              </a:rPr>
              <a:t>5</a:t>
            </a:r>
            <a:r>
              <a:rPr lang="zh-CN" altLang="zh-CN" sz="1600" b="1" dirty="0" smtClean="0">
                <a:solidFill>
                  <a:srgbClr val="3D89BC"/>
                </a:solidFill>
                <a:sym typeface="+mn-ea"/>
              </a:rPr>
              <a:t>．解模糊化</a:t>
            </a:r>
            <a:endParaRPr lang="zh-CN" altLang="zh-CN" sz="1600" b="1" dirty="0" smtClean="0">
              <a:solidFill>
                <a:srgbClr val="3D89BC"/>
              </a:solidFill>
              <a:sym typeface="+mn-e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a:solidFill>
                  <a:prstClr val="white"/>
                </a:solidFill>
              </a:rPr>
              <a:t>6.3 </a:t>
            </a:r>
            <a:r>
              <a:rPr lang="zh-CN" altLang="en-US" sz="2100" spc="225" dirty="0">
                <a:solidFill>
                  <a:prstClr val="white"/>
                </a:solidFill>
              </a:rPr>
              <a:t>逻辑开发过程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1" name="图片 10"/>
          <p:cNvPicPr>
            <a:picLocks noChangeAspect="1"/>
          </p:cNvPicPr>
          <p:nvPr/>
        </p:nvPicPr>
        <p:blipFill>
          <a:blip r:embed="rId3"/>
          <a:stretch>
            <a:fillRect/>
          </a:stretch>
        </p:blipFill>
        <p:spPr>
          <a:xfrm>
            <a:off x="496570" y="1226820"/>
            <a:ext cx="8150860" cy="4861560"/>
          </a:xfrm>
          <a:prstGeom prst="rect">
            <a:avLst/>
          </a:prstGeom>
        </p:spPr>
      </p:pic>
      <p:sp>
        <p:nvSpPr>
          <p:cNvPr id="12" name="矩形 11"/>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sym typeface="+mn-ea"/>
              </a:rPr>
              <a:t>5</a:t>
            </a:r>
            <a:r>
              <a:rPr lang="zh-CN" altLang="zh-CN" sz="1600" b="1" dirty="0" smtClean="0">
                <a:solidFill>
                  <a:srgbClr val="3D89BC"/>
                </a:solidFill>
                <a:sym typeface="+mn-ea"/>
              </a:rPr>
              <a:t>．解模糊化</a:t>
            </a:r>
            <a:endParaRPr lang="zh-CN" altLang="zh-CN" sz="1600" b="1" dirty="0" smtClean="0">
              <a:solidFill>
                <a:srgbClr val="3D89BC"/>
              </a:solidFill>
              <a:sym typeface="+mn-e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78" y="1169836"/>
              <a:ext cx="1798227" cy="523220"/>
            </a:xfrm>
            <a:prstGeom prst="rect">
              <a:avLst/>
            </a:prstGeom>
            <a:noFill/>
          </p:spPr>
          <p:txBody>
            <a:bodyPr wrap="none" rtlCol="0">
              <a:spAutoFit/>
            </a:bodyPr>
            <a:lstStyle/>
            <a:p>
              <a:pPr algn="ctr"/>
              <a:r>
                <a:rPr lang="zh-CN" altLang="en-US" sz="2800" dirty="0">
                  <a:solidFill>
                    <a:schemeClr val="accent4"/>
                  </a:solidFill>
                </a:rPr>
                <a:t>第六章　模糊逻辑系统</a:t>
              </a:r>
              <a:endParaRPr lang="zh-CN" altLang="en-US" sz="2800" dirty="0">
                <a:solidFill>
                  <a:schemeClr val="accent4"/>
                </a:solidFill>
              </a:endParaRPr>
            </a:p>
          </p:txBody>
        </p:sp>
      </p:grpSp>
      <p:grpSp>
        <p:nvGrpSpPr>
          <p:cNvPr id="67" name="组合 66"/>
          <p:cNvGrpSpPr/>
          <p:nvPr/>
        </p:nvGrpSpPr>
        <p:grpSpPr>
          <a:xfrm>
            <a:off x="1754534" y="2048547"/>
            <a:ext cx="5693399" cy="42480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302635" cy="414020"/>
            </a:xfrm>
            <a:prstGeom prst="rect">
              <a:avLst/>
            </a:prstGeom>
            <a:grp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模糊逻辑系统概述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36170"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模糊逻辑系统结构</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逻辑开发过程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6279"/>
            <a:chOff x="1807265" y="3866296"/>
            <a:chExt cx="5693399" cy="426279"/>
          </a:xfrm>
          <a:solidFill>
            <a:srgbClr val="3D89BC"/>
          </a:solidFill>
        </p:grpSpPr>
        <p:sp>
          <p:nvSpPr>
            <p:cNvPr id="53" name="圆角矩形 52"/>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1547218" cy="415498"/>
            </a:xfrm>
            <a:prstGeom prst="rect">
              <a:avLst/>
            </a:prstGeom>
            <a:grpFill/>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6.4</a:t>
              </a:r>
              <a:r>
                <a:rPr lang="zh-CN" altLang="en-US" sz="2100" spc="225" dirty="0">
                  <a:solidFill>
                    <a:schemeClr val="bg1"/>
                  </a:solidFill>
                  <a:latin typeface="微软雅黑" panose="020B0503020204020204" pitchFamily="34" charset="-122"/>
                  <a:ea typeface="微软雅黑" panose="020B0503020204020204" pitchFamily="34" charset="-122"/>
                </a:rPr>
                <a:t>　案例</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6" name="组合 45"/>
          <p:cNvGrpSpPr/>
          <p:nvPr/>
        </p:nvGrpSpPr>
        <p:grpSpPr>
          <a:xfrm>
            <a:off x="1760630" y="4873979"/>
            <a:ext cx="5693399" cy="424801"/>
            <a:chOff x="1807265" y="3866296"/>
            <a:chExt cx="5693399" cy="424801"/>
          </a:xfrm>
        </p:grpSpPr>
        <p:sp>
          <p:nvSpPr>
            <p:cNvPr id="55"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6" name="矩形 55"/>
            <p:cNvSpPr/>
            <p:nvPr/>
          </p:nvSpPr>
          <p:spPr>
            <a:xfrm>
              <a:off x="1881814" y="3877077"/>
              <a:ext cx="773430" cy="414020"/>
            </a:xfrm>
            <a:prstGeom prst="rect">
              <a:avLst/>
            </a:prstGeom>
          </p:spPr>
          <p:txBody>
            <a:bodyPr wrap="none">
              <a:spAutoFit/>
            </a:bodyPr>
            <a:lstStyle/>
            <a:p>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343025" cy="737235"/>
          </a:xfrm>
          <a:prstGeom prst="rect">
            <a:avLst/>
          </a:prstGeom>
          <a:noFill/>
        </p:spPr>
        <p:txBody>
          <a:bodyPr wrap="none" rtlCol="0">
            <a:spAutoFit/>
          </a:bodyPr>
          <a:lstStyle/>
          <a:p>
            <a:r>
              <a:rPr lang="en-US" altLang="zh-CN" sz="2100" spc="225" dirty="0">
                <a:solidFill>
                  <a:prstClr val="white"/>
                </a:solidFill>
              </a:rPr>
              <a:t>6.4 </a:t>
            </a:r>
            <a:r>
              <a:rPr lang="zh-CN" altLang="en-US" sz="2100" spc="225" dirty="0">
                <a:solidFill>
                  <a:prstClr val="white"/>
                </a:solidFill>
              </a:rPr>
              <a:t>案例</a:t>
            </a:r>
            <a:endParaRPr lang="zh-CN" altLang="en-US" sz="2100" spc="225" dirty="0">
              <a:solidFill>
                <a:prstClr val="white"/>
              </a:solidFill>
            </a:endParaRPr>
          </a:p>
          <a:p>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6" name="矩形 25"/>
          <p:cNvSpPr/>
          <p:nvPr/>
        </p:nvSpPr>
        <p:spPr>
          <a:xfrm>
            <a:off x="612055" y="911120"/>
            <a:ext cx="7920000" cy="15532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zh-CN" altLang="en-US" dirty="0">
                <a:solidFill>
                  <a:schemeClr val="tx1">
                    <a:lumMod val="75000"/>
                    <a:lumOff val="25000"/>
                  </a:schemeClr>
                </a:solidFill>
              </a:rPr>
              <a:t>模糊控制则是智能控制中最活跃的方向，自扎德（</a:t>
            </a:r>
            <a:r>
              <a:rPr lang="en-US" altLang="zh-CN" dirty="0">
                <a:solidFill>
                  <a:schemeClr val="tx1">
                    <a:lumMod val="75000"/>
                    <a:lumOff val="25000"/>
                  </a:schemeClr>
                </a:solidFill>
              </a:rPr>
              <a:t>L.A. Zadeh</a:t>
            </a:r>
            <a:r>
              <a:rPr lang="zh-CN" altLang="en-US" dirty="0">
                <a:solidFill>
                  <a:schemeClr val="tx1">
                    <a:lumMod val="75000"/>
                    <a:lumOff val="25000"/>
                  </a:schemeClr>
                </a:solidFill>
              </a:rPr>
              <a:t>）提出“模糊集合”（</a:t>
            </a:r>
            <a:r>
              <a:rPr lang="en-US" altLang="zh-CN" dirty="0">
                <a:solidFill>
                  <a:schemeClr val="tx1">
                    <a:lumMod val="75000"/>
                    <a:lumOff val="25000"/>
                  </a:schemeClr>
                </a:solidFill>
              </a:rPr>
              <a:t>fuzzy sets</a:t>
            </a:r>
            <a:r>
              <a:rPr lang="zh-CN" altLang="en-US" dirty="0">
                <a:solidFill>
                  <a:schemeClr val="tx1">
                    <a:lumMod val="75000"/>
                    <a:lumOff val="25000"/>
                  </a:schemeClr>
                </a:solidFill>
              </a:rPr>
              <a:t>）的概念后，便为模糊控制开辟了新的研究领域。如今模糊控制在理论探索和实际应用都取得了一系列令人瞩目的成果，本节将讲述模糊逻辑系统在汽车系统、消费电子产品以及环境控制中的实际应用。</a:t>
            </a:r>
            <a:endParaRPr lang="zh-CN" altLang="en-US" dirty="0">
              <a:solidFill>
                <a:schemeClr val="tx1">
                  <a:lumMod val="75000"/>
                  <a:lumOff val="25000"/>
                </a:schemeClr>
              </a:solidFill>
            </a:endParaRP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474" y="2464630"/>
            <a:ext cx="6802734" cy="3315085"/>
          </a:xfrm>
          <a:prstGeom prst="rect">
            <a:avLst/>
          </a:prstGeom>
          <a:effectLst>
            <a:softEdge rad="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21640" y="3655815"/>
            <a:ext cx="3677697" cy="2758276"/>
          </a:xfrm>
          <a:prstGeom prst="rect">
            <a:avLst/>
          </a:prstGeom>
          <a:effectLst>
            <a:softEdge rad="863600"/>
          </a:effectLst>
        </p:spPr>
      </p:pic>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343025" cy="737235"/>
          </a:xfrm>
          <a:prstGeom prst="rect">
            <a:avLst/>
          </a:prstGeom>
          <a:noFill/>
        </p:spPr>
        <p:txBody>
          <a:bodyPr wrap="none" rtlCol="0">
            <a:spAutoFit/>
          </a:bodyPr>
          <a:lstStyle/>
          <a:p>
            <a:r>
              <a:rPr lang="en-US" altLang="zh-CN" sz="2100" spc="225" dirty="0">
                <a:solidFill>
                  <a:prstClr val="white"/>
                </a:solidFill>
              </a:rPr>
              <a:t>6.4 </a:t>
            </a:r>
            <a:r>
              <a:rPr lang="zh-CN" altLang="en-US" sz="2100" spc="225" dirty="0">
                <a:solidFill>
                  <a:prstClr val="white"/>
                </a:solidFill>
              </a:rPr>
              <a:t>案例</a:t>
            </a:r>
            <a:endParaRPr lang="zh-CN" altLang="en-US" sz="2100" spc="225" dirty="0">
              <a:solidFill>
                <a:prstClr val="white"/>
              </a:solidFill>
            </a:endParaRPr>
          </a:p>
          <a:p>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9" name="矩形 18"/>
          <p:cNvSpPr/>
          <p:nvPr/>
        </p:nvSpPr>
        <p:spPr>
          <a:xfrm flipH="1">
            <a:off x="245464" y="806630"/>
            <a:ext cx="2667050" cy="57743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汽车系统</a:t>
            </a:r>
            <a:endParaRPr lang="zh-CN" altLang="en-US" dirty="0"/>
          </a:p>
        </p:txBody>
      </p:sp>
      <p:sp>
        <p:nvSpPr>
          <p:cNvPr id="20" name="矩形 19"/>
          <p:cNvSpPr/>
          <p:nvPr/>
        </p:nvSpPr>
        <p:spPr>
          <a:xfrm>
            <a:off x="178558" y="1565860"/>
            <a:ext cx="2754214"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lnSpc>
                <a:spcPct val="100000"/>
              </a:lnSpc>
              <a:buFont typeface="Arial" panose="020B0604020202020204" pitchFamily="34" charset="0"/>
              <a:buChar char="•"/>
            </a:pPr>
            <a:r>
              <a:rPr lang="zh-CN" altLang="en-US" dirty="0">
                <a:solidFill>
                  <a:schemeClr val="tx1">
                    <a:lumMod val="75000"/>
                    <a:lumOff val="25000"/>
                  </a:schemeClr>
                </a:solidFill>
                <a:sym typeface="+mn-ea"/>
              </a:rPr>
              <a:t>应用在汽车上例如汽车制动防抱死系统、汽车巡航系统以及倒车防撞系统等。本节将详细介绍制动防抱死系统（简称</a:t>
            </a:r>
            <a:r>
              <a:rPr lang="en-US" altLang="zh-CN" dirty="0">
                <a:solidFill>
                  <a:schemeClr val="tx1">
                    <a:lumMod val="75000"/>
                    <a:lumOff val="25000"/>
                  </a:schemeClr>
                </a:solidFill>
                <a:sym typeface="+mn-ea"/>
              </a:rPr>
              <a:t>ABS</a:t>
            </a:r>
            <a:r>
              <a:rPr lang="zh-CN" altLang="en-US" dirty="0">
                <a:solidFill>
                  <a:schemeClr val="tx1">
                    <a:lumMod val="75000"/>
                    <a:lumOff val="25000"/>
                  </a:schemeClr>
                </a:solidFill>
                <a:sym typeface="+mn-ea"/>
              </a:rPr>
              <a:t>系统）的数学模型以及模糊控制在该系统中的应用。</a:t>
            </a:r>
            <a:endParaRPr lang="zh-CN" altLang="en-US" dirty="0">
              <a:solidFill>
                <a:schemeClr val="tx1">
                  <a:lumMod val="75000"/>
                  <a:lumOff val="25000"/>
                </a:schemeClr>
              </a:solidFill>
              <a:sym typeface="+mn-ea"/>
            </a:endParaRPr>
          </a:p>
        </p:txBody>
      </p:sp>
      <p:sp>
        <p:nvSpPr>
          <p:cNvPr id="22" name="矩形 21"/>
          <p:cNvSpPr/>
          <p:nvPr/>
        </p:nvSpPr>
        <p:spPr>
          <a:xfrm flipH="1">
            <a:off x="3160482" y="806631"/>
            <a:ext cx="2720761" cy="57743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消费电子产品</a:t>
            </a:r>
            <a:endParaRPr lang="zh-CN" altLang="en-US" dirty="0"/>
          </a:p>
        </p:txBody>
      </p:sp>
      <p:sp>
        <p:nvSpPr>
          <p:cNvPr id="23" name="矩形 22"/>
          <p:cNvSpPr/>
          <p:nvPr/>
        </p:nvSpPr>
        <p:spPr>
          <a:xfrm>
            <a:off x="3155934" y="1577012"/>
            <a:ext cx="2720760"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lnSpc>
                <a:spcPct val="100000"/>
              </a:lnSpc>
              <a:buFont typeface="Arial" panose="020B0604020202020204" pitchFamily="34" charset="0"/>
              <a:buChar char="•"/>
            </a:pPr>
            <a:r>
              <a:rPr lang="zh-CN" altLang="en-US" dirty="0">
                <a:solidFill>
                  <a:schemeClr val="tx1">
                    <a:lumMod val="75000"/>
                    <a:lumOff val="25000"/>
                  </a:schemeClr>
                </a:solidFill>
                <a:sym typeface="+mn-ea"/>
              </a:rPr>
              <a:t>通过模糊控制技术设计的智能微波炉，人们不需要手动设置微波炉加热时间便可以智能控制加热时间，使得微波炉的使用更加的便捷，这对于家用电器的发展也具有重要的意义。</a:t>
            </a:r>
            <a:endParaRPr lang="zh-CN" altLang="en-US" dirty="0">
              <a:solidFill>
                <a:schemeClr val="tx1">
                  <a:lumMod val="75000"/>
                  <a:lumOff val="25000"/>
                </a:schemeClr>
              </a:solidFill>
              <a:sym typeface="+mn-ea"/>
            </a:endParaRPr>
          </a:p>
        </p:txBody>
      </p:sp>
      <p:sp>
        <p:nvSpPr>
          <p:cNvPr id="24" name="矩形 23"/>
          <p:cNvSpPr/>
          <p:nvPr/>
        </p:nvSpPr>
        <p:spPr>
          <a:xfrm flipH="1">
            <a:off x="6129211" y="806630"/>
            <a:ext cx="2767138" cy="57743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环境控制</a:t>
            </a:r>
            <a:endParaRPr lang="zh-CN" altLang="en-US" dirty="0"/>
          </a:p>
        </p:txBody>
      </p:sp>
      <p:sp>
        <p:nvSpPr>
          <p:cNvPr id="25" name="矩形 24"/>
          <p:cNvSpPr/>
          <p:nvPr/>
        </p:nvSpPr>
        <p:spPr>
          <a:xfrm>
            <a:off x="6098758" y="1581150"/>
            <a:ext cx="2902367" cy="2548562"/>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lnSpc>
                <a:spcPct val="100000"/>
              </a:lnSpc>
              <a:buFont typeface="Arial" panose="020B0604020202020204" pitchFamily="34" charset="0"/>
              <a:buChar char="•"/>
            </a:pPr>
            <a:r>
              <a:rPr lang="zh-CN" altLang="en-US" dirty="0">
                <a:solidFill>
                  <a:schemeClr val="tx1">
                    <a:lumMod val="75000"/>
                    <a:lumOff val="25000"/>
                  </a:schemeClr>
                </a:solidFill>
              </a:rPr>
              <a:t>这种系统对系统参数变化不敏感，具有很强的鲁棒性和通用性，可以实现对不同类型温室的温度控制；本系统的模糊逻辑控制是根据温室内的温度变化来调节温室机构的状态，达到降温或者升温的效果。</a:t>
            </a:r>
            <a:endParaRPr lang="zh-CN" altLang="en-US" dirty="0">
              <a:solidFill>
                <a:schemeClr val="tx1">
                  <a:lumMod val="75000"/>
                  <a:lumOff val="25000"/>
                </a:scheme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78" y="1169836"/>
              <a:ext cx="1798227" cy="523220"/>
            </a:xfrm>
            <a:prstGeom prst="rect">
              <a:avLst/>
            </a:prstGeom>
            <a:noFill/>
          </p:spPr>
          <p:txBody>
            <a:bodyPr wrap="none" rtlCol="0">
              <a:spAutoFit/>
            </a:bodyPr>
            <a:lstStyle/>
            <a:p>
              <a:pPr algn="ctr"/>
              <a:r>
                <a:rPr lang="zh-CN" altLang="en-US" sz="2800" dirty="0">
                  <a:solidFill>
                    <a:schemeClr val="accent4"/>
                  </a:solidFill>
                </a:rPr>
                <a:t>第六章　模糊逻辑系统</a:t>
              </a:r>
              <a:endParaRPr lang="zh-CN" altLang="en-US" sz="2800" dirty="0">
                <a:solidFill>
                  <a:schemeClr val="accent4"/>
                </a:solidFill>
              </a:endParaRPr>
            </a:p>
          </p:txBody>
        </p:sp>
      </p:grpSp>
      <p:grpSp>
        <p:nvGrpSpPr>
          <p:cNvPr id="67" name="组合 66"/>
          <p:cNvGrpSpPr/>
          <p:nvPr/>
        </p:nvGrpSpPr>
        <p:grpSpPr>
          <a:xfrm>
            <a:off x="1754534" y="2048547"/>
            <a:ext cx="5693399" cy="42480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302635" cy="414020"/>
            </a:xfrm>
            <a:prstGeom prst="rect">
              <a:avLst/>
            </a:prstGeom>
            <a:grp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模糊逻辑系统概述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36170"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模糊逻辑系统结构</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逻辑开发过程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154721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案例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6" name="组合 45"/>
          <p:cNvGrpSpPr/>
          <p:nvPr/>
        </p:nvGrpSpPr>
        <p:grpSpPr>
          <a:xfrm>
            <a:off x="1778410" y="4861914"/>
            <a:ext cx="5693399" cy="424801"/>
            <a:chOff x="1807265" y="3866296"/>
            <a:chExt cx="5693399" cy="424801"/>
          </a:xfrm>
          <a:solidFill>
            <a:srgbClr val="3D89BC"/>
          </a:solidFill>
        </p:grpSpPr>
        <p:sp>
          <p:nvSpPr>
            <p:cNvPr id="55" name="圆角矩形 52"/>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6" name="矩形 55"/>
            <p:cNvSpPr/>
            <p:nvPr/>
          </p:nvSpPr>
          <p:spPr>
            <a:xfrm>
              <a:off x="1881814" y="3877077"/>
              <a:ext cx="773430" cy="414020"/>
            </a:xfrm>
            <a:prstGeom prst="rect">
              <a:avLst/>
            </a:prstGeom>
            <a:grpFill/>
          </p:spPr>
          <p:txBody>
            <a:bodyPr wrap="none">
              <a:spAutoFit/>
            </a:bodyPr>
            <a:lstStyle/>
            <a:p>
              <a:r>
                <a:rPr lang="zh-CN" sz="2100" spc="225" dirty="0">
                  <a:solidFill>
                    <a:schemeClr val="bg1"/>
                  </a:solidFill>
                  <a:latin typeface="微软雅黑" panose="020B0503020204020204" pitchFamily="34" charset="-122"/>
                  <a:ea typeface="微软雅黑" panose="020B0503020204020204" pitchFamily="34" charset="-122"/>
                </a:rPr>
                <a:t>习题</a:t>
              </a:r>
              <a:endParaRPr lang="zh-CN" sz="2100" spc="225"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pPr algn="l"/>
            <a:r>
              <a:rPr lang="en-US" altLang="zh-CN" sz="2100" spc="225" dirty="0">
                <a:solidFill>
                  <a:prstClr val="white"/>
                </a:solidFill>
              </a:rPr>
              <a:t>6.1 </a:t>
            </a:r>
            <a:r>
              <a:rPr lang="zh-CN" altLang="en-US" sz="2100" spc="225" dirty="0">
                <a:solidFill>
                  <a:prstClr val="white"/>
                </a:solidFill>
              </a:rPr>
              <a:t>模糊逻辑系统概述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9" name="矩形 18"/>
          <p:cNvSpPr/>
          <p:nvPr/>
        </p:nvSpPr>
        <p:spPr>
          <a:xfrm flipH="1">
            <a:off x="720000" y="1114629"/>
            <a:ext cx="1780871" cy="57743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模糊集合</a:t>
            </a:r>
            <a:endParaRPr lang="zh-CN" altLang="en-US" dirty="0"/>
          </a:p>
        </p:txBody>
      </p:sp>
      <p:sp>
        <p:nvSpPr>
          <p:cNvPr id="20" name="矩形 19"/>
          <p:cNvSpPr/>
          <p:nvPr/>
        </p:nvSpPr>
        <p:spPr>
          <a:xfrm>
            <a:off x="720000" y="1762400"/>
            <a:ext cx="1780871"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lnSpc>
                <a:spcPct val="100000"/>
              </a:lnSpc>
              <a:buFont typeface="Arial" panose="020B0604020202020204" pitchFamily="34" charset="0"/>
              <a:buChar char="•"/>
            </a:pPr>
            <a:r>
              <a:rPr lang="zh-CN" altLang="en-US" dirty="0">
                <a:solidFill>
                  <a:schemeClr val="tx1">
                    <a:lumMod val="75000"/>
                    <a:lumOff val="25000"/>
                  </a:schemeClr>
                </a:solidFill>
                <a:sym typeface="+mn-ea"/>
              </a:rPr>
              <a:t>构造的要素：合适的论域和适当的隶属函数。</a:t>
            </a:r>
            <a:endParaRPr lang="en-US" altLang="zh-CN" dirty="0">
              <a:solidFill>
                <a:schemeClr val="tx1">
                  <a:lumMod val="75000"/>
                  <a:lumOff val="25000"/>
                </a:schemeClr>
              </a:solidFill>
              <a:sym typeface="+mn-ea"/>
            </a:endParaRPr>
          </a:p>
          <a:p>
            <a:pPr marL="285750" indent="-285750">
              <a:lnSpc>
                <a:spcPct val="100000"/>
              </a:lnSpc>
              <a:buFont typeface="Arial" panose="020B0604020202020204" pitchFamily="34" charset="0"/>
              <a:buChar char="•"/>
            </a:pPr>
            <a:r>
              <a:rPr lang="zh-CN" altLang="en-US" dirty="0">
                <a:solidFill>
                  <a:schemeClr val="tx1">
                    <a:lumMod val="75000"/>
                    <a:lumOff val="25000"/>
                  </a:schemeClr>
                </a:solidFill>
                <a:sym typeface="+mn-ea"/>
              </a:rPr>
              <a:t>区别的关键：模糊集合的主观性与非随机性。</a:t>
            </a:r>
            <a:endParaRPr lang="zh-CN" altLang="en-US" dirty="0">
              <a:solidFill>
                <a:schemeClr val="tx1">
                  <a:lumMod val="75000"/>
                  <a:lumOff val="25000"/>
                </a:schemeClr>
              </a:solidFill>
              <a:sym typeface="+mn-ea"/>
            </a:endParaRPr>
          </a:p>
        </p:txBody>
      </p:sp>
      <p:sp>
        <p:nvSpPr>
          <p:cNvPr id="22" name="矩形 21"/>
          <p:cNvSpPr/>
          <p:nvPr/>
        </p:nvSpPr>
        <p:spPr>
          <a:xfrm flipH="1">
            <a:off x="2880000" y="1114629"/>
            <a:ext cx="2720761" cy="57743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模糊集合运算及基本性质</a:t>
            </a:r>
            <a:endParaRPr lang="zh-CN" altLang="en-US" dirty="0"/>
          </a:p>
        </p:txBody>
      </p:sp>
      <p:sp>
        <p:nvSpPr>
          <p:cNvPr id="23" name="矩形 22"/>
          <p:cNvSpPr/>
          <p:nvPr/>
        </p:nvSpPr>
        <p:spPr>
          <a:xfrm>
            <a:off x="2880000" y="1749048"/>
            <a:ext cx="2720760"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lnSpc>
                <a:spcPct val="100000"/>
              </a:lnSpc>
              <a:buFont typeface="Arial" panose="020B0604020202020204" pitchFamily="34" charset="0"/>
              <a:buChar char="•"/>
            </a:pPr>
            <a:r>
              <a:rPr lang="zh-CN" altLang="en-US" dirty="0">
                <a:solidFill>
                  <a:schemeClr val="tx1">
                    <a:lumMod val="75000"/>
                    <a:lumOff val="25000"/>
                  </a:schemeClr>
                </a:solidFill>
                <a:sym typeface="+mn-ea"/>
              </a:rPr>
              <a:t>与精确集合的并、交、补的运算对应，模糊集合也有相似的运算，许多在经典集合中成立的基本性质是可以扩展到模糊集合中的。除了基本运算以外，模糊集合中还具有代数运算。</a:t>
            </a:r>
            <a:endParaRPr lang="zh-CN" altLang="en-US" dirty="0">
              <a:solidFill>
                <a:schemeClr val="tx1">
                  <a:lumMod val="75000"/>
                  <a:lumOff val="25000"/>
                </a:schemeClr>
              </a:solidFill>
              <a:sym typeface="+mn-ea"/>
            </a:endParaRPr>
          </a:p>
        </p:txBody>
      </p:sp>
      <p:sp>
        <p:nvSpPr>
          <p:cNvPr id="24" name="矩形 23"/>
          <p:cNvSpPr/>
          <p:nvPr/>
        </p:nvSpPr>
        <p:spPr>
          <a:xfrm flipH="1">
            <a:off x="5940000" y="1114629"/>
            <a:ext cx="2542476" cy="57743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模糊逻辑语言与推理</a:t>
            </a:r>
            <a:endParaRPr lang="zh-CN" altLang="en-US" dirty="0"/>
          </a:p>
        </p:txBody>
      </p:sp>
      <p:sp>
        <p:nvSpPr>
          <p:cNvPr id="25" name="矩形 24"/>
          <p:cNvSpPr/>
          <p:nvPr/>
        </p:nvSpPr>
        <p:spPr>
          <a:xfrm>
            <a:off x="5940000" y="1763394"/>
            <a:ext cx="2542540" cy="2547879"/>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50000"/>
              </a:lnSpc>
            </a:pPr>
            <a:r>
              <a:rPr lang="en-US" altLang="zh-CN" sz="1600" dirty="0">
                <a:solidFill>
                  <a:schemeClr val="tx1"/>
                </a:solidFill>
              </a:rPr>
              <a:t>      </a:t>
            </a:r>
            <a:endParaRPr lang="en-US" altLang="zh-CN" sz="1600" dirty="0">
              <a:solidFill>
                <a:schemeClr val="tx1"/>
              </a:solidFill>
            </a:endParaRPr>
          </a:p>
          <a:p>
            <a:pPr marL="285750" indent="-285750">
              <a:lnSpc>
                <a:spcPct val="100000"/>
              </a:lnSpc>
              <a:buFont typeface="Arial" panose="020B0604020202020204" pitchFamily="34" charset="0"/>
              <a:buChar char="•"/>
            </a:pPr>
            <a:r>
              <a:rPr lang="zh-CN" altLang="en-US" dirty="0">
                <a:solidFill>
                  <a:schemeClr val="tx1">
                    <a:lumMod val="75000"/>
                    <a:lumOff val="25000"/>
                  </a:schemeClr>
                </a:solidFill>
              </a:rPr>
              <a:t>模糊逻辑是一种模拟人类思维过程的逻辑。</a:t>
            </a:r>
            <a:endParaRPr lang="en-US" altLang="zh-CN" dirty="0">
              <a:solidFill>
                <a:schemeClr val="tx1">
                  <a:lumMod val="75000"/>
                  <a:lumOff val="25000"/>
                </a:schemeClr>
              </a:solidFill>
            </a:endParaRPr>
          </a:p>
          <a:p>
            <a:pPr marL="285750" indent="-285750">
              <a:lnSpc>
                <a:spcPct val="100000"/>
              </a:lnSpc>
              <a:buFont typeface="Arial" panose="020B0604020202020204" pitchFamily="34" charset="0"/>
              <a:buChar char="•"/>
            </a:pPr>
            <a:r>
              <a:rPr lang="zh-CN" altLang="en-US" dirty="0">
                <a:solidFill>
                  <a:schemeClr val="tx1">
                    <a:lumMod val="75000"/>
                    <a:lumOff val="25000"/>
                  </a:schemeClr>
                </a:solidFill>
              </a:rPr>
              <a:t>具有模糊性的语言叫做模糊语言。</a:t>
            </a:r>
            <a:endParaRPr lang="en-US" altLang="zh-CN" dirty="0">
              <a:solidFill>
                <a:schemeClr val="tx1">
                  <a:lumMod val="75000"/>
                  <a:lumOff val="25000"/>
                </a:schemeClr>
              </a:solidFill>
            </a:endParaRPr>
          </a:p>
          <a:p>
            <a:pPr marL="285750" indent="-285750">
              <a:lnSpc>
                <a:spcPct val="100000"/>
              </a:lnSpc>
              <a:buFont typeface="Arial" panose="020B0604020202020204" pitchFamily="34" charset="0"/>
              <a:buChar char="•"/>
            </a:pPr>
            <a:r>
              <a:rPr lang="zh-CN" altLang="en-US" dirty="0">
                <a:solidFill>
                  <a:schemeClr val="tx1">
                    <a:lumMod val="75000"/>
                    <a:lumOff val="25000"/>
                  </a:schemeClr>
                </a:solidFill>
              </a:rPr>
              <a:t>三种推理方法：模糊近似推理、单输入模糊推理和多输入模糊推理。</a:t>
            </a:r>
            <a:endParaRPr lang="zh-CN" altLang="en-US" dirty="0">
              <a:solidFill>
                <a:schemeClr val="tx1">
                  <a:lumMod val="75000"/>
                  <a:lumOff val="25000"/>
                </a:schemeClr>
              </a:solidFill>
            </a:endParaRPr>
          </a:p>
          <a:p>
            <a:pPr marL="285750" indent="-285750">
              <a:lnSpc>
                <a:spcPct val="150000"/>
              </a:lnSpc>
            </a:pPr>
            <a:endParaRPr lang="zh-CN" altLang="en-US" dirty="0">
              <a:solidFill>
                <a:schemeClr val="tx1">
                  <a:lumMod val="75000"/>
                  <a:lumOff val="25000"/>
                </a:scheme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6626" y="3504005"/>
            <a:ext cx="4504834" cy="2757504"/>
          </a:xfrm>
          <a:prstGeom prst="rect">
            <a:avLst/>
          </a:prstGeom>
          <a:effectLst>
            <a:softEdge rad="723900"/>
          </a:effectLst>
        </p:spPr>
      </p:pic>
      <p:sp>
        <p:nvSpPr>
          <p:cNvPr id="11" name="矩形 10"/>
          <p:cNvSpPr/>
          <p:nvPr/>
        </p:nvSpPr>
        <p:spPr>
          <a:xfrm>
            <a:off x="452232" y="776928"/>
            <a:ext cx="2339975" cy="337185"/>
          </a:xfrm>
          <a:prstGeom prst="rect">
            <a:avLst/>
          </a:prstGeom>
        </p:spPr>
        <p:txBody>
          <a:bodyPr wrap="none">
            <a:spAutoFit/>
          </a:bodyPr>
          <a:p>
            <a:pPr algn="l"/>
            <a:r>
              <a:rPr lang="en-US" altLang="zh-CN" sz="1600" b="1" dirty="0" smtClean="0">
                <a:solidFill>
                  <a:srgbClr val="3D89BC"/>
                </a:solidFill>
                <a:sym typeface="+mn-ea"/>
              </a:rPr>
              <a:t>1</a:t>
            </a:r>
            <a:r>
              <a:rPr lang="zh-CN" altLang="zh-CN" sz="1600" b="1" dirty="0" smtClean="0">
                <a:solidFill>
                  <a:srgbClr val="3D89BC"/>
                </a:solidFill>
                <a:sym typeface="+mn-ea"/>
              </a:rPr>
              <a:t>．模糊逻辑系统的定义</a:t>
            </a:r>
            <a:endParaRPr lang="zh-CN" altLang="zh-CN" sz="1600" b="1" dirty="0" smtClean="0">
              <a:solidFill>
                <a:srgbClr val="3D89BC"/>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0" y="3176"/>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2" name="组合 1"/>
          <p:cNvGrpSpPr/>
          <p:nvPr/>
        </p:nvGrpSpPr>
        <p:grpSpPr>
          <a:xfrm>
            <a:off x="225399" y="720000"/>
            <a:ext cx="1569660" cy="646331"/>
            <a:chOff x="564072" y="1012685"/>
            <a:chExt cx="1569660" cy="646331"/>
          </a:xfrm>
        </p:grpSpPr>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13315" name="Rectangle 3"/>
              <p:cNvSpPr>
                <a:spLocks noChangeArrowheads="1"/>
              </p:cNvSpPr>
              <p:nvPr/>
            </p:nvSpPr>
            <p:spPr bwMode="auto">
              <a:xfrm>
                <a:off x="230402" y="969873"/>
                <a:ext cx="8648700" cy="3964868"/>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20000"/>
                  </a:lnSpc>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a:t>
                </a: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模糊系统的理论基础是什么？什么是模糊逻辑？它与二值逻辑有何关系？</a:t>
                </a:r>
                <a:endPar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lvl="0" fontAlgn="base">
                  <a:lnSpc>
                    <a:spcPct val="120000"/>
                  </a:lnSpc>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2．</a:t>
                </a: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什么是模糊集合和隶属函数？模糊集合有哪些基本运算？满足哪些规律？</a:t>
                </a:r>
                <a:endPar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lvl="0" fontAlgn="base">
                  <a:lnSpc>
                    <a:spcPct val="120000"/>
                  </a:lnSpc>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a:t>
                </a: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模糊逻辑系统结构包括哪些组成？各部分的作用和工作机理是什么？</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lvl="0" fontAlgn="base">
                  <a:lnSpc>
                    <a:spcPct val="120000"/>
                  </a:lnSpc>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4．</a:t>
                </a: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模糊系统有哪几种设计方法？</a:t>
                </a:r>
                <a:endPar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lvl="0" fontAlgn="base">
                  <a:lnSpc>
                    <a:spcPct val="120000"/>
                  </a:lnSpc>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5．</a:t>
                </a: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什么是模糊判决？常用的模糊判决方法有哪些？</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lvl="0" fontAlgn="base">
                  <a:lnSpc>
                    <a:spcPct val="120000"/>
                  </a:lnSpc>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6．</a:t>
                </a: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模糊控制系统与专家系统有何相同和不同之处？ </a:t>
                </a:r>
                <a:endPar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lvl="0" fontAlgn="base">
                  <a:lnSpc>
                    <a:spcPct val="120000"/>
                  </a:lnSpc>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7．</a:t>
                </a: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分别对下列两个系统进行基本模糊控制器设计，并进行仿真。</a:t>
                </a:r>
                <a:endPar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fontAlgn="base">
                  <a:lnSpc>
                    <a:spcPct val="120000"/>
                  </a:lnSpc>
                </a:pPr>
                <a:r>
                  <a:rPr lang="en-US" altLang="zh-CN" dirty="0">
                    <a:solidFill>
                      <a:schemeClr val="bg1"/>
                    </a:solidFill>
                  </a:rPr>
                  <a:t>	</a:t>
                </a:r>
                <a14:m>
                  <m:oMath xmlns:m="http://schemas.openxmlformats.org/officeDocument/2006/math">
                    <m:sSub>
                      <m:sSubPr>
                        <m:ctrlPr>
                          <a:rPr lang="zh-CN" altLang="zh-CN" i="1" smtClean="0">
                            <a:solidFill>
                              <a:schemeClr val="bg1"/>
                            </a:solidFill>
                            <a:latin typeface="Cambria Math" panose="02040503050406030204" pitchFamily="18" charset="0"/>
                          </a:rPr>
                        </m:ctrlPr>
                      </m:sSubPr>
                      <m:e>
                        <m:r>
                          <a:rPr lang="en-US" altLang="zh-CN" i="1">
                            <a:solidFill>
                              <a:schemeClr val="bg1"/>
                            </a:solidFill>
                            <a:latin typeface="Cambria Math" panose="02040503050406030204" pitchFamily="18" charset="0"/>
                          </a:rPr>
                          <m:t>𝐺</m:t>
                        </m:r>
                      </m:e>
                      <m:sub>
                        <m:r>
                          <a:rPr lang="en-US" altLang="zh-CN" i="1">
                            <a:solidFill>
                              <a:schemeClr val="bg1"/>
                            </a:solidFill>
                            <a:latin typeface="Cambria Math" panose="02040503050406030204" pitchFamily="18" charset="0"/>
                          </a:rPr>
                          <m:t>1</m:t>
                        </m:r>
                      </m:sub>
                    </m:sSub>
                    <m:r>
                      <a:rPr lang="en-US" altLang="zh-CN" i="1">
                        <a:solidFill>
                          <a:schemeClr val="bg1"/>
                        </a:solidFill>
                        <a:latin typeface="Cambria Math" panose="02040503050406030204" pitchFamily="18" charset="0"/>
                      </a:rPr>
                      <m:t>(</m:t>
                    </m:r>
                    <m:r>
                      <a:rPr lang="en-US" altLang="zh-CN" i="1">
                        <a:solidFill>
                          <a:schemeClr val="bg1"/>
                        </a:solidFill>
                        <a:latin typeface="Cambria Math" panose="02040503050406030204" pitchFamily="18" charset="0"/>
                      </a:rPr>
                      <m:t>𝑠</m:t>
                    </m:r>
                    <m:r>
                      <a:rPr lang="en-US" altLang="zh-CN" i="1">
                        <a:solidFill>
                          <a:schemeClr val="bg1"/>
                        </a:solidFill>
                        <a:latin typeface="Cambria Math" panose="02040503050406030204" pitchFamily="18" charset="0"/>
                      </a:rPr>
                      <m:t>)=</m:t>
                    </m:r>
                    <m:f>
                      <m:fPr>
                        <m:ctrlPr>
                          <a:rPr lang="zh-CN" altLang="zh-CN" i="1">
                            <a:solidFill>
                              <a:schemeClr val="bg1"/>
                            </a:solidFill>
                            <a:latin typeface="Cambria Math" panose="02040503050406030204" pitchFamily="18" charset="0"/>
                          </a:rPr>
                        </m:ctrlPr>
                      </m:fPr>
                      <m:num>
                        <m:sSup>
                          <m:sSupPr>
                            <m:ctrlPr>
                              <a:rPr lang="zh-CN" altLang="zh-CN" i="1">
                                <a:solidFill>
                                  <a:schemeClr val="bg1"/>
                                </a:solidFill>
                                <a:latin typeface="Cambria Math" panose="02040503050406030204" pitchFamily="18" charset="0"/>
                              </a:rPr>
                            </m:ctrlPr>
                          </m:sSupPr>
                          <m:e>
                            <m:r>
                              <a:rPr lang="en-US" altLang="zh-CN" i="1">
                                <a:solidFill>
                                  <a:schemeClr val="bg1"/>
                                </a:solidFill>
                                <a:latin typeface="Cambria Math" panose="02040503050406030204" pitchFamily="18" charset="0"/>
                              </a:rPr>
                              <m:t>𝑒</m:t>
                            </m:r>
                          </m:e>
                          <m:sup>
                            <m:r>
                              <a:rPr lang="en-US" altLang="zh-CN" i="1">
                                <a:solidFill>
                                  <a:schemeClr val="bg1"/>
                                </a:solidFill>
                                <a:latin typeface="Cambria Math" panose="02040503050406030204" pitchFamily="18" charset="0"/>
                              </a:rPr>
                              <m:t>−0.5</m:t>
                            </m:r>
                            <m:r>
                              <a:rPr lang="en-US" altLang="zh-CN" i="1">
                                <a:solidFill>
                                  <a:schemeClr val="bg1"/>
                                </a:solidFill>
                                <a:latin typeface="Cambria Math" panose="02040503050406030204" pitchFamily="18" charset="0"/>
                              </a:rPr>
                              <m:t>𝑠</m:t>
                            </m:r>
                          </m:sup>
                        </m:sSup>
                      </m:num>
                      <m:den>
                        <m:r>
                          <a:rPr lang="en-US" altLang="zh-CN" i="1">
                            <a:solidFill>
                              <a:schemeClr val="bg1"/>
                            </a:solidFill>
                            <a:latin typeface="Cambria Math" panose="02040503050406030204" pitchFamily="18" charset="0"/>
                          </a:rPr>
                          <m:t>(</m:t>
                        </m:r>
                        <m:r>
                          <a:rPr lang="en-US" altLang="zh-CN" i="1">
                            <a:solidFill>
                              <a:schemeClr val="bg1"/>
                            </a:solidFill>
                            <a:latin typeface="Cambria Math" panose="02040503050406030204" pitchFamily="18" charset="0"/>
                          </a:rPr>
                          <m:t>𝑠</m:t>
                        </m:r>
                        <m:r>
                          <a:rPr lang="en-US" altLang="zh-CN" i="1">
                            <a:solidFill>
                              <a:schemeClr val="bg1"/>
                            </a:solidFill>
                            <a:latin typeface="Cambria Math" panose="02040503050406030204" pitchFamily="18" charset="0"/>
                          </a:rPr>
                          <m:t>+1</m:t>
                        </m:r>
                        <m:sSup>
                          <m:sSupPr>
                            <m:ctrlPr>
                              <a:rPr lang="zh-CN" altLang="zh-CN" i="1">
                                <a:solidFill>
                                  <a:schemeClr val="bg1"/>
                                </a:solidFill>
                                <a:latin typeface="Cambria Math" panose="02040503050406030204" pitchFamily="18" charset="0"/>
                              </a:rPr>
                            </m:ctrlPr>
                          </m:sSupPr>
                          <m:e>
                            <m:r>
                              <a:rPr lang="en-US" altLang="zh-CN" i="1">
                                <a:solidFill>
                                  <a:schemeClr val="bg1"/>
                                </a:solidFill>
                                <a:latin typeface="Cambria Math" panose="02040503050406030204" pitchFamily="18" charset="0"/>
                              </a:rPr>
                              <m:t>)</m:t>
                            </m:r>
                          </m:e>
                          <m:sup>
                            <m:r>
                              <a:rPr lang="en-US" altLang="zh-CN" i="1">
                                <a:solidFill>
                                  <a:schemeClr val="bg1"/>
                                </a:solidFill>
                                <a:latin typeface="Cambria Math" panose="02040503050406030204" pitchFamily="18" charset="0"/>
                              </a:rPr>
                              <m:t>2</m:t>
                            </m:r>
                          </m:sup>
                        </m:sSup>
                      </m:den>
                    </m:f>
                  </m:oMath>
                </a14:m>
                <a:r>
                  <a:rPr lang="en-US" altLang="zh-CN" dirty="0">
                    <a:solidFill>
                      <a:schemeClr val="bg1"/>
                    </a:solidFill>
                  </a:rPr>
                  <a:t>  </a:t>
                </a:r>
                <a:r>
                  <a:rPr lang="zh-CN" altLang="zh-CN" dirty="0">
                    <a:solidFill>
                      <a:schemeClr val="bg1"/>
                    </a:solidFill>
                  </a:rPr>
                  <a:t>，</a:t>
                </a:r>
                <a14:m>
                  <m:oMath xmlns:m="http://schemas.openxmlformats.org/officeDocument/2006/math">
                    <m:sSub>
                      <m:sSubPr>
                        <m:ctrlPr>
                          <a:rPr lang="zh-CN" altLang="zh-CN" i="1">
                            <a:solidFill>
                              <a:schemeClr val="bg1"/>
                            </a:solidFill>
                            <a:latin typeface="Cambria Math" panose="02040503050406030204" pitchFamily="18" charset="0"/>
                          </a:rPr>
                        </m:ctrlPr>
                      </m:sSubPr>
                      <m:e>
                        <m:r>
                          <a:rPr lang="en-US" altLang="zh-CN" i="1">
                            <a:solidFill>
                              <a:schemeClr val="bg1"/>
                            </a:solidFill>
                            <a:latin typeface="Cambria Math" panose="02040503050406030204" pitchFamily="18" charset="0"/>
                          </a:rPr>
                          <m:t>𝐺</m:t>
                        </m:r>
                      </m:e>
                      <m:sub>
                        <m:r>
                          <a:rPr lang="en-US" altLang="zh-CN" i="1">
                            <a:solidFill>
                              <a:schemeClr val="bg1"/>
                            </a:solidFill>
                            <a:latin typeface="Cambria Math" panose="02040503050406030204" pitchFamily="18" charset="0"/>
                          </a:rPr>
                          <m:t>1</m:t>
                        </m:r>
                      </m:sub>
                    </m:sSub>
                    <m:r>
                      <a:rPr lang="en-US" altLang="zh-CN" i="1">
                        <a:solidFill>
                          <a:schemeClr val="bg1"/>
                        </a:solidFill>
                        <a:latin typeface="Cambria Math" panose="02040503050406030204" pitchFamily="18" charset="0"/>
                      </a:rPr>
                      <m:t>(</m:t>
                    </m:r>
                    <m:r>
                      <a:rPr lang="en-US" altLang="zh-CN" i="1">
                        <a:solidFill>
                          <a:schemeClr val="bg1"/>
                        </a:solidFill>
                        <a:latin typeface="Cambria Math" panose="02040503050406030204" pitchFamily="18" charset="0"/>
                      </a:rPr>
                      <m:t>𝑠</m:t>
                    </m:r>
                    <m:r>
                      <a:rPr lang="en-US" altLang="zh-CN" i="1">
                        <a:solidFill>
                          <a:schemeClr val="bg1"/>
                        </a:solidFill>
                        <a:latin typeface="Cambria Math" panose="02040503050406030204" pitchFamily="18" charset="0"/>
                      </a:rPr>
                      <m:t>)=</m:t>
                    </m:r>
                    <m:f>
                      <m:fPr>
                        <m:ctrlPr>
                          <a:rPr lang="zh-CN" altLang="zh-CN" i="1">
                            <a:solidFill>
                              <a:schemeClr val="bg1"/>
                            </a:solidFill>
                            <a:latin typeface="Cambria Math" panose="02040503050406030204" pitchFamily="18" charset="0"/>
                          </a:rPr>
                        </m:ctrlPr>
                      </m:fPr>
                      <m:num>
                        <m:r>
                          <a:rPr lang="en-US" altLang="zh-CN" i="1">
                            <a:solidFill>
                              <a:schemeClr val="bg1"/>
                            </a:solidFill>
                            <a:latin typeface="Cambria Math" panose="02040503050406030204" pitchFamily="18" charset="0"/>
                          </a:rPr>
                          <m:t>4.2</m:t>
                        </m:r>
                      </m:num>
                      <m:den>
                        <m:r>
                          <a:rPr lang="en-US" altLang="zh-CN" i="1">
                            <a:solidFill>
                              <a:schemeClr val="bg1"/>
                            </a:solidFill>
                            <a:latin typeface="Cambria Math" panose="02040503050406030204" pitchFamily="18" charset="0"/>
                          </a:rPr>
                          <m:t>(</m:t>
                        </m:r>
                        <m:r>
                          <a:rPr lang="en-US" altLang="zh-CN" i="1">
                            <a:solidFill>
                              <a:schemeClr val="bg1"/>
                            </a:solidFill>
                            <a:latin typeface="Cambria Math" panose="02040503050406030204" pitchFamily="18" charset="0"/>
                          </a:rPr>
                          <m:t>𝑠</m:t>
                        </m:r>
                        <m:r>
                          <a:rPr lang="en-US" altLang="zh-CN" i="1">
                            <a:solidFill>
                              <a:schemeClr val="bg1"/>
                            </a:solidFill>
                            <a:latin typeface="Cambria Math" panose="02040503050406030204" pitchFamily="18" charset="0"/>
                          </a:rPr>
                          <m:t>+0.5)(</m:t>
                        </m:r>
                        <m:sSup>
                          <m:sSupPr>
                            <m:ctrlPr>
                              <a:rPr lang="zh-CN" altLang="zh-CN" i="1">
                                <a:solidFill>
                                  <a:schemeClr val="bg1"/>
                                </a:solidFill>
                                <a:latin typeface="Cambria Math" panose="02040503050406030204" pitchFamily="18" charset="0"/>
                              </a:rPr>
                            </m:ctrlPr>
                          </m:sSupPr>
                          <m:e>
                            <m:r>
                              <a:rPr lang="en-US" altLang="zh-CN" i="1">
                                <a:solidFill>
                                  <a:schemeClr val="bg1"/>
                                </a:solidFill>
                                <a:latin typeface="Cambria Math" panose="02040503050406030204" pitchFamily="18" charset="0"/>
                              </a:rPr>
                              <m:t>𝑠</m:t>
                            </m:r>
                          </m:e>
                          <m:sup>
                            <m:r>
                              <a:rPr lang="en-US" altLang="zh-CN" i="1">
                                <a:solidFill>
                                  <a:schemeClr val="bg1"/>
                                </a:solidFill>
                                <a:latin typeface="Cambria Math" panose="02040503050406030204" pitchFamily="18" charset="0"/>
                              </a:rPr>
                              <m:t>2</m:t>
                            </m:r>
                          </m:sup>
                        </m:sSup>
                        <m:r>
                          <a:rPr lang="en-US" altLang="zh-CN" i="1">
                            <a:solidFill>
                              <a:schemeClr val="bg1"/>
                            </a:solidFill>
                            <a:latin typeface="Cambria Math" panose="02040503050406030204" pitchFamily="18" charset="0"/>
                          </a:rPr>
                          <m:t>+1.6</m:t>
                        </m:r>
                        <m:r>
                          <a:rPr lang="en-US" altLang="zh-CN" i="1">
                            <a:solidFill>
                              <a:schemeClr val="bg1"/>
                            </a:solidFill>
                            <a:latin typeface="Cambria Math" panose="02040503050406030204" pitchFamily="18" charset="0"/>
                          </a:rPr>
                          <m:t>𝑠</m:t>
                        </m:r>
                        <m:r>
                          <a:rPr lang="en-US" altLang="zh-CN" i="1">
                            <a:solidFill>
                              <a:schemeClr val="bg1"/>
                            </a:solidFill>
                            <a:latin typeface="Cambria Math" panose="02040503050406030204" pitchFamily="18" charset="0"/>
                          </a:rPr>
                          <m:t>+8.5)</m:t>
                        </m:r>
                      </m:den>
                    </m:f>
                  </m:oMath>
                </a14:m>
                <a:endParaRPr lang="zh-CN" altLang="zh-CN" dirty="0">
                  <a:solidFill>
                    <a:schemeClr val="bg1"/>
                  </a:solidFill>
                </a:endParaRPr>
              </a:p>
              <a:p>
                <a:pPr lvl="0" fontAlgn="base">
                  <a:lnSpc>
                    <a:spcPct val="120000"/>
                  </a:lnSpc>
                </a:pP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要求超调量不大于</a:t>
                </a:r>
                <a:r>
                  <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，稳态误差为</a:t>
                </a:r>
                <a:r>
                  <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a:t>
                </a: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lvl="0" fontAlgn="base">
                  <a:lnSpc>
                    <a:spcPct val="120000"/>
                  </a:lnSpc>
                </a:pPr>
                <a:endPar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lvl="0" fontAlgn="base">
                  <a:lnSpc>
                    <a:spcPct val="120000"/>
                  </a:lnSpc>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8．</a:t>
                </a: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模糊系统有广泛的应用，请举例说明其在各领域中的应用。</a:t>
                </a:r>
                <a:endPar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bwMode="auto">
              <a:xfrm>
                <a:off x="260247" y="1800000"/>
                <a:ext cx="8648700" cy="3964868"/>
              </a:xfrm>
              <a:prstGeom prst="rect">
                <a:avLst/>
              </a:prstGeom>
              <a:blipFill rotWithShape="1">
                <a:blip r:embed="rId1"/>
                <a:stretch>
                  <a:fillRect l="-634" b="-1843"/>
                </a:stretch>
              </a:blipFill>
              <a:ln w="9525">
                <a:noFill/>
                <a:miter lim="800000"/>
              </a:ln>
              <a:effectLst/>
            </p:spPr>
            <p:txBody>
              <a:bodyPr/>
              <a:p>
                <a:r>
                  <a:rPr lang="zh-CN" altLang="en-US">
                    <a:noFill/>
                  </a:rPr>
                  <a:t> </a:t>
                </a:r>
                <a:endParaRPr lang="zh-CN" altLang="en-US">
                  <a:noFill/>
                </a:endParaRPr>
              </a:p>
            </p:txBody>
          </p:sp>
        </mc:Fallback>
      </mc:AlternateContent>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10640" y="2682875"/>
            <a:ext cx="6474460" cy="3258820"/>
          </a:xfrm>
          <a:prstGeom prst="rect">
            <a:avLst/>
          </a:prstGeom>
          <a:effectLst>
            <a:softEdge rad="584200"/>
          </a:effectLst>
        </p:spPr>
      </p:pic>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pPr algn="l"/>
            <a:r>
              <a:rPr lang="en-US" altLang="zh-CN" sz="2100" spc="225" dirty="0">
                <a:solidFill>
                  <a:prstClr val="white"/>
                </a:solidFill>
              </a:rPr>
              <a:t>6.1 </a:t>
            </a:r>
            <a:r>
              <a:rPr lang="zh-CN" altLang="en-US" sz="2100" spc="225" dirty="0">
                <a:solidFill>
                  <a:prstClr val="white"/>
                </a:solidFill>
              </a:rPr>
              <a:t>模糊逻辑系统概述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4" name="图片 13"/>
          <p:cNvPicPr>
            <a:picLocks noChangeAspect="1"/>
          </p:cNvPicPr>
          <p:nvPr/>
        </p:nvPicPr>
        <p:blipFill>
          <a:blip r:embed="rId4"/>
          <a:stretch>
            <a:fillRect/>
          </a:stretch>
        </p:blipFill>
        <p:spPr>
          <a:xfrm>
            <a:off x="360680" y="1214120"/>
            <a:ext cx="8362950" cy="1931670"/>
          </a:xfrm>
          <a:prstGeom prst="rect">
            <a:avLst/>
          </a:prstGeom>
        </p:spPr>
      </p:pic>
      <p:sp>
        <p:nvSpPr>
          <p:cNvPr id="11" name="矩形 10"/>
          <p:cNvSpPr/>
          <p:nvPr/>
        </p:nvSpPr>
        <p:spPr>
          <a:xfrm>
            <a:off x="452232" y="889323"/>
            <a:ext cx="2746375" cy="337185"/>
          </a:xfrm>
          <a:prstGeom prst="rect">
            <a:avLst/>
          </a:prstGeom>
        </p:spPr>
        <p:txBody>
          <a:bodyPr wrap="none">
            <a:spAutoFit/>
          </a:bodyPr>
          <a:p>
            <a:pPr algn="l"/>
            <a:r>
              <a:rPr lang="en-US" altLang="zh-CN" sz="1600" b="1" dirty="0" smtClean="0">
                <a:solidFill>
                  <a:srgbClr val="3D89BC"/>
                </a:solidFill>
                <a:sym typeface="+mn-ea"/>
              </a:rPr>
              <a:t>2</a:t>
            </a:r>
            <a:r>
              <a:rPr lang="zh-CN" altLang="zh-CN" sz="1600" b="1" dirty="0" smtClean="0">
                <a:solidFill>
                  <a:srgbClr val="3D89BC"/>
                </a:solidFill>
                <a:sym typeface="+mn-ea"/>
              </a:rPr>
              <a:t>．模糊逻辑系统的工作原理</a:t>
            </a:r>
            <a:endParaRPr lang="zh-CN" altLang="zh-CN" sz="1600" b="1" dirty="0" smtClean="0">
              <a:solidFill>
                <a:srgbClr val="3D89BC"/>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63090" y="2735580"/>
            <a:ext cx="4972050" cy="3178810"/>
          </a:xfrm>
          <a:prstGeom prst="rect">
            <a:avLst/>
          </a:prstGeom>
          <a:effectLst>
            <a:softEdge rad="1270000"/>
          </a:effectLst>
        </p:spPr>
      </p:pic>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pPr algn="l"/>
            <a:r>
              <a:rPr lang="en-US" altLang="zh-CN" sz="2100" spc="225" dirty="0">
                <a:solidFill>
                  <a:prstClr val="white"/>
                </a:solidFill>
              </a:rPr>
              <a:t>6.1 </a:t>
            </a:r>
            <a:r>
              <a:rPr lang="zh-CN" altLang="en-US" sz="2100" spc="225" dirty="0">
                <a:solidFill>
                  <a:prstClr val="white"/>
                </a:solidFill>
              </a:rPr>
              <a:t>模糊逻辑系统概述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6" name="图片 15"/>
          <p:cNvPicPr>
            <a:picLocks noChangeAspect="1"/>
          </p:cNvPicPr>
          <p:nvPr/>
        </p:nvPicPr>
        <p:blipFill>
          <a:blip r:embed="rId4"/>
          <a:stretch>
            <a:fillRect/>
          </a:stretch>
        </p:blipFill>
        <p:spPr>
          <a:xfrm>
            <a:off x="1193800" y="1837690"/>
            <a:ext cx="6309995" cy="1597025"/>
          </a:xfrm>
          <a:prstGeom prst="rect">
            <a:avLst/>
          </a:prstGeom>
        </p:spPr>
      </p:pic>
      <p:pic>
        <p:nvPicPr>
          <p:cNvPr id="26" name="图片 25"/>
          <p:cNvPicPr>
            <a:picLocks noChangeAspect="1"/>
          </p:cNvPicPr>
          <p:nvPr/>
        </p:nvPicPr>
        <p:blipFill>
          <a:blip r:embed="rId5"/>
          <a:stretch>
            <a:fillRect/>
          </a:stretch>
        </p:blipFill>
        <p:spPr>
          <a:xfrm>
            <a:off x="598170" y="1041400"/>
            <a:ext cx="7947660" cy="796290"/>
          </a:xfrm>
          <a:prstGeom prst="rect">
            <a:avLst/>
          </a:prstGeom>
        </p:spPr>
      </p:pic>
      <p:sp>
        <p:nvSpPr>
          <p:cNvPr id="11" name="矩形 10"/>
          <p:cNvSpPr/>
          <p:nvPr/>
        </p:nvSpPr>
        <p:spPr>
          <a:xfrm>
            <a:off x="452232" y="715968"/>
            <a:ext cx="2746375" cy="337185"/>
          </a:xfrm>
          <a:prstGeom prst="rect">
            <a:avLst/>
          </a:prstGeom>
        </p:spPr>
        <p:txBody>
          <a:bodyPr wrap="none">
            <a:spAutoFit/>
          </a:bodyPr>
          <a:p>
            <a:pPr algn="l"/>
            <a:r>
              <a:rPr lang="en-US" altLang="zh-CN" sz="1600" b="1" dirty="0" smtClean="0">
                <a:solidFill>
                  <a:srgbClr val="3D89BC"/>
                </a:solidFill>
                <a:sym typeface="+mn-ea"/>
              </a:rPr>
              <a:t>2</a:t>
            </a:r>
            <a:r>
              <a:rPr lang="zh-CN" altLang="zh-CN" sz="1600" b="1" dirty="0" smtClean="0">
                <a:solidFill>
                  <a:srgbClr val="3D89BC"/>
                </a:solidFill>
                <a:sym typeface="+mn-ea"/>
              </a:rPr>
              <a:t>．模糊逻辑系统的工作原理</a:t>
            </a:r>
            <a:endParaRPr lang="zh-CN" altLang="zh-CN" sz="1600" b="1" dirty="0" smtClean="0">
              <a:solidFill>
                <a:srgbClr val="3D89BC"/>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pPr algn="l"/>
            <a:r>
              <a:rPr lang="en-US" altLang="zh-CN" sz="2100" spc="225" dirty="0">
                <a:solidFill>
                  <a:prstClr val="white"/>
                </a:solidFill>
              </a:rPr>
              <a:t>6.1 </a:t>
            </a:r>
            <a:r>
              <a:rPr lang="zh-CN" altLang="en-US" sz="2100" spc="225" dirty="0">
                <a:solidFill>
                  <a:prstClr val="white"/>
                </a:solidFill>
              </a:rPr>
              <a:t>模糊逻辑系统概述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1" name="图片 10"/>
          <p:cNvPicPr>
            <a:picLocks noChangeAspect="1"/>
          </p:cNvPicPr>
          <p:nvPr/>
        </p:nvPicPr>
        <p:blipFill>
          <a:blip r:embed="rId3"/>
          <a:stretch>
            <a:fillRect/>
          </a:stretch>
        </p:blipFill>
        <p:spPr>
          <a:xfrm>
            <a:off x="524851" y="3391422"/>
            <a:ext cx="8178314" cy="2316372"/>
          </a:xfrm>
          <a:prstGeom prst="rect">
            <a:avLst/>
          </a:prstGeom>
        </p:spPr>
      </p:pic>
      <p:pic>
        <p:nvPicPr>
          <p:cNvPr id="13" name="图片 12"/>
          <p:cNvPicPr>
            <a:picLocks noChangeAspect="1"/>
          </p:cNvPicPr>
          <p:nvPr/>
        </p:nvPicPr>
        <p:blipFill>
          <a:blip r:embed="rId4"/>
          <a:stretch>
            <a:fillRect/>
          </a:stretch>
        </p:blipFill>
        <p:spPr>
          <a:xfrm>
            <a:off x="452035" y="1023344"/>
            <a:ext cx="8093880" cy="1878019"/>
          </a:xfrm>
          <a:prstGeom prst="rect">
            <a:avLst/>
          </a:prstGeom>
        </p:spPr>
      </p:pic>
      <p:sp>
        <p:nvSpPr>
          <p:cNvPr id="12" name="矩形 11"/>
          <p:cNvSpPr/>
          <p:nvPr/>
        </p:nvSpPr>
        <p:spPr>
          <a:xfrm>
            <a:off x="442707" y="715968"/>
            <a:ext cx="2746375" cy="337185"/>
          </a:xfrm>
          <a:prstGeom prst="rect">
            <a:avLst/>
          </a:prstGeom>
        </p:spPr>
        <p:txBody>
          <a:bodyPr wrap="none">
            <a:spAutoFit/>
          </a:bodyPr>
          <a:p>
            <a:pPr algn="l"/>
            <a:r>
              <a:rPr lang="en-US" altLang="zh-CN" sz="1600" b="1" dirty="0" smtClean="0">
                <a:solidFill>
                  <a:srgbClr val="3D89BC"/>
                </a:solidFill>
                <a:sym typeface="+mn-ea"/>
              </a:rPr>
              <a:t>2</a:t>
            </a:r>
            <a:r>
              <a:rPr lang="zh-CN" altLang="zh-CN" sz="1600" b="1" dirty="0" smtClean="0">
                <a:solidFill>
                  <a:srgbClr val="3D89BC"/>
                </a:solidFill>
                <a:sym typeface="+mn-ea"/>
              </a:rPr>
              <a:t>．模糊逻辑系统的工作原理</a:t>
            </a:r>
            <a:endParaRPr lang="zh-CN" altLang="zh-CN" sz="1600" b="1" dirty="0" smtClean="0">
              <a:solidFill>
                <a:srgbClr val="3D89BC"/>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pPr algn="l"/>
            <a:r>
              <a:rPr lang="en-US" altLang="zh-CN" sz="2100" spc="225" dirty="0">
                <a:solidFill>
                  <a:prstClr val="white"/>
                </a:solidFill>
              </a:rPr>
              <a:t>6.1 </a:t>
            </a:r>
            <a:r>
              <a:rPr lang="zh-CN" altLang="en-US" sz="2100" spc="225" dirty="0">
                <a:solidFill>
                  <a:prstClr val="white"/>
                </a:solidFill>
              </a:rPr>
              <a:t>模糊逻辑系统概述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774700" y="1226820"/>
            <a:ext cx="4438015" cy="1476375"/>
          </a:xfrm>
          <a:prstGeom prst="rect">
            <a:avLst/>
          </a:prstGeom>
        </p:spPr>
        <p:txBody>
          <a:bodyPr wrap="square">
            <a:spAutoFit/>
          </a:bodyPr>
          <a:lstStyle/>
          <a:p>
            <a:pPr>
              <a:lnSpc>
                <a:spcPct val="100000"/>
              </a:lnSpc>
            </a:pPr>
            <a:r>
              <a:rPr lang="en-US" altLang="zh-CN" dirty="0">
                <a:solidFill>
                  <a:schemeClr val="tx1">
                    <a:lumMod val="75000"/>
                    <a:lumOff val="25000"/>
                  </a:schemeClr>
                </a:solidFill>
              </a:rPr>
              <a:t>2. </a:t>
            </a:r>
            <a:r>
              <a:rPr lang="zh-CN" altLang="en-US" dirty="0">
                <a:solidFill>
                  <a:schemeClr val="tx1">
                    <a:lumMod val="75000"/>
                    <a:lumOff val="25000"/>
                  </a:schemeClr>
                </a:solidFill>
              </a:rPr>
              <a:t>基本形式</a:t>
            </a:r>
            <a:endParaRPr lang="zh-CN" altLang="en-US" dirty="0">
              <a:solidFill>
                <a:schemeClr val="tx1">
                  <a:lumMod val="75000"/>
                  <a:lumOff val="25000"/>
                </a:schemeClr>
              </a:solidFill>
            </a:endParaRPr>
          </a:p>
          <a:p>
            <a:pPr>
              <a:lnSpc>
                <a:spcPct val="100000"/>
              </a:lnSpc>
            </a:pPr>
            <a:r>
              <a:rPr lang="zh-CN" altLang="en-US" dirty="0">
                <a:solidFill>
                  <a:schemeClr val="tx1">
                    <a:lumMod val="75000"/>
                    <a:lumOff val="25000"/>
                  </a:schemeClr>
                </a:solidFill>
              </a:rPr>
              <a:t>      根据模糊控制器的基本原理，我们把模糊控制器的基本形式归为三类：经典</a:t>
            </a:r>
            <a:r>
              <a:rPr lang="en-US" altLang="zh-CN" dirty="0">
                <a:solidFill>
                  <a:schemeClr val="tx1">
                    <a:lumMod val="75000"/>
                    <a:lumOff val="25000"/>
                  </a:schemeClr>
                </a:solidFill>
              </a:rPr>
              <a:t>Mamdani</a:t>
            </a:r>
            <a:r>
              <a:rPr lang="zh-CN" altLang="en-US" dirty="0">
                <a:solidFill>
                  <a:schemeClr val="tx1">
                    <a:lumMod val="75000"/>
                    <a:lumOff val="25000"/>
                  </a:schemeClr>
                </a:solidFill>
              </a:rPr>
              <a:t>型模糊控制器、</a:t>
            </a:r>
            <a:r>
              <a:rPr lang="en-US" altLang="zh-CN" dirty="0">
                <a:solidFill>
                  <a:schemeClr val="tx1">
                    <a:lumMod val="75000"/>
                    <a:lumOff val="25000"/>
                  </a:schemeClr>
                </a:solidFill>
              </a:rPr>
              <a:t>T-S</a:t>
            </a:r>
            <a:r>
              <a:rPr lang="zh-CN" altLang="en-US" dirty="0">
                <a:solidFill>
                  <a:schemeClr val="tx1">
                    <a:lumMod val="75000"/>
                    <a:lumOff val="25000"/>
                  </a:schemeClr>
                </a:solidFill>
              </a:rPr>
              <a:t>型模糊控制器和自适应模糊控制器。</a:t>
            </a:r>
            <a:endParaRPr lang="zh-CN" altLang="en-US" dirty="0">
              <a:solidFill>
                <a:schemeClr val="tx1">
                  <a:lumMod val="75000"/>
                  <a:lumOff val="25000"/>
                </a:schemeClr>
              </a:solidFill>
            </a:endParaRPr>
          </a:p>
        </p:txBody>
      </p:sp>
      <p:graphicFrame>
        <p:nvGraphicFramePr>
          <p:cNvPr id="19" name="图示 18"/>
          <p:cNvGraphicFramePr/>
          <p:nvPr/>
        </p:nvGraphicFramePr>
        <p:xfrm>
          <a:off x="4665646" y="1721494"/>
          <a:ext cx="5001493" cy="40925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矩形 10"/>
          <p:cNvSpPr/>
          <p:nvPr/>
        </p:nvSpPr>
        <p:spPr>
          <a:xfrm>
            <a:off x="452232" y="889323"/>
            <a:ext cx="2746375" cy="337185"/>
          </a:xfrm>
          <a:prstGeom prst="rect">
            <a:avLst/>
          </a:prstGeom>
        </p:spPr>
        <p:txBody>
          <a:bodyPr wrap="none">
            <a:spAutoFit/>
          </a:bodyPr>
          <a:p>
            <a:pPr algn="l"/>
            <a:r>
              <a:rPr lang="en-US" altLang="zh-CN" sz="1600" b="1" dirty="0" smtClean="0">
                <a:solidFill>
                  <a:srgbClr val="3D89BC"/>
                </a:solidFill>
                <a:sym typeface="+mn-ea"/>
              </a:rPr>
              <a:t>2</a:t>
            </a:r>
            <a:r>
              <a:rPr lang="zh-CN" altLang="zh-CN" sz="1600" b="1" dirty="0" smtClean="0">
                <a:solidFill>
                  <a:srgbClr val="3D89BC"/>
                </a:solidFill>
                <a:sym typeface="+mn-ea"/>
              </a:rPr>
              <a:t>．模糊逻辑系统的工作原理</a:t>
            </a:r>
            <a:endParaRPr lang="zh-CN" altLang="zh-CN" sz="1600" b="1" dirty="0" smtClean="0">
              <a:solidFill>
                <a:srgbClr val="3D89BC"/>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60516" y="2998159"/>
            <a:ext cx="5223058" cy="3052508"/>
          </a:xfrm>
          <a:prstGeom prst="rect">
            <a:avLst/>
          </a:prstGeom>
          <a:effectLst>
            <a:softEdge rad="1270000"/>
          </a:effectLst>
        </p:spPr>
      </p:pic>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pPr algn="l"/>
            <a:r>
              <a:rPr lang="en-US" altLang="zh-CN" sz="2100" spc="225" dirty="0">
                <a:solidFill>
                  <a:prstClr val="white"/>
                </a:solidFill>
              </a:rPr>
              <a:t>6.1 </a:t>
            </a:r>
            <a:r>
              <a:rPr lang="zh-CN" altLang="en-US" sz="2100" spc="225" dirty="0">
                <a:solidFill>
                  <a:prstClr val="white"/>
                </a:solidFill>
              </a:rPr>
              <a:t>模糊逻辑系统概述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第六章 模糊逻辑系统</a:t>
            </a:r>
            <a:endParaRPr lang="zh-CN" altLang="en-US" sz="1350" dirty="0">
              <a:solidFill>
                <a:prstClr val="white"/>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flipH="1">
            <a:off x="752835" y="1365046"/>
            <a:ext cx="2275372" cy="57743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经典</a:t>
            </a:r>
            <a:r>
              <a:rPr lang="en-US" altLang="zh-CN" dirty="0"/>
              <a:t>Mamdani</a:t>
            </a:r>
            <a:r>
              <a:rPr lang="zh-CN" altLang="en-US" dirty="0"/>
              <a:t>型模糊控制器</a:t>
            </a:r>
            <a:endParaRPr lang="zh-CN" altLang="en-US" dirty="0"/>
          </a:p>
        </p:txBody>
      </p:sp>
      <p:sp>
        <p:nvSpPr>
          <p:cNvPr id="20" name="矩形 19"/>
          <p:cNvSpPr/>
          <p:nvPr/>
        </p:nvSpPr>
        <p:spPr>
          <a:xfrm>
            <a:off x="747263" y="2066894"/>
            <a:ext cx="2275372"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lnSpc>
                <a:spcPct val="100000"/>
              </a:lnSpc>
              <a:buFont typeface="Arial" panose="020B0604020202020204" pitchFamily="34" charset="0"/>
              <a:buChar char="•"/>
            </a:pPr>
            <a:r>
              <a:rPr lang="zh-CN" altLang="en-US" dirty="0">
                <a:solidFill>
                  <a:schemeClr val="tx1">
                    <a:lumMod val="75000"/>
                    <a:lumOff val="25000"/>
                  </a:schemeClr>
                </a:solidFill>
                <a:sym typeface="+mn-ea"/>
              </a:rPr>
              <a:t>运行速度快，控制规则通过引入加权因子可以自调整，便于实现自适应控制，具有较好的自适应能力。</a:t>
            </a:r>
            <a:endParaRPr lang="zh-CN" altLang="en-US" dirty="0">
              <a:solidFill>
                <a:schemeClr val="tx1">
                  <a:lumMod val="75000"/>
                  <a:lumOff val="25000"/>
                </a:schemeClr>
              </a:solidFill>
              <a:sym typeface="+mn-ea"/>
            </a:endParaRPr>
          </a:p>
        </p:txBody>
      </p:sp>
      <p:sp>
        <p:nvSpPr>
          <p:cNvPr id="21" name="矩形 20"/>
          <p:cNvSpPr/>
          <p:nvPr/>
        </p:nvSpPr>
        <p:spPr>
          <a:xfrm flipH="1">
            <a:off x="3528823" y="1361794"/>
            <a:ext cx="2093010" cy="5774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t>T-S</a:t>
            </a:r>
            <a:r>
              <a:rPr lang="zh-CN" altLang="en-US" dirty="0"/>
              <a:t>型模糊控制器</a:t>
            </a:r>
            <a:endParaRPr lang="zh-CN" altLang="en-US" dirty="0"/>
          </a:p>
        </p:txBody>
      </p:sp>
      <p:sp>
        <p:nvSpPr>
          <p:cNvPr id="22" name="矩形 21"/>
          <p:cNvSpPr/>
          <p:nvPr/>
        </p:nvSpPr>
        <p:spPr>
          <a:xfrm>
            <a:off x="3523251" y="2063642"/>
            <a:ext cx="2093010"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lnSpc>
                <a:spcPct val="100000"/>
              </a:lnSpc>
              <a:buFont typeface="Arial" panose="020B0604020202020204" pitchFamily="34" charset="0"/>
              <a:buChar char="•"/>
            </a:pPr>
            <a:r>
              <a:rPr lang="zh-CN" altLang="en-US" dirty="0">
                <a:solidFill>
                  <a:schemeClr val="tx1">
                    <a:lumMod val="75000"/>
                    <a:lumOff val="25000"/>
                  </a:schemeClr>
                </a:solidFill>
                <a:sym typeface="+mn-ea"/>
              </a:rPr>
              <a:t>不仅可以用来描述模糊控制器，也可以描述被控对象的动态模型。</a:t>
            </a:r>
            <a:endParaRPr lang="zh-CN" altLang="en-US" dirty="0">
              <a:solidFill>
                <a:schemeClr val="tx1">
                  <a:lumMod val="75000"/>
                  <a:lumOff val="25000"/>
                </a:schemeClr>
              </a:solidFill>
              <a:sym typeface="+mn-ea"/>
            </a:endParaRPr>
          </a:p>
        </p:txBody>
      </p:sp>
      <p:sp>
        <p:nvSpPr>
          <p:cNvPr id="23" name="矩形 22"/>
          <p:cNvSpPr/>
          <p:nvPr/>
        </p:nvSpPr>
        <p:spPr>
          <a:xfrm flipH="1">
            <a:off x="6103917" y="1361794"/>
            <a:ext cx="2220459" cy="5774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自适应模糊控制器</a:t>
            </a:r>
            <a:endParaRPr lang="zh-CN" altLang="en-US" dirty="0"/>
          </a:p>
        </p:txBody>
      </p:sp>
      <p:sp>
        <p:nvSpPr>
          <p:cNvPr id="24" name="矩形 23"/>
          <p:cNvSpPr/>
          <p:nvPr/>
        </p:nvSpPr>
        <p:spPr>
          <a:xfrm>
            <a:off x="6103620" y="2054226"/>
            <a:ext cx="2214880" cy="2574894"/>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lnSpc>
                <a:spcPct val="100000"/>
              </a:lnSpc>
              <a:buFont typeface="Arial" panose="020B0604020202020204" pitchFamily="34" charset="0"/>
              <a:buChar char="•"/>
            </a:pPr>
            <a:r>
              <a:rPr lang="zh-CN" altLang="en-US" sz="1600" dirty="0">
                <a:solidFill>
                  <a:schemeClr val="tx1">
                    <a:lumMod val="75000"/>
                    <a:lumOff val="25000"/>
                  </a:schemeClr>
                </a:solidFill>
                <a:sym typeface="+mn-ea"/>
              </a:rPr>
              <a:t>自适应模糊控制是在基本模糊控制器上增加了自适应机构，该机构实现对基本模糊控制器自身控制性能的负反馈控制，以不断地调整和改善控制器的性能。</a:t>
            </a:r>
            <a:endParaRPr lang="zh-CN" altLang="en-US" sz="1600" dirty="0">
              <a:solidFill>
                <a:schemeClr val="tx1">
                  <a:lumMod val="75000"/>
                  <a:lumOff val="25000"/>
                </a:schemeClr>
              </a:solidFill>
              <a:sym typeface="+mn-ea"/>
            </a:endParaRPr>
          </a:p>
        </p:txBody>
      </p:sp>
      <p:sp>
        <p:nvSpPr>
          <p:cNvPr id="11" name="矩形 10"/>
          <p:cNvSpPr/>
          <p:nvPr/>
        </p:nvSpPr>
        <p:spPr>
          <a:xfrm>
            <a:off x="452232" y="889323"/>
            <a:ext cx="2746375" cy="337185"/>
          </a:xfrm>
          <a:prstGeom prst="rect">
            <a:avLst/>
          </a:prstGeom>
        </p:spPr>
        <p:txBody>
          <a:bodyPr wrap="none">
            <a:spAutoFit/>
          </a:bodyPr>
          <a:p>
            <a:pPr algn="l"/>
            <a:r>
              <a:rPr lang="en-US" altLang="zh-CN" sz="1600" b="1" dirty="0" smtClean="0">
                <a:solidFill>
                  <a:srgbClr val="3D89BC"/>
                </a:solidFill>
                <a:sym typeface="+mn-ea"/>
              </a:rPr>
              <a:t>2</a:t>
            </a:r>
            <a:r>
              <a:rPr lang="zh-CN" altLang="zh-CN" sz="1600" b="1" dirty="0" smtClean="0">
                <a:solidFill>
                  <a:srgbClr val="3D89BC"/>
                </a:solidFill>
                <a:sym typeface="+mn-ea"/>
              </a:rPr>
              <a:t>．模糊逻辑系统的工作原理</a:t>
            </a:r>
            <a:endParaRPr lang="zh-CN" altLang="zh-CN" sz="1600" b="1" dirty="0" smtClean="0">
              <a:solidFill>
                <a:srgbClr val="3D89BC"/>
              </a:solidFill>
            </a:endParaRPr>
          </a:p>
        </p:txBody>
      </p:sp>
    </p:spTree>
  </p:cSld>
  <p:clrMapOvr>
    <a:masterClrMapping/>
  </p:clrMapOvr>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4566</Words>
  <Application>WPS 演示</Application>
  <PresentationFormat>全屏显示(4:3)</PresentationFormat>
  <Paragraphs>621</Paragraphs>
  <Slides>44</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44</vt:i4>
      </vt:variant>
    </vt:vector>
  </HeadingPairs>
  <TitlesOfParts>
    <vt:vector size="53" baseType="lpstr">
      <vt:lpstr>Arial</vt:lpstr>
      <vt:lpstr>宋体</vt:lpstr>
      <vt:lpstr>Wingdings</vt:lpstr>
      <vt:lpstr>微软雅黑</vt:lpstr>
      <vt:lpstr>Arial Unicode MS</vt:lpstr>
      <vt:lpstr>Calibri</vt:lpstr>
      <vt:lpstr>Wingdings</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801</cp:revision>
  <dcterms:created xsi:type="dcterms:W3CDTF">2015-11-23T03:31:00Z</dcterms:created>
  <dcterms:modified xsi:type="dcterms:W3CDTF">2021-03-17T01:16:41Z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