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3">
  <p:sldMasterIdLst>
    <p:sldMasterId id="2147483648" r:id="rId1"/>
  </p:sldMasterIdLst>
  <p:notesMasterIdLst>
    <p:notesMasterId r:id="rId35"/>
  </p:notesMasterIdLst>
  <p:handoutMasterIdLst>
    <p:handoutMasterId r:id="rId36"/>
  </p:handoutMasterIdLst>
  <p:sldIdLst>
    <p:sldId id="695" r:id="rId3"/>
    <p:sldId id="446" r:id="rId4"/>
    <p:sldId id="547" r:id="rId5"/>
    <p:sldId id="663" r:id="rId6"/>
    <p:sldId id="655" r:id="rId7"/>
    <p:sldId id="546" r:id="rId8"/>
    <p:sldId id="731" r:id="rId9"/>
    <p:sldId id="551" r:id="rId10"/>
    <p:sldId id="552" r:id="rId11"/>
    <p:sldId id="644" r:id="rId12"/>
    <p:sldId id="656" r:id="rId13"/>
    <p:sldId id="732" r:id="rId14"/>
    <p:sldId id="553" r:id="rId15"/>
    <p:sldId id="664" r:id="rId16"/>
    <p:sldId id="733" r:id="rId17"/>
    <p:sldId id="563" r:id="rId18"/>
    <p:sldId id="657" r:id="rId19"/>
    <p:sldId id="658" r:id="rId20"/>
    <p:sldId id="659" r:id="rId21"/>
    <p:sldId id="660" r:id="rId22"/>
    <p:sldId id="648" r:id="rId23"/>
    <p:sldId id="649" r:id="rId24"/>
    <p:sldId id="661" r:id="rId25"/>
    <p:sldId id="662" r:id="rId26"/>
    <p:sldId id="653" r:id="rId27"/>
    <p:sldId id="654" r:id="rId28"/>
    <p:sldId id="734" r:id="rId29"/>
    <p:sldId id="696" r:id="rId30"/>
    <p:sldId id="758" r:id="rId31"/>
    <p:sldId id="759" r:id="rId32"/>
    <p:sldId id="761" r:id="rId33"/>
    <p:sldId id="701" r:id="rId34"/>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3D89BC"/>
    <a:srgbClr val="404040"/>
    <a:srgbClr val="ED7D31"/>
    <a:srgbClr val="F0C3B5"/>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29" autoAdjust="0"/>
    <p:restoredTop sz="96429" autoAdjust="0"/>
  </p:normalViewPr>
  <p:slideViewPr>
    <p:cSldViewPr snapToGrid="0" showGuides="1">
      <p:cViewPr varScale="1">
        <p:scale>
          <a:sx n="70" d="100"/>
          <a:sy n="70" d="100"/>
        </p:scale>
        <p:origin x="1704" y="66"/>
      </p:cViewPr>
      <p:guideLst>
        <p:guide orient="horz" pos="4029"/>
        <p:guide orient="horz" pos="1421"/>
        <p:guide orient="horz" pos="666"/>
        <p:guide pos="1875"/>
        <p:guide pos="175"/>
        <p:guide pos="5580"/>
        <p:guide pos="1172"/>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670"/>
        <p:guide pos="2234"/>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commentAuthors" Target="commentAuthors.xml"/><Relationship Id="rId4" Type="http://schemas.openxmlformats.org/officeDocument/2006/relationships/slide" Target="slides/slide2.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handoutMaster" Target="handoutMasters/handoutMaster1.xml"/><Relationship Id="rId35" Type="http://schemas.openxmlformats.org/officeDocument/2006/relationships/notesMaster" Target="notesMasters/notesMaster1.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4CCE252-96DC-4364-B6D8-D604A68ECA2D}" type="doc">
      <dgm:prSet loTypeId="list" loCatId="list" qsTypeId="urn:microsoft.com/office/officeart/2005/8/quickstyle/simple1#1" qsCatId="simple" csTypeId="urn:microsoft.com/office/officeart/2005/8/colors/accent1_2#1" csCatId="accent1" phldr="1"/>
      <dgm:spPr/>
      <dgm:t>
        <a:bodyPr/>
        <a:lstStyle/>
        <a:p>
          <a:endParaRPr lang="zh-CN" altLang="en-US"/>
        </a:p>
      </dgm:t>
    </dgm:pt>
    <dgm:pt modelId="{E282234F-EE42-470C-8C43-8A78EA6E63BD}">
      <dgm:prSet phldrT="[文本]" custT="1"/>
      <dgm:spPr>
        <a:solidFill>
          <a:srgbClr val="3D89BC"/>
        </a:solidFill>
      </dgm:spPr>
      <dgm:t>
        <a:bodyPr/>
        <a:lstStyle/>
        <a:p>
          <a:r>
            <a:rPr lang="en-US" altLang="zh-CN" sz="2800" dirty="0" smtClean="0"/>
            <a:t>1</a:t>
          </a:r>
          <a:endParaRPr lang="zh-CN" altLang="en-US" sz="2800" dirty="0"/>
        </a:p>
      </dgm:t>
    </dgm:pt>
    <dgm:pt modelId="{0F0101BD-80A9-4497-9FEA-7F8C4F1F44F5}" cxnId="{2F7B093E-CD24-42EA-A38A-7A4F0E9C9668}" type="parTrans">
      <dgm:prSet/>
      <dgm:spPr/>
      <dgm:t>
        <a:bodyPr/>
        <a:lstStyle/>
        <a:p>
          <a:endParaRPr lang="zh-CN" altLang="en-US"/>
        </a:p>
      </dgm:t>
    </dgm:pt>
    <dgm:pt modelId="{03390D32-013B-471D-B22A-F6682B7463DF}" cxnId="{2F7B093E-CD24-42EA-A38A-7A4F0E9C9668}" type="sibTrans">
      <dgm:prSet/>
      <dgm:spPr/>
      <dgm:t>
        <a:bodyPr/>
        <a:lstStyle/>
        <a:p>
          <a:endParaRPr lang="zh-CN" altLang="en-US"/>
        </a:p>
      </dgm:t>
    </dgm:pt>
    <dgm:pt modelId="{A0A8747E-1181-41D8-AB96-22EECB3FF90A}">
      <dgm:prSet phldr="0" custT="1"/>
      <dgm:spPr/>
      <dgm:t>
        <a:bodyPr vert="horz" wrap="square"/>
        <a:p>
          <a:pPr>
            <a:lnSpc>
              <a:spcPct val="100000"/>
            </a:lnSpc>
            <a:spcBef>
              <a:spcPct val="0"/>
            </a:spcBef>
            <a:spcAft>
              <a:spcPct val="15000"/>
            </a:spcAft>
          </a:pPr>
          <a:r>
            <a:rPr lang="zh-CN" sz="1600">
              <a:solidFill>
                <a:schemeClr val="tx1">
                  <a:lumMod val="75000"/>
                  <a:lumOff val="25000"/>
                </a:schemeClr>
              </a:solidFill>
              <a:latin typeface="微软雅黑" panose="020B0503020204020204" pitchFamily="34" charset="-122"/>
              <a:ea typeface="微软雅黑" panose="020B0503020204020204" pitchFamily="34" charset="-122"/>
              <a:sym typeface="+mn-ea"/>
            </a:rPr>
            <a:t>本地</a:t>
          </a:r>
          <a:r>
            <a:rPr lang="zh-CN"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搜索</a:t>
          </a:r>
          <a:r>
            <a:rPr sz="160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1600">
              <a:solidFill>
                <a:schemeClr val="tx1">
                  <a:lumMod val="75000"/>
                  <a:lumOff val="25000"/>
                </a:schemeClr>
              </a:solidFill>
              <a:latin typeface="微软雅黑" panose="020B0503020204020204" pitchFamily="34" charset="-122"/>
              <a:ea typeface="微软雅黑" panose="020B0503020204020204" pitchFamily="34" charset="-122"/>
              <a:sym typeface="+mn-ea"/>
            </a:rPr>
            <a:t>通过针对个别问题的特定设计，本地搜索可以改进构建的解决方案。</a:t>
          </a:r>
          <a:r>
            <a:rPr sz="1600">
              <a:solidFill>
                <a:schemeClr val="tx1">
                  <a:lumMod val="75000"/>
                  <a:lumOff val="25000"/>
                </a:schemeClr>
              </a:solidFill>
              <a:latin typeface="微软雅黑" panose="020B0503020204020204" pitchFamily="34" charset="-122"/>
              <a:ea typeface="微软雅黑" panose="020B0503020204020204" pitchFamily="34" charset="-122"/>
              <a:sym typeface="+mn-ea"/>
            </a:rPr>
            <a:t/>
          </a:r>
          <a:endParaRPr sz="1600">
            <a:solidFill>
              <a:schemeClr val="tx1">
                <a:lumMod val="75000"/>
                <a:lumOff val="25000"/>
              </a:schemeClr>
            </a:solidFill>
            <a:latin typeface="微软雅黑" panose="020B0503020204020204" pitchFamily="34" charset="-122"/>
            <a:ea typeface="微软雅黑" panose="020B0503020204020204" pitchFamily="34" charset="-122"/>
            <a:sym typeface="+mn-ea"/>
          </a:endParaRPr>
        </a:p>
      </dgm:t>
    </dgm:pt>
    <dgm:pt modelId="{9BF99257-DE4F-476C-997C-E195E590FAC5}" cxnId="{453EF513-B11C-4778-93AB-0D63E1C97949}" type="parTrans">
      <dgm:prSet/>
      <dgm:spPr/>
    </dgm:pt>
    <dgm:pt modelId="{E768F29C-9630-47E0-B22D-08658E50D8D6}" cxnId="{453EF513-B11C-4778-93AB-0D63E1C97949}" type="sibTrans">
      <dgm:prSet/>
      <dgm:spPr/>
    </dgm:pt>
    <dgm:pt modelId="{7151C9E7-DA04-4C8C-9636-B0BD18DF90EF}">
      <dgm:prSet phldrT="[文本]" custT="1"/>
      <dgm:spPr>
        <a:solidFill>
          <a:srgbClr val="3D89BC"/>
        </a:solidFill>
      </dgm:spPr>
      <dgm:t>
        <a:bodyPr/>
        <a:lstStyle/>
        <a:p>
          <a:r>
            <a:rPr lang="en-US" altLang="zh-CN" sz="2800" dirty="0" smtClean="0"/>
            <a:t>2</a:t>
          </a:r>
          <a:endParaRPr lang="zh-CN" altLang="en-US" sz="2800" dirty="0"/>
        </a:p>
      </dgm:t>
    </dgm:pt>
    <dgm:pt modelId="{09F12B68-5361-4AFA-B891-0382200FE95A}" cxnId="{74CFFFCF-831D-4B60-A18C-FFDF98A587BB}" type="parTrans">
      <dgm:prSet/>
      <dgm:spPr/>
      <dgm:t>
        <a:bodyPr/>
        <a:lstStyle/>
        <a:p>
          <a:endParaRPr lang="zh-CN" altLang="en-US"/>
        </a:p>
      </dgm:t>
    </dgm:pt>
    <dgm:pt modelId="{62F53C71-1305-4794-9A2A-476F49D45127}" cxnId="{74CFFFCF-831D-4B60-A18C-FFDF98A587BB}" type="sibTrans">
      <dgm:prSet/>
      <dgm:spPr/>
      <dgm:t>
        <a:bodyPr/>
        <a:lstStyle/>
        <a:p>
          <a:endParaRPr lang="zh-CN" altLang="en-US"/>
        </a:p>
      </dgm:t>
    </dgm:pt>
    <dgm:pt modelId="{15DF4843-0728-4925-B82A-B9B58423BF78}">
      <dgm:prSet phldrT="[文本]" phldr="0" custT="1"/>
      <dgm:spPr/>
      <dgm:t>
        <a:bodyPr vert="horz" wrap="square"/>
        <a:p>
          <a:pPr>
            <a:lnSpc>
              <a:spcPct val="100000"/>
            </a:lnSpc>
            <a:spcBef>
              <a:spcPct val="0"/>
            </a:spcBef>
            <a:spcAft>
              <a:spcPct val="15000"/>
            </a:spcAft>
          </a:pPr>
          <a:r>
            <a:rPr lang="zh-CN" sz="1400" dirty="0" smtClean="0">
              <a:solidFill>
                <a:schemeClr val="tx1">
                  <a:lumMod val="75000"/>
                  <a:lumOff val="25000"/>
                </a:schemeClr>
              </a:solidFill>
            </a:rPr>
            <a:t>局部搜索</a:t>
          </a:r>
          <a:r>
            <a:rPr lang="zh-CN" sz="1400" dirty="0" smtClean="0">
              <a:solidFill>
                <a:schemeClr val="tx1">
                  <a:lumMod val="75000"/>
                  <a:lumOff val="25000"/>
                </a:schemeClr>
              </a:solidFill>
            </a:rPr>
            <a:t>：针对</a:t>
          </a:r>
          <a:r>
            <a:rPr lang="zh-CN" sz="1400" dirty="0" smtClean="0">
              <a:solidFill>
                <a:schemeClr val="tx1">
                  <a:lumMod val="75000"/>
                  <a:lumOff val="25000"/>
                </a:schemeClr>
              </a:solidFill>
            </a:rPr>
            <a:t>个别问题的特定设计</a:t>
          </a:r>
          <a:r>
            <a:rPr lang="zh-CN" sz="1400" dirty="0" smtClean="0">
              <a:solidFill>
                <a:schemeClr val="tx1">
                  <a:lumMod val="75000"/>
                  <a:lumOff val="25000"/>
                </a:schemeClr>
              </a:solidFill>
            </a:rPr>
            <a:t>，</a:t>
          </a:r>
          <a:r>
            <a:rPr lang="zh-CN" altLang="en-US" sz="1400" dirty="0" smtClean="0">
              <a:solidFill>
                <a:schemeClr val="tx1">
                  <a:lumMod val="75000"/>
                  <a:lumOff val="25000"/>
                </a:schemeClr>
              </a:solidFill>
            </a:rPr>
            <a:t>局部</a:t>
          </a:r>
          <a:r>
            <a:rPr lang="zh-CN" sz="1400" dirty="0" smtClean="0">
              <a:solidFill>
                <a:schemeClr val="tx1">
                  <a:lumMod val="75000"/>
                  <a:lumOff val="25000"/>
                </a:schemeClr>
              </a:solidFill>
            </a:rPr>
            <a:t>搜索可以</a:t>
          </a:r>
          <a:r>
            <a:rPr lang="zh-CN" altLang="en-US" sz="1400" dirty="0" smtClean="0">
              <a:solidFill>
                <a:schemeClr val="tx1">
                  <a:lumMod val="75000"/>
                  <a:lumOff val="25000"/>
                </a:schemeClr>
              </a:solidFill>
            </a:rPr>
            <a:t>用来</a:t>
          </a:r>
          <a:r>
            <a:rPr lang="zh-CN" sz="1400" dirty="0" smtClean="0">
              <a:solidFill>
                <a:schemeClr val="tx1">
                  <a:lumMod val="75000"/>
                  <a:lumOff val="25000"/>
                </a:schemeClr>
              </a:solidFill>
            </a:rPr>
            <a:t>改进构建解决</a:t>
          </a:r>
          <a:r>
            <a:rPr lang="zh-CN" sz="1400" dirty="0" smtClean="0">
              <a:solidFill>
                <a:schemeClr val="tx1">
                  <a:lumMod val="75000"/>
                  <a:lumOff val="25000"/>
                </a:schemeClr>
              </a:solidFill>
            </a:rPr>
            <a:t>方案</a:t>
          </a:r>
          <a:r>
            <a:rPr lang="zh-CN" sz="1400" dirty="0" smtClean="0">
              <a:solidFill>
                <a:schemeClr val="tx1">
                  <a:lumMod val="75000"/>
                  <a:lumOff val="25000"/>
                </a:schemeClr>
              </a:solidFill>
            </a:rPr>
            <a:t>。</a:t>
          </a:r>
          <a:r>
            <a:rPr lang="zh-CN" altLang="en-US" sz="1400" dirty="0" smtClean="0">
              <a:solidFill>
                <a:schemeClr val="tx1">
                  <a:lumMod val="75000"/>
                  <a:lumOff val="25000"/>
                </a:schemeClr>
              </a:solidFill>
            </a:rPr>
            <a:t/>
          </a:r>
          <a:endParaRPr lang="zh-CN" altLang="en-US" sz="1400" dirty="0" smtClean="0">
            <a:solidFill>
              <a:schemeClr val="tx1">
                <a:lumMod val="75000"/>
                <a:lumOff val="25000"/>
              </a:schemeClr>
            </a:solidFill>
          </a:endParaRPr>
        </a:p>
      </dgm:t>
    </dgm:pt>
    <dgm:pt modelId="{9A2632F6-CF60-48D6-95DA-D2D3CFFCE684}" cxnId="{E925451C-8C6A-48AC-81A7-8DB98F8C4E95}" type="parTrans">
      <dgm:prSet/>
      <dgm:spPr/>
      <dgm:t>
        <a:bodyPr/>
        <a:lstStyle/>
        <a:p>
          <a:endParaRPr lang="zh-CN" altLang="en-US"/>
        </a:p>
      </dgm:t>
    </dgm:pt>
    <dgm:pt modelId="{74AE5974-EE46-4FC1-A862-92530231AFF0}" cxnId="{E925451C-8C6A-48AC-81A7-8DB98F8C4E95}" type="sibTrans">
      <dgm:prSet/>
      <dgm:spPr/>
      <dgm:t>
        <a:bodyPr/>
        <a:lstStyle/>
        <a:p>
          <a:endParaRPr lang="zh-CN" altLang="en-US"/>
        </a:p>
      </dgm:t>
    </dgm:pt>
    <dgm:pt modelId="{8BC944EC-EDD2-4CD8-9003-4B53A31EE3CB}">
      <dgm:prSet phldrT="[文本]" custT="1"/>
      <dgm:spPr>
        <a:solidFill>
          <a:srgbClr val="3D89BC"/>
        </a:solidFill>
      </dgm:spPr>
      <dgm:t>
        <a:bodyPr/>
        <a:lstStyle/>
        <a:p>
          <a:r>
            <a:rPr lang="en-US" altLang="zh-CN" sz="2800" dirty="0" smtClean="0"/>
            <a:t>3</a:t>
          </a:r>
          <a:endParaRPr lang="zh-CN" altLang="en-US" sz="2800" dirty="0"/>
        </a:p>
      </dgm:t>
    </dgm:pt>
    <dgm:pt modelId="{D836D31E-E363-4B02-9BE7-0568DAE86231}" cxnId="{D6A9A2A0-011C-45FB-8187-2F335E8C700C}" type="parTrans">
      <dgm:prSet/>
      <dgm:spPr/>
      <dgm:t>
        <a:bodyPr/>
        <a:lstStyle/>
        <a:p>
          <a:endParaRPr lang="zh-CN" altLang="en-US"/>
        </a:p>
      </dgm:t>
    </dgm:pt>
    <dgm:pt modelId="{A86A5730-D298-4A3E-A2E3-7B8869E76B3E}" cxnId="{D6A9A2A0-011C-45FB-8187-2F335E8C700C}" type="sibTrans">
      <dgm:prSet/>
      <dgm:spPr/>
      <dgm:t>
        <a:bodyPr/>
        <a:lstStyle/>
        <a:p>
          <a:endParaRPr lang="zh-CN" altLang="en-US"/>
        </a:p>
      </dgm:t>
    </dgm:pt>
    <dgm:pt modelId="{EDE2119E-7725-4E73-B0DB-5E9CD5644412}">
      <dgm:prSet phldrT="[文本]" phldr="0" custT="1"/>
      <dgm:spPr/>
      <dgm:t>
        <a:bodyPr vert="horz" wrap="square"/>
        <a:p>
          <a:pPr>
            <a:lnSpc>
              <a:spcPct val="100000"/>
            </a:lnSpc>
            <a:spcBef>
              <a:spcPct val="0"/>
            </a:spcBef>
            <a:spcAft>
              <a:spcPct val="15000"/>
            </a:spcAft>
          </a:pPr>
          <a:r>
            <a:rPr lang="zh-CN" sz="1400" dirty="0" smtClean="0">
              <a:solidFill>
                <a:schemeClr val="tx1">
                  <a:lumMod val="75000"/>
                  <a:lumOff val="25000"/>
                </a:schemeClr>
              </a:solidFill>
              <a:latin typeface="+mn-lt"/>
            </a:rPr>
            <a:t>更新信息素</a:t>
          </a:r>
          <a:r>
            <a:rPr lang="zh-CN" sz="1400" dirty="0" smtClean="0">
              <a:solidFill>
                <a:schemeClr val="tx1">
                  <a:lumMod val="75000"/>
                  <a:lumOff val="25000"/>
                </a:schemeClr>
              </a:solidFill>
              <a:latin typeface="+mn-lt"/>
            </a:rPr>
            <a:t>：最好</a:t>
          </a:r>
          <a:r>
            <a:rPr lang="zh-CN" sz="1400" dirty="0" smtClean="0">
              <a:solidFill>
                <a:schemeClr val="tx1">
                  <a:lumMod val="75000"/>
                  <a:lumOff val="25000"/>
                </a:schemeClr>
              </a:solidFill>
              <a:latin typeface="+mn-lt"/>
            </a:rPr>
            <a:t>的解决方案将获得最高浓度的信息素。</a:t>
          </a:r>
          <a:r>
            <a:rPr lang="zh-CN" altLang="en-US" sz="1400" dirty="0" smtClean="0">
              <a:solidFill>
                <a:schemeClr val="tx1">
                  <a:lumMod val="75000"/>
                  <a:lumOff val="25000"/>
                </a:schemeClr>
              </a:solidFill>
              <a:latin typeface="+mn-lt"/>
            </a:rPr>
            <a:t/>
          </a:r>
          <a:endParaRPr lang="zh-CN" altLang="en-US" sz="1400" dirty="0" smtClean="0">
            <a:solidFill>
              <a:schemeClr val="tx1">
                <a:lumMod val="75000"/>
                <a:lumOff val="25000"/>
              </a:schemeClr>
            </a:solidFill>
            <a:latin typeface="+mn-lt"/>
          </a:endParaRPr>
        </a:p>
      </dgm:t>
    </dgm:pt>
    <dgm:pt modelId="{F6E2E949-37C3-4DED-886C-4E9E8712B314}" cxnId="{5B46E9A2-458D-4044-B782-53EDC733251C}" type="parTrans">
      <dgm:prSet/>
      <dgm:spPr/>
      <dgm:t>
        <a:bodyPr/>
        <a:lstStyle/>
        <a:p>
          <a:endParaRPr lang="zh-CN" altLang="en-US"/>
        </a:p>
      </dgm:t>
    </dgm:pt>
    <dgm:pt modelId="{0D1D188C-B9EA-4513-947F-52E2CD62AA15}" cxnId="{5B46E9A2-458D-4044-B782-53EDC733251C}" type="sibTrans">
      <dgm:prSet/>
      <dgm:spPr/>
      <dgm:t>
        <a:bodyPr/>
        <a:lstStyle/>
        <a:p>
          <a:endParaRPr lang="zh-CN" altLang="en-US"/>
        </a:p>
      </dgm:t>
    </dgm:pt>
    <dgm:pt modelId="{21108766-401C-48A1-AFBA-32140676E058}" type="pres">
      <dgm:prSet presAssocID="{44CCE252-96DC-4364-B6D8-D604A68ECA2D}" presName="linearFlow" presStyleCnt="0">
        <dgm:presLayoutVars>
          <dgm:dir/>
          <dgm:animLvl val="lvl"/>
          <dgm:resizeHandles val="exact"/>
        </dgm:presLayoutVars>
      </dgm:prSet>
      <dgm:spPr/>
      <dgm:t>
        <a:bodyPr/>
        <a:lstStyle/>
        <a:p>
          <a:endParaRPr lang="zh-CN" altLang="en-US"/>
        </a:p>
      </dgm:t>
    </dgm:pt>
    <dgm:pt modelId="{08324E8C-E7E4-48DC-943A-D5DFAD6A33C2}" type="pres">
      <dgm:prSet presAssocID="{E282234F-EE42-470C-8C43-8A78EA6E63BD}" presName="composite" presStyleCnt="0"/>
      <dgm:spPr/>
    </dgm:pt>
    <dgm:pt modelId="{8D40D3E1-C55B-4451-BD13-6C4BBCFB59C4}" type="pres">
      <dgm:prSet presAssocID="{E282234F-EE42-470C-8C43-8A78EA6E63BD}" presName="parentText" presStyleLbl="alignNode1" presStyleIdx="0" presStyleCnt="3" custLinFactNeighborY="-11041">
        <dgm:presLayoutVars>
          <dgm:chMax val="1"/>
          <dgm:bulletEnabled val="1"/>
        </dgm:presLayoutVars>
      </dgm:prSet>
      <dgm:spPr/>
      <dgm:t>
        <a:bodyPr/>
        <a:lstStyle/>
        <a:p>
          <a:endParaRPr lang="zh-CN" altLang="en-US"/>
        </a:p>
      </dgm:t>
    </dgm:pt>
    <dgm:pt modelId="{565D165C-FB6D-4F91-B721-4130AF3F3A99}" type="pres">
      <dgm:prSet presAssocID="{E282234F-EE42-470C-8C43-8A78EA6E63BD}" presName="descendantText" presStyleLbl="alignAcc1" presStyleIdx="0" presStyleCnt="3" custLinFactNeighborX="727" custLinFactNeighborY="7737">
        <dgm:presLayoutVars>
          <dgm:bulletEnabled val="1"/>
        </dgm:presLayoutVars>
      </dgm:prSet>
      <dgm:spPr/>
      <dgm:t>
        <a:bodyPr/>
        <a:lstStyle/>
        <a:p>
          <a:endParaRPr lang="zh-CN" altLang="en-US"/>
        </a:p>
      </dgm:t>
    </dgm:pt>
    <dgm:pt modelId="{00FCDB02-AA92-4961-89F7-300473F61CD5}" type="pres">
      <dgm:prSet presAssocID="{03390D32-013B-471D-B22A-F6682B7463DF}" presName="sp" presStyleCnt="0"/>
      <dgm:spPr/>
      <dgm:t>
        <a:bodyPr/>
        <a:lstStyle/>
        <a:p>
          <a:endParaRPr lang="zh-CN" altLang="en-US"/>
        </a:p>
      </dgm:t>
    </dgm:pt>
    <dgm:pt modelId="{B1EA2659-1B43-4B23-A825-5B082B4578AC}" type="pres">
      <dgm:prSet presAssocID="{7151C9E7-DA04-4C8C-9636-B0BD18DF90EF}" presName="composite" presStyleCnt="0"/>
      <dgm:spPr/>
    </dgm:pt>
    <dgm:pt modelId="{2B022DE4-2826-4456-A48A-9C64F75641DF}" type="pres">
      <dgm:prSet presAssocID="{7151C9E7-DA04-4C8C-9636-B0BD18DF90EF}" presName="parentText" presStyleLbl="alignNode1" presStyleIdx="1" presStyleCnt="3">
        <dgm:presLayoutVars>
          <dgm:chMax val="1"/>
          <dgm:bulletEnabled val="1"/>
        </dgm:presLayoutVars>
      </dgm:prSet>
      <dgm:spPr/>
      <dgm:t>
        <a:bodyPr/>
        <a:lstStyle/>
        <a:p>
          <a:endParaRPr lang="zh-CN" altLang="en-US"/>
        </a:p>
      </dgm:t>
    </dgm:pt>
    <dgm:pt modelId="{A962E1B6-CC9D-4F15-B0B8-9350163A20CC}" type="pres">
      <dgm:prSet presAssocID="{7151C9E7-DA04-4C8C-9636-B0BD18DF90EF}" presName="descendantText" presStyleLbl="alignAcc1" presStyleIdx="1" presStyleCnt="3">
        <dgm:presLayoutVars>
          <dgm:bulletEnabled val="1"/>
        </dgm:presLayoutVars>
      </dgm:prSet>
      <dgm:spPr/>
      <dgm:t>
        <a:bodyPr/>
        <a:lstStyle/>
        <a:p>
          <a:endParaRPr lang="zh-CN" altLang="en-US"/>
        </a:p>
      </dgm:t>
    </dgm:pt>
    <dgm:pt modelId="{BDA0193A-A764-4826-9DB4-EC8AB02A4980}" type="pres">
      <dgm:prSet presAssocID="{62F53C71-1305-4794-9A2A-476F49D45127}" presName="sp" presStyleCnt="0"/>
      <dgm:spPr/>
      <dgm:t>
        <a:bodyPr/>
        <a:lstStyle/>
        <a:p>
          <a:endParaRPr lang="zh-CN" altLang="en-US"/>
        </a:p>
      </dgm:t>
    </dgm:pt>
    <dgm:pt modelId="{9F360C30-B333-4B83-81A8-92D0DCCB742F}" type="pres">
      <dgm:prSet presAssocID="{8BC944EC-EDD2-4CD8-9003-4B53A31EE3CB}" presName="composite" presStyleCnt="0"/>
      <dgm:spPr/>
    </dgm:pt>
    <dgm:pt modelId="{08B9CE72-FD6B-4FC5-9809-34B2EC5598DE}" type="pres">
      <dgm:prSet presAssocID="{8BC944EC-EDD2-4CD8-9003-4B53A31EE3CB}" presName="parentText" presStyleLbl="alignNode1" presStyleIdx="2" presStyleCnt="3">
        <dgm:presLayoutVars>
          <dgm:chMax val="1"/>
          <dgm:bulletEnabled val="1"/>
        </dgm:presLayoutVars>
      </dgm:prSet>
      <dgm:spPr/>
      <dgm:t>
        <a:bodyPr/>
        <a:lstStyle/>
        <a:p>
          <a:endParaRPr lang="zh-CN" altLang="en-US"/>
        </a:p>
      </dgm:t>
    </dgm:pt>
    <dgm:pt modelId="{48819065-0B0E-41E9-AA52-2A4EBB79C908}" type="pres">
      <dgm:prSet presAssocID="{8BC944EC-EDD2-4CD8-9003-4B53A31EE3CB}" presName="descendantText" presStyleLbl="alignAcc1" presStyleIdx="2" presStyleCnt="3">
        <dgm:presLayoutVars>
          <dgm:bulletEnabled val="1"/>
        </dgm:presLayoutVars>
      </dgm:prSet>
      <dgm:spPr/>
      <dgm:t>
        <a:bodyPr/>
        <a:lstStyle/>
        <a:p>
          <a:endParaRPr lang="zh-CN" altLang="en-US"/>
        </a:p>
      </dgm:t>
    </dgm:pt>
  </dgm:ptLst>
  <dgm:cxnLst>
    <dgm:cxn modelId="{2F7B093E-CD24-42EA-A38A-7A4F0E9C9668}" srcId="{44CCE252-96DC-4364-B6D8-D604A68ECA2D}" destId="{E282234F-EE42-470C-8C43-8A78EA6E63BD}" srcOrd="0" destOrd="0" parTransId="{0F0101BD-80A9-4497-9FEA-7F8C4F1F44F5}" sibTransId="{03390D32-013B-471D-B22A-F6682B7463DF}"/>
    <dgm:cxn modelId="{453EF513-B11C-4778-93AB-0D63E1C97949}" srcId="{E282234F-EE42-470C-8C43-8A78EA6E63BD}" destId="{A0A8747E-1181-41D8-AB96-22EECB3FF90A}" srcOrd="0" destOrd="0" parTransId="{9BF99257-DE4F-476C-997C-E195E590FAC5}" sibTransId="{E768F29C-9630-47E0-B22D-08658E50D8D6}"/>
    <dgm:cxn modelId="{74CFFFCF-831D-4B60-A18C-FFDF98A587BB}" srcId="{44CCE252-96DC-4364-B6D8-D604A68ECA2D}" destId="{7151C9E7-DA04-4C8C-9636-B0BD18DF90EF}" srcOrd="1" destOrd="0" parTransId="{09F12B68-5361-4AFA-B891-0382200FE95A}" sibTransId="{62F53C71-1305-4794-9A2A-476F49D45127}"/>
    <dgm:cxn modelId="{E925451C-8C6A-48AC-81A7-8DB98F8C4E95}" srcId="{7151C9E7-DA04-4C8C-9636-B0BD18DF90EF}" destId="{15DF4843-0728-4925-B82A-B9B58423BF78}" srcOrd="0" destOrd="1" parTransId="{9A2632F6-CF60-48D6-95DA-D2D3CFFCE684}" sibTransId="{74AE5974-EE46-4FC1-A862-92530231AFF0}"/>
    <dgm:cxn modelId="{D6A9A2A0-011C-45FB-8187-2F335E8C700C}" srcId="{44CCE252-96DC-4364-B6D8-D604A68ECA2D}" destId="{8BC944EC-EDD2-4CD8-9003-4B53A31EE3CB}" srcOrd="2" destOrd="0" parTransId="{D836D31E-E363-4B02-9BE7-0568DAE86231}" sibTransId="{A86A5730-D298-4A3E-A2E3-7B8869E76B3E}"/>
    <dgm:cxn modelId="{5B46E9A2-458D-4044-B782-53EDC733251C}" srcId="{8BC944EC-EDD2-4CD8-9003-4B53A31EE3CB}" destId="{EDE2119E-7725-4E73-B0DB-5E9CD5644412}" srcOrd="0" destOrd="2" parTransId="{F6E2E949-37C3-4DED-886C-4E9E8712B314}" sibTransId="{0D1D188C-B9EA-4513-947F-52E2CD62AA15}"/>
    <dgm:cxn modelId="{CBD92B43-9266-4813-AD1D-DBD4F3024361}" type="presOf" srcId="{44CCE252-96DC-4364-B6D8-D604A68ECA2D}" destId="{21108766-401C-48A1-AFBA-32140676E058}" srcOrd="0" destOrd="0" presId="urn:microsoft.com/office/officeart/2005/8/layout/chevron2"/>
    <dgm:cxn modelId="{F1D9CEEA-9F98-4A09-AB53-2A3C419ED470}" type="presParOf" srcId="{21108766-401C-48A1-AFBA-32140676E058}" destId="{08324E8C-E7E4-48DC-943A-D5DFAD6A33C2}" srcOrd="0" destOrd="0" presId="urn:microsoft.com/office/officeart/2005/8/layout/chevron2"/>
    <dgm:cxn modelId="{E3A177FB-FA34-4094-BA49-BC07D47DD407}" type="presParOf" srcId="{08324E8C-E7E4-48DC-943A-D5DFAD6A33C2}" destId="{8D40D3E1-C55B-4451-BD13-6C4BBCFB59C4}" srcOrd="0" destOrd="0" presId="urn:microsoft.com/office/officeart/2005/8/layout/chevron2"/>
    <dgm:cxn modelId="{EE136CA9-19AE-4231-B4FD-4FC9248A55C0}" type="presOf" srcId="{E282234F-EE42-470C-8C43-8A78EA6E63BD}" destId="{8D40D3E1-C55B-4451-BD13-6C4BBCFB59C4}" srcOrd="0" destOrd="0" presId="urn:microsoft.com/office/officeart/2005/8/layout/chevron2"/>
    <dgm:cxn modelId="{85F64DE1-B19B-4D05-B75D-D447C0F0A7F4}" type="presParOf" srcId="{08324E8C-E7E4-48DC-943A-D5DFAD6A33C2}" destId="{565D165C-FB6D-4F91-B721-4130AF3F3A99}" srcOrd="1" destOrd="0" presId="urn:microsoft.com/office/officeart/2005/8/layout/chevron2"/>
    <dgm:cxn modelId="{FDCEEB50-287E-4B0D-B976-638CE1350206}" type="presOf" srcId="{A0A8747E-1181-41D8-AB96-22EECB3FF90A}" destId="{565D165C-FB6D-4F91-B721-4130AF3F3A99}" srcOrd="0" destOrd="0" presId="urn:microsoft.com/office/officeart/2005/8/layout/chevron2"/>
    <dgm:cxn modelId="{D4C4A3D6-D9A1-4CBF-B43B-3CE73B539E00}" type="presParOf" srcId="{21108766-401C-48A1-AFBA-32140676E058}" destId="{00FCDB02-AA92-4961-89F7-300473F61CD5}" srcOrd="1" destOrd="0" presId="urn:microsoft.com/office/officeart/2005/8/layout/chevron2"/>
    <dgm:cxn modelId="{56608560-D675-4DE7-8232-454C41C29004}" type="presOf" srcId="{03390D32-013B-471D-B22A-F6682B7463DF}" destId="{00FCDB02-AA92-4961-89F7-300473F61CD5}" srcOrd="0" destOrd="0" presId="urn:microsoft.com/office/officeart/2005/8/layout/chevron2"/>
    <dgm:cxn modelId="{6158EF0B-DBE1-490B-B796-902159DEA93F}" type="presParOf" srcId="{21108766-401C-48A1-AFBA-32140676E058}" destId="{B1EA2659-1B43-4B23-A825-5B082B4578AC}" srcOrd="2" destOrd="0" presId="urn:microsoft.com/office/officeart/2005/8/layout/chevron2"/>
    <dgm:cxn modelId="{49B87D7E-0D25-4AF2-BF3D-C8A06C7176F9}" type="presParOf" srcId="{B1EA2659-1B43-4B23-A825-5B082B4578AC}" destId="{2B022DE4-2826-4456-A48A-9C64F75641DF}" srcOrd="0" destOrd="2" presId="urn:microsoft.com/office/officeart/2005/8/layout/chevron2"/>
    <dgm:cxn modelId="{CA64980C-8024-4DF9-A384-F670659C03B0}" type="presOf" srcId="{7151C9E7-DA04-4C8C-9636-B0BD18DF90EF}" destId="{2B022DE4-2826-4456-A48A-9C64F75641DF}" srcOrd="0" destOrd="0" presId="urn:microsoft.com/office/officeart/2005/8/layout/chevron2"/>
    <dgm:cxn modelId="{09206967-733C-48F7-BD57-C769D907C706}" type="presParOf" srcId="{B1EA2659-1B43-4B23-A825-5B082B4578AC}" destId="{A962E1B6-CC9D-4F15-B0B8-9350163A20CC}" srcOrd="1" destOrd="2" presId="urn:microsoft.com/office/officeart/2005/8/layout/chevron2"/>
    <dgm:cxn modelId="{A9C83C7B-D484-4345-B6B0-313A8F219CF4}" type="presOf" srcId="{15DF4843-0728-4925-B82A-B9B58423BF78}" destId="{A962E1B6-CC9D-4F15-B0B8-9350163A20CC}" srcOrd="0" destOrd="0" presId="urn:microsoft.com/office/officeart/2005/8/layout/chevron2"/>
    <dgm:cxn modelId="{48CD0BFC-2FEE-49DE-93B7-5C7EB09A423C}" type="presParOf" srcId="{21108766-401C-48A1-AFBA-32140676E058}" destId="{BDA0193A-A764-4826-9DB4-EC8AB02A4980}" srcOrd="3" destOrd="0" presId="urn:microsoft.com/office/officeart/2005/8/layout/chevron2"/>
    <dgm:cxn modelId="{8A46B269-2223-4EB4-8A53-0546224247A7}" type="presOf" srcId="{62F53C71-1305-4794-9A2A-476F49D45127}" destId="{BDA0193A-A764-4826-9DB4-EC8AB02A4980}" srcOrd="0" destOrd="0" presId="urn:microsoft.com/office/officeart/2005/8/layout/chevron2"/>
    <dgm:cxn modelId="{03F82F66-39A9-4C10-8B74-A5E2EDEA0994}" type="presParOf" srcId="{21108766-401C-48A1-AFBA-32140676E058}" destId="{9F360C30-B333-4B83-81A8-92D0DCCB742F}" srcOrd="4" destOrd="0" presId="urn:microsoft.com/office/officeart/2005/8/layout/chevron2"/>
    <dgm:cxn modelId="{3F2B52D6-79E6-4175-B154-C5382FCF83F2}" type="presParOf" srcId="{9F360C30-B333-4B83-81A8-92D0DCCB742F}" destId="{08B9CE72-FD6B-4FC5-9809-34B2EC5598DE}" srcOrd="0" destOrd="4" presId="urn:microsoft.com/office/officeart/2005/8/layout/chevron2"/>
    <dgm:cxn modelId="{510EB939-E768-4AF0-A1FC-1A4ABD8EA230}" type="presOf" srcId="{8BC944EC-EDD2-4CD8-9003-4B53A31EE3CB}" destId="{08B9CE72-FD6B-4FC5-9809-34B2EC5598DE}" srcOrd="0" destOrd="0" presId="urn:microsoft.com/office/officeart/2005/8/layout/chevron2"/>
    <dgm:cxn modelId="{AB2B5663-5C19-4DB7-ADCE-6F99EE46ABB5}" type="presParOf" srcId="{9F360C30-B333-4B83-81A8-92D0DCCB742F}" destId="{48819065-0B0E-41E9-AA52-2A4EBB79C908}" srcOrd="1" destOrd="4" presId="urn:microsoft.com/office/officeart/2005/8/layout/chevron2"/>
    <dgm:cxn modelId="{2EB6152A-0522-414C-BCF1-793FF7DD6340}" type="presOf" srcId="{EDE2119E-7725-4E73-B0DB-5E9CD5644412}" destId="{48819065-0B0E-41E9-AA52-2A4EBB79C908}" srcOrd="0"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311253" cy="2507365"/>
        <a:chOff x="0" y="0"/>
        <a:chExt cx="5311253" cy="2507365"/>
      </a:xfrm>
    </dsp:grpSpPr>
    <dsp:sp modelId="{8D40D3E1-C55B-4451-BD13-6C4BBCFB59C4}">
      <dsp:nvSpPr>
        <dsp:cNvPr id="3" name="燕尾形 2"/>
        <dsp:cNvSpPr/>
      </dsp:nvSpPr>
      <dsp:spPr bwMode="white">
        <a:xfrm rot="5400000">
          <a:off x="-146190" y="146190"/>
          <a:ext cx="974599" cy="682219"/>
        </a:xfrm>
        <a:prstGeom prst="chevron">
          <a:avLst/>
        </a:prstGeom>
        <a:solidFill>
          <a:srgbClr val="3D89BC"/>
        </a:solidFill>
      </dsp:spPr>
      <dsp:style>
        <a:lnRef idx="2">
          <a:schemeClr val="accent1"/>
        </a:lnRef>
        <a:fillRef idx="1">
          <a:schemeClr val="accent1"/>
        </a:fillRef>
        <a:effectRef idx="0">
          <a:scrgbClr r="0" g="0" b="0"/>
        </a:effectRef>
        <a:fontRef idx="minor">
          <a:schemeClr val="lt1"/>
        </a:fontRef>
      </dsp:style>
      <dsp:txBody>
        <a:bodyPr rot="-5400000"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800" dirty="0" smtClean="0"/>
            <a:t>1</a:t>
          </a:r>
          <a:endParaRPr lang="zh-CN" altLang="en-US" sz="2800" dirty="0"/>
        </a:p>
      </dsp:txBody>
      <dsp:txXfrm rot="5400000">
        <a:off x="-146190" y="146190"/>
        <a:ext cx="974599" cy="682219"/>
      </dsp:txXfrm>
    </dsp:sp>
    <dsp:sp modelId="{565D165C-FB6D-4F91-B721-4130AF3F3A99}">
      <dsp:nvSpPr>
        <dsp:cNvPr id="4" name="同侧圆角矩形 3"/>
        <dsp:cNvSpPr/>
      </dsp:nvSpPr>
      <dsp:spPr bwMode="white">
        <a:xfrm rot="5400000">
          <a:off x="2679991" y="-1948759"/>
          <a:ext cx="633489" cy="4629034"/>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vert="horz" wrap="square" lIns="113792" tIns="10160" rIns="10160" bIns="1016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00000"/>
            </a:lnSpc>
            <a:spcBef>
              <a:spcPct val="0"/>
            </a:spcBef>
            <a:spcAft>
              <a:spcPct val="15000"/>
            </a:spcAft>
            <a:buChar char="•"/>
          </a:pPr>
          <a:r>
            <a:rPr lang="zh-CN" sz="1600">
              <a:solidFill>
                <a:schemeClr val="tx1">
                  <a:lumMod val="75000"/>
                  <a:lumOff val="25000"/>
                </a:schemeClr>
              </a:solidFill>
              <a:latin typeface="微软雅黑" panose="020B0503020204020204" pitchFamily="34" charset="-122"/>
              <a:ea typeface="微软雅黑" panose="020B0503020204020204" pitchFamily="34" charset="-122"/>
              <a:sym typeface="+mn-ea"/>
            </a:rPr>
            <a:t>本地</a:t>
          </a:r>
          <a:r>
            <a:rPr lang="zh-CN"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搜索</a:t>
          </a:r>
          <a:r>
            <a:rPr sz="1600">
              <a:solidFill>
                <a:schemeClr val="tx1">
                  <a:lumMod val="75000"/>
                  <a:lumOff val="25000"/>
                </a:schemeClr>
              </a:solidFill>
              <a:latin typeface="微软雅黑" panose="020B0503020204020204" pitchFamily="34" charset="-122"/>
              <a:ea typeface="微软雅黑" panose="020B0503020204020204" pitchFamily="34" charset="-122"/>
              <a:sym typeface="+mn-ea"/>
            </a:rPr>
            <a:t>：</a:t>
          </a:r>
          <a:r>
            <a:rPr sz="1600">
              <a:solidFill>
                <a:schemeClr val="tx1">
                  <a:lumMod val="75000"/>
                  <a:lumOff val="25000"/>
                </a:schemeClr>
              </a:solidFill>
              <a:latin typeface="微软雅黑" panose="020B0503020204020204" pitchFamily="34" charset="-122"/>
              <a:ea typeface="微软雅黑" panose="020B0503020204020204" pitchFamily="34" charset="-122"/>
              <a:sym typeface="+mn-ea"/>
            </a:rPr>
            <a:t>通过针对个别问题的特定设计，本地搜索可以改进构建的解决方案。</a:t>
          </a:r>
          <a:endParaRPr sz="1600">
            <a:solidFill>
              <a:schemeClr val="tx1">
                <a:lumMod val="75000"/>
                <a:lumOff val="25000"/>
              </a:schemeClr>
            </a:solidFill>
            <a:latin typeface="微软雅黑" panose="020B0503020204020204" pitchFamily="34" charset="-122"/>
            <a:ea typeface="微软雅黑" panose="020B0503020204020204" pitchFamily="34" charset="-122"/>
            <a:sym typeface="+mn-ea"/>
          </a:endParaRPr>
        </a:p>
      </dsp:txBody>
      <dsp:txXfrm rot="5400000">
        <a:off x="2679991" y="-1948759"/>
        <a:ext cx="633489" cy="4629034"/>
      </dsp:txXfrm>
    </dsp:sp>
    <dsp:sp modelId="{2B022DE4-2826-4456-A48A-9C64F75641DF}">
      <dsp:nvSpPr>
        <dsp:cNvPr id="5" name="燕尾形 4"/>
        <dsp:cNvSpPr/>
      </dsp:nvSpPr>
      <dsp:spPr bwMode="white">
        <a:xfrm rot="5400000">
          <a:off x="-146190" y="912573"/>
          <a:ext cx="974599" cy="682219"/>
        </a:xfrm>
        <a:prstGeom prst="chevron">
          <a:avLst/>
        </a:prstGeom>
        <a:solidFill>
          <a:srgbClr val="3D89BC"/>
        </a:solidFill>
      </dsp:spPr>
      <dsp:style>
        <a:lnRef idx="2">
          <a:schemeClr val="accent1"/>
        </a:lnRef>
        <a:fillRef idx="1">
          <a:schemeClr val="accent1"/>
        </a:fillRef>
        <a:effectRef idx="0">
          <a:scrgbClr r="0" g="0" b="0"/>
        </a:effectRef>
        <a:fontRef idx="minor">
          <a:schemeClr val="lt1"/>
        </a:fontRef>
      </dsp:style>
      <dsp:txBody>
        <a:bodyPr rot="-5400000"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800" dirty="0" smtClean="0"/>
            <a:t>2</a:t>
          </a:r>
          <a:endParaRPr lang="zh-CN" altLang="en-US" sz="2800" dirty="0"/>
        </a:p>
      </dsp:txBody>
      <dsp:txXfrm rot="5400000">
        <a:off x="-146190" y="912573"/>
        <a:ext cx="974599" cy="682219"/>
      </dsp:txXfrm>
    </dsp:sp>
    <dsp:sp modelId="{A962E1B6-CC9D-4F15-B0B8-9350163A20CC}">
      <dsp:nvSpPr>
        <dsp:cNvPr id="6" name="同侧圆角矩形 5"/>
        <dsp:cNvSpPr/>
      </dsp:nvSpPr>
      <dsp:spPr bwMode="white">
        <a:xfrm rot="5400000">
          <a:off x="2679991" y="-1231389"/>
          <a:ext cx="633489" cy="4629034"/>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vert="horz" wrap="square" lIns="99568" tIns="8890" rIns="8890" bIns="889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14300" lvl="1" indent="-114300">
            <a:lnSpc>
              <a:spcPct val="100000"/>
            </a:lnSpc>
            <a:spcBef>
              <a:spcPct val="0"/>
            </a:spcBef>
            <a:spcAft>
              <a:spcPct val="15000"/>
            </a:spcAft>
            <a:buChar char="•"/>
          </a:pPr>
          <a:r>
            <a:rPr lang="zh-CN" sz="1400" dirty="0" smtClean="0">
              <a:solidFill>
                <a:schemeClr val="tx1">
                  <a:lumMod val="75000"/>
                  <a:lumOff val="25000"/>
                </a:schemeClr>
              </a:solidFill>
            </a:rPr>
            <a:t>局部搜索</a:t>
          </a:r>
          <a:r>
            <a:rPr lang="zh-CN" sz="1400" dirty="0" smtClean="0">
              <a:solidFill>
                <a:schemeClr val="tx1">
                  <a:lumMod val="75000"/>
                  <a:lumOff val="25000"/>
                </a:schemeClr>
              </a:solidFill>
            </a:rPr>
            <a:t>：针对</a:t>
          </a:r>
          <a:r>
            <a:rPr lang="zh-CN" sz="1400" dirty="0" smtClean="0">
              <a:solidFill>
                <a:schemeClr val="tx1">
                  <a:lumMod val="75000"/>
                  <a:lumOff val="25000"/>
                </a:schemeClr>
              </a:solidFill>
            </a:rPr>
            <a:t>个别问题的特定设计</a:t>
          </a:r>
          <a:r>
            <a:rPr lang="zh-CN" sz="1400" dirty="0" smtClean="0">
              <a:solidFill>
                <a:schemeClr val="tx1">
                  <a:lumMod val="75000"/>
                  <a:lumOff val="25000"/>
                </a:schemeClr>
              </a:solidFill>
            </a:rPr>
            <a:t>，</a:t>
          </a:r>
          <a:r>
            <a:rPr lang="zh-CN" altLang="en-US" sz="1400" dirty="0" smtClean="0">
              <a:solidFill>
                <a:schemeClr val="tx1">
                  <a:lumMod val="75000"/>
                  <a:lumOff val="25000"/>
                </a:schemeClr>
              </a:solidFill>
            </a:rPr>
            <a:t>局部</a:t>
          </a:r>
          <a:r>
            <a:rPr lang="zh-CN" sz="1400" dirty="0" smtClean="0">
              <a:solidFill>
                <a:schemeClr val="tx1">
                  <a:lumMod val="75000"/>
                  <a:lumOff val="25000"/>
                </a:schemeClr>
              </a:solidFill>
            </a:rPr>
            <a:t>搜索可以</a:t>
          </a:r>
          <a:r>
            <a:rPr lang="zh-CN" altLang="en-US" sz="1400" dirty="0" smtClean="0">
              <a:solidFill>
                <a:schemeClr val="tx1">
                  <a:lumMod val="75000"/>
                  <a:lumOff val="25000"/>
                </a:schemeClr>
              </a:solidFill>
            </a:rPr>
            <a:t>用来</a:t>
          </a:r>
          <a:r>
            <a:rPr lang="zh-CN" sz="1400" dirty="0" smtClean="0">
              <a:solidFill>
                <a:schemeClr val="tx1">
                  <a:lumMod val="75000"/>
                  <a:lumOff val="25000"/>
                </a:schemeClr>
              </a:solidFill>
            </a:rPr>
            <a:t>改进构建解决</a:t>
          </a:r>
          <a:r>
            <a:rPr lang="zh-CN" sz="1400" dirty="0" smtClean="0">
              <a:solidFill>
                <a:schemeClr val="tx1">
                  <a:lumMod val="75000"/>
                  <a:lumOff val="25000"/>
                </a:schemeClr>
              </a:solidFill>
            </a:rPr>
            <a:t>方案</a:t>
          </a:r>
          <a:r>
            <a:rPr lang="zh-CN" sz="1400" dirty="0" smtClean="0">
              <a:solidFill>
                <a:schemeClr val="tx1">
                  <a:lumMod val="75000"/>
                  <a:lumOff val="25000"/>
                </a:schemeClr>
              </a:solidFill>
            </a:rPr>
            <a:t>。</a:t>
          </a:r>
          <a:endParaRPr lang="zh-CN" altLang="en-US" sz="1400" dirty="0" smtClean="0">
            <a:solidFill>
              <a:schemeClr val="tx1">
                <a:lumMod val="75000"/>
                <a:lumOff val="25000"/>
              </a:schemeClr>
            </a:solidFill>
          </a:endParaRPr>
        </a:p>
      </dsp:txBody>
      <dsp:txXfrm rot="5400000">
        <a:off x="2679991" y="-1231389"/>
        <a:ext cx="633489" cy="4629034"/>
      </dsp:txXfrm>
    </dsp:sp>
    <dsp:sp modelId="{08B9CE72-FD6B-4FC5-9809-34B2EC5598DE}">
      <dsp:nvSpPr>
        <dsp:cNvPr id="7" name="燕尾形 6"/>
        <dsp:cNvSpPr/>
      </dsp:nvSpPr>
      <dsp:spPr bwMode="white">
        <a:xfrm rot="5400000">
          <a:off x="-146190" y="1678956"/>
          <a:ext cx="974599" cy="682219"/>
        </a:xfrm>
        <a:prstGeom prst="chevron">
          <a:avLst/>
        </a:prstGeom>
        <a:solidFill>
          <a:srgbClr val="3D89BC"/>
        </a:solidFill>
      </dsp:spPr>
      <dsp:style>
        <a:lnRef idx="2">
          <a:schemeClr val="accent1"/>
        </a:lnRef>
        <a:fillRef idx="1">
          <a:schemeClr val="accent1"/>
        </a:fillRef>
        <a:effectRef idx="0">
          <a:scrgbClr r="0" g="0" b="0"/>
        </a:effectRef>
        <a:fontRef idx="minor">
          <a:schemeClr val="lt1"/>
        </a:fontRef>
      </dsp:style>
      <dsp:txBody>
        <a:bodyPr rot="-5400000"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800" dirty="0" smtClean="0"/>
            <a:t>3</a:t>
          </a:r>
          <a:endParaRPr lang="zh-CN" altLang="en-US" sz="2800" dirty="0"/>
        </a:p>
      </dsp:txBody>
      <dsp:txXfrm rot="5400000">
        <a:off x="-146190" y="1678956"/>
        <a:ext cx="974599" cy="682219"/>
      </dsp:txXfrm>
    </dsp:sp>
    <dsp:sp modelId="{48819065-0B0E-41E9-AA52-2A4EBB79C908}">
      <dsp:nvSpPr>
        <dsp:cNvPr id="8" name="同侧圆角矩形 7"/>
        <dsp:cNvSpPr/>
      </dsp:nvSpPr>
      <dsp:spPr bwMode="white">
        <a:xfrm rot="5400000">
          <a:off x="2679991" y="-465006"/>
          <a:ext cx="633489" cy="4629034"/>
        </a:xfrm>
        <a:prstGeom prst="round2SameRect">
          <a:avLst/>
        </a:prstGeom>
      </dsp:spPr>
      <dsp:style>
        <a:lnRef idx="2">
          <a:schemeClr val="accent1"/>
        </a:lnRef>
        <a:fillRef idx="1">
          <a:schemeClr val="lt1">
            <a:alpha val="90000"/>
          </a:schemeClr>
        </a:fillRef>
        <a:effectRef idx="0">
          <a:scrgbClr r="0" g="0" b="0"/>
        </a:effectRef>
        <a:fontRef idx="minor"/>
      </dsp:style>
      <dsp:txBody>
        <a:bodyPr rot="-5400000" vert="horz" wrap="square" lIns="99568" tIns="8890" rIns="8890" bIns="889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14300" lvl="1" indent="-114300">
            <a:lnSpc>
              <a:spcPct val="100000"/>
            </a:lnSpc>
            <a:spcBef>
              <a:spcPct val="0"/>
            </a:spcBef>
            <a:spcAft>
              <a:spcPct val="15000"/>
            </a:spcAft>
            <a:buChar char="•"/>
          </a:pPr>
          <a:r>
            <a:rPr lang="zh-CN" sz="1400" dirty="0" smtClean="0">
              <a:solidFill>
                <a:schemeClr val="tx1">
                  <a:lumMod val="75000"/>
                  <a:lumOff val="25000"/>
                </a:schemeClr>
              </a:solidFill>
              <a:latin typeface="+mn-lt"/>
            </a:rPr>
            <a:t>更新信息素</a:t>
          </a:r>
          <a:r>
            <a:rPr lang="zh-CN" sz="1400" dirty="0" smtClean="0">
              <a:solidFill>
                <a:schemeClr val="tx1">
                  <a:lumMod val="75000"/>
                  <a:lumOff val="25000"/>
                </a:schemeClr>
              </a:solidFill>
              <a:latin typeface="+mn-lt"/>
            </a:rPr>
            <a:t>：最好</a:t>
          </a:r>
          <a:r>
            <a:rPr lang="zh-CN" sz="1400" dirty="0" smtClean="0">
              <a:solidFill>
                <a:schemeClr val="tx1">
                  <a:lumMod val="75000"/>
                  <a:lumOff val="25000"/>
                </a:schemeClr>
              </a:solidFill>
              <a:latin typeface="+mn-lt"/>
            </a:rPr>
            <a:t>的解决方案将获得最高浓度的信息素。</a:t>
          </a:r>
          <a:endParaRPr lang="zh-CN" altLang="en-US" sz="1400" dirty="0" smtClean="0">
            <a:solidFill>
              <a:schemeClr val="tx1">
                <a:lumMod val="75000"/>
                <a:lumOff val="25000"/>
              </a:schemeClr>
            </a:solidFill>
            <a:latin typeface="+mn-lt"/>
          </a:endParaRPr>
        </a:p>
      </dsp:txBody>
      <dsp:txXfrm rot="5400000">
        <a:off x="2679991" y="-465006"/>
        <a:ext cx="633489" cy="462903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5" Type="http://schemas.openxmlformats.org/officeDocument/2006/relationships/image" Target="../media/image16.wmf"/><Relationship Id="rId4" Type="http://schemas.openxmlformats.org/officeDocument/2006/relationships/image" Target="../media/image15.wmf"/><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2.wmf"/><Relationship Id="rId7" Type="http://schemas.openxmlformats.org/officeDocument/2006/relationships/oleObject" Target="../embeddings/oleObject8.bin"/><Relationship Id="rId6" Type="http://schemas.openxmlformats.org/officeDocument/2006/relationships/image" Target="../media/image21.wmf"/><Relationship Id="rId5" Type="http://schemas.openxmlformats.org/officeDocument/2006/relationships/oleObject" Target="../embeddings/oleObject7.bin"/><Relationship Id="rId4" Type="http://schemas.openxmlformats.org/officeDocument/2006/relationships/image" Target="../media/image20.wmf"/><Relationship Id="rId3" Type="http://schemas.openxmlformats.org/officeDocument/2006/relationships/oleObject" Target="../embeddings/oleObject6.bin"/><Relationship Id="rId2" Type="http://schemas.openxmlformats.org/officeDocument/2006/relationships/image" Target="../media/image7.png"/><Relationship Id="rId10" Type="http://schemas.openxmlformats.org/officeDocument/2006/relationships/vmlDrawing" Target="../drawings/vmlDrawing2.v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7" Type="http://schemas.openxmlformats.org/officeDocument/2006/relationships/vmlDrawing" Target="../drawings/vmlDrawing3.vml"/><Relationship Id="rId6"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wmf"/><Relationship Id="rId3" Type="http://schemas.openxmlformats.org/officeDocument/2006/relationships/oleObject" Target="../embeddings/oleObject9.bin"/><Relationship Id="rId2" Type="http://schemas.openxmlformats.org/officeDocument/2006/relationships/image" Target="../media/image7.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vmlDrawing" Target="../drawings/vmlDrawing4.vml"/><Relationship Id="rId7" Type="http://schemas.openxmlformats.org/officeDocument/2006/relationships/slideLayout" Target="../slideLayouts/slideLayout2.xml"/><Relationship Id="rId6" Type="http://schemas.openxmlformats.org/officeDocument/2006/relationships/image" Target="../media/image35.wmf"/><Relationship Id="rId5" Type="http://schemas.openxmlformats.org/officeDocument/2006/relationships/oleObject" Target="../embeddings/oleObject11.bin"/><Relationship Id="rId4" Type="http://schemas.openxmlformats.org/officeDocument/2006/relationships/image" Target="../media/image34.wmf"/><Relationship Id="rId3" Type="http://schemas.openxmlformats.org/officeDocument/2006/relationships/oleObject" Target="../embeddings/oleObject10.bin"/><Relationship Id="rId2" Type="http://schemas.openxmlformats.org/officeDocument/2006/relationships/image" Target="../media/image7.png"/><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hyperlink" Target="http://www.chinarobots.cn/" TargetMode="External"/><Relationship Id="rId7" Type="http://schemas.openxmlformats.org/officeDocument/2006/relationships/image" Target="../media/image45.png"/><Relationship Id="rId6" Type="http://schemas.openxmlformats.org/officeDocument/2006/relationships/hyperlink" Target="http://www.chinaaiworld.cn/" TargetMode="External"/><Relationship Id="rId5" Type="http://schemas.openxmlformats.org/officeDocument/2006/relationships/image" Target="../media/image44.png"/><Relationship Id="rId4" Type="http://schemas.openxmlformats.org/officeDocument/2006/relationships/hyperlink" Target="http://www.chinacloud.cn/" TargetMode="External"/><Relationship Id="rId3" Type="http://schemas.openxmlformats.org/officeDocument/2006/relationships/image" Target="../media/image43.png"/><Relationship Id="rId29" Type="http://schemas.openxmlformats.org/officeDocument/2006/relationships/slideLayout" Target="../slideLayouts/slideLayout2.xml"/><Relationship Id="rId28" Type="http://schemas.openxmlformats.org/officeDocument/2006/relationships/image" Target="../media/image58.png"/><Relationship Id="rId27" Type="http://schemas.openxmlformats.org/officeDocument/2006/relationships/image" Target="../media/image57.png"/><Relationship Id="rId26" Type="http://schemas.openxmlformats.org/officeDocument/2006/relationships/image" Target="../media/image56.jpeg"/><Relationship Id="rId25" Type="http://schemas.openxmlformats.org/officeDocument/2006/relationships/image" Target="../media/image55.jpeg"/><Relationship Id="rId24" Type="http://schemas.openxmlformats.org/officeDocument/2006/relationships/image" Target="../media/image54.png"/><Relationship Id="rId23" Type="http://schemas.openxmlformats.org/officeDocument/2006/relationships/hyperlink" Target="http://www.envicloud.cn/" TargetMode="External"/><Relationship Id="rId22" Type="http://schemas.openxmlformats.org/officeDocument/2006/relationships/image" Target="../media/image53.png"/><Relationship Id="rId21" Type="http://schemas.openxmlformats.org/officeDocument/2006/relationships/image" Target="../media/image52.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51.png"/><Relationship Id="rId18" Type="http://schemas.openxmlformats.org/officeDocument/2006/relationships/hyperlink" Target="http://www.netofthings.cn/" TargetMode="External"/><Relationship Id="rId17" Type="http://schemas.openxmlformats.org/officeDocument/2006/relationships/image" Target="../media/image50.png"/><Relationship Id="rId16" Type="http://schemas.openxmlformats.org/officeDocument/2006/relationships/hyperlink" Target="http://www.thebigdata.cn/" TargetMode="External"/><Relationship Id="rId15" Type="http://schemas.openxmlformats.org/officeDocument/2006/relationships/image" Target="../media/image49.png"/><Relationship Id="rId14" Type="http://schemas.openxmlformats.org/officeDocument/2006/relationships/hyperlink" Target="http://www.worldstor.cn/" TargetMode="External"/><Relationship Id="rId13" Type="http://schemas.openxmlformats.org/officeDocument/2006/relationships/image" Target="../media/image48.png"/><Relationship Id="rId12" Type="http://schemas.openxmlformats.org/officeDocument/2006/relationships/hyperlink" Target="http://www.pm25.org.cn/" TargetMode="External"/><Relationship Id="rId11" Type="http://schemas.openxmlformats.org/officeDocument/2006/relationships/image" Target="../media/image47.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3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62.png"/><Relationship Id="rId7" Type="http://schemas.openxmlformats.org/officeDocument/2006/relationships/tags" Target="../tags/tag4.xml"/><Relationship Id="rId6" Type="http://schemas.openxmlformats.org/officeDocument/2006/relationships/image" Target="../media/image61.png"/><Relationship Id="rId55" Type="http://schemas.openxmlformats.org/officeDocument/2006/relationships/slideLayout" Target="../slideLayouts/slideLayout2.xml"/><Relationship Id="rId54" Type="http://schemas.openxmlformats.org/officeDocument/2006/relationships/image" Target="../media/image89.png"/><Relationship Id="rId53" Type="http://schemas.openxmlformats.org/officeDocument/2006/relationships/tags" Target="../tags/tag23.xml"/><Relationship Id="rId52" Type="http://schemas.openxmlformats.org/officeDocument/2006/relationships/image" Target="../media/image88.png"/><Relationship Id="rId51" Type="http://schemas.openxmlformats.org/officeDocument/2006/relationships/image" Target="../media/image87.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86.png"/><Relationship Id="rId48" Type="http://schemas.openxmlformats.org/officeDocument/2006/relationships/image" Target="../media/image85.png"/><Relationship Id="rId47" Type="http://schemas.openxmlformats.org/officeDocument/2006/relationships/image" Target="../media/image84.png"/><Relationship Id="rId46" Type="http://schemas.openxmlformats.org/officeDocument/2006/relationships/image" Target="../media/image83.png"/><Relationship Id="rId45" Type="http://schemas.openxmlformats.org/officeDocument/2006/relationships/image" Target="../media/image82.png"/><Relationship Id="rId44" Type="http://schemas.openxmlformats.org/officeDocument/2006/relationships/image" Target="../media/image81.png"/><Relationship Id="rId43" Type="http://schemas.openxmlformats.org/officeDocument/2006/relationships/image" Target="../media/image80.png"/><Relationship Id="rId42" Type="http://schemas.openxmlformats.org/officeDocument/2006/relationships/image" Target="../media/image79.png"/><Relationship Id="rId41" Type="http://schemas.openxmlformats.org/officeDocument/2006/relationships/tags" Target="../tags/tag21.xml"/><Relationship Id="rId40" Type="http://schemas.openxmlformats.org/officeDocument/2006/relationships/image" Target="../media/image78.png"/><Relationship Id="rId4" Type="http://schemas.openxmlformats.org/officeDocument/2006/relationships/image" Target="../media/image60.png"/><Relationship Id="rId39" Type="http://schemas.openxmlformats.org/officeDocument/2006/relationships/tags" Target="../tags/tag20.xml"/><Relationship Id="rId38" Type="http://schemas.openxmlformats.org/officeDocument/2006/relationships/image" Target="../media/image77.png"/><Relationship Id="rId37" Type="http://schemas.openxmlformats.org/officeDocument/2006/relationships/tags" Target="../tags/tag19.xml"/><Relationship Id="rId36" Type="http://schemas.openxmlformats.org/officeDocument/2006/relationships/image" Target="../media/image76.png"/><Relationship Id="rId35" Type="http://schemas.openxmlformats.org/officeDocument/2006/relationships/tags" Target="../tags/tag18.xml"/><Relationship Id="rId34" Type="http://schemas.openxmlformats.org/officeDocument/2006/relationships/image" Target="../media/image75.png"/><Relationship Id="rId33" Type="http://schemas.openxmlformats.org/officeDocument/2006/relationships/tags" Target="../tags/tag17.xml"/><Relationship Id="rId32" Type="http://schemas.openxmlformats.org/officeDocument/2006/relationships/image" Target="../media/image74.png"/><Relationship Id="rId31" Type="http://schemas.openxmlformats.org/officeDocument/2006/relationships/tags" Target="../tags/tag16.xml"/><Relationship Id="rId30" Type="http://schemas.openxmlformats.org/officeDocument/2006/relationships/image" Target="../media/image73.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72.png"/><Relationship Id="rId27" Type="http://schemas.openxmlformats.org/officeDocument/2006/relationships/tags" Target="../tags/tag14.xml"/><Relationship Id="rId26" Type="http://schemas.openxmlformats.org/officeDocument/2006/relationships/image" Target="../media/image71.png"/><Relationship Id="rId25" Type="http://schemas.openxmlformats.org/officeDocument/2006/relationships/tags" Target="../tags/tag13.xml"/><Relationship Id="rId24" Type="http://schemas.openxmlformats.org/officeDocument/2006/relationships/image" Target="../media/image70.png"/><Relationship Id="rId23" Type="http://schemas.openxmlformats.org/officeDocument/2006/relationships/tags" Target="../tags/tag12.xml"/><Relationship Id="rId22" Type="http://schemas.openxmlformats.org/officeDocument/2006/relationships/image" Target="../media/image69.png"/><Relationship Id="rId21" Type="http://schemas.openxmlformats.org/officeDocument/2006/relationships/tags" Target="../tags/tag11.xml"/><Relationship Id="rId20" Type="http://schemas.openxmlformats.org/officeDocument/2006/relationships/image" Target="../media/image68.png"/><Relationship Id="rId2" Type="http://schemas.openxmlformats.org/officeDocument/2006/relationships/image" Target="../media/image59.png"/><Relationship Id="rId19" Type="http://schemas.openxmlformats.org/officeDocument/2006/relationships/tags" Target="../tags/tag10.xml"/><Relationship Id="rId18" Type="http://schemas.openxmlformats.org/officeDocument/2006/relationships/image" Target="../media/image67.png"/><Relationship Id="rId17" Type="http://schemas.openxmlformats.org/officeDocument/2006/relationships/tags" Target="../tags/tag9.xml"/><Relationship Id="rId16" Type="http://schemas.openxmlformats.org/officeDocument/2006/relationships/image" Target="../media/image66.png"/><Relationship Id="rId15" Type="http://schemas.openxmlformats.org/officeDocument/2006/relationships/tags" Target="../tags/tag8.xml"/><Relationship Id="rId14" Type="http://schemas.openxmlformats.org/officeDocument/2006/relationships/image" Target="../media/image65.png"/><Relationship Id="rId13" Type="http://schemas.openxmlformats.org/officeDocument/2006/relationships/tags" Target="../tags/tag7.xml"/><Relationship Id="rId12" Type="http://schemas.openxmlformats.org/officeDocument/2006/relationships/image" Target="../media/image64.png"/><Relationship Id="rId11" Type="http://schemas.openxmlformats.org/officeDocument/2006/relationships/tags" Target="../tags/tag6.xml"/><Relationship Id="rId10" Type="http://schemas.openxmlformats.org/officeDocument/2006/relationships/image" Target="../media/image63.png"/><Relationship Id="rId1" Type="http://schemas.openxmlformats.org/officeDocument/2006/relationships/tags" Target="../tags/tag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0.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9" Type="http://schemas.openxmlformats.org/officeDocument/2006/relationships/oleObject" Target="../embeddings/oleObject4.bin"/><Relationship Id="rId8" Type="http://schemas.openxmlformats.org/officeDocument/2006/relationships/image" Target="../media/image14.wmf"/><Relationship Id="rId7" Type="http://schemas.openxmlformats.org/officeDocument/2006/relationships/oleObject" Target="../embeddings/oleObject3.bin"/><Relationship Id="rId6" Type="http://schemas.openxmlformats.org/officeDocument/2006/relationships/image" Target="../media/image13.wmf"/><Relationship Id="rId5" Type="http://schemas.openxmlformats.org/officeDocument/2006/relationships/oleObject" Target="../embeddings/oleObject2.bin"/><Relationship Id="rId4" Type="http://schemas.openxmlformats.org/officeDocument/2006/relationships/image" Target="../media/image12.wmf"/><Relationship Id="rId3" Type="http://schemas.openxmlformats.org/officeDocument/2006/relationships/oleObject" Target="../embeddings/oleObject1.bin"/><Relationship Id="rId2" Type="http://schemas.openxmlformats.org/officeDocument/2006/relationships/image" Target="../media/image7.png"/><Relationship Id="rId14" Type="http://schemas.openxmlformats.org/officeDocument/2006/relationships/vmlDrawing" Target="../drawings/vmlDrawing1.vml"/><Relationship Id="rId13" Type="http://schemas.openxmlformats.org/officeDocument/2006/relationships/slideLayout" Target="../slideLayouts/slideLayout2.xml"/><Relationship Id="rId12" Type="http://schemas.openxmlformats.org/officeDocument/2006/relationships/image" Target="../media/image16.wmf"/><Relationship Id="rId11" Type="http://schemas.openxmlformats.org/officeDocument/2006/relationships/oleObject" Target="../embeddings/oleObject5.bin"/><Relationship Id="rId10" Type="http://schemas.openxmlformats.org/officeDocument/2006/relationships/image" Target="../media/image15.wmf"/><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7.png"/><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image" Target="../media/image7.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2240280" cy="299085"/>
          </a:xfrm>
          <a:prstGeom prst="rect">
            <a:avLst/>
          </a:prstGeom>
        </p:spPr>
        <p:txBody>
          <a:bodyPr wrap="none">
            <a:spAutoFit/>
          </a:bodyPr>
          <a:lstStyle/>
          <a:p>
            <a:r>
              <a:rPr lang="zh-CN" altLang="en-US" sz="1350" dirty="0" smtClean="0">
                <a:solidFill>
                  <a:schemeClr val="bg1"/>
                </a:solidFill>
              </a:rPr>
              <a:t>高级人工智能人才</a:t>
            </a:r>
            <a:r>
              <a:rPr lang="zh-CN" altLang="en-US" sz="1350" dirty="0">
                <a:solidFill>
                  <a:schemeClr val="bg1"/>
                </a:solidFill>
              </a:rPr>
              <a:t>培养丛书</a:t>
            </a:r>
            <a:endParaRPr lang="zh-CN" altLang="en-US" sz="1350" dirty="0">
              <a:solidFill>
                <a:schemeClr val="bg1"/>
              </a:solidFill>
            </a:endParaRPr>
          </a:p>
        </p:txBody>
      </p:sp>
      <p:sp>
        <p:nvSpPr>
          <p:cNvPr id="8" name="矩形 7"/>
          <p:cNvSpPr/>
          <p:nvPr/>
        </p:nvSpPr>
        <p:spPr>
          <a:xfrm>
            <a:off x="8790305" y="3072130"/>
            <a:ext cx="368300" cy="32397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4" name="图片 13" descr="timgE8ADISUU.jpg"/>
          <p:cNvPicPr>
            <a:picLocks noChangeAspect="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Lst>
          </a:blip>
          <a:stretch>
            <a:fillRect/>
          </a:stretch>
        </p:blipFill>
        <p:spPr>
          <a:xfrm>
            <a:off x="3376295" y="6337300"/>
            <a:ext cx="2400300" cy="520700"/>
          </a:xfrm>
          <a:prstGeom prst="rect">
            <a:avLst/>
          </a:prstGeom>
        </p:spPr>
      </p:pic>
      <p:sp>
        <p:nvSpPr>
          <p:cNvPr id="20" name="矩形 19"/>
          <p:cNvSpPr/>
          <p:nvPr/>
        </p:nvSpPr>
        <p:spPr>
          <a:xfrm>
            <a:off x="1718945" y="202882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1459230" y="202882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2" name="TextBox 6"/>
          <p:cNvSpPr txBox="1"/>
          <p:nvPr/>
        </p:nvSpPr>
        <p:spPr>
          <a:xfrm>
            <a:off x="1719235" y="2476495"/>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刘河  杨</a:t>
            </a:r>
            <a:r>
              <a:rPr lang="zh-CN" altLang="en-US" sz="1600" dirty="0">
                <a:solidFill>
                  <a:schemeClr val="tx1">
                    <a:lumMod val="75000"/>
                    <a:lumOff val="25000"/>
                  </a:schemeClr>
                </a:solidFill>
              </a:rPr>
              <a:t>艺      </a:t>
            </a:r>
            <a:r>
              <a:rPr lang="zh-CN" altLang="en-US" sz="1600" dirty="0" smtClean="0">
                <a:solidFill>
                  <a:schemeClr val="tx1">
                    <a:lumMod val="75000"/>
                    <a:lumOff val="25000"/>
                  </a:schemeClr>
                </a:solidFill>
              </a:rPr>
              <a:t>主编            覃焕昌  王海涛      </a:t>
            </a:r>
            <a:r>
              <a:rPr lang="zh-CN" altLang="en-US" sz="1600" dirty="0" smtClean="0">
                <a:solidFill>
                  <a:schemeClr val="tx1">
                    <a:lumMod val="75000"/>
                    <a:lumOff val="25000"/>
                  </a:schemeClr>
                </a:solidFill>
              </a:rPr>
              <a:t>副主编</a:t>
            </a:r>
            <a:endParaRPr lang="zh-CN" altLang="en-US" sz="1600" dirty="0">
              <a:solidFill>
                <a:schemeClr val="tx1">
                  <a:lumMod val="75000"/>
                  <a:lumOff val="25000"/>
                </a:schemeClr>
              </a:solidFill>
            </a:endParaRPr>
          </a:p>
        </p:txBody>
      </p:sp>
      <p:sp>
        <p:nvSpPr>
          <p:cNvPr id="28" name="TextBox 6"/>
          <p:cNvSpPr txBox="1"/>
          <p:nvPr/>
        </p:nvSpPr>
        <p:spPr>
          <a:xfrm>
            <a:off x="1719235" y="2110231"/>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刘鹏      总主编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2376000" y="221895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矩形 29"/>
          <p:cNvSpPr/>
          <p:nvPr/>
        </p:nvSpPr>
        <p:spPr>
          <a:xfrm>
            <a:off x="-6985" y="500380"/>
            <a:ext cx="9166225" cy="1322070"/>
          </a:xfrm>
          <a:prstGeom prst="rect">
            <a:avLst/>
          </a:prstGeom>
          <a:effectLst/>
        </p:spPr>
        <p:txBody>
          <a:bodyPr wrap="square">
            <a:spAutoFit/>
          </a:bodyPr>
          <a:lstStyle/>
          <a:p>
            <a:pPr algn="ctr">
              <a:defRPr/>
            </a:pPr>
            <a:r>
              <a:rPr lang="zh-CN" altLang="en-US" sz="8000" b="1" spc="300" dirty="0" smtClean="0">
                <a:ln w="11430"/>
                <a:solidFill>
                  <a:srgbClr val="000066"/>
                </a:solidFill>
                <a:latin typeface="微软雅黑" panose="020B0503020204020204" pitchFamily="34" charset="-122"/>
                <a:ea typeface="微软雅黑" panose="020B0503020204020204" pitchFamily="34" charset="-122"/>
              </a:rPr>
              <a:t>智能系统</a:t>
            </a:r>
            <a:endParaRPr lang="zh-CN" altLang="en-US" sz="8000" b="1" spc="300" dirty="0">
              <a:ln w="11430"/>
              <a:solidFill>
                <a:srgbClr val="000066"/>
              </a:solidFill>
              <a:latin typeface="微软雅黑" panose="020B0503020204020204" pitchFamily="34" charset="-122"/>
              <a:ea typeface="微软雅黑" panose="020B0503020204020204" pitchFamily="34" charset="-122"/>
            </a:endParaRPr>
          </a:p>
        </p:txBody>
      </p:sp>
      <p:sp>
        <p:nvSpPr>
          <p:cNvPr id="6" name="Freeform 25"/>
          <p:cNvSpPr>
            <a:spLocks noEditPoints="1"/>
          </p:cNvSpPr>
          <p:nvPr/>
        </p:nvSpPr>
        <p:spPr bwMode="auto">
          <a:xfrm>
            <a:off x="5760000" y="2592000"/>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4" name="图片 3"/>
          <p:cNvPicPr>
            <a:picLocks noChangeAspect="1"/>
          </p:cNvPicPr>
          <p:nvPr/>
        </p:nvPicPr>
        <p:blipFill>
          <a:blip r:embed="rId3"/>
          <a:stretch>
            <a:fillRect/>
          </a:stretch>
        </p:blipFill>
        <p:spPr>
          <a:xfrm>
            <a:off x="2952000" y="2592000"/>
            <a:ext cx="128027" cy="121931"/>
          </a:xfrm>
          <a:prstGeom prst="rect">
            <a:avLst/>
          </a:prstGeom>
        </p:spPr>
      </p:pic>
      <p:pic>
        <p:nvPicPr>
          <p:cNvPr id="7" name="图片 6"/>
          <p:cNvPicPr>
            <a:picLocks noChangeAspect="1"/>
          </p:cNvPicPr>
          <p:nvPr/>
        </p:nvPicPr>
        <p:blipFill>
          <a:blip r:embed="rId4"/>
          <a:stretch>
            <a:fillRect/>
          </a:stretch>
        </p:blipFill>
        <p:spPr>
          <a:xfrm>
            <a:off x="1459230" y="3072130"/>
            <a:ext cx="6529070" cy="324040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19400" cy="414020"/>
          </a:xfrm>
          <a:prstGeom prst="rect">
            <a:avLst/>
          </a:prstGeom>
          <a:noFill/>
        </p:spPr>
        <p:txBody>
          <a:bodyPr wrap="none" rtlCol="0">
            <a:spAutoFit/>
          </a:bodyPr>
          <a:lstStyle/>
          <a:p>
            <a:pPr algn="l"/>
            <a:r>
              <a:rPr lang="en-US" altLang="zh-CN" sz="2100" spc="225" dirty="0" smtClean="0">
                <a:solidFill>
                  <a:prstClr val="white"/>
                </a:solidFill>
                <a:sym typeface="+mn-ea"/>
              </a:rPr>
              <a:t>8.2 </a:t>
            </a:r>
            <a:r>
              <a:rPr lang="zh-CN" altLang="en-US" sz="2100" spc="225" dirty="0" smtClean="0">
                <a:solidFill>
                  <a:prstClr val="white"/>
                </a:solidFill>
                <a:sym typeface="+mn-ea"/>
              </a:rPr>
              <a:t>粒子群优化算法</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第八章 群体智能</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7" name="Rectangle 9"/>
          <p:cNvSpPr>
            <a:spLocks noChangeArrowheads="1"/>
          </p:cNvSpPr>
          <p:nvPr/>
        </p:nvSpPr>
        <p:spPr bwMode="auto">
          <a:xfrm>
            <a:off x="1260064" y="1699340"/>
            <a:ext cx="63931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indent="266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ctr">
              <a:lnSpc>
                <a:spcPct val="100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每个</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粒子的速率通过上面提到的三个方向的</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速率进行</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计算</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kumimoji="0" lang="zh-CN" altLang="en-US"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Rectangle 11"/>
          <p:cNvSpPr>
            <a:spLocks noChangeArrowheads="1"/>
          </p:cNvSpPr>
          <p:nvPr/>
        </p:nvSpPr>
        <p:spPr bwMode="auto">
          <a:xfrm>
            <a:off x="2402285" y="1883490"/>
            <a:ext cx="85784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graphicFrame>
        <p:nvGraphicFramePr>
          <p:cNvPr id="21" name="对象 20"/>
          <p:cNvGraphicFramePr>
            <a:graphicFrameLocks noChangeAspect="1"/>
          </p:cNvGraphicFramePr>
          <p:nvPr/>
        </p:nvGraphicFramePr>
        <p:xfrm>
          <a:off x="3086807" y="2566996"/>
          <a:ext cx="3130297" cy="477570"/>
        </p:xfrm>
        <a:graphic>
          <a:graphicData uri="http://schemas.openxmlformats.org/presentationml/2006/ole">
            <mc:AlternateContent xmlns:mc="http://schemas.openxmlformats.org/markup-compatibility/2006">
              <mc:Choice xmlns:v="urn:schemas-microsoft-com:vml" Requires="v">
                <p:oleObj spid="_x0000_s3245" name="" r:id="rId3" imgW="2045335" imgH="254000" progId="Equation.DSMT4">
                  <p:embed/>
                </p:oleObj>
              </mc:Choice>
              <mc:Fallback>
                <p:oleObj name="" r:id="rId3" imgW="2045335" imgH="254000" progId="Equation.DSMT4">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6807" y="2566996"/>
                        <a:ext cx="3130297" cy="477570"/>
                      </a:xfrm>
                      <a:prstGeom prst="rect">
                        <a:avLst/>
                      </a:prstGeom>
                      <a:noFill/>
                    </p:spPr>
                  </p:pic>
                </p:oleObj>
              </mc:Fallback>
            </mc:AlternateContent>
          </a:graphicData>
        </a:graphic>
      </p:graphicFrame>
      <p:graphicFrame>
        <p:nvGraphicFramePr>
          <p:cNvPr id="22" name="对象 21"/>
          <p:cNvGraphicFramePr>
            <a:graphicFrameLocks noChangeAspect="1"/>
          </p:cNvGraphicFramePr>
          <p:nvPr/>
        </p:nvGraphicFramePr>
        <p:xfrm>
          <a:off x="3500392" y="3453180"/>
          <a:ext cx="688834" cy="307515"/>
        </p:xfrm>
        <a:graphic>
          <a:graphicData uri="http://schemas.openxmlformats.org/presentationml/2006/ole">
            <mc:AlternateContent xmlns:mc="http://schemas.openxmlformats.org/markup-compatibility/2006">
              <mc:Choice xmlns:v="urn:schemas-microsoft-com:vml" Requires="v">
                <p:oleObj spid="_x0000_s3246" name="" r:id="rId5" imgW="548640" imgH="242570" progId="Equation.3">
                  <p:embed/>
                </p:oleObj>
              </mc:Choice>
              <mc:Fallback>
                <p:oleObj name="" r:id="rId5" imgW="548640" imgH="242570" progId="Equation.3">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0392" y="3453180"/>
                        <a:ext cx="688834" cy="307515"/>
                      </a:xfrm>
                      <a:prstGeom prst="rect">
                        <a:avLst/>
                      </a:prstGeom>
                      <a:noFill/>
                    </p:spPr>
                  </p:pic>
                </p:oleObj>
              </mc:Fallback>
            </mc:AlternateContent>
          </a:graphicData>
        </a:graphic>
      </p:graphicFrame>
      <p:graphicFrame>
        <p:nvGraphicFramePr>
          <p:cNvPr id="23" name="对象 22"/>
          <p:cNvGraphicFramePr>
            <a:graphicFrameLocks noChangeAspect="1"/>
          </p:cNvGraphicFramePr>
          <p:nvPr/>
        </p:nvGraphicFramePr>
        <p:xfrm>
          <a:off x="572794" y="3978408"/>
          <a:ext cx="842239" cy="406080"/>
        </p:xfrm>
        <a:graphic>
          <a:graphicData uri="http://schemas.openxmlformats.org/presentationml/2006/ole">
            <mc:AlternateContent xmlns:mc="http://schemas.openxmlformats.org/markup-compatibility/2006">
              <mc:Choice xmlns:v="urn:schemas-microsoft-com:vml" Requires="v">
                <p:oleObj spid="_x0000_s3247" name="" r:id="rId7" imgW="548640" imgH="255270" progId="Equation.DSMT4">
                  <p:embed/>
                </p:oleObj>
              </mc:Choice>
              <mc:Fallback>
                <p:oleObj name="" r:id="rId7" imgW="548640" imgH="255270" progId="Equation.DSMT4">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794" y="3978408"/>
                        <a:ext cx="842239" cy="406080"/>
                      </a:xfrm>
                      <a:prstGeom prst="rect">
                        <a:avLst/>
                      </a:prstGeom>
                      <a:noFill/>
                    </p:spPr>
                  </p:pic>
                </p:oleObj>
              </mc:Fallback>
            </mc:AlternateContent>
          </a:graphicData>
        </a:graphic>
      </p:graphicFrame>
      <p:sp>
        <p:nvSpPr>
          <p:cNvPr id="24" name="Rectangle 14"/>
          <p:cNvSpPr>
            <a:spLocks noChangeArrowheads="1"/>
          </p:cNvSpPr>
          <p:nvPr/>
        </p:nvSpPr>
        <p:spPr bwMode="auto">
          <a:xfrm>
            <a:off x="506057" y="3422826"/>
            <a:ext cx="3156585" cy="337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ctr" latinLnBrk="0" hangingPunct="0">
              <a:lnSpc>
                <a:spcPct val="100000"/>
              </a:lnSpc>
              <a:spcBef>
                <a:spcPct val="0"/>
              </a:spcBef>
              <a:spcAft>
                <a:spcPct val="0"/>
              </a:spcAft>
              <a:buClrTx/>
              <a:buSzTx/>
              <a:buFontTx/>
              <a:buNone/>
            </a:pPr>
            <a:r>
              <a:rPr kumimoji="0" lang="zh-CN" altLang="zh-CN" sz="1600" b="1" i="1"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a</a:t>
            </a:r>
            <a:r>
              <a:rPr kumimoji="0" lang="zh-CN" altLang="zh-CN" sz="1600" b="1"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zh-CN" sz="1600" b="1" i="1"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b</a:t>
            </a:r>
            <a:r>
              <a:rPr kumimoji="0" lang="zh-CN" altLang="zh-CN" sz="1600" b="1"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zh-CN" sz="1600" b="1" i="1"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c</a:t>
            </a:r>
            <a:r>
              <a:rPr kumimoji="0" lang="zh-CN" altLang="zh-CN" sz="160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是控制三个方向的</a:t>
            </a:r>
            <a:r>
              <a:rPr kumimoji="0" lang="zh-CN" altLang="en-US" sz="160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常数</a:t>
            </a:r>
            <a:r>
              <a:rPr kumimoji="0" lang="zh-CN" altLang="en-US" sz="140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a:t>
            </a:r>
            <a:endParaRPr kumimoji="0" lang="zh-CN" altLang="en-US" sz="140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Rectangle 15"/>
          <p:cNvSpPr>
            <a:spLocks noChangeArrowheads="1"/>
          </p:cNvSpPr>
          <p:nvPr/>
        </p:nvSpPr>
        <p:spPr bwMode="auto">
          <a:xfrm>
            <a:off x="4080044" y="3453864"/>
            <a:ext cx="5184140" cy="337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ctr" latinLnBrk="0" hangingPunct="0">
              <a:lnSpc>
                <a:spcPct val="100000"/>
              </a:lnSpc>
              <a:spcBef>
                <a:spcPct val="0"/>
              </a:spcBef>
              <a:spcAft>
                <a:spcPct val="0"/>
              </a:spcAft>
              <a:buClrTx/>
              <a:buSzTx/>
              <a:buFontTx/>
              <a:buNone/>
            </a:pPr>
            <a:r>
              <a:rPr kumimoji="0" lang="zh-CN" altLang="en-US" sz="160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为粒子</a:t>
            </a:r>
            <a:r>
              <a:rPr kumimoji="0" lang="en-US" altLang="zh-CN" sz="1600" i="1"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P</a:t>
            </a:r>
            <a:r>
              <a:rPr kumimoji="0" lang="zh-CN" altLang="en-US" sz="160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到此刻为止</a:t>
            </a:r>
            <a:r>
              <a:rPr kumimoji="0" lang="zh-CN" altLang="zh-CN" sz="160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最优性能位置与当前位置间的差</a:t>
            </a:r>
            <a:r>
              <a:rPr kumimoji="0" lang="zh-CN" altLang="en-US" sz="160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值；</a:t>
            </a:r>
            <a:endParaRPr kumimoji="0" lang="zh-CN" altLang="en-US" sz="160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Rectangle 16"/>
          <p:cNvSpPr>
            <a:spLocks noChangeArrowheads="1"/>
          </p:cNvSpPr>
          <p:nvPr/>
        </p:nvSpPr>
        <p:spPr bwMode="auto">
          <a:xfrm>
            <a:off x="1340467" y="4012855"/>
            <a:ext cx="6265545" cy="337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ctr" latinLnBrk="0" hangingPunct="0">
              <a:lnSpc>
                <a:spcPct val="100000"/>
              </a:lnSpc>
              <a:spcBef>
                <a:spcPct val="0"/>
              </a:spcBef>
              <a:spcAft>
                <a:spcPct val="0"/>
              </a:spcAft>
              <a:buClrTx/>
              <a:buSzTx/>
              <a:buFontTx/>
              <a:buNone/>
            </a:pPr>
            <a:r>
              <a:rPr kumimoji="0" lang="zh-CN" altLang="zh-CN" sz="160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表示在t时具有最好性能的近邻粒子</a:t>
            </a:r>
            <a:r>
              <a:rPr kumimoji="0" lang="zh-CN" altLang="zh-CN" sz="1600" i="1"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j</a:t>
            </a:r>
            <a:r>
              <a:rPr kumimoji="0" lang="en-US" altLang="zh-CN" sz="1600" i="1"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zh-CN" sz="160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的位置和粒子当前位置的差值</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kumimoji="0" lang="zh-CN" altLang="en-US" sz="160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19400" cy="414020"/>
          </a:xfrm>
          <a:prstGeom prst="rect">
            <a:avLst/>
          </a:prstGeom>
          <a:noFill/>
        </p:spPr>
        <p:txBody>
          <a:bodyPr wrap="none" rtlCol="0">
            <a:spAutoFit/>
          </a:bodyPr>
          <a:lstStyle/>
          <a:p>
            <a:pPr algn="l"/>
            <a:r>
              <a:rPr lang="en-US" altLang="zh-CN" sz="2100" spc="225" dirty="0" smtClean="0">
                <a:solidFill>
                  <a:prstClr val="white"/>
                </a:solidFill>
                <a:sym typeface="+mn-ea"/>
              </a:rPr>
              <a:t>8.2 </a:t>
            </a:r>
            <a:r>
              <a:rPr lang="zh-CN" altLang="en-US" sz="2100" spc="225" dirty="0" smtClean="0">
                <a:solidFill>
                  <a:prstClr val="white"/>
                </a:solidFill>
                <a:sym typeface="+mn-ea"/>
              </a:rPr>
              <a:t>粒子群优化算法</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第八章 群体智能</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Rectangle 11"/>
          <p:cNvSpPr>
            <a:spLocks noChangeArrowheads="1"/>
          </p:cNvSpPr>
          <p:nvPr/>
        </p:nvSpPr>
        <p:spPr bwMode="auto">
          <a:xfrm>
            <a:off x="2402285" y="1883490"/>
            <a:ext cx="85784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sp>
        <p:nvSpPr>
          <p:cNvPr id="40" name="矩形 39"/>
          <p:cNvSpPr/>
          <p:nvPr/>
        </p:nvSpPr>
        <p:spPr>
          <a:xfrm>
            <a:off x="594043" y="1320910"/>
            <a:ext cx="7955088" cy="645160"/>
          </a:xfrm>
          <a:prstGeom prst="rect">
            <a:avLst/>
          </a:prstGeom>
        </p:spPr>
        <p:txBody>
          <a:bodyPr wrap="square">
            <a:spAutoFit/>
          </a:bodyPr>
          <a:lstStyle/>
          <a:p>
            <a:pPr lvl="0" indent="266700" eaLnBrk="0" fontAlgn="ctr" hangingPunct="0">
              <a:spcBef>
                <a:spcPct val="0"/>
              </a:spcBef>
              <a:spcAft>
                <a:spcPct val="0"/>
              </a:spcAft>
            </a:pPr>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通过</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在目前最优解的位置和粒子邻域最优解周围增加一个不确定性的</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区域</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来避免陷入局部最优，</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公式</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如下：</a:t>
            </a:r>
            <a:endPar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1" name="Rectangle 5"/>
          <p:cNvSpPr>
            <a:spLocks noChangeArrowheads="1"/>
          </p:cNvSpPr>
          <p:nvPr/>
        </p:nvSpPr>
        <p:spPr bwMode="auto">
          <a:xfrm>
            <a:off x="3168073" y="196618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42" name="对象 41"/>
          <p:cNvGraphicFramePr>
            <a:graphicFrameLocks noChangeAspect="1"/>
          </p:cNvGraphicFramePr>
          <p:nvPr/>
        </p:nvGraphicFramePr>
        <p:xfrm>
          <a:off x="2833368" y="2050521"/>
          <a:ext cx="3790492" cy="497131"/>
        </p:xfrm>
        <a:graphic>
          <a:graphicData uri="http://schemas.openxmlformats.org/presentationml/2006/ole">
            <mc:AlternateContent xmlns:mc="http://schemas.openxmlformats.org/markup-compatibility/2006">
              <mc:Choice xmlns:v="urn:schemas-microsoft-com:vml" Requires="v">
                <p:oleObj spid="_x0000_s8252" name="" r:id="rId3" imgW="2223770" imgH="254000" progId="Equation.DSMT4">
                  <p:embed/>
                </p:oleObj>
              </mc:Choice>
              <mc:Fallback>
                <p:oleObj name="" r:id="rId3" imgW="2223770" imgH="25400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3368" y="2050521"/>
                        <a:ext cx="3790492" cy="497131"/>
                      </a:xfrm>
                      <a:prstGeom prst="rect">
                        <a:avLst/>
                      </a:prstGeom>
                      <a:noFill/>
                    </p:spPr>
                  </p:pic>
                </p:oleObj>
              </mc:Fallback>
            </mc:AlternateContent>
          </a:graphicData>
        </a:graphic>
      </p:graphicFrame>
      <p:sp>
        <p:nvSpPr>
          <p:cNvPr id="44" name="矩形 43"/>
          <p:cNvSpPr/>
          <p:nvPr/>
        </p:nvSpPr>
        <p:spPr>
          <a:xfrm>
            <a:off x="594472" y="4613858"/>
            <a:ext cx="7894265" cy="922020"/>
          </a:xfrm>
          <a:prstGeom prst="rect">
            <a:avLst/>
          </a:prstGeom>
        </p:spPr>
        <p:txBody>
          <a:bodyPr wrap="square">
            <a:spAutoFit/>
          </a:bodyPr>
          <a:lstStyle/>
          <a:p>
            <a:pPr indent="266700" algn="just">
              <a:lnSpc>
                <a:spcPct val="100000"/>
              </a:lnSpc>
              <a:spcAft>
                <a:spcPts val="0"/>
              </a:spcAft>
            </a:pPr>
            <a:r>
              <a:rPr lang="en-US" altLang="zh-CN" sz="1600" b="1" kern="0" dirty="0" smtClean="0">
                <a:ea typeface="宋体" panose="02010600030101010101" pitchFamily="2" charset="-122"/>
                <a:cs typeface="Times New Roman" panose="02020603050405020304" pitchFamily="18" charset="0"/>
              </a:rPr>
              <a:t>   </a:t>
            </a:r>
            <a:r>
              <a:rPr lang="zh-CN" altLang="zh-CN" kern="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粒子</a:t>
            </a:r>
            <a:r>
              <a:rPr lang="zh-CN" altLang="zh-CN" kern="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a:t>
            </a:r>
            <a:r>
              <a:rPr lang="zh-CN" altLang="zh-CN" kern="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邻域由</a:t>
            </a:r>
            <a:r>
              <a:rPr lang="zh-CN" altLang="zh-CN" kern="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函数空间的粒子位置</a:t>
            </a:r>
            <a:r>
              <a:rPr lang="zh-CN" altLang="zh-CN" kern="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给定</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（如上左图）</a:t>
            </a:r>
            <a:r>
              <a:rPr lang="zh-CN" altLang="zh-CN" kern="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kern="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一旦被群居化，粒子将被贴上标签，并被定义成与位置无关的</a:t>
            </a:r>
            <a:r>
              <a:rPr lang="zh-CN" altLang="zh-CN" kern="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邻域</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（如上右图）</a:t>
            </a:r>
            <a:r>
              <a:rPr lang="zh-CN" altLang="zh-CN" kern="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不论粒子处于哪种函数空间，一个粒子总是会与其社交邻域(右边的虚线区域)进行通信。</a:t>
            </a:r>
            <a:endPar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5" name="图片 44"/>
          <p:cNvPicPr/>
          <p:nvPr/>
        </p:nvPicPr>
        <p:blipFill>
          <a:blip r:embed="rId5">
            <a:extLst>
              <a:ext uri="{28A0092B-C50C-407E-A947-70E740481C1C}">
                <a14:useLocalDpi xmlns:a14="http://schemas.microsoft.com/office/drawing/2010/main" val="0"/>
              </a:ext>
            </a:extLst>
          </a:blip>
          <a:srcRect/>
          <a:stretch>
            <a:fillRect/>
          </a:stretch>
        </p:blipFill>
        <p:spPr>
          <a:xfrm>
            <a:off x="1892934" y="2686682"/>
            <a:ext cx="5422265" cy="1927175"/>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04" y="1169836"/>
              <a:ext cx="1456173" cy="523220"/>
            </a:xfrm>
            <a:prstGeom prst="rect">
              <a:avLst/>
            </a:prstGeom>
            <a:noFill/>
          </p:spPr>
          <p:txBody>
            <a:bodyPr wrap="none" rtlCol="0">
              <a:spAutoFit/>
            </a:bodyPr>
            <a:lstStyle/>
            <a:p>
              <a:pPr algn="ctr"/>
              <a:r>
                <a:rPr lang="zh-CN" altLang="en-US" sz="2800" dirty="0" smtClean="0">
                  <a:solidFill>
                    <a:schemeClr val="accent4"/>
                  </a:solidFill>
                </a:rPr>
                <a:t>第八章　群体智能</a:t>
              </a:r>
              <a:endParaRPr lang="zh-CN" altLang="zh-CN" sz="2800" dirty="0" smtClean="0">
                <a:solidFill>
                  <a:schemeClr val="accent4"/>
                </a:solidFill>
              </a:endParaRPr>
            </a:p>
          </p:txBody>
        </p:sp>
      </p:grpSp>
      <p:grpSp>
        <p:nvGrpSpPr>
          <p:cNvPr id="67" name="组合 66"/>
          <p:cNvGrpSpPr/>
          <p:nvPr/>
        </p:nvGrpSpPr>
        <p:grpSpPr>
          <a:xfrm>
            <a:off x="1754534" y="2048547"/>
            <a:ext cx="5693399" cy="424800"/>
            <a:chOff x="1807265" y="2462595"/>
            <a:chExt cx="5693399" cy="415498"/>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739853" cy="415498"/>
            </a:xfrm>
            <a:prstGeom prst="rect">
              <a:avLst/>
            </a:prstGeom>
            <a:grpFill/>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蚁群优化算法</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038011"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粒子群优化算法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a:solidFill>
            <a:srgbClr val="3D89BC"/>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739853" cy="415498"/>
            </a:xfrm>
            <a:prstGeom prst="rect">
              <a:avLst/>
            </a:prstGeom>
            <a:grpFill/>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8</a:t>
              </a:r>
              <a:r>
                <a:rPr lang="en-US" altLang="zh-CN" sz="2100" spc="225" dirty="0" smtClean="0">
                  <a:solidFill>
                    <a:schemeClr val="bg1"/>
                  </a:solidFill>
                  <a:latin typeface="微软雅黑" panose="020B0503020204020204" pitchFamily="34" charset="-122"/>
                  <a:ea typeface="微软雅黑" panose="020B0503020204020204" pitchFamily="34" charset="-122"/>
                </a:rPr>
                <a:t>.3</a:t>
              </a:r>
              <a:r>
                <a:rPr lang="zh-CN" altLang="en-US" sz="2100" spc="225" dirty="0" smtClean="0">
                  <a:solidFill>
                    <a:schemeClr val="bg1"/>
                  </a:solidFill>
                  <a:latin typeface="微软雅黑" panose="020B0503020204020204" pitchFamily="34" charset="-122"/>
                  <a:ea typeface="微软雅黑" panose="020B0503020204020204" pitchFamily="34" charset="-122"/>
                </a:rPr>
                <a:t>　蜂群优化算法</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441694"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细胞自动机</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smtClean="0">
                <a:solidFill>
                  <a:prstClr val="white"/>
                </a:solidFill>
              </a:rPr>
              <a:t>8.3 </a:t>
            </a:r>
            <a:r>
              <a:rPr lang="zh-CN" altLang="en-US" sz="2100" spc="225" dirty="0" smtClean="0">
                <a:solidFill>
                  <a:schemeClr val="bg1"/>
                </a:solidFill>
                <a:latin typeface="微软雅黑" panose="020B0503020204020204" pitchFamily="34" charset="-122"/>
                <a:ea typeface="微软雅黑" panose="020B0503020204020204" pitchFamily="34" charset="-122"/>
              </a:rPr>
              <a:t>蜂群优化算法</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第八章 群体智能</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56590" y="1399070"/>
            <a:ext cx="7908658" cy="179682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smtClean="0"/>
              <a:t>      </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蜂群</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优化</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算法</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BCO, Bee </a:t>
            </a: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Colony Optimization</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依赖</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于蜜蜂的觅食行为。在第一阶段，一些蜜蜂被派出去寻找有前途的食物来源。在找到一个好的食物来源后，蜜蜂会回到聚居地</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并</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展示</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摇摆舞，</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借</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以</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传播有关来源的信息</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。包括</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三条信息：</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1</a:t>
            </a: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距离</a:t>
            </a: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 ;  2. </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方向</a:t>
            </a: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3</a:t>
            </a:r>
            <a:r>
              <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食物</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来源的质量</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，质量</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越好，吸引的蜜蜂就越多。因此，最好的食物来源就出现</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了</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a:t>
            </a:r>
            <a:endParaRPr lang="zh-CN" sz="160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20" name="图片 19"/>
          <p:cNvPicPr/>
          <p:nvPr/>
        </p:nvPicPr>
        <p:blipFill>
          <a:blip r:embed="rId3"/>
          <a:stretch>
            <a:fillRect/>
          </a:stretch>
        </p:blipFill>
        <p:spPr>
          <a:xfrm>
            <a:off x="656590" y="3274476"/>
            <a:ext cx="5375846" cy="2588980"/>
          </a:xfrm>
          <a:prstGeom prst="rect">
            <a:avLst/>
          </a:prstGeom>
        </p:spPr>
      </p:pic>
      <p:sp>
        <p:nvSpPr>
          <p:cNvPr id="19" name="文本框 2"/>
          <p:cNvSpPr txBox="1">
            <a:spLocks noChangeArrowheads="1"/>
          </p:cNvSpPr>
          <p:nvPr/>
        </p:nvSpPr>
        <p:spPr bwMode="auto">
          <a:xfrm>
            <a:off x="6232004" y="3662032"/>
            <a:ext cx="2333879" cy="1814830"/>
          </a:xfrm>
          <a:prstGeom prst="rect">
            <a:avLst/>
          </a:prstGeom>
          <a:solidFill>
            <a:srgbClr val="FFFFFF"/>
          </a:solidFill>
          <a:ln w="9525">
            <a:solidFill>
              <a:srgbClr val="000000"/>
            </a:solidFill>
            <a:miter lim="800000"/>
          </a:ln>
        </p:spPr>
        <p:txBody>
          <a:bodyPr rot="0" vert="horz" wrap="square" lIns="91440" tIns="45720" rIns="91440" bIns="45720" anchor="t" anchorCtr="0">
            <a:spAutoFit/>
          </a:bodyPr>
          <a:lstStyle/>
          <a:p>
            <a:pPr algn="just">
              <a:spcAft>
                <a:spcPts val="0"/>
              </a:spcAft>
            </a:pPr>
            <a:r>
              <a:rPr lang="zh-CN" sz="14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初始化</a:t>
            </a:r>
            <a:r>
              <a:rPr lang="zh-CN" sz="1400" kern="100" dirty="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a:t>
            </a:r>
            <a:endParaRPr lang="zh-CN" sz="14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algn="just">
              <a:spcAft>
                <a:spcPts val="0"/>
              </a:spcAft>
            </a:pPr>
            <a:r>
              <a:rPr lang="zh-CN" sz="1400" kern="100" dirty="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当</a:t>
            </a:r>
            <a:r>
              <a:rPr lang="zh-CN" altLang="en-US" sz="1400" kern="100" dirty="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未达终止条件时</a:t>
            </a:r>
            <a:r>
              <a:rPr lang="zh-CN" sz="1400" kern="100" dirty="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，执行</a:t>
            </a:r>
            <a:r>
              <a:rPr lang="zh-CN" altLang="en-US" sz="1400" kern="100" dirty="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循环</a:t>
            </a:r>
            <a:r>
              <a:rPr lang="zh-CN" sz="1400" kern="100" dirty="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a:t>
            </a:r>
            <a:endParaRPr lang="zh-CN" sz="14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indent="266700" algn="just">
              <a:spcAft>
                <a:spcPts val="0"/>
              </a:spcAft>
            </a:pPr>
            <a:r>
              <a:rPr lang="en-US" altLang="zh-CN" sz="1400" kern="100" dirty="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 </a:t>
            </a:r>
            <a:r>
              <a:rPr lang="zh-CN" sz="1400" kern="100" dirty="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雇用</a:t>
            </a:r>
            <a:r>
              <a:rPr lang="zh-CN" sz="14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蜜蜂阶段；</a:t>
            </a:r>
            <a:endParaRPr lang="zh-CN" sz="14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indent="266700" algn="just">
              <a:spcAft>
                <a:spcPts val="0"/>
              </a:spcAft>
            </a:pPr>
            <a:r>
              <a:rPr lang="en-US" altLang="zh-CN" sz="1400" kern="100" dirty="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 </a:t>
            </a:r>
            <a:r>
              <a:rPr lang="zh-CN" sz="1400" kern="100" dirty="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围观</a:t>
            </a:r>
            <a:r>
              <a:rPr lang="zh-CN" sz="14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蜜蜂期；</a:t>
            </a:r>
            <a:endParaRPr lang="zh-CN" sz="14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indent="266700" algn="just">
              <a:spcAft>
                <a:spcPts val="0"/>
              </a:spcAft>
            </a:pPr>
            <a:r>
              <a:rPr lang="en-US" altLang="zh-CN" sz="1400" kern="100" dirty="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 </a:t>
            </a:r>
            <a:r>
              <a:rPr lang="zh-CN" sz="1400" kern="100" dirty="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侦察</a:t>
            </a:r>
            <a:r>
              <a:rPr lang="zh-CN" sz="14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蜂阶段；</a:t>
            </a:r>
            <a:endParaRPr lang="zh-CN" sz="14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indent="266700" algn="just">
              <a:spcAft>
                <a:spcPts val="0"/>
              </a:spcAft>
            </a:pPr>
            <a:r>
              <a:rPr lang="en-US" altLang="zh-CN" sz="1400" kern="100" dirty="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 </a:t>
            </a:r>
            <a:r>
              <a:rPr lang="zh-CN" sz="1400" kern="100" dirty="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记住</a:t>
            </a:r>
            <a:r>
              <a:rPr lang="zh-CN" sz="14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最佳解决方案；</a:t>
            </a:r>
            <a:endParaRPr lang="zh-CN" sz="14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algn="just">
              <a:spcAft>
                <a:spcPts val="0"/>
              </a:spcAft>
            </a:pPr>
            <a:r>
              <a:rPr lang="zh-CN" sz="14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结束。</a:t>
            </a:r>
            <a:endParaRPr lang="zh-CN" sz="1400"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smtClean="0">
                <a:solidFill>
                  <a:prstClr val="white"/>
                </a:solidFill>
              </a:rPr>
              <a:t>8.3 </a:t>
            </a:r>
            <a:r>
              <a:rPr lang="zh-CN" altLang="en-US" sz="2100" spc="225" dirty="0" smtClean="0">
                <a:solidFill>
                  <a:schemeClr val="bg1"/>
                </a:solidFill>
                <a:latin typeface="微软雅黑" panose="020B0503020204020204" pitchFamily="34" charset="-122"/>
                <a:ea typeface="微软雅黑" panose="020B0503020204020204" pitchFamily="34" charset="-122"/>
              </a:rPr>
              <a:t>蜂群优化算法</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第八章 群体智能</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mc:AlternateContent xmlns:mc="http://schemas.openxmlformats.org/markup-compatibility/2006">
        <mc:Choice xmlns:a14="http://schemas.microsoft.com/office/drawing/2010/main" Requires="a14">
          <p:sp>
            <p:nvSpPr>
              <p:cNvPr id="14" name="矩形 13"/>
              <p:cNvSpPr/>
              <p:nvPr/>
            </p:nvSpPr>
            <p:spPr>
              <a:xfrm>
                <a:off x="304771" y="1177585"/>
                <a:ext cx="8524675" cy="875945"/>
              </a:xfrm>
              <a:prstGeom prst="rect">
                <a:avLst/>
              </a:prstGeom>
            </p:spPr>
            <p:txBody>
              <a:bodyPr wrap="square">
                <a:spAutoFit/>
              </a:bodyPr>
              <a:lstStyle/>
              <a:p>
                <a:pPr algn="just">
                  <a:lnSpc>
                    <a:spcPct val="150000"/>
                  </a:lnSpc>
                  <a:spcAft>
                    <a:spcPts val="0"/>
                  </a:spcAft>
                </a:pPr>
                <a:r>
                  <a:rPr lang="zh-CN" altLang="en-US" sz="1600" b="1" kern="100" dirty="0" smtClean="0">
                    <a:latin typeface="Times New Roman" pitchFamily="18" charset="0"/>
                    <a:ea typeface="宋体" panose="02010600030101010101" pitchFamily="2" charset="-122"/>
                    <a:cs typeface="Times New Roman" pitchFamily="18" charset="0"/>
                  </a:rPr>
                  <a:t>（</a:t>
                </a:r>
                <a:r>
                  <a:rPr lang="en-US" altLang="zh-CN" sz="1600" b="1" kern="100" dirty="0" smtClean="0">
                    <a:latin typeface="Times New Roman" pitchFamily="18" charset="0"/>
                    <a:ea typeface="宋体" panose="02010600030101010101" pitchFamily="2" charset="-122"/>
                    <a:cs typeface="Times New Roman" pitchFamily="18" charset="0"/>
                  </a:rPr>
                  <a:t>1</a:t>
                </a:r>
                <a:r>
                  <a:rPr lang="zh-CN" altLang="en-US" sz="1600" b="1" kern="100" dirty="0" smtClean="0">
                    <a:latin typeface="Times New Roman" pitchFamily="18" charset="0"/>
                    <a:ea typeface="宋体" panose="02010600030101010101" pitchFamily="2" charset="-122"/>
                    <a:cs typeface="Times New Roman" pitchFamily="18" charset="0"/>
                  </a:rPr>
                  <a:t>）</a:t>
                </a:r>
                <a:r>
                  <a:rPr lang="zh-CN" altLang="zh-CN" sz="1600" b="1" kern="100" dirty="0" smtClean="0">
                    <a:solidFill>
                      <a:srgbClr val="FF0000"/>
                    </a:solidFill>
                    <a:ea typeface="宋体" panose="02010600030101010101" pitchFamily="2" charset="-122"/>
                    <a:cs typeface="Times New Roman" panose="02020603050405020304" pitchFamily="18" charset="0"/>
                  </a:rPr>
                  <a:t>初始化</a:t>
                </a:r>
                <a:r>
                  <a:rPr lang="zh-CN" altLang="zh-CN" sz="1600" b="1" kern="100" dirty="0">
                    <a:solidFill>
                      <a:srgbClr val="FF0000"/>
                    </a:solidFill>
                    <a:ea typeface="宋体" panose="02010600030101010101" pitchFamily="2" charset="-122"/>
                    <a:cs typeface="Times New Roman" panose="02020603050405020304" pitchFamily="18" charset="0"/>
                  </a:rPr>
                  <a:t>：</a:t>
                </a:r>
                <a:r>
                  <a:rPr lang="zh-CN" altLang="zh-CN" sz="1600" b="1" kern="100" dirty="0">
                    <a:ea typeface="宋体" panose="02010600030101010101" pitchFamily="2" charset="-122"/>
                    <a:cs typeface="Times New Roman" panose="02020603050405020304" pitchFamily="18" charset="0"/>
                  </a:rPr>
                  <a:t>初始化所有</a:t>
                </a:r>
                <a:r>
                  <a:rPr lang="zh-CN" altLang="zh-CN" sz="1600" b="1" kern="100" dirty="0" smtClean="0">
                    <a:ea typeface="宋体" panose="02010600030101010101" pitchFamily="2" charset="-122"/>
                    <a:cs typeface="Times New Roman" panose="02020603050405020304" pitchFamily="18" charset="0"/>
                  </a:rPr>
                  <a:t>蜜源</a:t>
                </a:r>
                <a:r>
                  <a:rPr lang="zh-CN" altLang="en-US" sz="1600" b="1" kern="100" dirty="0" smtClean="0">
                    <a:ea typeface="宋体" panose="02010600030101010101" pitchFamily="2" charset="-122"/>
                    <a:cs typeface="Times New Roman" panose="02020603050405020304" pitchFamily="18" charset="0"/>
                  </a:rPr>
                  <a:t>，</a:t>
                </a:r>
                <a:r>
                  <a:rPr lang="zh-CN" altLang="zh-CN" sz="1600" b="1" kern="100" dirty="0" smtClean="0">
                    <a:ea typeface="宋体" panose="02010600030101010101" pitchFamily="2" charset="-122"/>
                    <a:cs typeface="Times New Roman" panose="02020603050405020304" pitchFamily="18" charset="0"/>
                  </a:rPr>
                  <a:t>并</a:t>
                </a:r>
                <a:r>
                  <a:rPr lang="zh-CN" altLang="zh-CN" sz="1600" b="1" kern="100" dirty="0">
                    <a:ea typeface="宋体" panose="02010600030101010101" pitchFamily="2" charset="-122"/>
                    <a:cs typeface="Times New Roman" panose="02020603050405020304" pitchFamily="18" charset="0"/>
                  </a:rPr>
                  <a:t>将通过</a:t>
                </a:r>
                <a:r>
                  <a:rPr lang="en-US" altLang="zh-CN" sz="1600" b="1" kern="100" dirty="0">
                    <a:ea typeface="宋体" panose="02010600030101010101" pitchFamily="2" charset="-122"/>
                    <a:cs typeface="Times New Roman" panose="02020603050405020304" pitchFamily="18" charset="0"/>
                  </a:rPr>
                  <a:t>BCO</a:t>
                </a:r>
                <a:r>
                  <a:rPr lang="zh-CN" altLang="zh-CN" sz="1600" b="1" kern="100" dirty="0">
                    <a:ea typeface="宋体" panose="02010600030101010101" pitchFamily="2" charset="-122"/>
                    <a:cs typeface="Times New Roman" panose="02020603050405020304" pitchFamily="18" charset="0"/>
                  </a:rPr>
                  <a:t>算法进行调整，以最小化或最大化上面定义的目标函数</a:t>
                </a:r>
                <a:r>
                  <a:rPr lang="en-US" altLang="zh-CN" sz="1600" b="1" kern="100" dirty="0">
                    <a:ea typeface="宋体" panose="02010600030101010101" pitchFamily="2" charset="-122"/>
                    <a:cs typeface="Times New Roman" panose="02020603050405020304" pitchFamily="18" charset="0"/>
                  </a:rPr>
                  <a:t>f</a:t>
                </a:r>
                <a:r>
                  <a:rPr lang="zh-CN" altLang="zh-CN" sz="1600" b="1" kern="100" dirty="0" smtClean="0">
                    <a:ea typeface="宋体" panose="02010600030101010101" pitchFamily="2" charset="-122"/>
                    <a:cs typeface="Times New Roman" panose="02020603050405020304" pitchFamily="18" charset="0"/>
                  </a:rPr>
                  <a:t>。雇佣蜂将用</a:t>
                </a:r>
                <a:r>
                  <a:rPr lang="zh-CN" altLang="zh-CN" sz="1600" b="1" kern="100" dirty="0">
                    <a:ea typeface="宋体" panose="02010600030101010101" pitchFamily="2" charset="-122"/>
                    <a:cs typeface="Times New Roman" panose="02020603050405020304" pitchFamily="18" charset="0"/>
                  </a:rPr>
                  <a:t>随机向量</a:t>
                </a:r>
                <a:r>
                  <a:rPr lang="en-US" altLang="zh-CN" sz="1600" b="1" kern="100" dirty="0" smtClean="0">
                    <a:ea typeface="宋体" panose="02010600030101010101" pitchFamily="2" charset="-122"/>
                    <a:cs typeface="Times New Roman" panose="02020603050405020304" pitchFamily="18" charset="0"/>
                  </a:rPr>
                  <a:t> </a:t>
                </a:r>
                <a14:m>
                  <m:oMath xmlns:m="http://schemas.openxmlformats.org/officeDocument/2006/math">
                    <m:acc>
                      <m:accPr>
                        <m:chr m:val="⃗"/>
                        <m:ctrlPr>
                          <a:rPr lang="zh-CN" altLang="zh-CN" sz="1600" b="1" i="1" kern="100">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1600" b="1"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b="1" i="1" kern="100">
                                <a:latin typeface="Cambria Math"/>
                                <a:ea typeface="宋体" panose="02010600030101010101" pitchFamily="2" charset="-122"/>
                                <a:cs typeface="Times New Roman" panose="02020603050405020304" pitchFamily="18" charset="0"/>
                              </a:rPr>
                              <m:t>𝑹</m:t>
                            </m:r>
                          </m:e>
                          <m:sub>
                            <m:r>
                              <a:rPr lang="en-US" altLang="zh-CN" sz="1600" b="1" i="1" kern="100">
                                <a:latin typeface="Cambria Math"/>
                                <a:ea typeface="宋体" panose="02010600030101010101" pitchFamily="2" charset="-122"/>
                                <a:cs typeface="Times New Roman" panose="02020603050405020304" pitchFamily="18" charset="0"/>
                              </a:rPr>
                              <m:t>𝒎</m:t>
                            </m:r>
                          </m:sub>
                        </m:sSub>
                      </m:e>
                    </m:acc>
                  </m:oMath>
                </a14:m>
                <a:r>
                  <a:rPr lang="en-US" altLang="zh-CN" sz="1600" b="1" kern="100" dirty="0" smtClean="0">
                    <a:ea typeface="宋体" panose="02010600030101010101" pitchFamily="2" charset="-122"/>
                    <a:cs typeface="Times New Roman" panose="02020603050405020304" pitchFamily="18" charset="0"/>
                  </a:rPr>
                  <a:t> </a:t>
                </a:r>
                <a:r>
                  <a:rPr lang="zh-CN" altLang="zh-CN" sz="1600" b="1" kern="100" dirty="0">
                    <a:ea typeface="宋体" panose="02010600030101010101" pitchFamily="2" charset="-122"/>
                    <a:cs typeface="Times New Roman" panose="02020603050405020304" pitchFamily="18" charset="0"/>
                  </a:rPr>
                  <a:t>在食物源</a:t>
                </a:r>
                <a:r>
                  <a:rPr lang="en-US" altLang="zh-CN" sz="1600" b="1" kern="100" dirty="0" smtClean="0">
                    <a:ea typeface="宋体" panose="02010600030101010101" pitchFamily="2" charset="-122"/>
                    <a:cs typeface="Times New Roman" panose="02020603050405020304" pitchFamily="18" charset="0"/>
                  </a:rPr>
                  <a:t> </a:t>
                </a:r>
                <a14:m>
                  <m:oMath xmlns:m="http://schemas.openxmlformats.org/officeDocument/2006/math">
                    <m:acc>
                      <m:accPr>
                        <m:chr m:val="⃗"/>
                        <m:ctrlPr>
                          <a:rPr lang="zh-CN" altLang="zh-CN" sz="1600" b="1" i="1" kern="100">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1600" b="1"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b="1" i="1" kern="100">
                                <a:latin typeface="Cambria Math"/>
                                <a:ea typeface="宋体" panose="02010600030101010101" pitchFamily="2" charset="-122"/>
                                <a:cs typeface="Times New Roman" panose="02020603050405020304" pitchFamily="18" charset="0"/>
                              </a:rPr>
                              <m:t>𝑭</m:t>
                            </m:r>
                          </m:e>
                          <m:sub>
                            <m:r>
                              <a:rPr lang="en-US" altLang="zh-CN" sz="1600" b="1" i="1" kern="100">
                                <a:latin typeface="Cambria Math"/>
                                <a:ea typeface="宋体" panose="02010600030101010101" pitchFamily="2" charset="-122"/>
                                <a:cs typeface="Times New Roman" panose="02020603050405020304" pitchFamily="18" charset="0"/>
                              </a:rPr>
                              <m:t>𝒎</m:t>
                            </m:r>
                          </m:sub>
                        </m:sSub>
                      </m:e>
                    </m:acc>
                    <m:r>
                      <a:rPr lang="en-US" altLang="zh-CN" sz="1600" b="1" i="1" kern="100" smtClean="0">
                        <a:latin typeface="Cambria Math"/>
                        <a:ea typeface="宋体" panose="02010600030101010101" pitchFamily="2" charset="-122"/>
                        <a:cs typeface="Times New Roman" panose="02020603050405020304" pitchFamily="18" charset="0"/>
                      </a:rPr>
                      <m:t>  </m:t>
                    </m:r>
                  </m:oMath>
                </a14:m>
                <a:r>
                  <a:rPr lang="zh-CN" altLang="zh-CN" sz="1600" b="1" kern="100" dirty="0">
                    <a:ea typeface="宋体" panose="02010600030101010101" pitchFamily="2" charset="-122"/>
                    <a:cs typeface="Times New Roman" panose="02020603050405020304" pitchFamily="18" charset="0"/>
                  </a:rPr>
                  <a:t>附近搜索</a:t>
                </a:r>
                <a:r>
                  <a:rPr lang="zh-CN" altLang="zh-CN" sz="1600" b="1" kern="100" dirty="0" smtClean="0">
                    <a:ea typeface="宋体" panose="02010600030101010101" pitchFamily="2" charset="-122"/>
                    <a:cs typeface="Times New Roman" panose="02020603050405020304" pitchFamily="18" charset="0"/>
                  </a:rPr>
                  <a:t>。适合度</a:t>
                </a:r>
                <a:r>
                  <a:rPr lang="zh-CN" altLang="zh-CN" sz="1600" b="1" kern="100" dirty="0">
                    <a:ea typeface="宋体" panose="02010600030101010101" pitchFamily="2" charset="-122"/>
                    <a:cs typeface="Times New Roman" panose="02020603050405020304" pitchFamily="18" charset="0"/>
                  </a:rPr>
                  <a:t>函数</a:t>
                </a:r>
                <a:r>
                  <a:rPr lang="en-US" altLang="zh-CN" sz="1600" b="1" kern="100" dirty="0">
                    <a:ea typeface="宋体" panose="02010600030101010101" pitchFamily="2" charset="-122"/>
                    <a:cs typeface="Times New Roman" panose="02020603050405020304" pitchFamily="18" charset="0"/>
                  </a:rPr>
                  <a:t>T</a:t>
                </a:r>
                <a:r>
                  <a:rPr lang="zh-CN" altLang="zh-CN" sz="1600" b="1" kern="100" dirty="0">
                    <a:ea typeface="宋体" panose="02010600030101010101" pitchFamily="2" charset="-122"/>
                    <a:cs typeface="Times New Roman" panose="02020603050405020304" pitchFamily="18" charset="0"/>
                  </a:rPr>
                  <a:t>的通常选择是：</a:t>
                </a:r>
                <a:endParaRPr lang="zh-CN" altLang="zh-CN" sz="1600" b="1" kern="100" dirty="0">
                  <a:ea typeface="等线" panose="02010600030101010101" pitchFamily="2" charset="-122"/>
                  <a:cs typeface="Times New Roman" panose="02020603050405020304" pitchFamily="18" charset="0"/>
                </a:endParaRPr>
              </a:p>
            </p:txBody>
          </p:sp>
        </mc:Choice>
        <mc:Fallback>
          <p:sp>
            <p:nvSpPr>
              <p:cNvPr id="14" name="矩形 13"/>
              <p:cNvSpPr>
                <a:spLocks noRot="1" noChangeAspect="1" noMove="1" noResize="1" noEditPoints="1" noAdjustHandles="1" noChangeArrowheads="1" noChangeShapeType="1" noTextEdit="1"/>
              </p:cNvSpPr>
              <p:nvPr/>
            </p:nvSpPr>
            <p:spPr>
              <a:xfrm>
                <a:off x="304771" y="1177585"/>
                <a:ext cx="8524675" cy="875945"/>
              </a:xfrm>
              <a:prstGeom prst="rect">
                <a:avLst/>
              </a:prstGeom>
              <a:blipFill rotWithShape="1">
                <a:blip r:embed="rId3"/>
                <a:stretch>
                  <a:fillRect l="-429" r="-358" b="-1389"/>
                </a:stretch>
              </a:blipFill>
            </p:spPr>
            <p:txBody>
              <a:bodyPr/>
              <a:lstStyle/>
              <a:p>
                <a:r>
                  <a:rPr lang="zh-CN" altLang="en-US">
                    <a:noFill/>
                  </a:rPr>
                  <a:t> </a:t>
                </a:r>
                <a:endParaRPr lang="zh-CN" altLang="en-US">
                  <a:noFill/>
                </a:endParaRPr>
              </a:p>
            </p:txBody>
          </p:sp>
        </mc:Fallback>
      </mc:AlternateContent>
      <p:pic>
        <p:nvPicPr>
          <p:cNvPr id="24" name="图片 23"/>
          <p:cNvPicPr/>
          <p:nvPr/>
        </p:nvPicPr>
        <p:blipFill>
          <a:blip r:embed="rId4"/>
          <a:stretch>
            <a:fillRect/>
          </a:stretch>
        </p:blipFill>
        <p:spPr>
          <a:xfrm>
            <a:off x="2917704" y="2141669"/>
            <a:ext cx="3308589" cy="912289"/>
          </a:xfrm>
          <a:prstGeom prst="rect">
            <a:avLst/>
          </a:prstGeom>
        </p:spPr>
      </p:pic>
      <mc:AlternateContent xmlns:mc="http://schemas.openxmlformats.org/markup-compatibility/2006">
        <mc:Choice xmlns:a14="http://schemas.microsoft.com/office/drawing/2010/main" Requires="a14">
          <p:sp>
            <p:nvSpPr>
              <p:cNvPr id="15" name="矩形 14"/>
              <p:cNvSpPr/>
              <p:nvPr/>
            </p:nvSpPr>
            <p:spPr>
              <a:xfrm>
                <a:off x="219754" y="3184588"/>
                <a:ext cx="8367539" cy="830997"/>
              </a:xfrm>
              <a:prstGeom prst="rect">
                <a:avLst/>
              </a:prstGeom>
            </p:spPr>
            <p:txBody>
              <a:bodyPr wrap="square">
                <a:spAutoFit/>
              </a:bodyPr>
              <a:lstStyle/>
              <a:p>
                <a:pPr algn="just">
                  <a:lnSpc>
                    <a:spcPct val="150000"/>
                  </a:lnSpc>
                  <a:spcAft>
                    <a:spcPts val="0"/>
                  </a:spcAft>
                </a:pPr>
                <a:r>
                  <a:rPr lang="zh-CN" altLang="en-US" sz="1600" b="1"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1600" b="1" kern="100" dirty="0" smtClean="0">
                    <a:latin typeface="Times New Roman" panose="02020603050405020304" pitchFamily="18" charset="0"/>
                    <a:ea typeface="宋体" panose="02010600030101010101" pitchFamily="2" charset="-122"/>
                    <a:cs typeface="Times New Roman" panose="02020603050405020304" pitchFamily="18" charset="0"/>
                  </a:rPr>
                  <a:t>2</a:t>
                </a:r>
                <a:r>
                  <a:rPr lang="zh-CN" altLang="en-US" sz="1600" b="1" kern="100" dirty="0" smtClean="0">
                    <a:latin typeface="Times New Roman" panose="02020603050405020304" pitchFamily="18" charset="0"/>
                    <a:ea typeface="宋体" panose="02010600030101010101" pitchFamily="2" charset="-122"/>
                    <a:cs typeface="Times New Roman" panose="02020603050405020304" pitchFamily="18" charset="0"/>
                  </a:rPr>
                  <a:t>）</a:t>
                </a:r>
                <a:r>
                  <a:rPr lang="zh-CN" altLang="zh-CN" sz="1600" b="1" kern="100"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旁观者</a:t>
                </a:r>
                <a:r>
                  <a:rPr lang="zh-CN" altLang="zh-CN" sz="16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蜜蜂：</a:t>
                </a:r>
                <a:r>
                  <a:rPr lang="zh-CN" altLang="zh-CN" sz="1600" b="1" kern="100" dirty="0">
                    <a:latin typeface="Times New Roman" panose="02020603050405020304" pitchFamily="18" charset="0"/>
                    <a:ea typeface="宋体" panose="02010600030101010101" pitchFamily="2" charset="-122"/>
                    <a:cs typeface="Times New Roman" panose="02020603050405020304" pitchFamily="18" charset="0"/>
                  </a:rPr>
                  <a:t>在雇佣蜂分享有关食物来源的信息后，旁观蜂将相应地选择目的地</a:t>
                </a:r>
                <a:r>
                  <a:rPr lang="zh-CN" altLang="zh-CN" sz="1600" b="1" kern="100" dirty="0" smtClean="0">
                    <a:latin typeface="Times New Roman" panose="02020603050405020304" pitchFamily="18" charset="0"/>
                    <a:ea typeface="宋体" panose="02010600030101010101" pitchFamily="2" charset="-122"/>
                    <a:cs typeface="Times New Roman" panose="02020603050405020304" pitchFamily="18" charset="0"/>
                  </a:rPr>
                  <a:t>。</a:t>
                </a:r>
                <a:endParaRPr lang="en-US" altLang="zh-CN" sz="1600" b="1" kern="100" dirty="0" smtClean="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50000"/>
                  </a:lnSpc>
                  <a:spcAft>
                    <a:spcPts val="0"/>
                  </a:spcAft>
                </a:pPr>
                <a:r>
                  <a:rPr lang="en-US" altLang="zh-CN" sz="1600" b="1"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b="1"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zh-CN" altLang="zh-CN" sz="1600" b="1" kern="100" dirty="0" smtClean="0">
                    <a:latin typeface="Times New Roman" panose="02020603050405020304" pitchFamily="18" charset="0"/>
                    <a:ea typeface="宋体" panose="02010600030101010101" pitchFamily="2" charset="-122"/>
                    <a:cs typeface="Times New Roman" panose="02020603050405020304" pitchFamily="18" charset="0"/>
                  </a:rPr>
                  <a:t>概率</a:t>
                </a:r>
                <a:r>
                  <a:rPr lang="zh-CN" altLang="zh-CN" sz="1600" b="1" kern="100" dirty="0">
                    <a:latin typeface="Times New Roman" panose="02020603050405020304" pitchFamily="18" charset="0"/>
                    <a:ea typeface="宋体" panose="02010600030101010101" pitchFamily="2" charset="-122"/>
                    <a:cs typeface="Times New Roman" panose="02020603050405020304" pitchFamily="18" charset="0"/>
                  </a:rPr>
                  <a:t>值</a:t>
                </a:r>
                <a14:m>
                  <m:oMath xmlns:m="http://schemas.openxmlformats.org/officeDocument/2006/math">
                    <m:sSub>
                      <m:sSubPr>
                        <m:ctrlPr>
                          <a:rPr lang="zh-CN" altLang="zh-CN" sz="1600" b="1"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b="1" i="1" kern="100">
                            <a:latin typeface="Cambria Math" panose="02040503050406030204" pitchFamily="18" charset="0"/>
                            <a:ea typeface="宋体" panose="02010600030101010101" pitchFamily="2" charset="-122"/>
                            <a:cs typeface="Times New Roman" panose="02020603050405020304" pitchFamily="18" charset="0"/>
                          </a:rPr>
                          <m:t>𝐩</m:t>
                        </m:r>
                      </m:e>
                      <m:sub>
                        <m:r>
                          <a:rPr lang="en-US" altLang="zh-CN" sz="1600" b="1" i="1" kern="100">
                            <a:latin typeface="Cambria Math" panose="02040503050406030204" pitchFamily="18" charset="0"/>
                            <a:ea typeface="宋体" panose="02010600030101010101" pitchFamily="2" charset="-122"/>
                            <a:cs typeface="Times New Roman" panose="02020603050405020304" pitchFamily="18" charset="0"/>
                          </a:rPr>
                          <m:t>𝒎</m:t>
                        </m:r>
                      </m:sub>
                    </m:sSub>
                  </m:oMath>
                </a14:m>
                <a:r>
                  <a:rPr lang="zh-CN" altLang="en-US" sz="1600" b="1" kern="100" dirty="0" smtClean="0">
                    <a:latin typeface="Times New Roman" panose="02020603050405020304" pitchFamily="18" charset="0"/>
                    <a:ea typeface="宋体" panose="02010600030101010101" pitchFamily="2" charset="-122"/>
                    <a:cs typeface="Times New Roman" panose="02020603050405020304" pitchFamily="18" charset="0"/>
                  </a:rPr>
                  <a:t>计算如下</a:t>
                </a:r>
                <a14:m>
                  <m:oMath xmlns:m="http://schemas.openxmlformats.org/officeDocument/2006/math">
                    <m:r>
                      <a:rPr lang="zh-CN" altLang="en-US" sz="1600" b="1" i="1" kern="100" smtClean="0">
                        <a:latin typeface="Cambria Math"/>
                        <a:ea typeface="Cambria Math" panose="02040503050406030204" pitchFamily="18" charset="0"/>
                        <a:cs typeface="Times New Roman" panose="02020603050405020304" pitchFamily="18" charset="0"/>
                      </a:rPr>
                      <m:t>：</m:t>
                    </m:r>
                  </m:oMath>
                </a14:m>
                <a:endParaRPr lang="zh-CN" altLang="zh-CN" sz="1100" kern="100" dirty="0">
                  <a:latin typeface="等线" panose="02010600030101010101" pitchFamily="2" charset="-122"/>
                  <a:ea typeface="等线" panose="02010600030101010101" pitchFamily="2" charset="-122"/>
                  <a:cs typeface="Times New Roman" panose="02020603050405020304" pitchFamily="18" charset="0"/>
                </a:endParaRPr>
              </a:p>
            </p:txBody>
          </p:sp>
        </mc:Choice>
        <mc:Fallback>
          <p:sp>
            <p:nvSpPr>
              <p:cNvPr id="15" name="矩形 14"/>
              <p:cNvSpPr>
                <a:spLocks noRot="1" noChangeAspect="1" noMove="1" noResize="1" noEditPoints="1" noAdjustHandles="1" noChangeArrowheads="1" noChangeShapeType="1" noTextEdit="1"/>
              </p:cNvSpPr>
              <p:nvPr/>
            </p:nvSpPr>
            <p:spPr>
              <a:xfrm>
                <a:off x="219754" y="3184588"/>
                <a:ext cx="8367539" cy="830997"/>
              </a:xfrm>
              <a:prstGeom prst="rect">
                <a:avLst/>
              </a:prstGeom>
              <a:blipFill rotWithShape="1">
                <a:blip r:embed="rId5"/>
                <a:stretch>
                  <a:fillRect l="-364" b="-1460"/>
                </a:stretch>
              </a:blipFill>
            </p:spPr>
            <p:txBody>
              <a:bodyPr/>
              <a:lstStyle/>
              <a:p>
                <a:r>
                  <a:rPr lang="zh-CN" altLang="en-US">
                    <a:noFill/>
                  </a:rPr>
                  <a:t> </a:t>
                </a:r>
                <a:endParaRPr lang="zh-CN" altLang="en-US">
                  <a:noFill/>
                </a:endParaRPr>
              </a:p>
            </p:txBody>
          </p:sp>
        </mc:Fallback>
      </mc:AlternateContent>
      <p:pic>
        <p:nvPicPr>
          <p:cNvPr id="26" name="图片 25"/>
          <p:cNvPicPr/>
          <p:nvPr/>
        </p:nvPicPr>
        <p:blipFill>
          <a:blip r:embed="rId6"/>
          <a:stretch>
            <a:fillRect/>
          </a:stretch>
        </p:blipFill>
        <p:spPr>
          <a:xfrm>
            <a:off x="3314505" y="4109010"/>
            <a:ext cx="2318816" cy="584187"/>
          </a:xfrm>
          <a:prstGeom prst="rect">
            <a:avLst/>
          </a:prstGeom>
        </p:spPr>
      </p:pic>
      <p:sp>
        <p:nvSpPr>
          <p:cNvPr id="17" name="矩形 16"/>
          <p:cNvSpPr/>
          <p:nvPr/>
        </p:nvSpPr>
        <p:spPr>
          <a:xfrm>
            <a:off x="177371" y="5084874"/>
            <a:ext cx="8452307" cy="461665"/>
          </a:xfrm>
          <a:prstGeom prst="rect">
            <a:avLst/>
          </a:prstGeom>
        </p:spPr>
        <p:txBody>
          <a:bodyPr wrap="square">
            <a:spAutoFit/>
          </a:bodyPr>
          <a:lstStyle/>
          <a:p>
            <a:pPr algn="just">
              <a:lnSpc>
                <a:spcPct val="150000"/>
              </a:lnSpc>
              <a:spcAft>
                <a:spcPts val="0"/>
              </a:spcAft>
            </a:pPr>
            <a:r>
              <a:rPr lang="zh-CN" altLang="zh-CN" sz="1600" b="1"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600" b="1" kern="100" dirty="0">
                <a:latin typeface="Times New Roman" panose="02020603050405020304" pitchFamily="18" charset="0"/>
                <a:ea typeface="宋体" panose="02010600030101010101" pitchFamily="2" charset="-122"/>
                <a:cs typeface="Times New Roman" panose="02020603050405020304" pitchFamily="18" charset="0"/>
              </a:rPr>
              <a:t>3</a:t>
            </a:r>
            <a:r>
              <a:rPr lang="zh-CN" altLang="zh-CN" sz="1600" b="1"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zh-CN" sz="1600"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侦察蜜蜂：</a:t>
            </a:r>
            <a:r>
              <a:rPr lang="zh-CN" altLang="zh-CN" sz="1600" b="1" kern="100" dirty="0">
                <a:latin typeface="Times New Roman" panose="02020603050405020304" pitchFamily="18" charset="0"/>
                <a:ea typeface="宋体" panose="02010600030101010101" pitchFamily="2" charset="-122"/>
                <a:cs typeface="Times New Roman" panose="02020603050405020304" pitchFamily="18" charset="0"/>
              </a:rPr>
              <a:t>通常是被算法遗弃的雇佣蜜蜂，因为他们发现的食物来源质量很差</a:t>
            </a:r>
            <a:r>
              <a:rPr lang="zh-CN" altLang="zh-CN" sz="1600" b="1" kern="100" dirty="0" smtClean="0">
                <a:latin typeface="Times New Roman" panose="02020603050405020304" pitchFamily="18" charset="0"/>
                <a:ea typeface="宋体" panose="02010600030101010101" pitchFamily="2" charset="-122"/>
                <a:cs typeface="Times New Roman" panose="02020603050405020304" pitchFamily="18" charset="0"/>
              </a:rPr>
              <a:t>。</a:t>
            </a:r>
            <a:endParaRPr lang="zh-CN" altLang="zh-CN" sz="1600" b="1" kern="100" dirty="0">
              <a:latin typeface="等线" panose="02010600030101010101" pitchFamily="2" charset="-122"/>
              <a:ea typeface="等线"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04" y="1169836"/>
              <a:ext cx="1456173" cy="523220"/>
            </a:xfrm>
            <a:prstGeom prst="rect">
              <a:avLst/>
            </a:prstGeom>
            <a:noFill/>
          </p:spPr>
          <p:txBody>
            <a:bodyPr wrap="none" rtlCol="0">
              <a:spAutoFit/>
            </a:bodyPr>
            <a:lstStyle/>
            <a:p>
              <a:pPr algn="ctr"/>
              <a:r>
                <a:rPr lang="zh-CN" altLang="en-US" sz="2800" dirty="0" smtClean="0">
                  <a:solidFill>
                    <a:schemeClr val="accent4"/>
                  </a:solidFill>
                </a:rPr>
                <a:t>第八章　群体智能</a:t>
              </a:r>
              <a:endParaRPr lang="zh-CN" altLang="zh-CN" sz="2800" dirty="0" smtClean="0">
                <a:solidFill>
                  <a:schemeClr val="accent4"/>
                </a:solidFill>
              </a:endParaRPr>
            </a:p>
          </p:txBody>
        </p:sp>
      </p:grpSp>
      <p:grpSp>
        <p:nvGrpSpPr>
          <p:cNvPr id="67" name="组合 66"/>
          <p:cNvGrpSpPr/>
          <p:nvPr/>
        </p:nvGrpSpPr>
        <p:grpSpPr>
          <a:xfrm>
            <a:off x="1754534" y="2048547"/>
            <a:ext cx="5693399" cy="424800"/>
            <a:chOff x="1807265" y="2462595"/>
            <a:chExt cx="5693399" cy="415498"/>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739853" cy="415498"/>
            </a:xfrm>
            <a:prstGeom prst="rect">
              <a:avLst/>
            </a:prstGeom>
            <a:grpFill/>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蚁群优化算法</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038011"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粒子群优化算法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蜂群优化算法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6279"/>
            <a:chOff x="1807265" y="3866296"/>
            <a:chExt cx="5693399" cy="426279"/>
          </a:xfrm>
          <a:solidFill>
            <a:srgbClr val="3D89BC"/>
          </a:solidFill>
        </p:grpSpPr>
        <p:sp>
          <p:nvSpPr>
            <p:cNvPr id="53" name="圆角矩形 52"/>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441694" cy="415498"/>
            </a:xfrm>
            <a:prstGeom prst="rect">
              <a:avLst/>
            </a:prstGeom>
            <a:grpFill/>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8</a:t>
              </a:r>
              <a:r>
                <a:rPr lang="en-US" altLang="zh-CN" sz="2100" spc="225" dirty="0" smtClean="0">
                  <a:solidFill>
                    <a:schemeClr val="bg1"/>
                  </a:solidFill>
                  <a:latin typeface="微软雅黑" panose="020B0503020204020204" pitchFamily="34" charset="-122"/>
                  <a:ea typeface="微软雅黑" panose="020B0503020204020204" pitchFamily="34" charset="-122"/>
                </a:rPr>
                <a:t>.4</a:t>
              </a:r>
              <a:r>
                <a:rPr lang="zh-CN" altLang="en-US" sz="2100" spc="225" dirty="0" smtClean="0">
                  <a:solidFill>
                    <a:schemeClr val="bg1"/>
                  </a:solidFill>
                  <a:latin typeface="微软雅黑" panose="020B0503020204020204" pitchFamily="34" charset="-122"/>
                  <a:ea typeface="微软雅黑" panose="020B0503020204020204" pitchFamily="34" charset="-122"/>
                </a:rPr>
                <a:t>　细胞自动机</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228850" cy="414020"/>
          </a:xfrm>
          <a:prstGeom prst="rect">
            <a:avLst/>
          </a:prstGeom>
          <a:noFill/>
        </p:spPr>
        <p:txBody>
          <a:bodyPr wrap="none" rtlCol="0">
            <a:spAutoFit/>
          </a:bodyPr>
          <a:lstStyle/>
          <a:p>
            <a:r>
              <a:rPr lang="en-US" altLang="zh-CN" sz="2100" spc="225" dirty="0" smtClean="0">
                <a:solidFill>
                  <a:prstClr val="white"/>
                </a:solidFill>
              </a:rPr>
              <a:t>8.4 </a:t>
            </a:r>
            <a:r>
              <a:rPr lang="zh-CN" altLang="en-US" sz="2100" spc="225" dirty="0" smtClean="0">
                <a:solidFill>
                  <a:prstClr val="white"/>
                </a:solidFill>
              </a:rPr>
              <a:t>细胞自动机</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第八章 群体智能</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1001523" y="1620000"/>
            <a:ext cx="7141269" cy="252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en-US" altLang="zh-CN" b="1" dirty="0" smtClean="0"/>
              <a:t>      </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细胞自动机</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最早由美籍数学家冯</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诺依曼为</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模拟生物细胞的自我复制而提出</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的</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但是</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并未受到学术界重视。直到</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1970</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年</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，英国</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数学家约翰</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何顿</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康威设计</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了生命游戏</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并经过</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马</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丁</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葛登在《科学美国人》杂志</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上</a:t>
            </a:r>
            <a:r>
              <a:rPr lang="zh-CN" altLang="en-US" sz="1600" dirty="0" smtClean="0">
                <a:latin typeface="微软雅黑" panose="020B0503020204020204" pitchFamily="34" charset="-122"/>
                <a:ea typeface="微软雅黑" panose="020B0503020204020204" pitchFamily="34" charset="-122"/>
                <a:cs typeface="微软雅黑" panose="020B0503020204020204" pitchFamily="34" charset="-122"/>
              </a:rPr>
              <a:t>的</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介绍</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，才吸引了科学家们的注意</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pP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      此后</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，英国学者史蒂芬</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沃尔夫勒姆对</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初等元胞机</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256</a:t>
            </a:r>
            <a:r>
              <a:rPr lang="zh-CN" altLang="zh-CN" sz="1600" dirty="0">
                <a:latin typeface="微软雅黑" panose="020B0503020204020204" pitchFamily="34" charset="-122"/>
                <a:ea typeface="微软雅黑" panose="020B0503020204020204" pitchFamily="34" charset="-122"/>
                <a:cs typeface="微软雅黑" panose="020B0503020204020204" pitchFamily="34" charset="-122"/>
              </a:rPr>
              <a:t>种规则所产生的模型进行了深入研究，并用熵来描述其演化行为，将细胞自动机分为平稳型、周期型、混沌型和复杂型</a:t>
            </a:r>
            <a:r>
              <a:rPr lang="zh-CN" altLang="zh-CN" sz="1600"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52232" y="889323"/>
            <a:ext cx="225488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 细胞系统的基本构成</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228850" cy="414020"/>
          </a:xfrm>
          <a:prstGeom prst="rect">
            <a:avLst/>
          </a:prstGeom>
          <a:noFill/>
        </p:spPr>
        <p:txBody>
          <a:bodyPr wrap="none" rtlCol="0">
            <a:spAutoFit/>
          </a:bodyPr>
          <a:lstStyle/>
          <a:p>
            <a:r>
              <a:rPr lang="en-US" altLang="zh-CN" sz="2100" spc="225" dirty="0" smtClean="0">
                <a:solidFill>
                  <a:prstClr val="white"/>
                </a:solidFill>
              </a:rPr>
              <a:t>8.4 </a:t>
            </a:r>
            <a:r>
              <a:rPr lang="zh-CN" altLang="en-US" sz="2100" spc="225" dirty="0" smtClean="0">
                <a:solidFill>
                  <a:prstClr val="white"/>
                </a:solidFill>
              </a:rPr>
              <a:t>细胞自动机</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第八章 群体智能</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452231" y="1442033"/>
            <a:ext cx="7728395" cy="2399665"/>
          </a:xfrm>
          <a:prstGeom prst="rect">
            <a:avLst/>
          </a:prstGeom>
        </p:spPr>
        <p:txBody>
          <a:bodyPr wrap="square">
            <a:spAutoFit/>
          </a:bodyPr>
          <a:lstStyle/>
          <a:p>
            <a:pPr algn="just">
              <a:lnSpc>
                <a:spcPct val="100000"/>
              </a:lnSpc>
              <a:spcAft>
                <a:spcPts val="0"/>
              </a:spcAft>
            </a:pP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细胞空间：系统中细胞的集合称为细胞空间。一般来说，它是一个规则的</a:t>
            </a:r>
            <a:r>
              <a:rPr lang="en-US" altLang="zh-CN" i="1"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d </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维</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细胞网格。在抽象级别上处理细胞系统时，网格常被认为是无限的</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但</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在</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实际应用中很少考虑三维以上细胞</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空间</a:t>
            </a:r>
            <a:r>
              <a:rPr lang="zh-CN" altLang="en-US"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50000"/>
              </a:lnSpc>
              <a:spcAft>
                <a:spcPts val="0"/>
              </a:spcAft>
            </a:pPr>
            <a:endParaRPr lang="en-US" altLang="zh-CN" sz="1600" kern="100" dirty="0">
              <a:ea typeface="宋体" panose="02010600030101010101" pitchFamily="2" charset="-122"/>
              <a:cs typeface="Times New Roman" panose="02020603050405020304" pitchFamily="18" charset="0"/>
            </a:endParaRPr>
          </a:p>
          <a:p>
            <a:pPr algn="just">
              <a:lnSpc>
                <a:spcPct val="150000"/>
              </a:lnSpc>
              <a:spcAft>
                <a:spcPts val="0"/>
              </a:spcAft>
            </a:pPr>
            <a:endParaRPr lang="en-US" altLang="zh-CN" sz="1600" kern="100" dirty="0" smtClean="0">
              <a:ea typeface="宋体" panose="02010600030101010101" pitchFamily="2" charset="-122"/>
              <a:cs typeface="Times New Roman" panose="02020603050405020304" pitchFamily="18" charset="0"/>
            </a:endParaRPr>
          </a:p>
          <a:p>
            <a:pPr algn="just">
              <a:lnSpc>
                <a:spcPct val="150000"/>
              </a:lnSpc>
              <a:spcAft>
                <a:spcPts val="0"/>
              </a:spcAft>
            </a:pPr>
            <a:endParaRPr lang="en-US" altLang="zh-CN" sz="1600" kern="100" dirty="0">
              <a:ea typeface="宋体" panose="02010600030101010101" pitchFamily="2" charset="-122"/>
              <a:cs typeface="Times New Roman" panose="02020603050405020304" pitchFamily="18" charset="0"/>
            </a:endParaRPr>
          </a:p>
          <a:p>
            <a:pPr algn="just">
              <a:lnSpc>
                <a:spcPct val="150000"/>
              </a:lnSpc>
              <a:spcAft>
                <a:spcPts val="0"/>
              </a:spcAft>
            </a:pPr>
            <a:endParaRPr lang="zh-CN" altLang="zh-CN" sz="1600" kern="100" dirty="0">
              <a:ea typeface="等线" panose="02010600030101010101" pitchFamily="2" charset="-122"/>
              <a:cs typeface="Times New Roman" panose="02020603050405020304" pitchFamily="18" charset="0"/>
            </a:endParaRP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119" y="2604407"/>
            <a:ext cx="3660249" cy="2556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矩形 20"/>
          <p:cNvSpPr/>
          <p:nvPr/>
        </p:nvSpPr>
        <p:spPr>
          <a:xfrm>
            <a:off x="2571115" y="5160010"/>
            <a:ext cx="3660140" cy="368300"/>
          </a:xfrm>
          <a:prstGeom prst="rect">
            <a:avLst/>
          </a:prstGeom>
        </p:spPr>
        <p:txBody>
          <a:bodyPr wrap="square">
            <a:spAutoFit/>
          </a:bodyPr>
          <a:lstStyle/>
          <a:p>
            <a:pPr algn="ctr">
              <a:lnSpc>
                <a:spcPct val="100000"/>
              </a:lnSpc>
            </a:pP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一维、二维、三维细胞空间示例</a:t>
            </a:r>
            <a:endParaRPr lang="zh-CN" altLang="en-US" dirty="0">
              <a:latin typeface="微软雅黑" panose="020B0503020204020204" pitchFamily="34" charset="-122"/>
              <a:ea typeface="微软雅黑" panose="020B0503020204020204" pitchFamily="34" charset="-122"/>
            </a:endParaRPr>
          </a:p>
        </p:txBody>
      </p:sp>
      <p:sp>
        <p:nvSpPr>
          <p:cNvPr id="13" name="矩形 12"/>
          <p:cNvSpPr/>
          <p:nvPr/>
        </p:nvSpPr>
        <p:spPr>
          <a:xfrm>
            <a:off x="452232" y="889323"/>
            <a:ext cx="225488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 细胞系统的基本构成</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228850" cy="414020"/>
          </a:xfrm>
          <a:prstGeom prst="rect">
            <a:avLst/>
          </a:prstGeom>
          <a:noFill/>
        </p:spPr>
        <p:txBody>
          <a:bodyPr wrap="none" rtlCol="0">
            <a:spAutoFit/>
          </a:bodyPr>
          <a:lstStyle/>
          <a:p>
            <a:r>
              <a:rPr lang="en-US" altLang="zh-CN" sz="2100" spc="225" dirty="0" smtClean="0">
                <a:solidFill>
                  <a:prstClr val="white"/>
                </a:solidFill>
              </a:rPr>
              <a:t>8.4 </a:t>
            </a:r>
            <a:r>
              <a:rPr lang="zh-CN" altLang="en-US" sz="2100" spc="225" dirty="0" smtClean="0">
                <a:solidFill>
                  <a:prstClr val="white"/>
                </a:solidFill>
              </a:rPr>
              <a:t>细胞自动机</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第八章 群体智能</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矩形 13"/>
          <p:cNvSpPr/>
          <p:nvPr/>
        </p:nvSpPr>
        <p:spPr>
          <a:xfrm>
            <a:off x="4785360" y="5480685"/>
            <a:ext cx="3895090" cy="408940"/>
          </a:xfrm>
          <a:prstGeom prst="rect">
            <a:avLst/>
          </a:prstGeom>
        </p:spPr>
        <p:txBody>
          <a:bodyPr wrap="square">
            <a:spAutoFit/>
          </a:bodyPr>
          <a:lstStyle/>
          <a:p>
            <a:pPr algn="ctr">
              <a:lnSpc>
                <a:spcPct val="115000"/>
              </a:lnSpc>
              <a:spcAft>
                <a:spcPts val="0"/>
              </a:spcAft>
            </a:pP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细胞空间邻域</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示例</a:t>
            </a:r>
            <a:endParaRPr lang="zh-CN" altLang="zh-CN" kern="100" dirty="0" smtClean="0">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矩形 15"/>
          <p:cNvSpPr/>
          <p:nvPr/>
        </p:nvSpPr>
        <p:spPr>
          <a:xfrm>
            <a:off x="452232" y="1382013"/>
            <a:ext cx="8152925" cy="922020"/>
          </a:xfrm>
          <a:prstGeom prst="rect">
            <a:avLst/>
          </a:prstGeom>
        </p:spPr>
        <p:txBody>
          <a:bodyPr wrap="square">
            <a:spAutoFit/>
          </a:bodyPr>
          <a:lstStyle/>
          <a:p>
            <a:pPr algn="just">
              <a:lnSpc>
                <a:spcPct val="100000"/>
              </a:lnSpc>
              <a:spcAft>
                <a:spcPts val="0"/>
              </a:spcAft>
            </a:pP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时间变量：细胞系统的动态可以沿着离散的或连续的时间轴变化。</a:t>
            </a:r>
            <a:endPar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状态和状态集</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一</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个细胞的状态代表了该细胞当前明确的信息</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状态</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集</a:t>
            </a:r>
            <a:r>
              <a:rPr lang="en-US" altLang="zh-CN" i="1"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S</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是一个细胞状态的可接受值的</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集合</a:t>
            </a:r>
            <a:r>
              <a:rPr lang="zh-CN" altLang="en-US"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，比如静止状态。</a:t>
            </a:r>
            <a:endParaRPr lang="zh-CN" altLang="en-US"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矩形 25"/>
          <p:cNvSpPr/>
          <p:nvPr/>
        </p:nvSpPr>
        <p:spPr>
          <a:xfrm>
            <a:off x="452232" y="3244014"/>
            <a:ext cx="4014993" cy="922020"/>
          </a:xfrm>
          <a:prstGeom prst="rect">
            <a:avLst/>
          </a:prstGeom>
        </p:spPr>
        <p:txBody>
          <a:bodyPr wrap="square">
            <a:spAutoFit/>
          </a:bodyPr>
          <a:lstStyle/>
          <a:p>
            <a:pPr algn="just">
              <a:lnSpc>
                <a:spcPct val="100000"/>
              </a:lnSpc>
              <a:spcAft>
                <a:spcPts val="0"/>
              </a:spcAft>
            </a:pPr>
            <a:r>
              <a:rPr lang="zh-CN" altLang="en-US"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细胞</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邻域</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一个细胞的邻域是细胞集（</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包括</a:t>
            </a:r>
            <a:r>
              <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细胞</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本身），它的状态可以直接影响细胞的未来状态</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7" name="图片 26"/>
          <p:cNvPicPr/>
          <p:nvPr/>
        </p:nvPicPr>
        <p:blipFill>
          <a:blip r:embed="rId3">
            <a:extLst>
              <a:ext uri="{28A0092B-C50C-407E-A947-70E740481C1C}">
                <a14:useLocalDpi xmlns:a14="http://schemas.microsoft.com/office/drawing/2010/main" val="0"/>
              </a:ext>
            </a:extLst>
          </a:blip>
          <a:srcRect/>
          <a:stretch>
            <a:fillRect/>
          </a:stretch>
        </p:blipFill>
        <p:spPr>
          <a:xfrm>
            <a:off x="4785613" y="2965885"/>
            <a:ext cx="3895725" cy="2514600"/>
          </a:xfrm>
          <a:prstGeom prst="rect">
            <a:avLst/>
          </a:prstGeom>
          <a:noFill/>
          <a:ln>
            <a:noFill/>
          </a:ln>
        </p:spPr>
      </p:pic>
      <p:sp>
        <p:nvSpPr>
          <p:cNvPr id="13" name="矩形 12"/>
          <p:cNvSpPr/>
          <p:nvPr/>
        </p:nvSpPr>
        <p:spPr>
          <a:xfrm>
            <a:off x="452232" y="889323"/>
            <a:ext cx="225488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 细胞系统的基本构成</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228850" cy="414020"/>
          </a:xfrm>
          <a:prstGeom prst="rect">
            <a:avLst/>
          </a:prstGeom>
          <a:noFill/>
        </p:spPr>
        <p:txBody>
          <a:bodyPr wrap="none" rtlCol="0">
            <a:spAutoFit/>
          </a:bodyPr>
          <a:lstStyle/>
          <a:p>
            <a:r>
              <a:rPr lang="en-US" altLang="zh-CN" sz="2100" spc="225" dirty="0" smtClean="0">
                <a:solidFill>
                  <a:prstClr val="white"/>
                </a:solidFill>
              </a:rPr>
              <a:t>8.4 </a:t>
            </a:r>
            <a:r>
              <a:rPr lang="zh-CN" altLang="en-US" sz="2100" spc="225" dirty="0" smtClean="0">
                <a:solidFill>
                  <a:prstClr val="white"/>
                </a:solidFill>
              </a:rPr>
              <a:t>细胞自动机</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第八章 群体智能</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685910" y="1459178"/>
            <a:ext cx="7879919" cy="645160"/>
          </a:xfrm>
          <a:prstGeom prst="rect">
            <a:avLst/>
          </a:prstGeom>
        </p:spPr>
        <p:txBody>
          <a:bodyPr wrap="square">
            <a:spAutoFit/>
          </a:bodyPr>
          <a:lstStyle/>
          <a:p>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状态迁移函数</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也</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称为</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简单转换函数</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，是</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规定细胞状态如何在</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时间</a:t>
            </a:r>
            <a:r>
              <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轴</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上展开的</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。它</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取决于细胞邻域的</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状态</a:t>
            </a:r>
            <a:r>
              <a:rPr lang="zh-CN" altLang="en-US"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细胞</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的位置和时间</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9" name="图片 18"/>
          <p:cNvPicPr/>
          <p:nvPr/>
        </p:nvPicPr>
        <p:blipFill>
          <a:blip r:embed="rId3">
            <a:extLst>
              <a:ext uri="{28A0092B-C50C-407E-A947-70E740481C1C}">
                <a14:useLocalDpi xmlns:a14="http://schemas.microsoft.com/office/drawing/2010/main" val="0"/>
              </a:ext>
            </a:extLst>
          </a:blip>
          <a:srcRect/>
          <a:stretch>
            <a:fillRect/>
          </a:stretch>
        </p:blipFill>
        <p:spPr>
          <a:xfrm>
            <a:off x="2735035" y="2628436"/>
            <a:ext cx="3673929" cy="3069309"/>
          </a:xfrm>
          <a:prstGeom prst="rect">
            <a:avLst/>
          </a:prstGeom>
          <a:noFill/>
          <a:ln>
            <a:noFill/>
          </a:ln>
        </p:spPr>
      </p:pic>
      <p:sp>
        <p:nvSpPr>
          <p:cNvPr id="13" name="矩形 12"/>
          <p:cNvSpPr/>
          <p:nvPr/>
        </p:nvSpPr>
        <p:spPr>
          <a:xfrm>
            <a:off x="2734310" y="5697855"/>
            <a:ext cx="3675380" cy="368300"/>
          </a:xfrm>
          <a:prstGeom prst="rect">
            <a:avLst/>
          </a:prstGeom>
        </p:spPr>
        <p:txBody>
          <a:bodyPr wrap="square">
            <a:spAutoFit/>
          </a:bodyPr>
          <a:lstStyle/>
          <a:p>
            <a:pPr algn="ct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一维空间边界条件示例</a:t>
            </a:r>
            <a:endPar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矩形 13"/>
          <p:cNvSpPr/>
          <p:nvPr/>
        </p:nvSpPr>
        <p:spPr>
          <a:xfrm>
            <a:off x="685880" y="2104178"/>
            <a:ext cx="8131649" cy="368300"/>
          </a:xfrm>
          <a:prstGeom prst="rect">
            <a:avLst/>
          </a:prstGeom>
        </p:spPr>
        <p:txBody>
          <a:bodyPr wrap="square">
            <a:spAutoFit/>
          </a:bodyPr>
          <a:lstStyle/>
          <a:p>
            <a:pPr>
              <a:lnSpc>
                <a:spcPct val="100000"/>
              </a:lnSpc>
            </a:pP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边界条件：如</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果细胞空间有边界，边界细胞可能缺乏一些形成邻域细胞的规则。</a:t>
            </a:r>
            <a:endParaRPr lang="zh-CN" altLang="zh-CN"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 name="矩形 14"/>
          <p:cNvSpPr/>
          <p:nvPr/>
        </p:nvSpPr>
        <p:spPr>
          <a:xfrm>
            <a:off x="452232" y="889323"/>
            <a:ext cx="225488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 细胞系统的基本构成</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04" y="1169836"/>
              <a:ext cx="1456173" cy="523220"/>
            </a:xfrm>
            <a:prstGeom prst="rect">
              <a:avLst/>
            </a:prstGeom>
            <a:noFill/>
          </p:spPr>
          <p:txBody>
            <a:bodyPr wrap="none" rtlCol="0">
              <a:spAutoFit/>
            </a:bodyPr>
            <a:lstStyle/>
            <a:p>
              <a:pPr algn="ctr"/>
              <a:r>
                <a:rPr lang="zh-CN" altLang="en-US" sz="2800" dirty="0" smtClean="0">
                  <a:solidFill>
                    <a:schemeClr val="accent4"/>
                  </a:solidFill>
                </a:rPr>
                <a:t>第八章　群体智能</a:t>
              </a:r>
              <a:endParaRPr lang="zh-CN" altLang="zh-CN" sz="2800" dirty="0" smtClean="0">
                <a:solidFill>
                  <a:schemeClr val="accent4"/>
                </a:solidFill>
              </a:endParaRPr>
            </a:p>
          </p:txBody>
        </p:sp>
      </p:grpSp>
      <p:grpSp>
        <p:nvGrpSpPr>
          <p:cNvPr id="67" name="组合 66"/>
          <p:cNvGrpSpPr/>
          <p:nvPr/>
        </p:nvGrpSpPr>
        <p:grpSpPr>
          <a:xfrm>
            <a:off x="1754534" y="2048547"/>
            <a:ext cx="5693399" cy="424800"/>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739853"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8</a:t>
              </a:r>
              <a:r>
                <a:rPr lang="en-US" altLang="zh-CN" sz="2100" spc="225" dirty="0" smtClean="0">
                  <a:solidFill>
                    <a:schemeClr val="bg1"/>
                  </a:solidFill>
                  <a:latin typeface="微软雅黑" panose="020B0503020204020204" pitchFamily="34" charset="-122"/>
                  <a:ea typeface="微软雅黑" panose="020B0503020204020204" pitchFamily="34" charset="-122"/>
                </a:rPr>
                <a:t>.1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蚁群优化算法</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038011"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粒子群优化算法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蜂群优化算法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441694"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细胞自动机</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228850" cy="414020"/>
          </a:xfrm>
          <a:prstGeom prst="rect">
            <a:avLst/>
          </a:prstGeom>
          <a:noFill/>
        </p:spPr>
        <p:txBody>
          <a:bodyPr wrap="none" rtlCol="0">
            <a:spAutoFit/>
          </a:bodyPr>
          <a:lstStyle/>
          <a:p>
            <a:r>
              <a:rPr lang="en-US" altLang="zh-CN" sz="2100" spc="225" dirty="0" smtClean="0">
                <a:solidFill>
                  <a:prstClr val="white"/>
                </a:solidFill>
              </a:rPr>
              <a:t>8.4 </a:t>
            </a:r>
            <a:r>
              <a:rPr lang="zh-CN" altLang="en-US" sz="2100" spc="225" dirty="0" smtClean="0">
                <a:solidFill>
                  <a:prstClr val="white"/>
                </a:solidFill>
              </a:rPr>
              <a:t>细胞自动机</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第八章 群体智能</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1" name="矩形 20"/>
          <p:cNvSpPr/>
          <p:nvPr/>
        </p:nvSpPr>
        <p:spPr>
          <a:xfrm>
            <a:off x="432683" y="1332698"/>
            <a:ext cx="8279136" cy="3138170"/>
          </a:xfrm>
          <a:prstGeom prst="rect">
            <a:avLst/>
          </a:prstGeom>
        </p:spPr>
        <p:txBody>
          <a:bodyPr wrap="square">
            <a:spAutoFit/>
          </a:bodyPr>
          <a:lstStyle/>
          <a:p>
            <a:pPr>
              <a:lnSpc>
                <a:spcPct val="100000"/>
              </a:lnSpc>
            </a:pP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周期型：对存在边界的细胞空间，</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通过</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消除边界</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变换细胞空间把具有边界的</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空间变换</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成没有边界的空间</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pP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赋值</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型：对存在边界的细胞空间定义一个虚拟邻域。虚拟邻域细胞的状态赋值在大多数情况下是固定的（固定边界条件），但也可以用更复杂的过程生成</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pP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复制型</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：复制细胞系统中的细胞状态给虚拟邻域细胞</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pP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反射</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型</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反射边界条件</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过程</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反映细胞系统所建模的某种现象（如粒子碰撞边界、波冲击边界）</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pP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吸收</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型：吸收边界条件是一种特殊的边界条件类，允许用有限空间模拟无限细胞空间的行为</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pP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起始</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条件：指定所有细胞的初始状态，也称为分配细胞系统的初步条件或种子</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pP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停止</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条件：规定停止细胞空间的更新的时机</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矩形 14"/>
          <p:cNvSpPr/>
          <p:nvPr/>
        </p:nvSpPr>
        <p:spPr>
          <a:xfrm>
            <a:off x="452232" y="889323"/>
            <a:ext cx="225488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 细胞系统的基本构成</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 y="6669360"/>
            <a:ext cx="9145785"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228850" cy="414020"/>
          </a:xfrm>
          <a:prstGeom prst="rect">
            <a:avLst/>
          </a:prstGeom>
          <a:noFill/>
        </p:spPr>
        <p:txBody>
          <a:bodyPr wrap="none" rtlCol="0">
            <a:spAutoFit/>
          </a:bodyPr>
          <a:lstStyle/>
          <a:p>
            <a:r>
              <a:rPr lang="en-US" altLang="zh-CN" sz="2100" spc="225" dirty="0" smtClean="0">
                <a:solidFill>
                  <a:prstClr val="white"/>
                </a:solidFill>
              </a:rPr>
              <a:t>8.4 </a:t>
            </a:r>
            <a:r>
              <a:rPr lang="zh-CN" altLang="en-US" sz="2100" spc="225" dirty="0" smtClean="0">
                <a:solidFill>
                  <a:prstClr val="white"/>
                </a:solidFill>
              </a:rPr>
              <a:t>细胞自动机</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第八章 群体智能</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73846" y="1227105"/>
            <a:ext cx="7920000" cy="922020"/>
          </a:xfrm>
          <a:prstGeom prst="rect">
            <a:avLst/>
          </a:prstGeom>
        </p:spPr>
        <p:txBody>
          <a:bodyPr wrap="square">
            <a:spAutoFit/>
          </a:bodyPr>
          <a:lstStyle/>
          <a:p>
            <a:pPr algn="just">
              <a:lnSpc>
                <a:spcPct val="100000"/>
              </a:lnSpc>
              <a:spcAft>
                <a:spcPts val="0"/>
              </a:spcAft>
            </a:pPr>
            <a:r>
              <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最</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简单和最受欢迎的细胞系统是细胞自动机（</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CA</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）。一个细胞自动机包括一个离散时间变量、一个有限邻域、一个有限状态集和同步更新细胞空间中的所有细胞</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。即</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矩形 13"/>
          <p:cNvSpPr/>
          <p:nvPr/>
        </p:nvSpPr>
        <p:spPr>
          <a:xfrm>
            <a:off x="2897616" y="2197501"/>
            <a:ext cx="2739853" cy="507831"/>
          </a:xfrm>
          <a:prstGeom prst="rect">
            <a:avLst/>
          </a:prstGeom>
        </p:spPr>
        <p:txBody>
          <a:bodyPr wrap="none">
            <a:spAutoFit/>
          </a:bodyPr>
          <a:lstStyle/>
          <a:p>
            <a:pPr algn="ctr">
              <a:lnSpc>
                <a:spcPct val="150000"/>
              </a:lnSpc>
              <a:spcAft>
                <a:spcPts val="0"/>
              </a:spcAft>
            </a:pPr>
            <a:r>
              <a:rPr lang="fr-FR" altLang="zh-CN" i="1" kern="100" dirty="0">
                <a:latin typeface="Times New Roman" panose="02020603050405020304" pitchFamily="18" charset="0"/>
                <a:ea typeface="宋体" panose="02010600030101010101" pitchFamily="2" charset="-122"/>
                <a:cs typeface="Times New Roman" panose="02020603050405020304" pitchFamily="18" charset="0"/>
              </a:rPr>
              <a:t>s</a:t>
            </a:r>
            <a:r>
              <a:rPr lang="fr-FR" altLang="zh-CN" i="1" kern="100" baseline="-25000" dirty="0">
                <a:latin typeface="Times New Roman" panose="02020603050405020304" pitchFamily="18" charset="0"/>
                <a:ea typeface="宋体" panose="02010600030101010101" pitchFamily="2" charset="-122"/>
                <a:cs typeface="Times New Roman" panose="02020603050405020304" pitchFamily="18" charset="0"/>
              </a:rPr>
              <a:t>i</a:t>
            </a:r>
            <a:r>
              <a:rPr lang="fr-FR" altLang="zh-CN" kern="100" dirty="0">
                <a:latin typeface="Times New Roman" panose="02020603050405020304" pitchFamily="18" charset="0"/>
                <a:ea typeface="宋体" panose="02010600030101010101" pitchFamily="2" charset="-122"/>
                <a:cs typeface="Times New Roman" panose="02020603050405020304" pitchFamily="18" charset="0"/>
              </a:rPr>
              <a:t>(</a:t>
            </a:r>
            <a:r>
              <a:rPr lang="fr-FR" altLang="zh-CN" i="1" kern="100" dirty="0">
                <a:latin typeface="Times New Roman" panose="02020603050405020304" pitchFamily="18" charset="0"/>
                <a:ea typeface="宋体" panose="02010600030101010101" pitchFamily="2" charset="-122"/>
                <a:cs typeface="Times New Roman" panose="02020603050405020304" pitchFamily="18" charset="0"/>
              </a:rPr>
              <a:t>t </a:t>
            </a:r>
            <a:r>
              <a:rPr lang="fr-FR" altLang="zh-CN" kern="100" dirty="0">
                <a:latin typeface="Times New Roman" panose="02020603050405020304" pitchFamily="18" charset="0"/>
                <a:ea typeface="宋体" panose="02010600030101010101" pitchFamily="2" charset="-122"/>
                <a:cs typeface="Times New Roman" panose="02020603050405020304" pitchFamily="18" charset="0"/>
              </a:rPr>
              <a:t>+1)= </a:t>
            </a:r>
            <a:r>
              <a:rPr lang="en-US" altLang="zh-CN" i="1" kern="100" dirty="0">
                <a:latin typeface="Times New Roman" panose="02020603050405020304" pitchFamily="18" charset="0"/>
                <a:ea typeface="宋体" panose="02010600030101010101" pitchFamily="2" charset="-122"/>
                <a:cs typeface="Times New Roman" panose="02020603050405020304" pitchFamily="18" charset="0"/>
              </a:rPr>
              <a:t>φ</a:t>
            </a:r>
            <a:r>
              <a:rPr lang="fr-FR" altLang="zh-CN" kern="100" dirty="0">
                <a:latin typeface="Times New Roman" panose="02020603050405020304" pitchFamily="18" charset="0"/>
                <a:ea typeface="宋体" panose="02010600030101010101" pitchFamily="2" charset="-122"/>
                <a:cs typeface="Times New Roman" panose="02020603050405020304" pitchFamily="18" charset="0"/>
              </a:rPr>
              <a:t>(</a:t>
            </a:r>
            <a:r>
              <a:rPr lang="fr-FR" altLang="zh-CN" i="1" kern="100" dirty="0">
                <a:latin typeface="Times New Roman" panose="02020603050405020304" pitchFamily="18" charset="0"/>
                <a:ea typeface="宋体" panose="02010600030101010101" pitchFamily="2" charset="-122"/>
                <a:cs typeface="Times New Roman" panose="02020603050405020304" pitchFamily="18" charset="0"/>
              </a:rPr>
              <a:t>s</a:t>
            </a:r>
            <a:r>
              <a:rPr lang="fr-FR" altLang="zh-CN" i="1" kern="100" baseline="-25000" dirty="0">
                <a:latin typeface="Times New Roman" panose="02020603050405020304" pitchFamily="18" charset="0"/>
                <a:ea typeface="宋体" panose="02010600030101010101" pitchFamily="2" charset="-122"/>
                <a:cs typeface="Times New Roman" panose="02020603050405020304" pitchFamily="18" charset="0"/>
              </a:rPr>
              <a:t>j</a:t>
            </a:r>
            <a:r>
              <a:rPr lang="fr-FR" altLang="zh-CN" kern="100" dirty="0">
                <a:latin typeface="Times New Roman" panose="02020603050405020304" pitchFamily="18" charset="0"/>
                <a:ea typeface="宋体" panose="02010600030101010101" pitchFamily="2" charset="-122"/>
                <a:cs typeface="Times New Roman" panose="02020603050405020304" pitchFamily="18" charset="0"/>
              </a:rPr>
              <a:t> (</a:t>
            </a:r>
            <a:r>
              <a:rPr lang="fr-FR" altLang="zh-CN" i="1" kern="100" dirty="0">
                <a:latin typeface="Times New Roman" panose="02020603050405020304" pitchFamily="18" charset="0"/>
                <a:ea typeface="宋体" panose="02010600030101010101" pitchFamily="2" charset="-122"/>
                <a:cs typeface="Times New Roman" panose="02020603050405020304" pitchFamily="18" charset="0"/>
              </a:rPr>
              <a:t>t</a:t>
            </a:r>
            <a:r>
              <a:rPr lang="fr-FR" altLang="zh-CN" kern="100" dirty="0">
                <a:latin typeface="Times New Roman" panose="02020603050405020304" pitchFamily="18" charset="0"/>
                <a:ea typeface="宋体" panose="02010600030101010101" pitchFamily="2" charset="-122"/>
                <a:cs typeface="Times New Roman" panose="02020603050405020304" pitchFamily="18" charset="0"/>
              </a:rPr>
              <a:t>): </a:t>
            </a:r>
            <a:r>
              <a:rPr lang="fr-FR" altLang="zh-CN" i="1" kern="100" dirty="0">
                <a:latin typeface="Times New Roman" panose="02020603050405020304" pitchFamily="18" charset="0"/>
                <a:ea typeface="宋体" panose="02010600030101010101" pitchFamily="2" charset="-122"/>
                <a:cs typeface="Times New Roman" panose="02020603050405020304" pitchFamily="18" charset="0"/>
              </a:rPr>
              <a:t>j </a:t>
            </a:r>
            <a:r>
              <a:rPr lang="zh-CN" altLang="zh-CN" kern="100" dirty="0">
                <a:latin typeface="等线" panose="02010600030101010101" pitchFamily="2" charset="-122"/>
                <a:ea typeface="宋体" panose="02010600030101010101" pitchFamily="2" charset="-122"/>
                <a:cs typeface="宋体" panose="02010600030101010101" pitchFamily="2" charset="-122"/>
              </a:rPr>
              <a:t>∈</a:t>
            </a:r>
            <a:r>
              <a:rPr lang="zh-CN" altLang="zh-CN" kern="100" dirty="0">
                <a:latin typeface="等线" panose="02010600030101010101" pitchFamily="2" charset="-122"/>
                <a:ea typeface="Times New Roman" panose="02020603050405020304" pitchFamily="18" charset="0"/>
                <a:cs typeface="Times New Roman" panose="02020603050405020304" pitchFamily="18" charset="0"/>
              </a:rPr>
              <a:t> </a:t>
            </a:r>
            <a:r>
              <a:rPr lang="fr-FR" altLang="zh-CN" i="1" kern="100" dirty="0">
                <a:latin typeface="等线" panose="02010600030101010101" pitchFamily="2" charset="-122"/>
                <a:ea typeface="Times New Roman" panose="02020603050405020304" pitchFamily="18" charset="0"/>
                <a:cs typeface="Times New Roman" panose="02020603050405020304" pitchFamily="18" charset="0"/>
              </a:rPr>
              <a:t>N</a:t>
            </a:r>
            <a:r>
              <a:rPr lang="fr-FR" altLang="zh-CN" i="1" kern="100" baseline="-25000" dirty="0">
                <a:latin typeface="等线" panose="02010600030101010101" pitchFamily="2" charset="-122"/>
                <a:ea typeface="Times New Roman" panose="02020603050405020304" pitchFamily="18" charset="0"/>
                <a:cs typeface="Times New Roman" panose="02020603050405020304" pitchFamily="18" charset="0"/>
              </a:rPr>
              <a:t>i</a:t>
            </a:r>
            <a:r>
              <a:rPr lang="fr-FR" altLang="zh-CN" kern="100" dirty="0">
                <a:latin typeface="等线" panose="02010600030101010101" pitchFamily="2" charset="-122"/>
                <a:ea typeface="Times New Roman" panose="02020603050405020304" pitchFamily="18" charset="0"/>
                <a:cs typeface="Times New Roman" panose="02020603050405020304" pitchFamily="18" charset="0"/>
              </a:rPr>
              <a:t>) </a:t>
            </a:r>
            <a:r>
              <a:rPr lang="zh-CN" altLang="zh-CN" kern="100" dirty="0">
                <a:latin typeface="Times New Roman" panose="02020603050405020304" pitchFamily="18" charset="0"/>
                <a:ea typeface="宋体" panose="02010600030101010101" pitchFamily="2" charset="-122"/>
                <a:cs typeface="Times New Roman" panose="02020603050405020304" pitchFamily="18" charset="0"/>
              </a:rPr>
              <a:t>。</a:t>
            </a:r>
            <a:endParaRPr lang="zh-CN" altLang="zh-CN" kern="100" dirty="0">
              <a:latin typeface="等线" panose="02010600030101010101" pitchFamily="2" charset="-122"/>
              <a:ea typeface="等线" panose="02010600030101010101" pitchFamily="2" charset="-122"/>
              <a:cs typeface="Times New Roman" panose="02020603050405020304" pitchFamily="18" charset="0"/>
            </a:endParaRPr>
          </a:p>
        </p:txBody>
      </p:sp>
      <p:sp>
        <p:nvSpPr>
          <p:cNvPr id="18" name="Rectangle 7"/>
          <p:cNvSpPr>
            <a:spLocks noChangeArrowheads="1"/>
          </p:cNvSpPr>
          <p:nvPr/>
        </p:nvSpPr>
        <p:spPr bwMode="auto">
          <a:xfrm>
            <a:off x="665286" y="2919033"/>
            <a:ext cx="7920000" cy="64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indent="2762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66700" algn="l" defTabSz="914400" rtl="0" eaLnBrk="0" fontAlgn="base" latinLnBrk="0" hangingPunct="0">
              <a:lnSpc>
                <a:spcPct val="100000"/>
              </a:lnSpc>
              <a:spcBef>
                <a:spcPct val="0"/>
              </a:spcBef>
              <a:spcAft>
                <a:spcPct val="0"/>
              </a:spcAft>
              <a:buClrTx/>
              <a:buSzTx/>
              <a:buFontTx/>
              <a:buNone/>
            </a:pPr>
            <a:r>
              <a:rPr kumimoji="0" lang="en-US" altLang="zh-CN"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 </a:t>
            </a:r>
            <a:r>
              <a:rPr kumimoji="0" lang="zh-CN" altLang="en-US"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原则上，细胞自动机的迁移规则可以表示为一个过渡表，该表详细规定了一个细胞在其所有可能邻域细胞组合状态下的下一个状态，如下图所示：</a:t>
            </a:r>
            <a:endParaRPr kumimoji="0" lang="zh-CN" altLang="en-US"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4" name="图片 33"/>
          <p:cNvPicPr/>
          <p:nvPr/>
        </p:nvPicPr>
        <p:blipFill>
          <a:blip r:embed="rId3">
            <a:extLst>
              <a:ext uri="{28A0092B-C50C-407E-A947-70E740481C1C}">
                <a14:useLocalDpi xmlns:a14="http://schemas.microsoft.com/office/drawing/2010/main" val="0"/>
              </a:ext>
            </a:extLst>
          </a:blip>
          <a:srcRect/>
          <a:stretch>
            <a:fillRect/>
          </a:stretch>
        </p:blipFill>
        <p:spPr>
          <a:xfrm>
            <a:off x="2266156" y="3664212"/>
            <a:ext cx="4718050" cy="2207895"/>
          </a:xfrm>
          <a:prstGeom prst="rect">
            <a:avLst/>
          </a:prstGeom>
          <a:noFill/>
          <a:ln>
            <a:noFill/>
          </a:ln>
        </p:spPr>
      </p:pic>
      <p:sp>
        <p:nvSpPr>
          <p:cNvPr id="15" name="矩形 14"/>
          <p:cNvSpPr/>
          <p:nvPr/>
        </p:nvSpPr>
        <p:spPr>
          <a:xfrm>
            <a:off x="452232" y="889323"/>
            <a:ext cx="144208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 细胞自动机</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228850" cy="414020"/>
          </a:xfrm>
          <a:prstGeom prst="rect">
            <a:avLst/>
          </a:prstGeom>
          <a:noFill/>
        </p:spPr>
        <p:txBody>
          <a:bodyPr wrap="none" rtlCol="0">
            <a:spAutoFit/>
          </a:bodyPr>
          <a:lstStyle/>
          <a:p>
            <a:pPr algn="l"/>
            <a:r>
              <a:rPr lang="en-US" altLang="zh-CN" sz="2100" spc="225" dirty="0" smtClean="0">
                <a:solidFill>
                  <a:prstClr val="white"/>
                </a:solidFill>
                <a:sym typeface="+mn-ea"/>
              </a:rPr>
              <a:t>8.4 </a:t>
            </a:r>
            <a:r>
              <a:rPr lang="zh-CN" altLang="en-US" sz="2100" spc="225" dirty="0" smtClean="0">
                <a:solidFill>
                  <a:prstClr val="white"/>
                </a:solidFill>
                <a:sym typeface="+mn-ea"/>
              </a:rPr>
              <a:t>细胞自动机</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第八章 群体智能</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2" name="矩形 21"/>
          <p:cNvSpPr/>
          <p:nvPr/>
        </p:nvSpPr>
        <p:spPr>
          <a:xfrm>
            <a:off x="211137" y="1364985"/>
            <a:ext cx="8778953" cy="1198880"/>
          </a:xfrm>
          <a:prstGeom prst="rect">
            <a:avLst/>
          </a:prstGeom>
        </p:spPr>
        <p:txBody>
          <a:bodyPr wrap="square">
            <a:spAutoFit/>
          </a:bodyPr>
          <a:lstStyle/>
          <a:p>
            <a:pPr indent="333375" algn="just">
              <a:lnSpc>
                <a:spcPct val="100000"/>
              </a:lnSpc>
              <a:spcAft>
                <a:spcPts val="0"/>
              </a:spcAft>
            </a:pPr>
            <a:r>
              <a:rPr lang="en-US" altLang="zh-CN"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一般来说</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，既然迁移规则数量是如此巨大的，那么挑选出一些遵守额外约束的</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规则</a:t>
            </a:r>
            <a:r>
              <a:rPr lang="zh-CN" altLang="en-US"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来</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简单</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指定或确保</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CA</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拥有一些特殊的属性。下面是一些最常见的特殊</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CA</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规则。</a:t>
            </a:r>
            <a:endPar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极权</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型：假设用数字表示状态，如果</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CA</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规则只取决于邻域状态值的总和，则称为极权型规则。      极权型迁移规则可以写成：</a:t>
            </a:r>
            <a:endPar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Rectangle 11"/>
          <p:cNvSpPr>
            <a:spLocks noChangeArrowheads="1"/>
          </p:cNvSpPr>
          <p:nvPr/>
        </p:nvSpPr>
        <p:spPr bwMode="auto">
          <a:xfrm>
            <a:off x="3766539" y="349570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graphicFrame>
        <p:nvGraphicFramePr>
          <p:cNvPr id="24" name="对象 23"/>
          <p:cNvGraphicFramePr>
            <a:graphicFrameLocks noChangeAspect="1"/>
          </p:cNvGraphicFramePr>
          <p:nvPr/>
        </p:nvGraphicFramePr>
        <p:xfrm>
          <a:off x="3649980" y="2564315"/>
          <a:ext cx="1988752" cy="728112"/>
        </p:xfrm>
        <a:graphic>
          <a:graphicData uri="http://schemas.openxmlformats.org/presentationml/2006/ole">
            <mc:AlternateContent xmlns:mc="http://schemas.openxmlformats.org/markup-compatibility/2006">
              <mc:Choice xmlns:v="urn:schemas-microsoft-com:vml" Requires="v">
                <p:oleObj spid="_x0000_s9346" name="" r:id="rId3" imgW="1333500" imgH="368300" progId="Equation.DSMT4">
                  <p:embed/>
                </p:oleObj>
              </mc:Choice>
              <mc:Fallback>
                <p:oleObj name="" r:id="rId3" imgW="1333500" imgH="368300" progId="Equation.DSMT4">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9980" y="2564315"/>
                        <a:ext cx="1988752" cy="728112"/>
                      </a:xfrm>
                      <a:prstGeom prst="rect">
                        <a:avLst/>
                      </a:prstGeom>
                      <a:noFill/>
                    </p:spPr>
                  </p:pic>
                </p:oleObj>
              </mc:Fallback>
            </mc:AlternateContent>
          </a:graphicData>
        </a:graphic>
      </p:graphicFrame>
      <p:sp>
        <p:nvSpPr>
          <p:cNvPr id="37" name="矩形 36"/>
          <p:cNvSpPr/>
          <p:nvPr/>
        </p:nvSpPr>
        <p:spPr>
          <a:xfrm>
            <a:off x="216157" y="3292487"/>
            <a:ext cx="8711684" cy="645160"/>
          </a:xfrm>
          <a:prstGeom prst="rect">
            <a:avLst/>
          </a:prstGeom>
        </p:spPr>
        <p:txBody>
          <a:bodyPr wrap="square">
            <a:spAutoFit/>
          </a:bodyPr>
          <a:lstStyle/>
          <a:p>
            <a:pPr lvl="0" eaLnBrk="0" fontAlgn="base" hangingPunct="0">
              <a:spcBef>
                <a:spcPct val="0"/>
              </a:spcBef>
              <a:spcAft>
                <a:spcPct val="0"/>
              </a:spcAft>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外极权型：如果</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CA</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规则只取决于状态更新细胞的</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值和</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邻域中其他细胞状态的变量之</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和，</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该</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CA</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规则称为外极权型</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。规则表示：</a:t>
            </a:r>
            <a:endPar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39" name="对象 38"/>
          <p:cNvGraphicFramePr>
            <a:graphicFrameLocks noChangeAspect="1"/>
          </p:cNvGraphicFramePr>
          <p:nvPr/>
        </p:nvGraphicFramePr>
        <p:xfrm>
          <a:off x="3289658" y="3991497"/>
          <a:ext cx="2709540" cy="758671"/>
        </p:xfrm>
        <a:graphic>
          <a:graphicData uri="http://schemas.openxmlformats.org/presentationml/2006/ole">
            <mc:AlternateContent xmlns:mc="http://schemas.openxmlformats.org/markup-compatibility/2006">
              <mc:Choice xmlns:v="urn:schemas-microsoft-com:vml" Requires="v">
                <p:oleObj spid="_x0000_s9347" name="" r:id="rId5" imgW="1651000" imgH="457200" progId="Equation.DSMT4">
                  <p:embed/>
                </p:oleObj>
              </mc:Choice>
              <mc:Fallback>
                <p:oleObj name="" r:id="rId5" imgW="1651000" imgH="457200" progId="Equation.DSMT4">
                  <p:embed/>
                  <p:pic>
                    <p:nvPicPr>
                      <p:cNvPr id="0" name="Object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9658" y="3991497"/>
                        <a:ext cx="2709540" cy="758671"/>
                      </a:xfrm>
                      <a:prstGeom prst="rect">
                        <a:avLst/>
                      </a:prstGeom>
                      <a:noFill/>
                    </p:spPr>
                  </p:pic>
                </p:oleObj>
              </mc:Fallback>
            </mc:AlternateContent>
          </a:graphicData>
        </a:graphic>
      </p:graphicFrame>
      <p:sp>
        <p:nvSpPr>
          <p:cNvPr id="40" name="矩形 39"/>
          <p:cNvSpPr/>
          <p:nvPr/>
        </p:nvSpPr>
        <p:spPr>
          <a:xfrm>
            <a:off x="297704" y="4750168"/>
            <a:ext cx="8692386" cy="1198880"/>
          </a:xfrm>
          <a:prstGeom prst="rect">
            <a:avLst/>
          </a:prstGeom>
        </p:spPr>
        <p:txBody>
          <a:bodyPr wrap="square">
            <a:spAutoFit/>
          </a:bodyPr>
          <a:lstStyle/>
          <a:p>
            <a:pPr algn="just">
              <a:lnSpc>
                <a:spcPct val="100000"/>
              </a:lnSpc>
              <a:spcAft>
                <a:spcPts val="0"/>
              </a:spcAft>
            </a:pP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对称型：如果</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CA</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规则不受邻域细胞状态排列的影响，迁移规则是对称的，该规则称为对称型</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零</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态静止型：如果</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CA</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规则把静止邻居映射到静止状态，该</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CA</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规则称为零态静止型。</a:t>
            </a:r>
            <a:endPar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矩形 14"/>
          <p:cNvSpPr/>
          <p:nvPr/>
        </p:nvSpPr>
        <p:spPr>
          <a:xfrm>
            <a:off x="452232" y="889323"/>
            <a:ext cx="144208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 细胞自动机</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228850" cy="414020"/>
          </a:xfrm>
          <a:prstGeom prst="rect">
            <a:avLst/>
          </a:prstGeom>
          <a:noFill/>
        </p:spPr>
        <p:txBody>
          <a:bodyPr wrap="none" rtlCol="0">
            <a:spAutoFit/>
          </a:bodyPr>
          <a:lstStyle/>
          <a:p>
            <a:pPr algn="l"/>
            <a:r>
              <a:rPr lang="en-US" altLang="zh-CN" sz="2100" spc="225" dirty="0" smtClean="0">
                <a:solidFill>
                  <a:prstClr val="white"/>
                </a:solidFill>
                <a:sym typeface="+mn-ea"/>
              </a:rPr>
              <a:t>8.4 </a:t>
            </a:r>
            <a:r>
              <a:rPr lang="zh-CN" altLang="en-US" sz="2100" spc="225" dirty="0" smtClean="0">
                <a:solidFill>
                  <a:prstClr val="white"/>
                </a:solidFill>
                <a:sym typeface="+mn-ea"/>
              </a:rPr>
              <a:t>细胞自动机</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第八章 群体智能</a:t>
            </a:r>
            <a:endParaRPr lang="zh-CN" altLang="en-US" sz="1350" dirty="0">
              <a:solidFill>
                <a:prstClr val="white"/>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3" name="Rectangle 11"/>
          <p:cNvSpPr>
            <a:spLocks noChangeArrowheads="1"/>
          </p:cNvSpPr>
          <p:nvPr/>
        </p:nvSpPr>
        <p:spPr bwMode="auto">
          <a:xfrm>
            <a:off x="3766539" y="349570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sp>
        <p:nvSpPr>
          <p:cNvPr id="11" name="矩形 10"/>
          <p:cNvSpPr/>
          <p:nvPr/>
        </p:nvSpPr>
        <p:spPr>
          <a:xfrm>
            <a:off x="278405" y="1316415"/>
            <a:ext cx="8782467" cy="1198880"/>
          </a:xfrm>
          <a:prstGeom prst="rect">
            <a:avLst/>
          </a:prstGeom>
        </p:spPr>
        <p:txBody>
          <a:bodyPr wrap="square">
            <a:spAutoFit/>
          </a:bodyPr>
          <a:lstStyle/>
          <a:p>
            <a:pPr indent="266700" algn="just">
              <a:lnSpc>
                <a:spcPct val="100000"/>
              </a:lnSpc>
              <a:spcAft>
                <a:spcPts val="0"/>
              </a:spcAft>
            </a:pPr>
            <a:r>
              <a:rPr lang="en-US" altLang="zh-CN" sz="1600" b="1"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观察</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CA</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活动最吸引人的方式是在计算机屏幕上看其动画。但当唯一可用的介质是纸张时，对具有较小状态集的一维和二维的</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CA</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活动可以用时空图显示</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。图</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8.12</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）显示了一个一维</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CA</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的时空图</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。状态</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集的每种状态用不同的灰度（或颜色）表示</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。图</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8.12</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b</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）表示了一维图直接生成二维图的</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例子。图</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8.13</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通常用于表示一个二维的</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CA</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1" name="图片 40"/>
          <p:cNvPicPr/>
          <p:nvPr/>
        </p:nvPicPr>
        <p:blipFill>
          <a:blip r:embed="rId1">
            <a:extLst>
              <a:ext uri="{28A0092B-C50C-407E-A947-70E740481C1C}">
                <a14:useLocalDpi xmlns:a14="http://schemas.microsoft.com/office/drawing/2010/main" val="0"/>
              </a:ext>
            </a:extLst>
          </a:blip>
          <a:srcRect/>
          <a:stretch>
            <a:fillRect/>
          </a:stretch>
        </p:blipFill>
        <p:spPr>
          <a:xfrm>
            <a:off x="278406" y="2914974"/>
            <a:ext cx="5275580" cy="1520825"/>
          </a:xfrm>
          <a:prstGeom prst="rect">
            <a:avLst/>
          </a:prstGeom>
          <a:noFill/>
          <a:ln>
            <a:noFill/>
          </a:ln>
        </p:spPr>
      </p:pic>
      <p:pic>
        <p:nvPicPr>
          <p:cNvPr id="42" name="图片 41"/>
          <p:cNvPicPr/>
          <p:nvPr/>
        </p:nvPicPr>
        <p:blipFill>
          <a:blip r:embed="rId2">
            <a:extLst>
              <a:ext uri="{28A0092B-C50C-407E-A947-70E740481C1C}">
                <a14:useLocalDpi xmlns:a14="http://schemas.microsoft.com/office/drawing/2010/main" val="0"/>
              </a:ext>
            </a:extLst>
          </a:blip>
          <a:srcRect/>
          <a:stretch>
            <a:fillRect/>
          </a:stretch>
        </p:blipFill>
        <p:spPr>
          <a:xfrm>
            <a:off x="5866294" y="2915292"/>
            <a:ext cx="2962275" cy="1925320"/>
          </a:xfrm>
          <a:prstGeom prst="rect">
            <a:avLst/>
          </a:prstGeom>
          <a:noFill/>
          <a:ln>
            <a:noFill/>
          </a:ln>
        </p:spPr>
      </p:pic>
      <p:sp>
        <p:nvSpPr>
          <p:cNvPr id="13" name="矩形 12"/>
          <p:cNvSpPr/>
          <p:nvPr/>
        </p:nvSpPr>
        <p:spPr>
          <a:xfrm>
            <a:off x="278130" y="4436110"/>
            <a:ext cx="5276215" cy="727075"/>
          </a:xfrm>
          <a:prstGeom prst="rect">
            <a:avLst/>
          </a:prstGeom>
        </p:spPr>
        <p:txBody>
          <a:bodyPr wrap="square">
            <a:spAutoFit/>
          </a:bodyPr>
          <a:lstStyle/>
          <a:p>
            <a:pPr indent="339725" algn="ctr">
              <a:lnSpc>
                <a:spcPct val="115000"/>
              </a:lnSpc>
              <a:spcAft>
                <a:spcPts val="0"/>
              </a:spcAft>
            </a:pP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图</a:t>
            </a:r>
            <a:r>
              <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8.12  </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一维细胞自动机时空图（左图）、二维细胞自动机时空图（右图）</a:t>
            </a:r>
            <a:endParaRPr lang="zh-CN" altLang="zh-CN" kern="100" dirty="0" smtClean="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矩形 13"/>
          <p:cNvSpPr/>
          <p:nvPr/>
        </p:nvSpPr>
        <p:spPr>
          <a:xfrm>
            <a:off x="5553502" y="4840719"/>
            <a:ext cx="3710512" cy="645160"/>
          </a:xfrm>
          <a:prstGeom prst="rect">
            <a:avLst/>
          </a:prstGeom>
        </p:spPr>
        <p:txBody>
          <a:bodyPr wrap="square">
            <a:spAutoFit/>
          </a:bodyPr>
          <a:lstStyle/>
          <a:p>
            <a:pPr algn="ctr">
              <a:lnSpc>
                <a:spcPct val="100000"/>
              </a:lnSpc>
              <a:spcAft>
                <a:spcPts val="0"/>
              </a:spcAft>
            </a:pP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图</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8.13  </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二维细胞自动机的另一种时空图。</a:t>
            </a:r>
            <a:endParaRPr lang="zh-CN" altLang="zh-CN"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矩形 14"/>
          <p:cNvSpPr/>
          <p:nvPr/>
        </p:nvSpPr>
        <p:spPr>
          <a:xfrm>
            <a:off x="452232" y="889323"/>
            <a:ext cx="144208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 细胞自动机</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228850" cy="414020"/>
          </a:xfrm>
          <a:prstGeom prst="rect">
            <a:avLst/>
          </a:prstGeom>
          <a:noFill/>
        </p:spPr>
        <p:txBody>
          <a:bodyPr wrap="none" rtlCol="0">
            <a:spAutoFit/>
          </a:bodyPr>
          <a:lstStyle/>
          <a:p>
            <a:pPr algn="l"/>
            <a:r>
              <a:rPr lang="en-US" altLang="zh-CN" sz="2100" spc="225" dirty="0" smtClean="0">
                <a:solidFill>
                  <a:prstClr val="white"/>
                </a:solidFill>
                <a:sym typeface="+mn-ea"/>
              </a:rPr>
              <a:t>8.4 </a:t>
            </a:r>
            <a:r>
              <a:rPr lang="zh-CN" altLang="en-US" sz="2100" spc="225" dirty="0" smtClean="0">
                <a:solidFill>
                  <a:prstClr val="white"/>
                </a:solidFill>
                <a:sym typeface="+mn-ea"/>
              </a:rPr>
              <a:t>细胞自动机</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第八章 群体智能</a:t>
            </a:r>
            <a:endParaRPr lang="zh-CN" altLang="en-US" sz="1350" dirty="0">
              <a:solidFill>
                <a:prstClr val="white"/>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3" name="Rectangle 11"/>
          <p:cNvSpPr>
            <a:spLocks noChangeArrowheads="1"/>
          </p:cNvSpPr>
          <p:nvPr/>
        </p:nvSpPr>
        <p:spPr bwMode="auto">
          <a:xfrm>
            <a:off x="3766539" y="349570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sp>
        <p:nvSpPr>
          <p:cNvPr id="15" name="矩形 14"/>
          <p:cNvSpPr/>
          <p:nvPr/>
        </p:nvSpPr>
        <p:spPr>
          <a:xfrm>
            <a:off x="612392" y="1456351"/>
            <a:ext cx="7920000" cy="922020"/>
          </a:xfrm>
          <a:prstGeom prst="rect">
            <a:avLst/>
          </a:prstGeom>
        </p:spPr>
        <p:txBody>
          <a:bodyPr wrap="square">
            <a:spAutoFit/>
          </a:bodyPr>
          <a:lstStyle/>
          <a:p>
            <a:pPr algn="just">
              <a:lnSpc>
                <a:spcPct val="100000"/>
              </a:lnSpc>
              <a:spcAft>
                <a:spcPts val="0"/>
              </a:spcAft>
            </a:pP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到</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目前为止，我们已经概括地描述了细胞系统模型的要素。本节我们将介绍如何实际构建细胞真实世界的模型并使用模型研究其属性。为了定义和运行一个细胞模型，我们根据下列步骤进行</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矩形 10"/>
          <p:cNvSpPr/>
          <p:nvPr/>
        </p:nvSpPr>
        <p:spPr>
          <a:xfrm>
            <a:off x="911940" y="2890384"/>
            <a:ext cx="7320757" cy="1476375"/>
          </a:xfrm>
          <a:prstGeom prst="rect">
            <a:avLst/>
          </a:prstGeom>
        </p:spPr>
        <p:txBody>
          <a:bodyPr wrap="square">
            <a:spAutoFit/>
          </a:bodyPr>
          <a:lstStyle/>
          <a:p>
            <a:pPr marL="342900" indent="-342900" algn="just">
              <a:lnSpc>
                <a:spcPct val="100000"/>
              </a:lnSpc>
              <a:spcAft>
                <a:spcPts val="0"/>
              </a:spcAft>
              <a:buAutoNum type="arabicParenBoth"/>
            </a:pP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指定</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细胞空间</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指定时间变量</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 </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指定邻域</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4) </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分配状态集</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5) </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指定迁移规则</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6) </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指定边界条件</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7) </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指定初始条件</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8) </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指定停止条件； </a:t>
            </a:r>
            <a:endPar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spcAft>
                <a:spcPts val="0"/>
              </a:spcAft>
            </a:pP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(9) </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一直更新细胞状态，直到满足停止条件。</a:t>
            </a:r>
            <a:endPar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矩形 12"/>
          <p:cNvSpPr/>
          <p:nvPr/>
        </p:nvSpPr>
        <p:spPr>
          <a:xfrm>
            <a:off x="452232" y="889323"/>
            <a:ext cx="164528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 细胞系统建模</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228850" cy="414020"/>
          </a:xfrm>
          <a:prstGeom prst="rect">
            <a:avLst/>
          </a:prstGeom>
          <a:noFill/>
        </p:spPr>
        <p:txBody>
          <a:bodyPr wrap="none" rtlCol="0">
            <a:spAutoFit/>
          </a:bodyPr>
          <a:lstStyle/>
          <a:p>
            <a:r>
              <a:rPr lang="en-US" altLang="zh-CN" sz="2100" spc="225" dirty="0" smtClean="0">
                <a:solidFill>
                  <a:prstClr val="white"/>
                </a:solidFill>
              </a:rPr>
              <a:t>8.4 </a:t>
            </a:r>
            <a:r>
              <a:rPr lang="zh-CN" altLang="en-US" sz="2100" spc="225" dirty="0" smtClean="0">
                <a:solidFill>
                  <a:prstClr val="white"/>
                </a:solidFill>
              </a:rPr>
              <a:t>细胞自动机</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第八章 群体智能</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矩形 13"/>
          <p:cNvSpPr/>
          <p:nvPr/>
        </p:nvSpPr>
        <p:spPr>
          <a:xfrm>
            <a:off x="268881" y="1467314"/>
            <a:ext cx="8713022" cy="922020"/>
          </a:xfrm>
          <a:prstGeom prst="rect">
            <a:avLst/>
          </a:prstGeom>
        </p:spPr>
        <p:txBody>
          <a:bodyPr wrap="square">
            <a:spAutoFit/>
          </a:bodyPr>
          <a:lstStyle/>
          <a:p>
            <a:pPr indent="266700" algn="just">
              <a:lnSpc>
                <a:spcPct val="100000"/>
              </a:lnSpc>
              <a:spcAft>
                <a:spcPts val="0"/>
              </a:spcAft>
            </a:pPr>
            <a:r>
              <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康威</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生命游戏（</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Conway's Game of Life</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），又称康威生命棋，</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是英国数学家约翰</a:t>
            </a:r>
            <a:r>
              <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何顿</a:t>
            </a:r>
            <a:r>
              <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康威在</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1970</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年发明的</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细胞自动机。生命游戏是包括一个二维矩形世界，其中的每个方格居住着一个活着的或死了的细胞，即每个细胞具有两个状态。</a:t>
            </a:r>
            <a:endPar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矩形 10"/>
          <p:cNvSpPr/>
          <p:nvPr/>
        </p:nvSpPr>
        <p:spPr>
          <a:xfrm>
            <a:off x="278406" y="2871951"/>
            <a:ext cx="8572986" cy="2030095"/>
          </a:xfrm>
          <a:prstGeom prst="rect">
            <a:avLst/>
          </a:prstGeom>
        </p:spPr>
        <p:txBody>
          <a:bodyPr wrap="square">
            <a:spAutoFit/>
          </a:bodyPr>
          <a:lstStyle/>
          <a:p>
            <a:pPr indent="266700" algn="just">
              <a:lnSpc>
                <a:spcPct val="100000"/>
              </a:lnSpc>
              <a:spcAft>
                <a:spcPts val="0"/>
              </a:spcAft>
            </a:pP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游戏规则只有四条</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just">
              <a:lnSpc>
                <a:spcPct val="100000"/>
              </a:lnSpc>
              <a:spcAft>
                <a:spcPts val="0"/>
              </a:spcAft>
              <a:buAutoNum type="arabicPeriod"/>
            </a:pP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当</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周围仅有</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个或没有存活细胞时</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，原来</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的存活细胞进入死亡</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状态（</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模拟生命数量稀少</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just">
              <a:lnSpc>
                <a:spcPct val="100000"/>
              </a:lnSpc>
              <a:spcAft>
                <a:spcPts val="0"/>
              </a:spcAft>
              <a:buAutoNum type="arabicPeriod"/>
            </a:pP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当</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周围有</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个或</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个存活细胞时</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，网格</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保持</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原样。</a:t>
            </a:r>
            <a:endPar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just">
              <a:lnSpc>
                <a:spcPct val="100000"/>
              </a:lnSpc>
              <a:spcAft>
                <a:spcPts val="0"/>
              </a:spcAft>
              <a:buAutoNum type="arabicPeriod"/>
            </a:pP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当</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周围有</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个及以上存活细胞时，原来的存活细胞亦进入死亡</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状态（</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模拟生命数量过多</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just">
              <a:lnSpc>
                <a:spcPct val="100000"/>
              </a:lnSpc>
              <a:spcAft>
                <a:spcPts val="0"/>
              </a:spcAft>
              <a:buAutoNum type="arabicPeriod"/>
            </a:pP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当</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周围有</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个存活细胞时，空白网格变成存活</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细胞（模拟</a:t>
            </a: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生命</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繁殖）。</a:t>
            </a:r>
            <a:endPar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矩形 12"/>
          <p:cNvSpPr/>
          <p:nvPr/>
        </p:nvSpPr>
        <p:spPr>
          <a:xfrm>
            <a:off x="452232" y="889323"/>
            <a:ext cx="1645285" cy="337185"/>
          </a:xfrm>
          <a:prstGeom prst="rect">
            <a:avLst/>
          </a:prstGeom>
        </p:spPr>
        <p:txBody>
          <a:bodyPr wrap="none">
            <a:spAutoFit/>
          </a:bodyPr>
          <a:p>
            <a:pPr algn="l"/>
            <a:r>
              <a:rPr lang="en-US" altLang="zh-CN" sz="1600" b="1" dirty="0" smtClean="0">
                <a:solidFill>
                  <a:srgbClr val="3D89BC"/>
                </a:solidFill>
              </a:rPr>
              <a:t>4.</a:t>
            </a:r>
            <a:r>
              <a:rPr lang="zh-CN" altLang="zh-CN" sz="1600" b="1" dirty="0" smtClean="0">
                <a:solidFill>
                  <a:srgbClr val="3D89BC"/>
                </a:solidFill>
              </a:rPr>
              <a:t> 康威生命游戏</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228850" cy="414020"/>
          </a:xfrm>
          <a:prstGeom prst="rect">
            <a:avLst/>
          </a:prstGeom>
          <a:noFill/>
        </p:spPr>
        <p:txBody>
          <a:bodyPr wrap="none" rtlCol="0">
            <a:spAutoFit/>
          </a:bodyPr>
          <a:lstStyle/>
          <a:p>
            <a:pPr algn="l"/>
            <a:r>
              <a:rPr lang="en-US" altLang="zh-CN" sz="2100" spc="225" dirty="0" smtClean="0">
                <a:solidFill>
                  <a:prstClr val="white"/>
                </a:solidFill>
                <a:sym typeface="+mn-ea"/>
              </a:rPr>
              <a:t>8.4 </a:t>
            </a:r>
            <a:r>
              <a:rPr lang="zh-CN" altLang="en-US" sz="2100" spc="225" dirty="0" smtClean="0">
                <a:solidFill>
                  <a:prstClr val="white"/>
                </a:solidFill>
                <a:sym typeface="+mn-ea"/>
              </a:rPr>
              <a:t>细胞自动机</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第八章 群体智能</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矩形 12"/>
          <p:cNvSpPr/>
          <p:nvPr/>
        </p:nvSpPr>
        <p:spPr>
          <a:xfrm>
            <a:off x="636813" y="1860747"/>
            <a:ext cx="7805057" cy="1198880"/>
          </a:xfrm>
          <a:prstGeom prst="rect">
            <a:avLst/>
          </a:prstGeom>
        </p:spPr>
        <p:txBody>
          <a:bodyPr wrap="square">
            <a:spAutoFit/>
          </a:bodyPr>
          <a:lstStyle/>
          <a:p>
            <a:pPr indent="266700" algn="just">
              <a:lnSpc>
                <a:spcPct val="100000"/>
              </a:lnSpc>
              <a:spcAft>
                <a:spcPts val="0"/>
              </a:spcAft>
            </a:pPr>
            <a:r>
              <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康威</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生命游戏的四条规则一目了然地对应着宇宙中的生命规律，</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种子</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长成</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花朵</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花朵</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死后留下四个</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种子</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，就是一种元胞自动机（</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cellular automaton</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），体现</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了冯</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诺依曼（</a:t>
            </a:r>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Von Neumann</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）关于机器自我进化的思想</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矩形 10"/>
          <p:cNvSpPr/>
          <p:nvPr/>
        </p:nvSpPr>
        <p:spPr>
          <a:xfrm>
            <a:off x="741474" y="3185009"/>
            <a:ext cx="7700396" cy="922020"/>
          </a:xfrm>
          <a:prstGeom prst="rect">
            <a:avLst/>
          </a:prstGeom>
        </p:spPr>
        <p:txBody>
          <a:bodyPr wrap="square">
            <a:spAutoFit/>
          </a:bodyPr>
          <a:lstStyle/>
          <a:p>
            <a:pPr indent="266700" algn="just">
              <a:lnSpc>
                <a:spcPct val="100000"/>
              </a:lnSpc>
              <a:spcAft>
                <a:spcPts val="0"/>
              </a:spcAft>
            </a:pPr>
            <a:r>
              <a:rPr lang="en-US" altLang="zh-CN" sz="1600" b="1"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康威</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生命游戏从原版到后来的众多变种，差别只在量变，而规则的本质没有变。它模拟的是生物体数量与环境资源的关系，反映了宇宙基本规律。过于孤独和过于拥挤，都不利于物种延续。</a:t>
            </a:r>
            <a:endPar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矩形 13"/>
          <p:cNvSpPr/>
          <p:nvPr/>
        </p:nvSpPr>
        <p:spPr>
          <a:xfrm>
            <a:off x="452232" y="889323"/>
            <a:ext cx="1645285" cy="337185"/>
          </a:xfrm>
          <a:prstGeom prst="rect">
            <a:avLst/>
          </a:prstGeom>
        </p:spPr>
        <p:txBody>
          <a:bodyPr wrap="none">
            <a:spAutoFit/>
          </a:bodyPr>
          <a:p>
            <a:pPr algn="l"/>
            <a:r>
              <a:rPr lang="en-US" altLang="zh-CN" sz="1600" b="1" dirty="0" smtClean="0">
                <a:solidFill>
                  <a:srgbClr val="3D89BC"/>
                </a:solidFill>
              </a:rPr>
              <a:t>4.</a:t>
            </a:r>
            <a:r>
              <a:rPr lang="zh-CN" altLang="zh-CN" sz="1600" b="1" dirty="0" smtClean="0">
                <a:solidFill>
                  <a:srgbClr val="3D89BC"/>
                </a:solidFill>
              </a:rPr>
              <a:t> 康威生命游戏</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04" y="1169836"/>
              <a:ext cx="1456173" cy="523220"/>
            </a:xfrm>
            <a:prstGeom prst="rect">
              <a:avLst/>
            </a:prstGeom>
            <a:noFill/>
          </p:spPr>
          <p:txBody>
            <a:bodyPr wrap="none" rtlCol="0">
              <a:spAutoFit/>
            </a:bodyPr>
            <a:lstStyle/>
            <a:p>
              <a:pPr algn="ctr"/>
              <a:r>
                <a:rPr lang="zh-CN" altLang="en-US" sz="2800" dirty="0" smtClean="0">
                  <a:solidFill>
                    <a:schemeClr val="accent4"/>
                  </a:solidFill>
                </a:rPr>
                <a:t>第八章　群体智能</a:t>
              </a:r>
              <a:endParaRPr lang="zh-CN" altLang="zh-CN" sz="2800" dirty="0" smtClean="0">
                <a:solidFill>
                  <a:schemeClr val="accent4"/>
                </a:solidFill>
              </a:endParaRPr>
            </a:p>
          </p:txBody>
        </p:sp>
      </p:grpSp>
      <p:grpSp>
        <p:nvGrpSpPr>
          <p:cNvPr id="67" name="组合 66"/>
          <p:cNvGrpSpPr/>
          <p:nvPr/>
        </p:nvGrpSpPr>
        <p:grpSpPr>
          <a:xfrm>
            <a:off x="1754534" y="2048547"/>
            <a:ext cx="5693399" cy="424800"/>
            <a:chOff x="1807265" y="2462595"/>
            <a:chExt cx="5693399" cy="415498"/>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739853" cy="415498"/>
            </a:xfrm>
            <a:prstGeom prst="rect">
              <a:avLst/>
            </a:prstGeom>
            <a:grpFill/>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蚁群优化算法</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038011"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粒子群优化算法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蜂群优化算法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441694"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细胞自动机</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bg1"/>
                </a:solidFill>
              </a:rPr>
              <a:t>习题</a:t>
            </a:r>
            <a:endParaRPr lang="zh-CN" altLang="en-US" sz="2100" dirty="0" smtClean="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0" y="3176"/>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2" name="组合 1"/>
          <p:cNvGrpSpPr/>
          <p:nvPr/>
        </p:nvGrpSpPr>
        <p:grpSpPr>
          <a:xfrm>
            <a:off x="225399" y="720000"/>
            <a:ext cx="1569660" cy="646331"/>
            <a:chOff x="564072" y="1012685"/>
            <a:chExt cx="1569660" cy="646331"/>
          </a:xfrm>
        </p:grpSpPr>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grpSp>
      <p:sp>
        <p:nvSpPr>
          <p:cNvPr id="13315" name="Rectangle 3"/>
          <p:cNvSpPr>
            <a:spLocks noChangeArrowheads="1"/>
          </p:cNvSpPr>
          <p:nvPr/>
        </p:nvSpPr>
        <p:spPr bwMode="auto">
          <a:xfrm>
            <a:off x="230402" y="1800000"/>
            <a:ext cx="8648700" cy="1419860"/>
          </a:xfrm>
          <a:prstGeom prst="rect">
            <a:avLst/>
          </a:prstGeom>
          <a:noFill/>
          <a:ln w="9525">
            <a:noFill/>
            <a:miter lim="800000"/>
          </a:ln>
          <a:effectLst/>
        </p:spPr>
        <p:txBody>
          <a:bodyPr vert="horz" wrap="square" lIns="91440" tIns="45720" rIns="91440" bIns="45720" numCol="1" anchor="ctr" anchorCtr="0" compatLnSpc="1">
            <a:spAutoFit/>
          </a:bodyPr>
          <a:lstStyle/>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1．简述蚁群优化算法。</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2．简述粒子群优化算法。</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3．简述蜂群优化算法。</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4．简述细胞自动机。</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a:solidFill>
                  <a:prstClr val="white"/>
                </a:solidFill>
              </a:rPr>
              <a:t>8</a:t>
            </a:r>
            <a:r>
              <a:rPr lang="en-US" altLang="zh-CN" sz="2100" spc="225" dirty="0" smtClean="0">
                <a:solidFill>
                  <a:prstClr val="white"/>
                </a:solidFill>
              </a:rPr>
              <a:t>.1 </a:t>
            </a:r>
            <a:r>
              <a:rPr lang="zh-CN" altLang="en-US" sz="2100" spc="225" dirty="0" smtClean="0">
                <a:solidFill>
                  <a:prstClr val="white"/>
                </a:solidFill>
              </a:rPr>
              <a:t>蚁群优化算法</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第八章 群体智能</a:t>
            </a:r>
            <a:endParaRPr lang="zh-CN" altLang="en-US" sz="1350" dirty="0">
              <a:solidFill>
                <a:prstClr val="white"/>
              </a:solidFill>
            </a:endParaRPr>
          </a:p>
        </p:txBody>
      </p:sp>
      <p:sp>
        <p:nvSpPr>
          <p:cNvPr id="10" name="矩形 9"/>
          <p:cNvSpPr/>
          <p:nvPr/>
        </p:nvSpPr>
        <p:spPr>
          <a:xfrm>
            <a:off x="573033" y="2136460"/>
            <a:ext cx="7999162" cy="2584450"/>
          </a:xfrm>
          <a:prstGeom prst="rect">
            <a:avLst/>
          </a:prstGeom>
        </p:spPr>
        <p:txBody>
          <a:bodyPr wrap="square">
            <a:spAutoFit/>
          </a:bodyPr>
          <a:lstStyle/>
          <a:p>
            <a:pPr indent="467995">
              <a:lnSpc>
                <a:spcPct val="100000"/>
              </a:lnSpc>
            </a:pPr>
            <a:r>
              <a:rPr lang="zh-CN" altLang="zh-CN" dirty="0">
                <a:solidFill>
                  <a:schemeClr val="tx1">
                    <a:lumMod val="75000"/>
                    <a:lumOff val="25000"/>
                  </a:schemeClr>
                </a:solidFill>
              </a:rPr>
              <a:t>蚁群优化(</a:t>
            </a:r>
            <a:r>
              <a:rPr lang="zh-CN" altLang="zh-CN" dirty="0" smtClean="0">
                <a:solidFill>
                  <a:schemeClr val="tx1">
                    <a:lumMod val="75000"/>
                    <a:lumOff val="25000"/>
                  </a:schemeClr>
                </a:solidFill>
              </a:rPr>
              <a:t>ACO</a:t>
            </a:r>
            <a:r>
              <a:rPr lang="en-US" altLang="zh-CN" dirty="0">
                <a:solidFill>
                  <a:schemeClr val="tx1">
                    <a:lumMod val="75000"/>
                    <a:lumOff val="25000"/>
                  </a:schemeClr>
                </a:solidFill>
              </a:rPr>
              <a:t>, </a:t>
            </a:r>
            <a:r>
              <a:rPr lang="en-US" altLang="zh-CN" dirty="0" smtClean="0">
                <a:solidFill>
                  <a:schemeClr val="tx1">
                    <a:lumMod val="75000"/>
                    <a:lumOff val="25000"/>
                  </a:schemeClr>
                </a:solidFill>
              </a:rPr>
              <a:t>Ant Colony Optimization</a:t>
            </a:r>
            <a:r>
              <a:rPr lang="zh-CN" altLang="zh-CN" dirty="0" smtClean="0">
                <a:solidFill>
                  <a:schemeClr val="tx1">
                    <a:lumMod val="75000"/>
                    <a:lumOff val="25000"/>
                  </a:schemeClr>
                </a:solidFill>
              </a:rPr>
              <a:t>)算法</a:t>
            </a:r>
            <a:r>
              <a:rPr lang="zh-CN" altLang="zh-CN" dirty="0">
                <a:solidFill>
                  <a:schemeClr val="tx1">
                    <a:lumMod val="75000"/>
                    <a:lumOff val="25000"/>
                  </a:schemeClr>
                </a:solidFill>
              </a:rPr>
              <a:t>是</a:t>
            </a:r>
            <a:r>
              <a:rPr lang="zh-CN" altLang="en-US" dirty="0">
                <a:solidFill>
                  <a:schemeClr val="tx1">
                    <a:lumMod val="75000"/>
                    <a:lumOff val="25000"/>
                  </a:schemeClr>
                </a:solidFill>
              </a:rPr>
              <a:t>受</a:t>
            </a:r>
            <a:r>
              <a:rPr lang="zh-CN" altLang="zh-CN" dirty="0">
                <a:solidFill>
                  <a:schemeClr val="tx1">
                    <a:lumMod val="75000"/>
                    <a:lumOff val="25000"/>
                  </a:schemeClr>
                </a:solidFill>
              </a:rPr>
              <a:t>蚂蚁觅食中使用信息素策略启发的一个群体式优化算法</a:t>
            </a:r>
            <a:r>
              <a:rPr lang="zh-CN" altLang="zh-CN" dirty="0" smtClean="0">
                <a:solidFill>
                  <a:schemeClr val="tx1">
                    <a:lumMod val="75000"/>
                    <a:lumOff val="25000"/>
                  </a:schemeClr>
                </a:solidFill>
              </a:rPr>
              <a:t>。</a:t>
            </a:r>
            <a:r>
              <a:rPr lang="zh-CN" altLang="en-US" dirty="0" smtClean="0">
                <a:solidFill>
                  <a:schemeClr val="tx1">
                    <a:lumMod val="75000"/>
                    <a:lumOff val="25000"/>
                  </a:schemeClr>
                </a:solidFill>
              </a:rPr>
              <a:t>算法关键步骤如下：</a:t>
            </a:r>
            <a:endParaRPr lang="zh-CN" altLang="en-US" dirty="0" smtClean="0">
              <a:solidFill>
                <a:schemeClr val="tx1">
                  <a:lumMod val="75000"/>
                  <a:lumOff val="25000"/>
                </a:schemeClr>
              </a:solidFill>
            </a:endParaRPr>
          </a:p>
          <a:p>
            <a:pPr indent="467995">
              <a:lnSpc>
                <a:spcPct val="100000"/>
              </a:lnSpc>
            </a:pPr>
            <a:r>
              <a:rPr lang="en-US" altLang="zh-CN" dirty="0">
                <a:solidFill>
                  <a:schemeClr val="tx1">
                    <a:lumMod val="75000"/>
                    <a:lumOff val="25000"/>
                  </a:schemeClr>
                </a:solidFill>
              </a:rPr>
              <a:t>(1)</a:t>
            </a:r>
            <a:r>
              <a:rPr lang="zh-CN" altLang="en-US" dirty="0">
                <a:solidFill>
                  <a:schemeClr val="tx1">
                    <a:lumMod val="75000"/>
                    <a:lumOff val="25000"/>
                  </a:schemeClr>
                </a:solidFill>
              </a:rPr>
              <a:t>蚂蚁在觅食过程中会在路径上留下信息素，并且</a:t>
            </a:r>
            <a:r>
              <a:rPr lang="zh-CN" altLang="zh-CN" dirty="0">
                <a:solidFill>
                  <a:schemeClr val="tx1">
                    <a:lumMod val="75000"/>
                    <a:lumOff val="25000"/>
                  </a:schemeClr>
                </a:solidFill>
              </a:rPr>
              <a:t>所有路径上</a:t>
            </a:r>
            <a:r>
              <a:rPr lang="zh-CN" altLang="en-US" dirty="0">
                <a:solidFill>
                  <a:schemeClr val="tx1">
                    <a:lumMod val="75000"/>
                    <a:lumOff val="25000"/>
                  </a:schemeClr>
                </a:solidFill>
              </a:rPr>
              <a:t>的</a:t>
            </a:r>
            <a:r>
              <a:rPr lang="zh-CN" altLang="zh-CN" dirty="0">
                <a:solidFill>
                  <a:schemeClr val="tx1">
                    <a:lumMod val="75000"/>
                    <a:lumOff val="25000"/>
                  </a:schemeClr>
                </a:solidFill>
              </a:rPr>
              <a:t>信息素</a:t>
            </a:r>
            <a:r>
              <a:rPr lang="zh-CN" altLang="en-US" dirty="0">
                <a:solidFill>
                  <a:schemeClr val="tx1">
                    <a:lumMod val="75000"/>
                    <a:lumOff val="25000"/>
                  </a:schemeClr>
                </a:solidFill>
              </a:rPr>
              <a:t>浓度</a:t>
            </a:r>
            <a:r>
              <a:rPr lang="zh-CN" altLang="zh-CN" dirty="0">
                <a:solidFill>
                  <a:schemeClr val="tx1">
                    <a:lumMod val="75000"/>
                    <a:lumOff val="25000"/>
                  </a:schemeClr>
                </a:solidFill>
              </a:rPr>
              <a:t>都将</a:t>
            </a:r>
            <a:r>
              <a:rPr lang="zh-CN" altLang="en-US" dirty="0" smtClean="0">
                <a:solidFill>
                  <a:schemeClr val="tx1">
                    <a:lumMod val="75000"/>
                    <a:lumOff val="25000"/>
                  </a:schemeClr>
                </a:solidFill>
              </a:rPr>
              <a:t>会有</a:t>
            </a:r>
            <a:r>
              <a:rPr lang="zh-CN" altLang="zh-CN" dirty="0" smtClean="0">
                <a:solidFill>
                  <a:schemeClr val="tx1">
                    <a:lumMod val="75000"/>
                    <a:lumOff val="25000"/>
                  </a:schemeClr>
                </a:solidFill>
              </a:rPr>
              <a:t>少量</a:t>
            </a:r>
            <a:r>
              <a:rPr lang="zh-CN" altLang="en-US" dirty="0" smtClean="0">
                <a:solidFill>
                  <a:schemeClr val="tx1">
                    <a:lumMod val="75000"/>
                    <a:lumOff val="25000"/>
                  </a:schemeClr>
                </a:solidFill>
              </a:rPr>
              <a:t>蒸发掉</a:t>
            </a:r>
            <a:r>
              <a:rPr lang="zh-CN" altLang="zh-CN" dirty="0" smtClean="0">
                <a:solidFill>
                  <a:schemeClr val="tx1">
                    <a:lumMod val="75000"/>
                    <a:lumOff val="25000"/>
                  </a:schemeClr>
                </a:solidFill>
              </a:rPr>
              <a:t>。</a:t>
            </a:r>
            <a:endParaRPr lang="en-US" altLang="zh-CN" dirty="0">
              <a:solidFill>
                <a:schemeClr val="tx1">
                  <a:lumMod val="75000"/>
                  <a:lumOff val="25000"/>
                </a:schemeClr>
              </a:solidFill>
            </a:endParaRPr>
          </a:p>
          <a:p>
            <a:pPr indent="467995">
              <a:lnSpc>
                <a:spcPct val="100000"/>
              </a:lnSpc>
            </a:pPr>
            <a:r>
              <a:rPr lang="en-US" altLang="zh-CN" dirty="0">
                <a:solidFill>
                  <a:schemeClr val="tx1">
                    <a:lumMod val="75000"/>
                    <a:lumOff val="25000"/>
                  </a:schemeClr>
                </a:solidFill>
              </a:rPr>
              <a:t>(2)</a:t>
            </a:r>
            <a:r>
              <a:rPr lang="zh-CN" altLang="zh-CN" dirty="0">
                <a:solidFill>
                  <a:schemeClr val="tx1">
                    <a:lumMod val="75000"/>
                    <a:lumOff val="25000"/>
                  </a:schemeClr>
                </a:solidFill>
              </a:rPr>
              <a:t>每个蚂蚁都根据它所处位置的</a:t>
            </a:r>
            <a:r>
              <a:rPr lang="zh-CN" altLang="zh-CN" dirty="0" smtClean="0">
                <a:solidFill>
                  <a:schemeClr val="tx1">
                    <a:lumMod val="75000"/>
                    <a:lumOff val="25000"/>
                  </a:schemeClr>
                </a:solidFill>
              </a:rPr>
              <a:t>周</a:t>
            </a:r>
            <a:r>
              <a:rPr lang="zh-CN" altLang="en-US" dirty="0" smtClean="0">
                <a:solidFill>
                  <a:schemeClr val="tx1">
                    <a:lumMod val="75000"/>
                    <a:lumOff val="25000"/>
                  </a:schemeClr>
                </a:solidFill>
              </a:rPr>
              <a:t>边</a:t>
            </a:r>
            <a:r>
              <a:rPr lang="zh-CN" altLang="zh-CN" dirty="0" smtClean="0">
                <a:solidFill>
                  <a:schemeClr val="tx1">
                    <a:lumMod val="75000"/>
                    <a:lumOff val="25000"/>
                  </a:schemeClr>
                </a:solidFill>
              </a:rPr>
              <a:t>路径</a:t>
            </a:r>
            <a:r>
              <a:rPr lang="zh-CN" altLang="zh-CN" dirty="0">
                <a:solidFill>
                  <a:schemeClr val="tx1">
                    <a:lumMod val="75000"/>
                    <a:lumOff val="25000"/>
                  </a:schemeClr>
                </a:solidFill>
              </a:rPr>
              <a:t>长短和</a:t>
            </a:r>
            <a:r>
              <a:rPr lang="zh-CN" altLang="zh-CN" dirty="0" smtClean="0">
                <a:solidFill>
                  <a:schemeClr val="tx1">
                    <a:lumMod val="75000"/>
                    <a:lumOff val="25000"/>
                  </a:schemeClr>
                </a:solidFill>
              </a:rPr>
              <a:t>信息素含量</a:t>
            </a:r>
            <a:r>
              <a:rPr lang="zh-CN" altLang="en-US" dirty="0" smtClean="0">
                <a:solidFill>
                  <a:schemeClr val="tx1">
                    <a:lumMod val="75000"/>
                    <a:lumOff val="25000"/>
                  </a:schemeClr>
                </a:solidFill>
              </a:rPr>
              <a:t>来</a:t>
            </a:r>
            <a:r>
              <a:rPr lang="zh-CN" altLang="zh-CN" dirty="0" smtClean="0">
                <a:solidFill>
                  <a:schemeClr val="tx1">
                    <a:lumMod val="75000"/>
                    <a:lumOff val="25000"/>
                  </a:schemeClr>
                </a:solidFill>
              </a:rPr>
              <a:t>选择</a:t>
            </a:r>
            <a:r>
              <a:rPr lang="zh-CN" altLang="zh-CN" dirty="0">
                <a:solidFill>
                  <a:schemeClr val="tx1">
                    <a:lumMod val="75000"/>
                    <a:lumOff val="25000"/>
                  </a:schemeClr>
                </a:solidFill>
              </a:rPr>
              <a:t>路径。</a:t>
            </a:r>
            <a:endParaRPr lang="en-US" altLang="zh-CN" dirty="0">
              <a:solidFill>
                <a:schemeClr val="tx1">
                  <a:lumMod val="75000"/>
                  <a:lumOff val="25000"/>
                </a:schemeClr>
              </a:solidFill>
            </a:endParaRPr>
          </a:p>
          <a:p>
            <a:pPr indent="467995">
              <a:lnSpc>
                <a:spcPct val="100000"/>
              </a:lnSpc>
            </a:pPr>
            <a:r>
              <a:rPr lang="en-US" altLang="zh-CN" dirty="0">
                <a:solidFill>
                  <a:schemeClr val="tx1">
                    <a:lumMod val="75000"/>
                    <a:lumOff val="25000"/>
                  </a:schemeClr>
                </a:solidFill>
              </a:rPr>
              <a:t>(3)</a:t>
            </a:r>
            <a:r>
              <a:rPr lang="zh-CN" altLang="en-US" dirty="0">
                <a:solidFill>
                  <a:schemeClr val="tx1">
                    <a:lumMod val="75000"/>
                    <a:lumOff val="25000"/>
                  </a:schemeClr>
                </a:solidFill>
              </a:rPr>
              <a:t>在有限时间</a:t>
            </a:r>
            <a:r>
              <a:rPr lang="zh-CN" altLang="zh-CN" dirty="0">
                <a:solidFill>
                  <a:schemeClr val="tx1">
                    <a:lumMod val="75000"/>
                    <a:lumOff val="25000"/>
                  </a:schemeClr>
                </a:solidFill>
              </a:rPr>
              <a:t>内蚂蚁能够多次往返</a:t>
            </a:r>
            <a:r>
              <a:rPr lang="zh-CN" altLang="en-US" dirty="0">
                <a:solidFill>
                  <a:schemeClr val="tx1">
                    <a:lumMod val="75000"/>
                    <a:lumOff val="25000"/>
                  </a:schemeClr>
                </a:solidFill>
              </a:rPr>
              <a:t>于</a:t>
            </a:r>
            <a:r>
              <a:rPr lang="zh-CN" altLang="zh-CN" dirty="0">
                <a:solidFill>
                  <a:schemeClr val="tx1">
                    <a:lumMod val="75000"/>
                    <a:lumOff val="25000"/>
                  </a:schemeClr>
                </a:solidFill>
              </a:rPr>
              <a:t>沉积了较多信息素的路径。因此，在这个正反馈回路中，这条路径将吸引更多的蚂蚁。</a:t>
            </a:r>
            <a:endParaRPr lang="en-US" altLang="zh-CN" dirty="0">
              <a:solidFill>
                <a:schemeClr val="tx1">
                  <a:lumMod val="75000"/>
                  <a:lumOff val="25000"/>
                </a:schemeClr>
              </a:solidFill>
            </a:endParaRPr>
          </a:p>
          <a:p>
            <a:pPr indent="467995">
              <a:lnSpc>
                <a:spcPct val="100000"/>
              </a:lnSpc>
            </a:pPr>
            <a:r>
              <a:rPr lang="en-US" altLang="zh-CN" dirty="0">
                <a:solidFill>
                  <a:schemeClr val="tx1">
                    <a:lumMod val="75000"/>
                    <a:lumOff val="25000"/>
                  </a:schemeClr>
                </a:solidFill>
              </a:rPr>
              <a:t>(4)</a:t>
            </a:r>
            <a:r>
              <a:rPr lang="zh-CN" altLang="zh-CN" dirty="0">
                <a:solidFill>
                  <a:schemeClr val="tx1">
                    <a:lumMod val="75000"/>
                    <a:lumOff val="25000"/>
                  </a:schemeClr>
                </a:solidFill>
              </a:rPr>
              <a:t>通过结合信息素挥发与路径长短的选择概率，可以确保大多数蚂蚁最终会聚集在最短的路径上。</a:t>
            </a:r>
            <a:endParaRPr lang="zh-CN" altLang="zh-CN"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a:solidFill>
                  <a:prstClr val="white"/>
                </a:solidFill>
              </a:rPr>
              <a:t>8</a:t>
            </a:r>
            <a:r>
              <a:rPr lang="en-US" altLang="zh-CN" sz="2100" spc="225" dirty="0" smtClean="0">
                <a:solidFill>
                  <a:prstClr val="white"/>
                </a:solidFill>
              </a:rPr>
              <a:t>.1 </a:t>
            </a:r>
            <a:r>
              <a:rPr lang="zh-CN" altLang="en-US" sz="2100" spc="225" dirty="0" smtClean="0">
                <a:solidFill>
                  <a:prstClr val="white"/>
                </a:solidFill>
              </a:rPr>
              <a:t>蚁群优化算法</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第八章 群体智能</a:t>
            </a:r>
            <a:endParaRPr lang="zh-CN" altLang="en-US" sz="1350" dirty="0">
              <a:solidFill>
                <a:prstClr val="white"/>
              </a:solidFill>
            </a:endParaRPr>
          </a:p>
        </p:txBody>
      </p:sp>
      <p:sp>
        <p:nvSpPr>
          <p:cNvPr id="10" name="矩形 9"/>
          <p:cNvSpPr/>
          <p:nvPr/>
        </p:nvSpPr>
        <p:spPr>
          <a:xfrm>
            <a:off x="4500000" y="1714544"/>
            <a:ext cx="4324995" cy="506730"/>
          </a:xfrm>
          <a:prstGeom prst="rect">
            <a:avLst/>
          </a:prstGeom>
        </p:spPr>
        <p:txBody>
          <a:bodyPr wrap="square">
            <a:spAutoFit/>
          </a:bodyPr>
          <a:lstStyle/>
          <a:p>
            <a:pPr lvl="0" algn="ctr">
              <a:lnSpc>
                <a:spcPct val="150000"/>
              </a:lnSpc>
              <a:spcAft>
                <a:spcPts val="0"/>
              </a:spcAft>
            </a:pPr>
            <a:r>
              <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 </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蚂蚁</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沿着蚁巢和食物之间的路径前进。</a:t>
            </a:r>
            <a:endParaRPr lang="zh-CN" altLang="zh-CN"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2" name="图片 21"/>
          <p:cNvPicPr/>
          <p:nvPr/>
        </p:nvPicPr>
        <p:blipFill>
          <a:blip r:embed="rId3"/>
          <a:stretch>
            <a:fillRect/>
          </a:stretch>
        </p:blipFill>
        <p:spPr>
          <a:xfrm>
            <a:off x="702294" y="2770153"/>
            <a:ext cx="3534970" cy="536383"/>
          </a:xfrm>
          <a:prstGeom prst="rect">
            <a:avLst/>
          </a:prstGeom>
          <a:noFill/>
          <a:ln>
            <a:noFill/>
          </a:ln>
        </p:spPr>
      </p:pic>
      <p:sp>
        <p:nvSpPr>
          <p:cNvPr id="14" name="矩形 13"/>
          <p:cNvSpPr/>
          <p:nvPr/>
        </p:nvSpPr>
        <p:spPr>
          <a:xfrm>
            <a:off x="4500000" y="2708610"/>
            <a:ext cx="2547958" cy="506730"/>
          </a:xfrm>
          <a:prstGeom prst="rect">
            <a:avLst/>
          </a:prstGeom>
        </p:spPr>
        <p:txBody>
          <a:bodyPr wrap="square">
            <a:spAutoFit/>
          </a:bodyPr>
          <a:lstStyle/>
          <a:p>
            <a:pPr lvl="0" algn="ctr">
              <a:lnSpc>
                <a:spcPct val="150000"/>
              </a:lnSpc>
              <a:spcAft>
                <a:spcPts val="0"/>
              </a:spcAft>
            </a:pPr>
            <a:r>
              <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(b) </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路上</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出现</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障碍</a:t>
            </a:r>
            <a:r>
              <a:rPr lang="zh-CN" altLang="en-US"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物。</a:t>
            </a:r>
            <a:endParaRPr lang="zh-CN" altLang="en-US"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5" name="图片 24"/>
          <p:cNvPicPr/>
          <p:nvPr/>
        </p:nvPicPr>
        <p:blipFill>
          <a:blip r:embed="rId4"/>
          <a:stretch>
            <a:fillRect/>
          </a:stretch>
        </p:blipFill>
        <p:spPr>
          <a:xfrm>
            <a:off x="670028" y="3801019"/>
            <a:ext cx="3567235" cy="517888"/>
          </a:xfrm>
          <a:prstGeom prst="rect">
            <a:avLst/>
          </a:prstGeom>
          <a:noFill/>
          <a:ln>
            <a:noFill/>
          </a:ln>
        </p:spPr>
      </p:pic>
      <p:sp>
        <p:nvSpPr>
          <p:cNvPr id="15" name="矩形 14"/>
          <p:cNvSpPr/>
          <p:nvPr/>
        </p:nvSpPr>
        <p:spPr>
          <a:xfrm>
            <a:off x="4500000" y="3736797"/>
            <a:ext cx="4187931" cy="645160"/>
          </a:xfrm>
          <a:prstGeom prst="rect">
            <a:avLst/>
          </a:prstGeom>
        </p:spPr>
        <p:txBody>
          <a:bodyPr wrap="square">
            <a:spAutoFit/>
          </a:bodyPr>
          <a:lstStyle/>
          <a:p>
            <a:r>
              <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 </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大约</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一半的蚂蚁沿着上面的路径走</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另</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一半沿着下面的路径走。</a:t>
            </a:r>
            <a:endPar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6" name="图片 25"/>
          <p:cNvPicPr/>
          <p:nvPr/>
        </p:nvPicPr>
        <p:blipFill>
          <a:blip r:embed="rId5"/>
          <a:stretch>
            <a:fillRect/>
          </a:stretch>
        </p:blipFill>
        <p:spPr>
          <a:xfrm>
            <a:off x="702294" y="4932996"/>
            <a:ext cx="3534969" cy="659540"/>
          </a:xfrm>
          <a:prstGeom prst="rect">
            <a:avLst/>
          </a:prstGeom>
          <a:noFill/>
          <a:ln>
            <a:noFill/>
          </a:ln>
        </p:spPr>
      </p:pic>
      <p:sp>
        <p:nvSpPr>
          <p:cNvPr id="16" name="矩形 15"/>
          <p:cNvSpPr/>
          <p:nvPr/>
        </p:nvSpPr>
        <p:spPr>
          <a:xfrm>
            <a:off x="4500000" y="4801101"/>
            <a:ext cx="4444689" cy="645160"/>
          </a:xfrm>
          <a:prstGeom prst="rect">
            <a:avLst/>
          </a:prstGeom>
        </p:spPr>
        <p:txBody>
          <a:bodyPr wrap="square">
            <a:spAutoFit/>
          </a:bodyPr>
          <a:lstStyle/>
          <a:p>
            <a:pPr algn="ctr">
              <a:lnSpc>
                <a:spcPct val="100000"/>
              </a:lnSpc>
              <a:spcAft>
                <a:spcPts val="0"/>
              </a:spcAft>
            </a:pPr>
            <a:r>
              <a:rPr lang="en-US" altLang="zh-CN" kern="100" dirty="0" smtClean="0">
                <a:latin typeface="微软雅黑" panose="020B0503020204020204" pitchFamily="34" charset="-122"/>
                <a:ea typeface="微软雅黑" panose="020B0503020204020204" pitchFamily="34" charset="-122"/>
                <a:cs typeface="微软雅黑" panose="020B0503020204020204" pitchFamily="34" charset="-122"/>
              </a:rPr>
              <a:t> </a:t>
            </a:r>
            <a:r>
              <a:rPr lang="en-US"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(d) </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由于</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信息素在较</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短路径</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上沉积得</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更快</a:t>
            </a:r>
            <a:r>
              <a:rPr lang="zh-CN" altLang="en-US"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最终</a:t>
            </a:r>
            <a:r>
              <a:rPr lang="zh-CN" altLang="zh-CN"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所有蚂蚁都选择了这条路径。</a:t>
            </a:r>
            <a:endParaRPr lang="zh-CN" altLang="zh-CN" kern="100" dirty="0">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029" y="1776641"/>
            <a:ext cx="362585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a:solidFill>
                  <a:prstClr val="white"/>
                </a:solidFill>
              </a:rPr>
              <a:t>8</a:t>
            </a:r>
            <a:r>
              <a:rPr lang="en-US" altLang="zh-CN" sz="2100" spc="225" dirty="0" smtClean="0">
                <a:solidFill>
                  <a:prstClr val="white"/>
                </a:solidFill>
              </a:rPr>
              <a:t>.1 </a:t>
            </a:r>
            <a:r>
              <a:rPr lang="zh-CN" altLang="en-US" sz="2100" spc="225" dirty="0" smtClean="0">
                <a:solidFill>
                  <a:prstClr val="white"/>
                </a:solidFill>
              </a:rPr>
              <a:t>蚁群优化算法</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第八章 群体智能</a:t>
            </a:r>
            <a:endParaRPr lang="zh-CN" altLang="en-US" sz="1350" dirty="0">
              <a:solidFill>
                <a:prstClr val="white"/>
              </a:solidFill>
            </a:endParaRPr>
          </a:p>
        </p:txBody>
      </p:sp>
      <p:sp>
        <p:nvSpPr>
          <p:cNvPr id="10" name="Rectangle 2"/>
          <p:cNvSpPr>
            <a:spLocks noChangeArrowheads="1"/>
          </p:cNvSpPr>
          <p:nvPr/>
        </p:nvSpPr>
        <p:spPr bwMode="auto">
          <a:xfrm>
            <a:off x="207597" y="1254501"/>
            <a:ext cx="8164830"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lvl="0" indent="467995" eaLnBrk="0" fontAlgn="base" hangingPunct="0">
              <a:spcBef>
                <a:spcPct val="0"/>
              </a:spcBef>
              <a:spcAft>
                <a:spcPct val="0"/>
              </a:spcAft>
            </a:pPr>
            <a:r>
              <a:rPr kumimoji="0" lang="en-US" altLang="zh-CN" sz="1600" b="0" i="0" u="none" strike="noStrike" cap="none" normalizeH="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zh-CN" sz="160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蚂蚁的总数</a:t>
            </a:r>
            <a:r>
              <a:rPr kumimoji="0" lang="en-US" altLang="zh-CN" sz="1600" i="1"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M</a:t>
            </a:r>
            <a:r>
              <a:rPr kumimoji="0" lang="zh-CN" altLang="en-US" sz="160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一般等于路径节点的数目</a:t>
            </a:r>
            <a:r>
              <a:rPr kumimoji="0" lang="en-US" altLang="zh-CN" sz="1600" i="1"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N</a:t>
            </a:r>
            <a:r>
              <a:rPr kumimoji="0" lang="zh-CN" altLang="en-US" sz="160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，初始搜索路径都有少量的虚拟</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信息素</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lvl="0" indent="467995" eaLnBrk="0" fontAlgn="base" hangingPunct="0">
              <a:spcBef>
                <a:spcPct val="0"/>
              </a:spcBef>
              <a:spcAft>
                <a:spcPct val="0"/>
              </a:spcAft>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表示蚂蚁</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k</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从节点</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i</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到节点</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j</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路径选择的概率，公式为</a:t>
            </a:r>
            <a:endParaRPr kumimoji="0" lang="zh-CN" altLang="en-US" sz="160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13" name="对象 12"/>
          <p:cNvGraphicFramePr>
            <a:graphicFrameLocks noChangeAspect="1"/>
          </p:cNvGraphicFramePr>
          <p:nvPr/>
        </p:nvGraphicFramePr>
        <p:xfrm>
          <a:off x="620872" y="1411724"/>
          <a:ext cx="339047" cy="435918"/>
        </p:xfrm>
        <a:graphic>
          <a:graphicData uri="http://schemas.openxmlformats.org/presentationml/2006/ole">
            <mc:AlternateContent xmlns:mc="http://schemas.openxmlformats.org/markup-compatibility/2006">
              <mc:Choice xmlns:v="urn:schemas-microsoft-com:vml" Requires="v">
                <p:oleObj spid="_x0000_s7435" name="" r:id="rId3" imgW="206375" imgH="257810" progId="Equation.DSMT4">
                  <p:embed/>
                </p:oleObj>
              </mc:Choice>
              <mc:Fallback>
                <p:oleObj name="" r:id="rId3" imgW="206375" imgH="25781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72" y="1411724"/>
                        <a:ext cx="339047" cy="435918"/>
                      </a:xfrm>
                      <a:prstGeom prst="rect">
                        <a:avLst/>
                      </a:prstGeom>
                      <a:noFill/>
                    </p:spPr>
                  </p:pic>
                </p:oleObj>
              </mc:Fallback>
            </mc:AlternateContent>
          </a:graphicData>
        </a:graphic>
      </p:graphicFrame>
      <p:graphicFrame>
        <p:nvGraphicFramePr>
          <p:cNvPr id="17" name="对象 16"/>
          <p:cNvGraphicFramePr>
            <a:graphicFrameLocks noChangeAspect="1"/>
          </p:cNvGraphicFramePr>
          <p:nvPr/>
        </p:nvGraphicFramePr>
        <p:xfrm>
          <a:off x="3599654" y="1774870"/>
          <a:ext cx="1780551" cy="850883"/>
        </p:xfrm>
        <a:graphic>
          <a:graphicData uri="http://schemas.openxmlformats.org/presentationml/2006/ole">
            <mc:AlternateContent xmlns:mc="http://schemas.openxmlformats.org/markup-compatibility/2006">
              <mc:Choice xmlns:v="urn:schemas-microsoft-com:vml" Requires="v">
                <p:oleObj spid="_x0000_s7436" name="" r:id="rId5" imgW="1097280" imgH="523240" progId="Equation.DSMT4">
                  <p:embed/>
                </p:oleObj>
              </mc:Choice>
              <mc:Fallback>
                <p:oleObj name="" r:id="rId5" imgW="1097280" imgH="52324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9654" y="1774870"/>
                        <a:ext cx="1780551" cy="850883"/>
                      </a:xfrm>
                      <a:prstGeom prst="rect">
                        <a:avLst/>
                      </a:prstGeom>
                      <a:noFill/>
                    </p:spPr>
                  </p:pic>
                </p:oleObj>
              </mc:Fallback>
            </mc:AlternateContent>
          </a:graphicData>
        </a:graphic>
      </p:graphicFrame>
      <p:sp>
        <p:nvSpPr>
          <p:cNvPr id="18" name="矩形 17"/>
          <p:cNvSpPr/>
          <p:nvPr/>
        </p:nvSpPr>
        <p:spPr>
          <a:xfrm>
            <a:off x="442707" y="2687089"/>
            <a:ext cx="7912729" cy="829945"/>
          </a:xfrm>
          <a:prstGeom prst="rect">
            <a:avLst/>
          </a:prstGeom>
        </p:spPr>
        <p:txBody>
          <a:bodyPr wrap="square">
            <a:spAutoFit/>
          </a:bodyPr>
          <a:lstStyle/>
          <a:p>
            <a:pPr algn="just">
              <a:spcAft>
                <a:spcPts val="0"/>
              </a:spcAft>
            </a:pPr>
            <a:r>
              <a:rPr lang="en-US" altLang="zh-CN" sz="14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kern="1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1400" kern="100" dirty="0" smtClean="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zh-CN" altLang="zh-CN" sz="1600" i="1"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τ</a:t>
            </a:r>
            <a:r>
              <a:rPr lang="zh-CN" altLang="zh-CN" sz="1600" i="1" kern="100" baseline="-25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ij</a:t>
            </a:r>
            <a:r>
              <a:rPr lang="zh-CN" altLang="zh-CN"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表示虚拟信息素</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含量</a:t>
            </a:r>
            <a:r>
              <a:rPr lang="zh-CN" altLang="zh-CN"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600" i="1"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η</a:t>
            </a:r>
            <a:r>
              <a:rPr lang="zh-CN" altLang="zh-CN" sz="1600" i="1" kern="100" baseline="-25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ij</a:t>
            </a:r>
            <a:r>
              <a:rPr lang="zh-CN"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表示节点间的能见度，通过路径长度的倒数1/</a:t>
            </a:r>
            <a:r>
              <a:rPr lang="en-US" altLang="zh-CN" sz="1600" i="1" kern="100" dirty="0" err="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l</a:t>
            </a:r>
            <a:r>
              <a:rPr lang="en-US" altLang="zh-CN" sz="1600" i="1" kern="100" baseline="-25000" dirty="0" err="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ij</a:t>
            </a:r>
            <a:r>
              <a:rPr lang="zh-CN" altLang="zh-CN"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计算</a:t>
            </a:r>
            <a:r>
              <a:rPr lang="en-US"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常数</a:t>
            </a:r>
            <a:r>
              <a:rPr lang="zh-CN" altLang="zh-CN" sz="1600" i="1"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a:t>
            </a:r>
            <a:r>
              <a:rPr lang="zh-CN"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600" i="1"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b</a:t>
            </a:r>
            <a:r>
              <a:rPr lang="zh-CN" altLang="en-US"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为</a:t>
            </a:r>
            <a:r>
              <a:rPr lang="zh-CN" altLang="zh-CN"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权重。分数</a:t>
            </a:r>
            <a:r>
              <a:rPr lang="zh-CN"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的分母为信息素和所有边</a:t>
            </a:r>
            <a:r>
              <a:rPr lang="en-US" altLang="zh-CN" sz="1600" i="1"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H</a:t>
            </a:r>
            <a:r>
              <a:rPr lang="zh-CN"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的可见度值的累加</a:t>
            </a:r>
            <a:r>
              <a:rPr lang="zh-CN" altLang="zh-CN"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和</a:t>
            </a:r>
            <a:r>
              <a:rPr lang="zh-CN" altLang="en-US"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边</a:t>
            </a:r>
            <a:r>
              <a:rPr lang="en-US" altLang="zh-CN" sz="1600" i="1"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H</a:t>
            </a:r>
            <a:r>
              <a:rPr lang="zh-CN"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为从蚂蚁当前位置可达的</a:t>
            </a:r>
            <a:r>
              <a:rPr lang="zh-CN" altLang="zh-CN"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边</a:t>
            </a:r>
            <a:endParaRPr lang="zh-CN" altLang="zh-CN"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20" name="对象 19"/>
          <p:cNvGraphicFramePr>
            <a:graphicFrameLocks noChangeAspect="1"/>
          </p:cNvGraphicFramePr>
          <p:nvPr/>
        </p:nvGraphicFramePr>
        <p:xfrm>
          <a:off x="3666837" y="3287256"/>
          <a:ext cx="1606476" cy="561808"/>
        </p:xfrm>
        <a:graphic>
          <a:graphicData uri="http://schemas.openxmlformats.org/presentationml/2006/ole">
            <mc:AlternateContent xmlns:mc="http://schemas.openxmlformats.org/markup-compatibility/2006">
              <mc:Choice xmlns:v="urn:schemas-microsoft-com:vml" Requires="v">
                <p:oleObj spid="_x0000_s7437" name="" r:id="rId7" imgW="725805" imgH="343535" progId="Equation.DSMT4">
                  <p:embed/>
                </p:oleObj>
              </mc:Choice>
              <mc:Fallback>
                <p:oleObj name="" r:id="rId7" imgW="725805" imgH="343535" progId="Equation.DSMT4">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6837" y="3287256"/>
                        <a:ext cx="1606476" cy="561808"/>
                      </a:xfrm>
                      <a:prstGeom prst="rect">
                        <a:avLst/>
                      </a:prstGeom>
                      <a:noFill/>
                    </p:spPr>
                  </p:pic>
                </p:oleObj>
              </mc:Fallback>
            </mc:AlternateContent>
          </a:graphicData>
        </a:graphic>
      </p:graphicFrame>
      <p:sp>
        <p:nvSpPr>
          <p:cNvPr id="23" name="Rectangle 11"/>
          <p:cNvSpPr>
            <a:spLocks noChangeArrowheads="1"/>
          </p:cNvSpPr>
          <p:nvPr/>
        </p:nvSpPr>
        <p:spPr bwMode="auto">
          <a:xfrm>
            <a:off x="620872" y="4155663"/>
            <a:ext cx="5867852" cy="337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600" i="1"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M</a:t>
            </a:r>
            <a:r>
              <a:rPr kumimoji="0" lang="zh-CN" altLang="en-US" sz="160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个蚂蚁觅食结束后在在每条路径上遗留的信息素量为：</a:t>
            </a:r>
            <a:endParaRPr kumimoji="0" lang="zh-CN" altLang="en-US" sz="160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26" name="对象 25"/>
          <p:cNvGraphicFramePr>
            <a:graphicFrameLocks noChangeAspect="1"/>
          </p:cNvGraphicFramePr>
          <p:nvPr/>
        </p:nvGraphicFramePr>
        <p:xfrm>
          <a:off x="6361868" y="3996222"/>
          <a:ext cx="1326709" cy="656065"/>
        </p:xfrm>
        <a:graphic>
          <a:graphicData uri="http://schemas.openxmlformats.org/presentationml/2006/ole">
            <mc:AlternateContent xmlns:mc="http://schemas.openxmlformats.org/markup-compatibility/2006">
              <mc:Choice xmlns:v="urn:schemas-microsoft-com:vml" Requires="v">
                <p:oleObj spid="_x0000_s7438" name="" r:id="rId9" imgW="876300" imgH="431800" progId="Equation.DSMT4">
                  <p:embed/>
                </p:oleObj>
              </mc:Choice>
              <mc:Fallback>
                <p:oleObj name="" r:id="rId9" imgW="876300" imgH="431800" progId="Equation.DSMT4">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61868" y="3996222"/>
                        <a:ext cx="1326709" cy="656065"/>
                      </a:xfrm>
                      <a:prstGeom prst="rect">
                        <a:avLst/>
                      </a:prstGeom>
                      <a:noFill/>
                    </p:spPr>
                  </p:pic>
                </p:oleObj>
              </mc:Fallback>
            </mc:AlternateContent>
          </a:graphicData>
        </a:graphic>
      </p:graphicFrame>
      <p:sp>
        <p:nvSpPr>
          <p:cNvPr id="27" name="矩形 26"/>
          <p:cNvSpPr/>
          <p:nvPr/>
        </p:nvSpPr>
        <p:spPr>
          <a:xfrm>
            <a:off x="620872" y="4633818"/>
            <a:ext cx="2286000" cy="460375"/>
          </a:xfrm>
          <a:prstGeom prst="rect">
            <a:avLst/>
          </a:prstGeom>
        </p:spPr>
        <p:txBody>
          <a:bodyPr wrap="square">
            <a:spAutoFit/>
          </a:bodyPr>
          <a:lstStyle/>
          <a:p>
            <a:pPr algn="just">
              <a:lnSpc>
                <a:spcPct val="150000"/>
              </a:lnSpc>
              <a:spcAft>
                <a:spcPts val="0"/>
              </a:spcAft>
            </a:pPr>
            <a:r>
              <a:rPr lang="zh-CN" altLang="zh-CN" sz="1600" kern="100" dirty="0" smtClean="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信息素</a:t>
            </a:r>
            <a:r>
              <a:rPr lang="zh-CN"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rPr>
              <a:t>的挥发公式为：</a:t>
            </a:r>
            <a:endParaRPr lang="zh-CN" altLang="zh-CN" sz="1600" kern="100" dirty="0">
              <a:solidFill>
                <a:schemeClr val="tx1">
                  <a:lumMod val="75000"/>
                  <a:lumOff val="2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4"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35" name="对象 34"/>
          <p:cNvGraphicFramePr>
            <a:graphicFrameLocks noChangeAspect="1"/>
          </p:cNvGraphicFramePr>
          <p:nvPr/>
        </p:nvGraphicFramePr>
        <p:xfrm>
          <a:off x="3623301" y="4968987"/>
          <a:ext cx="2299613" cy="517413"/>
        </p:xfrm>
        <a:graphic>
          <a:graphicData uri="http://schemas.openxmlformats.org/presentationml/2006/ole">
            <mc:AlternateContent xmlns:mc="http://schemas.openxmlformats.org/markup-compatibility/2006">
              <mc:Choice xmlns:v="urn:schemas-microsoft-com:vml" Requires="v">
                <p:oleObj spid="_x0000_s7439" name="" r:id="rId11" imgW="1146175" imgH="254635" progId="Equation.DSMT4">
                  <p:embed/>
                </p:oleObj>
              </mc:Choice>
              <mc:Fallback>
                <p:oleObj name="" r:id="rId11" imgW="1146175" imgH="254635" progId="Equation.DSMT4">
                  <p:embed/>
                  <p:pic>
                    <p:nvPicPr>
                      <p:cNvPr id="0"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23301" y="4968987"/>
                        <a:ext cx="2299613" cy="517413"/>
                      </a:xfrm>
                      <a:prstGeom prst="rect">
                        <a:avLst/>
                      </a:prstGeom>
                      <a:noFill/>
                    </p:spPr>
                  </p:pic>
                </p:oleObj>
              </mc:Fallback>
            </mc:AlternateContent>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a:solidFill>
                  <a:prstClr val="white"/>
                </a:solidFill>
              </a:rPr>
              <a:t>8</a:t>
            </a:r>
            <a:r>
              <a:rPr lang="en-US" altLang="zh-CN" sz="2100" spc="225" dirty="0" smtClean="0">
                <a:solidFill>
                  <a:prstClr val="white"/>
                </a:solidFill>
              </a:rPr>
              <a:t>.1 </a:t>
            </a:r>
            <a:r>
              <a:rPr lang="zh-CN" altLang="en-US" sz="2100" spc="225" dirty="0" smtClean="0">
                <a:solidFill>
                  <a:prstClr val="white"/>
                </a:solidFill>
              </a:rPr>
              <a:t>蚁群优化算法</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graphicFrame>
        <p:nvGraphicFramePr>
          <p:cNvPr id="11" name="图示 10"/>
          <p:cNvGraphicFramePr/>
          <p:nvPr/>
        </p:nvGraphicFramePr>
        <p:xfrm>
          <a:off x="3665549" y="2412081"/>
          <a:ext cx="5311253" cy="25073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第八章 群体智能</a:t>
            </a:r>
            <a:endParaRPr lang="zh-CN" altLang="en-US" sz="1350" dirty="0">
              <a:solidFill>
                <a:prstClr val="white"/>
              </a:solidFill>
            </a:endParaRPr>
          </a:p>
        </p:txBody>
      </p:sp>
      <p:pic>
        <p:nvPicPr>
          <p:cNvPr id="1126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406" y="2442336"/>
            <a:ext cx="32004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矩形 9"/>
          <p:cNvSpPr/>
          <p:nvPr/>
        </p:nvSpPr>
        <p:spPr>
          <a:xfrm>
            <a:off x="442707" y="1145313"/>
            <a:ext cx="8415999" cy="645160"/>
          </a:xfrm>
          <a:prstGeom prst="rect">
            <a:avLst/>
          </a:prstGeom>
        </p:spPr>
        <p:txBody>
          <a:bodyPr wrap="square">
            <a:spAutoFit/>
          </a:bodyPr>
          <a:lstStyle/>
          <a:p>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蚁</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群算法在寻找路径方面的一个主要优势是概率选择，虚拟蚂蚁除了发现最短的路径外还可以发现并保留多个较短路径。</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ACO</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元启发分为三个阶段： </a:t>
            </a:r>
            <a:endPar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04" y="1169836"/>
              <a:ext cx="1456173" cy="523220"/>
            </a:xfrm>
            <a:prstGeom prst="rect">
              <a:avLst/>
            </a:prstGeom>
            <a:noFill/>
          </p:spPr>
          <p:txBody>
            <a:bodyPr wrap="none" rtlCol="0">
              <a:spAutoFit/>
            </a:bodyPr>
            <a:lstStyle/>
            <a:p>
              <a:pPr algn="ctr"/>
              <a:r>
                <a:rPr lang="zh-CN" altLang="en-US" sz="2800" dirty="0" smtClean="0">
                  <a:solidFill>
                    <a:schemeClr val="accent4"/>
                  </a:solidFill>
                </a:rPr>
                <a:t>第八章　群体智能</a:t>
              </a:r>
              <a:endParaRPr lang="zh-CN" altLang="zh-CN" sz="2800" dirty="0" smtClean="0">
                <a:solidFill>
                  <a:schemeClr val="accent4"/>
                </a:solidFill>
              </a:endParaRPr>
            </a:p>
          </p:txBody>
        </p:sp>
      </p:grpSp>
      <p:grpSp>
        <p:nvGrpSpPr>
          <p:cNvPr id="67" name="组合 66"/>
          <p:cNvGrpSpPr/>
          <p:nvPr/>
        </p:nvGrpSpPr>
        <p:grpSpPr>
          <a:xfrm>
            <a:off x="1754534" y="2048547"/>
            <a:ext cx="5693399" cy="424800"/>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蚁群优化算法</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a:solidFill>
            <a:srgbClr val="3D89BC"/>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038011" cy="415498"/>
            </a:xfrm>
            <a:prstGeom prst="rect">
              <a:avLst/>
            </a:prstGeom>
            <a:grpFill/>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8</a:t>
              </a:r>
              <a:r>
                <a:rPr lang="en-US" altLang="zh-CN" sz="2100" spc="225" dirty="0" smtClean="0">
                  <a:solidFill>
                    <a:schemeClr val="bg1"/>
                  </a:solidFill>
                  <a:latin typeface="微软雅黑" panose="020B0503020204020204" pitchFamily="34" charset="-122"/>
                  <a:ea typeface="微软雅黑" panose="020B0503020204020204" pitchFamily="34" charset="-122"/>
                </a:rPr>
                <a:t>.2</a:t>
              </a:r>
              <a:r>
                <a:rPr lang="zh-CN" altLang="en-US" sz="2100" spc="225" dirty="0" smtClean="0">
                  <a:solidFill>
                    <a:schemeClr val="bg1"/>
                  </a:solidFill>
                  <a:latin typeface="微软雅黑" panose="020B0503020204020204" pitchFamily="34" charset="-122"/>
                  <a:ea typeface="微软雅黑" panose="020B0503020204020204" pitchFamily="34" charset="-122"/>
                </a:rPr>
                <a:t>　粒子群优化算法</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739853"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蜂群优化算法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441694"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8</a:t>
              </a:r>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细胞自动机</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19400" cy="414020"/>
          </a:xfrm>
          <a:prstGeom prst="rect">
            <a:avLst/>
          </a:prstGeom>
          <a:noFill/>
        </p:spPr>
        <p:txBody>
          <a:bodyPr wrap="none" rtlCol="0">
            <a:spAutoFit/>
          </a:bodyPr>
          <a:lstStyle/>
          <a:p>
            <a:r>
              <a:rPr lang="en-US" altLang="zh-CN" sz="2100" spc="225" dirty="0">
                <a:solidFill>
                  <a:prstClr val="white"/>
                </a:solidFill>
              </a:rPr>
              <a:t>8</a:t>
            </a:r>
            <a:r>
              <a:rPr lang="en-US" altLang="zh-CN" sz="2100" spc="225" dirty="0" smtClean="0">
                <a:solidFill>
                  <a:prstClr val="white"/>
                </a:solidFill>
              </a:rPr>
              <a:t>.2 </a:t>
            </a:r>
            <a:r>
              <a:rPr lang="zh-CN" altLang="en-US" sz="2100" spc="225" dirty="0" smtClean="0">
                <a:solidFill>
                  <a:prstClr val="white"/>
                </a:solidFill>
              </a:rPr>
              <a:t>粒子群优化算法</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第八章 群体智能</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7" name="矩形 36"/>
          <p:cNvSpPr/>
          <p:nvPr/>
        </p:nvSpPr>
        <p:spPr>
          <a:xfrm>
            <a:off x="720025" y="1260726"/>
            <a:ext cx="7621400" cy="17518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smtClean="0"/>
              <a:t>   </a:t>
            </a:r>
            <a:r>
              <a:rPr lang="en-US" altLang="zh-CN" sz="1600" dirty="0" smtClean="0"/>
              <a:t>   </a:t>
            </a:r>
            <a:r>
              <a:rPr lang="zh-CN" altLang="zh-CN" sz="1600" dirty="0" smtClean="0"/>
              <a:t>粒子</a:t>
            </a:r>
            <a:r>
              <a:rPr lang="zh-CN" altLang="zh-CN" sz="1600" dirty="0"/>
              <a:t>群优化算法</a:t>
            </a:r>
            <a:r>
              <a:rPr lang="en-US" altLang="zh-CN" sz="1600" dirty="0"/>
              <a:t>(PSO, </a:t>
            </a:r>
            <a:r>
              <a:rPr lang="en-US" altLang="zh-CN" sz="1600" dirty="0" smtClean="0"/>
              <a:t>Particle Swarm Optimization</a:t>
            </a:r>
            <a:r>
              <a:rPr lang="en-US" altLang="zh-CN" sz="1600" dirty="0"/>
              <a:t>)</a:t>
            </a:r>
            <a:r>
              <a:rPr lang="zh-CN" altLang="zh-CN" sz="1600" dirty="0" smtClean="0"/>
              <a:t>是受到</a:t>
            </a:r>
            <a:r>
              <a:rPr lang="zh-CN" altLang="zh-CN" sz="1600" dirty="0"/>
              <a:t>鸟群寻找食物的启发而研究的</a:t>
            </a:r>
            <a:r>
              <a:rPr lang="zh-CN" altLang="zh-CN" sz="1600" dirty="0" smtClean="0"/>
              <a:t>。</a:t>
            </a:r>
            <a:r>
              <a:rPr lang="zh-CN" altLang="en-US" sz="1600" dirty="0" smtClean="0"/>
              <a:t>鸟种群中，</a:t>
            </a:r>
            <a:r>
              <a:rPr lang="zh-CN" altLang="zh-CN" sz="1600" dirty="0" smtClean="0"/>
              <a:t>鸟鸣</a:t>
            </a:r>
            <a:r>
              <a:rPr lang="zh-CN" altLang="zh-CN" sz="1600" dirty="0"/>
              <a:t>强度与它在当前位置发现的昆虫数量</a:t>
            </a:r>
            <a:r>
              <a:rPr lang="zh-CN" altLang="zh-CN" sz="1600" dirty="0" smtClean="0"/>
              <a:t>成正比</a:t>
            </a:r>
            <a:r>
              <a:rPr lang="zh-CN" altLang="en-US" sz="1600" dirty="0"/>
              <a:t>、</a:t>
            </a:r>
            <a:r>
              <a:rPr lang="zh-CN" altLang="zh-CN" sz="1600" dirty="0" smtClean="0"/>
              <a:t>每</a:t>
            </a:r>
            <a:r>
              <a:rPr lang="zh-CN" altLang="zh-CN" sz="1600" dirty="0"/>
              <a:t>只鸟都能感知到周围鸟的</a:t>
            </a:r>
            <a:r>
              <a:rPr lang="zh-CN" altLang="zh-CN" sz="1600" dirty="0" smtClean="0"/>
              <a:t>位置</a:t>
            </a:r>
            <a:r>
              <a:rPr lang="zh-CN" altLang="en-US" sz="1600" dirty="0" smtClean="0"/>
              <a:t>、</a:t>
            </a:r>
            <a:r>
              <a:rPr lang="zh-CN" altLang="en-US" sz="1600" dirty="0"/>
              <a:t>并</a:t>
            </a:r>
            <a:r>
              <a:rPr lang="zh-CN" altLang="zh-CN" sz="1600" dirty="0" smtClean="0"/>
              <a:t>分辨</a:t>
            </a:r>
            <a:r>
              <a:rPr lang="zh-CN" altLang="zh-CN" sz="1600" dirty="0"/>
              <a:t>出周围哪个鸟鸣最强</a:t>
            </a:r>
            <a:r>
              <a:rPr lang="zh-CN" altLang="zh-CN" sz="1600" dirty="0" smtClean="0"/>
              <a:t>。</a:t>
            </a:r>
            <a:endParaRPr lang="en-US" altLang="zh-CN" sz="1600" dirty="0" smtClean="0"/>
          </a:p>
          <a:p>
            <a:r>
              <a:rPr lang="zh-CN" altLang="en-US" sz="1600" dirty="0" smtClean="0"/>
              <a:t>      假定：</a:t>
            </a:r>
            <a:r>
              <a:rPr lang="zh-CN" altLang="zh-CN" sz="1600" dirty="0" smtClean="0"/>
              <a:t>每</a:t>
            </a:r>
            <a:r>
              <a:rPr lang="zh-CN" altLang="zh-CN" sz="1600" dirty="0"/>
              <a:t>只鸟都从三个方向选择轨迹</a:t>
            </a:r>
            <a:r>
              <a:rPr lang="zh-CN" altLang="zh-CN" sz="1600" dirty="0" smtClean="0"/>
              <a:t>，</a:t>
            </a:r>
            <a:r>
              <a:rPr lang="zh-CN" altLang="en-US" sz="1600" dirty="0" smtClean="0"/>
              <a:t>因此</a:t>
            </a:r>
            <a:r>
              <a:rPr lang="zh-CN" altLang="zh-CN" sz="1600" dirty="0" smtClean="0"/>
              <a:t>找到</a:t>
            </a:r>
            <a:r>
              <a:rPr lang="zh-CN" altLang="zh-CN" sz="1600" dirty="0"/>
              <a:t>昆虫最集中</a:t>
            </a:r>
            <a:r>
              <a:rPr lang="zh-CN" altLang="zh-CN" sz="1600" dirty="0" smtClean="0"/>
              <a:t>的点将</a:t>
            </a:r>
            <a:r>
              <a:rPr lang="zh-CN" altLang="zh-CN" sz="1600" dirty="0"/>
              <a:t>会很</a:t>
            </a:r>
            <a:r>
              <a:rPr lang="zh-CN" altLang="zh-CN" sz="1600" dirty="0" smtClean="0"/>
              <a:t>容易</a:t>
            </a:r>
            <a:r>
              <a:rPr lang="zh-CN" altLang="en-US" sz="1600" dirty="0" smtClean="0"/>
              <a:t>。</a:t>
            </a:r>
            <a:r>
              <a:rPr lang="zh-CN" altLang="zh-CN" sz="1600" dirty="0" smtClean="0"/>
              <a:t>这</a:t>
            </a:r>
            <a:r>
              <a:rPr lang="zh-CN" altLang="zh-CN" sz="1600" dirty="0"/>
              <a:t>三个方向分别是：在同一方向继续飞行、回到目前昆虫集中度最高的位置、向近邻鸟鸣最强的位置</a:t>
            </a:r>
            <a:r>
              <a:rPr lang="zh-CN" altLang="zh-CN" sz="1600" dirty="0" smtClean="0"/>
              <a:t>移动。</a:t>
            </a:r>
            <a:endParaRPr lang="zh-CN" altLang="zh-CN"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20" name="图片 19"/>
          <p:cNvPicPr/>
          <p:nvPr/>
        </p:nvPicPr>
        <p:blipFill>
          <a:blip r:embed="rId3">
            <a:extLst>
              <a:ext uri="{28A0092B-C50C-407E-A947-70E740481C1C}">
                <a14:useLocalDpi xmlns:a14="http://schemas.microsoft.com/office/drawing/2010/main" val="0"/>
              </a:ext>
            </a:extLst>
          </a:blip>
          <a:srcRect/>
          <a:stretch>
            <a:fillRect/>
          </a:stretch>
        </p:blipFill>
        <p:spPr>
          <a:xfrm>
            <a:off x="1938667" y="3181117"/>
            <a:ext cx="5266690" cy="2198370"/>
          </a:xfrm>
          <a:prstGeom prst="rect">
            <a:avLst/>
          </a:prstGeom>
          <a:noFill/>
          <a:ln>
            <a:noFill/>
          </a:ln>
        </p:spPr>
      </p:pic>
      <p:sp>
        <p:nvSpPr>
          <p:cNvPr id="11" name="矩形 10"/>
          <p:cNvSpPr/>
          <p:nvPr/>
        </p:nvSpPr>
        <p:spPr>
          <a:xfrm>
            <a:off x="633665" y="5379719"/>
            <a:ext cx="7876968" cy="645160"/>
          </a:xfrm>
          <a:prstGeom prst="rect">
            <a:avLst/>
          </a:prstGeom>
        </p:spPr>
        <p:txBody>
          <a:bodyPr wrap="square">
            <a:spAutoFit/>
          </a:bodyPr>
          <a:lstStyle/>
          <a:p>
            <a:r>
              <a:rPr lang="zh-CN" altLang="zh-CN" dirty="0" smtClean="0">
                <a:solidFill>
                  <a:schemeClr val="tx1">
                    <a:lumMod val="75000"/>
                    <a:lumOff val="25000"/>
                  </a:schemeClr>
                </a:solidFill>
              </a:rPr>
              <a:t>PSO算法</a:t>
            </a:r>
            <a:r>
              <a:rPr lang="zh-CN" altLang="en-US" dirty="0" smtClean="0">
                <a:solidFill>
                  <a:schemeClr val="tx1">
                    <a:lumMod val="75000"/>
                    <a:lumOff val="25000"/>
                  </a:schemeClr>
                </a:solidFill>
              </a:rPr>
              <a:t>中，种</a:t>
            </a:r>
            <a:r>
              <a:rPr lang="zh-CN" altLang="zh-CN" dirty="0" smtClean="0">
                <a:solidFill>
                  <a:schemeClr val="tx1">
                    <a:lumMod val="75000"/>
                    <a:lumOff val="25000"/>
                  </a:schemeClr>
                </a:solidFill>
              </a:rPr>
              <a:t>群</a:t>
            </a:r>
            <a:r>
              <a:rPr lang="zh-CN" altLang="zh-CN" dirty="0">
                <a:solidFill>
                  <a:schemeClr val="tx1">
                    <a:lumMod val="75000"/>
                    <a:lumOff val="25000"/>
                  </a:schemeClr>
                </a:solidFill>
              </a:rPr>
              <a:t>由粒子(鸟类)</a:t>
            </a:r>
            <a:r>
              <a:rPr lang="zh-CN" altLang="zh-CN" dirty="0" smtClean="0">
                <a:solidFill>
                  <a:schemeClr val="tx1">
                    <a:lumMod val="75000"/>
                    <a:lumOff val="25000"/>
                  </a:schemeClr>
                </a:solidFill>
              </a:rPr>
              <a:t>组成</a:t>
            </a:r>
            <a:r>
              <a:rPr lang="zh-CN" altLang="en-US" dirty="0" smtClean="0">
                <a:solidFill>
                  <a:schemeClr val="tx1">
                    <a:lumMod val="75000"/>
                    <a:lumOff val="25000"/>
                  </a:schemeClr>
                </a:solidFill>
              </a:rPr>
              <a:t>。如上图所示，</a:t>
            </a:r>
            <a:r>
              <a:rPr lang="en-US" altLang="zh-CN" dirty="0" smtClean="0">
                <a:solidFill>
                  <a:schemeClr val="tx1">
                    <a:lumMod val="75000"/>
                    <a:lumOff val="25000"/>
                  </a:schemeClr>
                </a:solidFill>
              </a:rPr>
              <a:t>5</a:t>
            </a:r>
            <a:r>
              <a:rPr lang="zh-CN" altLang="en-US" dirty="0" smtClean="0">
                <a:solidFill>
                  <a:schemeClr val="tx1">
                    <a:lumMod val="75000"/>
                    <a:lumOff val="25000"/>
                  </a:schemeClr>
                </a:solidFill>
              </a:rPr>
              <a:t>只鸟组成的种群</a:t>
            </a:r>
            <a:r>
              <a:rPr lang="zh-CN" altLang="zh-CN" dirty="0" smtClean="0">
                <a:solidFill>
                  <a:schemeClr val="tx1">
                    <a:lumMod val="75000"/>
                    <a:lumOff val="25000"/>
                  </a:schemeClr>
                </a:solidFill>
              </a:rPr>
              <a:t>共同</a:t>
            </a:r>
            <a:r>
              <a:rPr lang="zh-CN" altLang="zh-CN" dirty="0">
                <a:solidFill>
                  <a:schemeClr val="tx1">
                    <a:lumMod val="75000"/>
                    <a:lumOff val="25000"/>
                  </a:schemeClr>
                </a:solidFill>
              </a:rPr>
              <a:t>在空间中移动并且搜索全局最优</a:t>
            </a:r>
            <a:r>
              <a:rPr lang="zh-CN" altLang="zh-CN" dirty="0" smtClean="0">
                <a:solidFill>
                  <a:schemeClr val="tx1">
                    <a:lumMod val="75000"/>
                    <a:lumOff val="25000"/>
                  </a:schemeClr>
                </a:solidFill>
              </a:rPr>
              <a:t>解</a:t>
            </a:r>
            <a:r>
              <a:rPr lang="zh-CN" altLang="en-US" dirty="0" smtClean="0">
                <a:solidFill>
                  <a:schemeClr val="tx1">
                    <a:lumMod val="75000"/>
                    <a:lumOff val="25000"/>
                  </a:schemeClr>
                </a:solidFill>
              </a:rPr>
              <a:t>。</a:t>
            </a:r>
            <a:endParaRPr lang="zh-CN" altLang="en-US" dirty="0" smtClean="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819400" cy="414020"/>
          </a:xfrm>
          <a:prstGeom prst="rect">
            <a:avLst/>
          </a:prstGeom>
          <a:noFill/>
        </p:spPr>
        <p:txBody>
          <a:bodyPr wrap="none" rtlCol="0">
            <a:spAutoFit/>
          </a:bodyPr>
          <a:lstStyle/>
          <a:p>
            <a:r>
              <a:rPr lang="en-US" altLang="zh-CN" sz="2100" spc="225" dirty="0" smtClean="0">
                <a:solidFill>
                  <a:prstClr val="white"/>
                </a:solidFill>
              </a:rPr>
              <a:t>8.2 </a:t>
            </a:r>
            <a:r>
              <a:rPr lang="zh-CN" altLang="en-US" sz="2100" spc="225" dirty="0" smtClean="0">
                <a:solidFill>
                  <a:prstClr val="white"/>
                </a:solidFill>
              </a:rPr>
              <a:t>粒子群优化算法</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33830" cy="299085"/>
          </a:xfrm>
          <a:prstGeom prst="rect">
            <a:avLst/>
          </a:prstGeom>
          <a:noFill/>
        </p:spPr>
        <p:txBody>
          <a:bodyPr wrap="none" rtlCol="0">
            <a:spAutoFit/>
          </a:bodyPr>
          <a:lstStyle/>
          <a:p>
            <a:r>
              <a:rPr lang="zh-CN" altLang="en-US" sz="1350" dirty="0" smtClean="0">
                <a:solidFill>
                  <a:prstClr val="white"/>
                </a:solidFill>
              </a:rPr>
              <a:t>第八章 群体智能</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7" name="矩形 36"/>
          <p:cNvSpPr/>
          <p:nvPr/>
        </p:nvSpPr>
        <p:spPr>
          <a:xfrm>
            <a:off x="761648" y="944954"/>
            <a:ext cx="7621400" cy="183181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a:t>       </a:t>
            </a:r>
            <a:r>
              <a:rPr lang="zh-CN" altLang="en-US" sz="1600" dirty="0"/>
              <a:t>在</a:t>
            </a:r>
            <a:r>
              <a:rPr lang="zh-CN" altLang="zh-CN" sz="1600" dirty="0" smtClean="0"/>
              <a:t>粒子群优化算法</a:t>
            </a:r>
            <a:r>
              <a:rPr lang="en-US" altLang="zh-CN" sz="1600" dirty="0" smtClean="0"/>
              <a:t>(PSO)</a:t>
            </a:r>
            <a:r>
              <a:rPr lang="zh-CN" altLang="en-US" sz="1600" dirty="0" smtClean="0"/>
              <a:t>中，</a:t>
            </a:r>
            <a:r>
              <a:rPr lang="zh-CN" altLang="zh-CN" sz="1600" dirty="0" smtClean="0"/>
              <a:t>粒子随机分布并根据其局部信息移动。</a:t>
            </a:r>
            <a:r>
              <a:rPr lang="zh-CN" altLang="en-US" sz="1600" dirty="0" smtClean="0"/>
              <a:t>粒子之间相互通信，动态更新并记录下</a:t>
            </a:r>
            <a:r>
              <a:rPr lang="zh-CN" altLang="zh-CN" sz="1600" dirty="0" smtClean="0"/>
              <a:t>性能最好的位置，</a:t>
            </a:r>
            <a:r>
              <a:rPr lang="zh-CN" altLang="en-US" sz="1600" dirty="0" smtClean="0"/>
              <a:t>然后将</a:t>
            </a:r>
            <a:r>
              <a:rPr lang="zh-CN" altLang="zh-CN" sz="1600" dirty="0" smtClean="0"/>
              <a:t>这一位置告知周围的粒子。</a:t>
            </a:r>
            <a:endParaRPr lang="en-US" altLang="zh-CN" sz="1600" dirty="0" smtClean="0"/>
          </a:p>
          <a:p>
            <a:r>
              <a:rPr lang="zh-CN" altLang="en-US" sz="1600" dirty="0" smtClean="0"/>
              <a:t>      通过三</a:t>
            </a:r>
            <a:r>
              <a:rPr lang="zh-CN" altLang="zh-CN" sz="1600" dirty="0" smtClean="0"/>
              <a:t>个位移分量相加来更新</a:t>
            </a:r>
            <a:r>
              <a:rPr lang="zh-CN" altLang="en-US" sz="1600" dirty="0" smtClean="0"/>
              <a:t>粒子</a:t>
            </a:r>
            <a:r>
              <a:rPr lang="zh-CN" altLang="en-US" sz="1600" kern="0" dirty="0" smtClean="0">
                <a:cs typeface="Times New Roman" panose="02020603050405020304" pitchFamily="18" charset="0"/>
              </a:rPr>
              <a:t>（黑色圆盘）</a:t>
            </a:r>
            <a:r>
              <a:rPr lang="zh-CN" altLang="zh-CN" sz="1600" dirty="0" smtClean="0"/>
              <a:t>位置，</a:t>
            </a:r>
            <a:r>
              <a:rPr lang="zh-CN" altLang="en-US" sz="1600" dirty="0" smtClean="0"/>
              <a:t>依次为</a:t>
            </a:r>
            <a:r>
              <a:rPr lang="zh-CN" altLang="zh-CN" sz="1600" dirty="0" smtClean="0"/>
              <a:t>:</a:t>
            </a:r>
            <a:r>
              <a:rPr lang="en-US" altLang="zh-CN" sz="1600" dirty="0" smtClean="0"/>
              <a:t> </a:t>
            </a:r>
            <a:r>
              <a:rPr lang="zh-CN" altLang="zh-CN" sz="1600" dirty="0" smtClean="0">
                <a:sym typeface="Wingdings" panose="05000000000000000000" pitchFamily="2" charset="2"/>
              </a:rPr>
              <a:t></a:t>
            </a:r>
            <a:r>
              <a:rPr lang="zh-CN" altLang="zh-CN" sz="1600" dirty="0" smtClean="0"/>
              <a:t>与上一个时间段方向相同的位移分量；</a:t>
            </a:r>
            <a:r>
              <a:rPr lang="zh-CN" altLang="zh-CN" sz="1600" dirty="0" smtClean="0">
                <a:sym typeface="Wingdings" panose="05000000000000000000" pitchFamily="2" charset="2"/>
              </a:rPr>
              <a:t></a:t>
            </a:r>
            <a:r>
              <a:rPr lang="zh-CN" altLang="zh-CN" sz="1600" dirty="0" smtClean="0"/>
              <a:t>移向迄今为止所经历最优性能位置的位移分量</a:t>
            </a:r>
            <a:r>
              <a:rPr lang="zh-CN" altLang="en-US" sz="1600" dirty="0" smtClean="0"/>
              <a:t>（黑色轮廓的灰色圆盘）</a:t>
            </a:r>
            <a:r>
              <a:rPr lang="zh-CN" altLang="zh-CN" sz="1600" dirty="0" smtClean="0"/>
              <a:t>；</a:t>
            </a:r>
            <a:r>
              <a:rPr lang="zh-CN" altLang="zh-CN" sz="1600" dirty="0" smtClean="0">
                <a:sym typeface="Wingdings" panose="05000000000000000000" pitchFamily="2" charset="2"/>
              </a:rPr>
              <a:t></a:t>
            </a:r>
            <a:r>
              <a:rPr lang="zh-CN" altLang="zh-CN" sz="1600" dirty="0" smtClean="0"/>
              <a:t>移向邻域最优解的位移分量</a:t>
            </a:r>
            <a:r>
              <a:rPr lang="zh-CN" altLang="en-US" sz="1600" dirty="0" smtClean="0"/>
              <a:t>（无轮廓的灰色圆盘）</a:t>
            </a:r>
            <a:r>
              <a:rPr lang="zh-CN" altLang="zh-CN" sz="1600" dirty="0" smtClean="0"/>
              <a:t>。</a:t>
            </a:r>
            <a:endParaRPr lang="zh-CN" altLang="zh-CN"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20" name="图片 19"/>
          <p:cNvPicPr/>
          <p:nvPr/>
        </p:nvPicPr>
        <p:blipFill>
          <a:blip r:embed="rId3">
            <a:extLst>
              <a:ext uri="{28A0092B-C50C-407E-A947-70E740481C1C}">
                <a14:useLocalDpi xmlns:a14="http://schemas.microsoft.com/office/drawing/2010/main" val="0"/>
              </a:ext>
            </a:extLst>
          </a:blip>
          <a:srcRect/>
          <a:stretch>
            <a:fillRect/>
          </a:stretch>
        </p:blipFill>
        <p:spPr>
          <a:xfrm>
            <a:off x="2572739" y="3053885"/>
            <a:ext cx="4104883" cy="2448844"/>
          </a:xfrm>
          <a:prstGeom prst="rect">
            <a:avLst/>
          </a:prstGeom>
          <a:noFill/>
          <a:ln>
            <a:noFill/>
          </a:ln>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5120</Words>
  <Application>WPS 演示</Application>
  <PresentationFormat>全屏显示(4:3)</PresentationFormat>
  <Paragraphs>514</Paragraphs>
  <Slides>32</Slides>
  <Notes>0</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11</vt:i4>
      </vt:variant>
      <vt:variant>
        <vt:lpstr>幻灯片标题</vt:lpstr>
      </vt:variant>
      <vt:variant>
        <vt:i4>32</vt:i4>
      </vt:variant>
    </vt:vector>
  </HeadingPairs>
  <TitlesOfParts>
    <vt:vector size="54" baseType="lpstr">
      <vt:lpstr>Arial</vt:lpstr>
      <vt:lpstr>宋体</vt:lpstr>
      <vt:lpstr>Wingdings</vt:lpstr>
      <vt:lpstr>微软雅黑</vt:lpstr>
      <vt:lpstr>Times New Roman</vt:lpstr>
      <vt:lpstr>Arial Unicode MS</vt:lpstr>
      <vt:lpstr>Calibri</vt:lpstr>
      <vt:lpstr>等线</vt:lpstr>
      <vt:lpstr>Wingdings</vt:lpstr>
      <vt:lpstr>方正粗黑宋简体</vt:lpstr>
      <vt:lpstr>Office 主题</vt:lpstr>
      <vt:lpstr>Equation.DSMT4</vt:lpstr>
      <vt:lpstr>Equation.DSMT4</vt:lpstr>
      <vt:lpstr>Equation.DSMT4</vt:lpstr>
      <vt:lpstr>Equation.DSMT4</vt:lpstr>
      <vt:lpstr>Equation.DSMT4</vt:lpstr>
      <vt:lpstr>Equation.DSMT4</vt:lpstr>
      <vt:lpstr>Equation.DSMT4</vt:lpstr>
      <vt:lpstr>Equation.DSMT4</vt:lpstr>
      <vt:lpstr>Equation.3</vt:lpstr>
      <vt:lpstr>Equation.DSMT4</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500</cp:revision>
  <dcterms:created xsi:type="dcterms:W3CDTF">2015-11-23T03:31:00Z</dcterms:created>
  <dcterms:modified xsi:type="dcterms:W3CDTF">2021-03-17T01:17:03Z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